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4" r:id="rId6"/>
    <p:sldId id="258" r:id="rId7"/>
    <p:sldId id="278" r:id="rId8"/>
    <p:sldId id="279" r:id="rId9"/>
    <p:sldId id="280" r:id="rId10"/>
    <p:sldId id="26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2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6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D17-6266-594E-9CE2-8B6F4B3B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2719F-D521-2B1E-ABE1-5D6F56D4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907E-8F19-C98E-FB81-52DED10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98F6-611D-6D4C-9144-CB2123BD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BDE6-54F9-2896-7445-0B3475EA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60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06B9-61F5-6420-597E-55AD44AB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8EB3A-C0A1-7E04-F73A-CF7744A7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972F-B5D8-8C33-2451-E5B7173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6D77-58C6-6989-41F3-8A8121E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F956-80AC-030A-2222-8BAE241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6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9108C-4079-D0A2-A8A7-D6FCE6FA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7D8E-578A-976C-036F-FBB2C4C8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50E6-DF13-098A-4860-0D438575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5C02-C4DE-CAFF-F4FA-4CD1C03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A3E0-5C1A-E9BC-23CE-D67162C7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2805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22C2-1A7D-2A31-6B4A-EBC98B9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A9D-D209-0958-0A79-23551DD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70D9-FE26-BAF6-0CE5-54452053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864E-0190-3639-2601-FF5E8AF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1774-DFE6-5AA2-1945-AF03BA49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509DB-005C-B100-7C71-61DAB6D4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F563E90-4E75-C4DF-863D-E2EA0532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BCAB1DFE-0382-48BB-3735-96780E1E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C47928-F9B1-A662-2DC0-3E565938C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57A893-8C1E-F314-F189-9B611CDBD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878ECF67-71DB-7549-6CEB-4D13B4F4D9DE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E4323F6-606B-E8DE-4BAB-A9CCF3D5C089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4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7C9-200A-6370-BBBF-90A5694C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A5DA-2C8F-2272-66AA-A1B0101F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DC6D-1960-6B8F-247D-AE6D3251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E606E-F53B-C95E-B8CC-50B133F3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4068-4F4B-9C05-A725-D2BF0D9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7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220-69C0-6160-41A0-3D5B05A6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8B-70C5-74F2-3E74-CAAABB2DC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F229-0013-37A3-0475-335906FE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FCF5-2AB2-068C-74A0-D0F7C7C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3391-C3B3-D4CE-4DA7-1D3C7A13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EA27-C726-55B6-8701-7225B847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2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E7B1-78B9-A8FF-1964-AED392DC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DD2D4-EC8B-5028-9471-32A0770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B19A-B8C9-1986-1920-987B3521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9525E-9BD7-45ED-55EC-281F8710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EC79B-6FB2-8A0B-1323-4E702099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1B26B-2DDE-E5CD-B03E-2C5DD2B8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F43AF-EB0E-7041-CB5A-E241FC8D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0DA91-5107-854D-142F-44DF5E6C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51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31F-BC53-ABB4-E29F-402AAD24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E82AC-64F5-E010-3CCA-5186B669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D6E50-98BF-3857-88B8-42691014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1E9C-2D63-E06D-921B-612468B7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386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401E0-7D55-70FD-9617-C3491CFA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F658F-4649-A595-0D1B-15C8E537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7048-1D7A-CAB9-2416-4C9BE50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43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6CE-54E4-AC98-0E21-6EE4D7A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D940-8F5D-2EE1-DD54-BB08435E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5811F-38A3-6559-DDB3-99C953E1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DD10-37E5-40F5-1B38-A33D4190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F000-46FE-52C0-F208-32EEFB74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F86C-7262-F96D-813A-094450B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63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E91A-49AC-4307-7B48-02534FB8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E6DA-DA3B-0362-87DA-53B02B0A4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50BC-9DB3-8254-ABD9-545CFE71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1A00-3AAF-4C83-59D2-DFCA804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A19EC-F9A0-7C3B-DBAB-626DA68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F4EE-97C3-5C50-CE2A-44EC4146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61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FD33D-F610-DB46-417D-A5DA373B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73AD-2433-2393-3B8E-05706B70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DEA2-CEB1-8933-CE7D-3AC4215E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6B28-0392-D88F-2DDE-3DDCCDA89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D34A-E095-5B9F-E7A0-B8F3D9C8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671" r:id="rId13"/>
    <p:sldLayoutId id="2147483668" r:id="rId14"/>
    <p:sldLayoutId id="214748366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An Overview on</a:t>
            </a:r>
            <a:br>
              <a:rPr lang="en-US" sz="5400" dirty="0"/>
            </a:br>
            <a:r>
              <a:rPr lang="en-US" sz="5400" dirty="0"/>
              <a:t>Deep Neural Networks:</a:t>
            </a:r>
            <a:br>
              <a:rPr lang="en-US" sz="5400" dirty="0"/>
            </a:br>
            <a:r>
              <a:rPr lang="en-US" sz="5400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Commonly used in regression.</a:t>
                </a:r>
              </a:p>
              <a:p>
                <a:r>
                  <a:rPr lang="en-US" dirty="0"/>
                  <a:t>The sum is divided by two for easier derivative calculation.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93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Commonly used in binary or multi-label classification.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 ker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1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 ker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19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Commonly used in multi-class classification.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 ker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F087-2953-B865-64E8-3CA6C59B6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Activation and Loss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2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Activation and Loss Functions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FEEB654-57F2-6AFD-5646-B59B996F3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869859"/>
              </p:ext>
            </p:extLst>
          </p:nvPr>
        </p:nvGraphicFramePr>
        <p:xfrm>
          <a:off x="838200" y="2976658"/>
          <a:ext cx="10515600" cy="163322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037990">
                  <a:extLst>
                    <a:ext uri="{9D8B030D-6E8A-4147-A177-3AD203B41FA5}">
                      <a16:colId xmlns:a16="http://schemas.microsoft.com/office/drawing/2014/main" val="1874821602"/>
                    </a:ext>
                  </a:extLst>
                </a:gridCol>
                <a:gridCol w="3977000">
                  <a:extLst>
                    <a:ext uri="{9D8B030D-6E8A-4147-A177-3AD203B41FA5}">
                      <a16:colId xmlns:a16="http://schemas.microsoft.com/office/drawing/2014/main" val="2758099881"/>
                    </a:ext>
                  </a:extLst>
                </a:gridCol>
                <a:gridCol w="2500610">
                  <a:extLst>
                    <a:ext uri="{9D8B030D-6E8A-4147-A177-3AD203B41FA5}">
                      <a16:colId xmlns:a16="http://schemas.microsoft.com/office/drawing/2014/main" val="76413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Task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Output Layer Activation Function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Loss Function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9332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Regression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ReLU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SSE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736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00">
                          <a:effectLst/>
                        </a:rPr>
                        <a:t>Binary of Multi-Label Classification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Sigmoid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BCE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48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Multi-Class Classification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Softmax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CCE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688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29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Backward 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Loss and Cost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 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𝐶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𝑚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𝐽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𝑌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82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and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[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𝑙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𝑌</m:t>
                        </m:r>
                      </m:e>
                    </m:ac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𝐶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𝑚</m:t>
                        </m:r>
                      </m:den>
                    </m:f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𝑌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𝑌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′</m:t>
                            </m:r>
                          </m:sup>
                        </m:sSup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49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and </a:t>
            </a:r>
            <a:r>
              <a:rPr lang="en-US"/>
              <a:t>Chain Rule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Californian FB" panose="0207040306080B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00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[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[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[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𝐴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: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3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Weights and the Biases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2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Loss Function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2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43-658B-8C5B-D02E-96D30E2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F087-2953-B865-64E8-3CA6C59B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Squared Errors (SSE)</a:t>
            </a:r>
          </a:p>
          <a:p>
            <a:r>
              <a:rPr lang="en-US" dirty="0"/>
              <a:t>Binary Cross Entropy (BCE)</a:t>
            </a:r>
          </a:p>
          <a:p>
            <a:r>
              <a:rPr lang="en-US" dirty="0"/>
              <a:t>Categorical Cross Entropy (CCE)</a:t>
            </a:r>
          </a:p>
        </p:txBody>
      </p:sp>
    </p:spTree>
    <p:extLst>
      <p:ext uri="{BB962C8B-B14F-4D97-AF65-F5344CB8AC3E}">
        <p14:creationId xmlns:p14="http://schemas.microsoft.com/office/powerpoint/2010/main" val="88115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387</Words>
  <Application>Microsoft Office PowerPoint</Application>
  <PresentationFormat>Widescreen</PresentationFormat>
  <Paragraphs>64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Californian FB</vt:lpstr>
      <vt:lpstr>Cambria Math</vt:lpstr>
      <vt:lpstr>Times New Roman</vt:lpstr>
      <vt:lpstr>Office Theme</vt:lpstr>
      <vt:lpstr>An Overview on Deep Neural Networks: Part 2</vt:lpstr>
      <vt:lpstr>Backward Propagation</vt:lpstr>
      <vt:lpstr>Calculating the Loss and Cost</vt:lpstr>
      <vt:lpstr>Gradient Descent and Chain Rule</vt:lpstr>
      <vt:lpstr>Gradient Descent and Chain Rule</vt:lpstr>
      <vt:lpstr>Putting It All Together</vt:lpstr>
      <vt:lpstr>Updating the Weights and the Biases</vt:lpstr>
      <vt:lpstr>Loss Function Examples</vt:lpstr>
      <vt:lpstr>Loss Function Examples</vt:lpstr>
      <vt:lpstr>SSE</vt:lpstr>
      <vt:lpstr>BCE</vt:lpstr>
      <vt:lpstr>CCE</vt:lpstr>
      <vt:lpstr>Summary of Activation and Loss Functions</vt:lpstr>
      <vt:lpstr>Summary of Activation and Loss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on Deep Neural Networks: Part 1</dc:title>
  <dc:creator>Hamed Araab</dc:creator>
  <cp:lastModifiedBy>Hamed Araab</cp:lastModifiedBy>
  <cp:revision>5</cp:revision>
  <dcterms:created xsi:type="dcterms:W3CDTF">2024-04-05T15:44:54Z</dcterms:created>
  <dcterms:modified xsi:type="dcterms:W3CDTF">2024-04-07T17:38:01Z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