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4" r:id="rId6"/>
    <p:sldId id="258" r:id="rId7"/>
    <p:sldId id="288" r:id="rId8"/>
    <p:sldId id="27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DD17-6266-594E-9CE2-8B6F4B3B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2719F-D521-2B1E-ABE1-5D6F56D4E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907E-8F19-C98E-FB81-52DED10C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98F6-611D-6D4C-9144-CB2123BD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1BDE6-54F9-2896-7445-0B3475EA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260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06B9-61F5-6420-597E-55AD44AB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8EB3A-C0A1-7E04-F73A-CF7744A7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972F-B5D8-8C33-2451-E5B7173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6D77-58C6-6989-41F3-8A8121E3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F956-80AC-030A-2222-8BAE241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36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9108C-4079-D0A2-A8A7-D6FCE6FA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A7D8E-578A-976C-036F-FBB2C4C8B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50E6-DF13-098A-4860-0D438575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5C02-C4DE-CAFF-F4FA-4CD1C03A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A3E0-5C1A-E9BC-23CE-D67162C7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96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2805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22C2-1A7D-2A31-6B4A-EBC98B9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3A9D-D209-0958-0A79-23551DD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70D9-FE26-BAF6-0CE5-54452053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864E-0190-3639-2601-FF5E8AF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1774-DFE6-5AA2-1945-AF03BA49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509DB-005C-B100-7C71-61DAB6D45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1F563E90-4E75-C4DF-863D-E2EA0532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BCAB1DFE-0382-48BB-3735-96780E1E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C47928-F9B1-A662-2DC0-3E565938C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57A893-8C1E-F314-F189-9B611CDBD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878ECF67-71DB-7549-6CEB-4D13B4F4D9DE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4E4323F6-606B-E8DE-4BAB-A9CCF3D5C089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24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7C9-200A-6370-BBBF-90A5694C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A5DA-2C8F-2272-66AA-A1B0101F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DC6D-1960-6B8F-247D-AE6D3251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E606E-F53B-C95E-B8CC-50B133F3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4068-4F4B-9C05-A725-D2BF0D9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7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220-69C0-6160-41A0-3D5B05A6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8B-70C5-74F2-3E74-CAAABB2DC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6F229-0013-37A3-0475-335906FEB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FCF5-2AB2-068C-74A0-D0F7C7CF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3391-C3B3-D4CE-4DA7-1D3C7A13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EA27-C726-55B6-8701-7225B847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626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E7B1-78B9-A8FF-1964-AED392DC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DD2D4-EC8B-5028-9471-32A0770A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FB19A-B8C9-1986-1920-987B3521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9525E-9BD7-45ED-55EC-281F87109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EC79B-6FB2-8A0B-1323-4E702099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1B26B-2DDE-E5CD-B03E-2C5DD2B8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F43AF-EB0E-7041-CB5A-E241FC8D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0DA91-5107-854D-142F-44DF5E6C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51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831F-BC53-ABB4-E29F-402AAD24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E82AC-64F5-E010-3CCA-5186B669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D6E50-98BF-3857-88B8-42691014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11E9C-2D63-E06D-921B-612468B7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386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401E0-7D55-70FD-9617-C3491CFA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F658F-4649-A595-0D1B-15C8E537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D7048-1D7A-CAB9-2416-4C9BE50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743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E6CE-54E4-AC98-0E21-6EE4D7A1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D940-8F5D-2EE1-DD54-BB08435E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5811F-38A3-6559-DDB3-99C953E1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9DD10-37E5-40F5-1B38-A33D4190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2F000-46FE-52C0-F208-32EEFB74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CF86C-7262-F96D-813A-094450B1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631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E91A-49AC-4307-7B48-02534FB8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5E6DA-DA3B-0362-87DA-53B02B0A4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050BC-9DB3-8254-ABD9-545CFE71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1A00-3AAF-4C83-59D2-DFCA8045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A19EC-F9A0-7C3B-DBAB-626DA68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F4EE-97C3-5C50-CE2A-44EC4146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61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FD33D-F610-DB46-417D-A5DA373B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773AD-2433-2393-3B8E-05706B70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DEA2-CEB1-8933-CE7D-3AC4215E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6B28-0392-D88F-2DDE-3DDCCDA89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D34A-E095-5B9F-E7A0-B8F3D9C8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671" r:id="rId13"/>
    <p:sldLayoutId id="2147483668" r:id="rId14"/>
    <p:sldLayoutId id="2147483669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An Overview on</a:t>
            </a:r>
            <a:br>
              <a:rPr lang="en-US" sz="5400" dirty="0"/>
            </a:br>
            <a:r>
              <a:rPr lang="en-US" sz="5400" dirty="0"/>
              <a:t>Deep Neural Networks:</a:t>
            </a:r>
            <a:br>
              <a:rPr lang="en-US" sz="5400" dirty="0"/>
            </a:br>
            <a:r>
              <a:rPr lang="en-US" sz="5400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4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𝑦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 ker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i="1" ker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i="1" ker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ker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 kern="0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 ker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ℒ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sz="2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ℒ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𝑌</m:t>
                      </m:r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⊘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78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 Types of Gradient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0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9975-ACBA-526A-3F4C-2F1FC411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9236-EB63-2CCA-6D24-DA12A7A7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</a:t>
            </a:r>
          </a:p>
          <a:p>
            <a:r>
              <a:rPr lang="en-US" dirty="0"/>
              <a:t>Stochastic</a:t>
            </a:r>
          </a:p>
          <a:p>
            <a:r>
              <a:rPr lang="en-US" dirty="0"/>
              <a:t>Mini-Batch</a:t>
            </a:r>
          </a:p>
        </p:txBody>
      </p:sp>
    </p:spTree>
    <p:extLst>
      <p:ext uri="{BB962C8B-B14F-4D97-AF65-F5344CB8AC3E}">
        <p14:creationId xmlns:p14="http://schemas.microsoft.com/office/powerpoint/2010/main" val="192080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Mathematical Notations and Their NumPy Equivalents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34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9975-ACBA-526A-3F4C-2F1FC411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Mathematical Notations and Their NumPy Equivalents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09236-EB63-2CCA-6D24-DA12A7A7A8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2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𝐴𝐵</m:t>
                    </m:r>
                  </m:oMath>
                </a14:m>
                <a:r>
                  <a:rPr lang="en-US" sz="2800" dirty="0">
                    <a:effectLst/>
                    <a:latin typeface="Californian FB" panose="0207040306080B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≡</m:t>
                    </m:r>
                  </m:oMath>
                </a14:m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			A @ B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𝐴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: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𝐵</m:t>
                    </m:r>
                  </m:oMath>
                </a14:m>
                <a:r>
                  <a:rPr lang="en-US" sz="2800" dirty="0">
                    <a:effectLst/>
                    <a:latin typeface="Fira Code Retina" pitchFamily="1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ira Code Retina" pitchFamily="1" charset="0"/>
                      </a:rPr>
                      <m:t>≡</m:t>
                    </m:r>
                  </m:oMath>
                </a14:m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			</a:t>
                </a:r>
                <a:r>
                  <a:rPr lang="en-US" sz="2400" dirty="0" err="1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np.tensordot</a:t>
                </a:r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(A, B)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𝐴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⊙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𝐵</m:t>
                    </m:r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≡</m:t>
                    </m:r>
                  </m:oMath>
                </a14:m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			A * B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𝐴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⊘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𝐵</m:t>
                    </m:r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≡</m:t>
                    </m:r>
                  </m:oMath>
                </a14:m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			A / B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09236-EB63-2CCA-6D24-DA12A7A7A8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36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Activation Functions’ Derivatives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Functions’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𝑢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𝑣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𝑢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𝑣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82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0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𝑖</m:t>
                                  </m:r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𝑢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𝑣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𝑢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𝑗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𝑣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𝑢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𝑣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&gt;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89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endParaRPr lang="en-US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𝑢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𝑣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𝑖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1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𝑖</m:t>
                                        </m:r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 kern="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𝑢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𝑗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49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𝑘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h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kern="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kern="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𝑙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𝑢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𝑣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𝑖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1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𝑖</m:t>
                                        </m:r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 kern="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𝑢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𝑗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𝑣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𝑖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b="0" i="1" kern="0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𝑖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b="0" i="1" kern="0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𝑣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  <m:r>
                                  <a:rPr lang="en-US" sz="2800" b="0" i="1" kern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𝑢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𝑗</m:t>
                                </m:r>
                                <m:r>
                                  <a:rPr lang="en-US" sz="2800" i="1" kern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kern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  <m:r>
                                  <a:rPr lang="en-US" sz="2800" b="0" i="1" kern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≠</m:t>
                                </m:r>
                                <m:r>
                                  <a:rPr lang="en-US" sz="2800" b="0" i="1" kern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Nazanin" panose="00000400000000000000" pitchFamily="2" charset="-78"/>
                                  </a:rPr>
                                  <m:t>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47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Loss Functions’ Derivatives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𝑦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ℒ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i="1" kern="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ℒ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</m:e>
                      </m:acc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𝑌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01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4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𝑦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 kern="0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1</m:t>
                                      </m:r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 kern="0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ℒ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𝑖</m:t>
                                  </m:r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i="1" kern="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ℒ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−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</m:e>
                      </m:d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⊘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⊙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79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187</Words>
  <Application>Microsoft Office PowerPoint</Application>
  <PresentationFormat>Widescreen</PresentationFormat>
  <Paragraphs>53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Californian FB</vt:lpstr>
      <vt:lpstr>Cambria Math</vt:lpstr>
      <vt:lpstr>Fira Code Retina</vt:lpstr>
      <vt:lpstr>Times New Roman</vt:lpstr>
      <vt:lpstr>Office Theme</vt:lpstr>
      <vt:lpstr>An Overview on Deep Neural Networks: Part 3</vt:lpstr>
      <vt:lpstr>Activation Functions’ Derivatives</vt:lpstr>
      <vt:lpstr>Activation Functions’ Derivatives</vt:lpstr>
      <vt:lpstr>ReLU</vt:lpstr>
      <vt:lpstr>Sigmoid</vt:lpstr>
      <vt:lpstr>Softmax</vt:lpstr>
      <vt:lpstr>Loss Functions’ Derivatives</vt:lpstr>
      <vt:lpstr>SSE</vt:lpstr>
      <vt:lpstr>BCE</vt:lpstr>
      <vt:lpstr>CCE</vt:lpstr>
      <vt:lpstr>Different Types of Gradient Descent</vt:lpstr>
      <vt:lpstr>Different Types of Gradient Descent</vt:lpstr>
      <vt:lpstr>Some Mathematical Notations and Their NumPy Equivalents</vt:lpstr>
      <vt:lpstr>Some Mathematical Notations and Their NumPy Equivalents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on Deep Neural Networks: Part 1</dc:title>
  <dc:creator>Hamed Araab</dc:creator>
  <cp:lastModifiedBy>Hamed Araab</cp:lastModifiedBy>
  <cp:revision>5</cp:revision>
  <dcterms:created xsi:type="dcterms:W3CDTF">2024-04-05T15:44:54Z</dcterms:created>
  <dcterms:modified xsi:type="dcterms:W3CDTF">2024-04-07T17:39:41Z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