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4" r:id="rId4"/>
  </p:sldMasterIdLst>
  <p:notesMasterIdLst>
    <p:notesMasterId r:id="rId22"/>
  </p:notesMasterIdLst>
  <p:handoutMasterIdLst>
    <p:handoutMasterId r:id="rId23"/>
  </p:handoutMasterIdLst>
  <p:sldIdLst>
    <p:sldId id="256" r:id="rId5"/>
    <p:sldId id="264" r:id="rId6"/>
    <p:sldId id="258" r:id="rId7"/>
    <p:sldId id="259" r:id="rId8"/>
    <p:sldId id="279" r:id="rId9"/>
    <p:sldId id="278" r:id="rId10"/>
    <p:sldId id="260" r:id="rId11"/>
    <p:sldId id="289" r:id="rId12"/>
    <p:sldId id="280" r:id="rId13"/>
    <p:sldId id="261" r:id="rId14"/>
    <p:sldId id="288" r:id="rId15"/>
    <p:sldId id="282" r:id="rId16"/>
    <p:sldId id="281" r:id="rId17"/>
    <p:sldId id="283" r:id="rId18"/>
    <p:sldId id="284" r:id="rId19"/>
    <p:sldId id="286" r:id="rId20"/>
    <p:sldId id="28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646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616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420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4DD17-6266-594E-9CE2-8B6F4B3B0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72719F-D521-2B1E-ABE1-5D6F56D4E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A907E-8F19-C98E-FB81-52DED10C4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D98F6-611D-6D4C-9144-CB2123BD9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1BDE6-54F9-2896-7445-0B3475EA4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12603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006B9-61F5-6420-597E-55AD44AB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C8EB3A-C0A1-7E04-F73A-CF7744A77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3972F-B5D8-8C33-2451-E5B7173F6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B6D77-58C6-6989-41F3-8A8121E3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0F956-80AC-030A-2222-8BAE2410C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63691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E9108C-4079-D0A2-A8A7-D6FCE6FA5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DA7D8E-578A-976C-036F-FBB2C4C8B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050E6-DF13-098A-4860-0D438575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15C02-C4DE-CAFF-F4FA-4CD1C03A8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CA3E0-5C1A-E9BC-23CE-D67162C7D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4963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528054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122C2-1A7D-2A31-6B4A-EBC98B98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83A9D-D209-0958-0A79-23551DDCD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870D9-FE26-BAF6-0CE5-54452053D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5864E-0190-3639-2601-FF5E8AFC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31774-DFE6-5AA2-1945-AF03BA493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5509DB-005C-B100-7C71-61DAB6D45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1F563E90-4E75-C4DF-863D-E2EA05324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4">
              <a:extLst>
                <a:ext uri="{FF2B5EF4-FFF2-40B4-BE49-F238E27FC236}">
                  <a16:creationId xmlns:a16="http://schemas.microsoft.com/office/drawing/2014/main" id="{BCAB1DFE-0382-48BB-3735-96780E1EA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59C47928-F9B1-A662-2DC0-3E565938C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F57A893-8C1E-F314-F189-9B611CDBD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12" name="Freeform 6">
                <a:extLst>
                  <a:ext uri="{FF2B5EF4-FFF2-40B4-BE49-F238E27FC236}">
                    <a16:creationId xmlns:a16="http://schemas.microsoft.com/office/drawing/2014/main" id="{878ECF67-71DB-7549-6CEB-4D13B4F4D9DE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13" name="Freeform 7">
                <a:extLst>
                  <a:ext uri="{FF2B5EF4-FFF2-40B4-BE49-F238E27FC236}">
                    <a16:creationId xmlns:a16="http://schemas.microsoft.com/office/drawing/2014/main" id="{4E4323F6-606B-E8DE-4BAB-A9CCF3D5C089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2442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67C9-200A-6370-BBBF-90A5694C6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9A5DA-2C8F-2272-66AA-A1B0101FA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8DC6D-1960-6B8F-247D-AE6D3251E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E606E-F53B-C95E-B8CC-50B133F37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B4068-4F4B-9C05-A725-D2BF0D912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5077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20220-69C0-6160-41A0-3D5B05A60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8B-70C5-74F2-3E74-CAAABB2DC6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6F229-0013-37A3-0475-335906FEB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EFCF5-2AB2-068C-74A0-D0F7C7CFE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A3391-C3B3-D4CE-4DA7-1D3C7A13D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4EA27-C726-55B6-8701-7225B8471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56260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CE7B1-78B9-A8FF-1964-AED392DC3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DD2D4-EC8B-5028-9471-32A0770A3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7FB19A-B8C9-1986-1920-987B3521A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9525E-9BD7-45ED-55EC-281F871097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9EC79B-6FB2-8A0B-1323-4E702099BC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11B26B-2DDE-E5CD-B03E-2C5DD2B81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BF43AF-EB0E-7041-CB5A-E241FC8DD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A0DA91-5107-854D-142F-44DF5E6CC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42510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1831F-BC53-ABB4-E29F-402AAD24B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EE82AC-64F5-E010-3CCA-5186B669E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D6E50-98BF-3857-88B8-426910148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111E9C-2D63-E06D-921B-612468B7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43868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0401E0-7D55-70FD-9617-C3491CFA7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7F658F-4649-A595-0D1B-15C8E537A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D7048-1D7A-CAB9-2416-4C9BE500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87430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DE6CE-54E4-AC98-0E21-6EE4D7A1C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FD940-8F5D-2EE1-DD54-BB08435E1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5811F-38A3-6559-DDB3-99C953E1C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9DD10-37E5-40F5-1B38-A33D4190E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2F000-46FE-52C0-F208-32EEFB74E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CF86C-7262-F96D-813A-094450B16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86319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AE91A-49AC-4307-7B48-02534FB87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15E6DA-DA3B-0362-87DA-53B02B0A4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5050BC-9DB3-8254-ABD9-545CFE713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11A00-3AAF-4C83-59D2-DFCA8045C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A19EC-F9A0-7C3B-DBAB-626DA688B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DF4EE-97C3-5C50-CE2A-44EC4146E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361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AFD33D-F610-DB46-417D-A5DA373BE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773AD-2433-2393-3B8E-05706B70A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8DEA2-CEB1-8933-CE7D-3AC4215E1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56B28-0392-D88F-2DDE-3DDCCDA898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3D34A-E095-5B9F-E7A0-B8F3D9C82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49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671" r:id="rId13"/>
    <p:sldLayoutId id="2147483668" r:id="rId14"/>
    <p:sldLayoutId id="2147483669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An Introduction to Convolutional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Operation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680FC67-FB0F-5ADF-D86B-DD89FC2CEF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703" y="1388423"/>
            <a:ext cx="5947594" cy="5261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461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CB374-039B-BADA-E1D7-F06344AD3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filter gradually learns to detect a specific pattern.</a:t>
            </a:r>
          </a:p>
          <a:p>
            <a:r>
              <a:rPr lang="en-US" dirty="0"/>
              <a:t>The number of channels in the output of a convolutional layer is equal to the number of its filters.</a:t>
            </a:r>
          </a:p>
        </p:txBody>
      </p:sp>
    </p:spTree>
    <p:extLst>
      <p:ext uri="{BB962C8B-B14F-4D97-AF65-F5344CB8AC3E}">
        <p14:creationId xmlns:p14="http://schemas.microsoft.com/office/powerpoint/2010/main" val="4162079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5A591E14-4B07-91EC-6201-A9E4A42196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0877" y="1370302"/>
            <a:ext cx="9950245" cy="411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27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 and Stride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C3DCA2E-7CC3-78FA-C573-A9A6E56BD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Padding in convolution refers to adding extra border pixels around the input image to preserve spatial dimensions after convolution.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Stride refers to the number of pixels the filter kernel moves at each step during the convolution operation.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377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Pooling Layer</a:t>
            </a:r>
          </a:p>
        </p:txBody>
      </p:sp>
      <p:pic>
        <p:nvPicPr>
          <p:cNvPr id="9218" name="Picture 2" descr="Map pooling operation example">
            <a:extLst>
              <a:ext uri="{FF2B5EF4-FFF2-40B4-BE49-F238E27FC236}">
                <a16:creationId xmlns:a16="http://schemas.microsoft.com/office/drawing/2014/main" id="{6919B21A-6650-2B3E-3846-1C4CB585C0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451" y="1465672"/>
            <a:ext cx="8555097" cy="3926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557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Layers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C3DCA2E-7CC3-78FA-C573-A9A6E56BD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There are other types of pooling layers such as average pooling.</a:t>
            </a:r>
          </a:p>
          <a:p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However, max pooling is the most commonly used pooling layer in modern CNNs.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280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Block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C3DCA2E-7CC3-78FA-C573-A9A6E56BD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convolutional block typically contains one or more convolutional layers followed by a pooling layer.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Other layers are also sometimes incorporated, but we will focus on these two layer types to keep things simple.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60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Example: VGG-16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944183-45E8-842C-0EA5-166C807D17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51" t="3759" r="13004" b="3417"/>
          <a:stretch/>
        </p:blipFill>
        <p:spPr>
          <a:xfrm>
            <a:off x="226142" y="1690688"/>
            <a:ext cx="7747818" cy="489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07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2D696-5C85-97F1-7FFE-063F0278C2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Problems with Fully Connected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9AAE2-E47C-6B4F-A57D-84E5E0A03C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69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Connected Network Structure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40ECD9-5C54-B174-5996-E8E3F30BB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9" t="19642" r="9879" b="24580"/>
          <a:stretch/>
        </p:blipFill>
        <p:spPr bwMode="auto">
          <a:xfrm>
            <a:off x="2555849" y="1949246"/>
            <a:ext cx="7080302" cy="35025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5822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Fully Connected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CB374-039B-BADA-E1D7-F06344AD3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As the networks grows in size, the number of parameters, especially weights, increases significantly.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More parameters need stronger hardware for computation and storage.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Can we reduce the number of the weights or even share them?</a:t>
            </a:r>
          </a:p>
        </p:txBody>
      </p:sp>
    </p:spTree>
    <p:extLst>
      <p:ext uri="{BB962C8B-B14F-4D97-AF65-F5344CB8AC3E}">
        <p14:creationId xmlns:p14="http://schemas.microsoft.com/office/powerpoint/2010/main" val="3880404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Fully Connected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CB374-039B-BADA-E1D7-F06344AD3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Fully Connected Networks are not translation invariant.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Issues with using MLP for prediction on shifted images.">
            <a:extLst>
              <a:ext uri="{FF2B5EF4-FFF2-40B4-BE49-F238E27FC236}">
                <a16:creationId xmlns:a16="http://schemas.microsoft.com/office/drawing/2014/main" id="{626E3371-16C5-EDE2-3AD6-511C103EF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713" y="2528305"/>
            <a:ext cx="8846574" cy="294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329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2D696-5C85-97F1-7FFE-063F0278C2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Intuitive Explanation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9AAE2-E47C-6B4F-A57D-84E5E0A03C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08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Case: Image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CB374-039B-BADA-E1D7-F06344AD3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network that has to classify images as “bird” or “not bird”.</a:t>
            </a:r>
          </a:p>
          <a:p>
            <a:r>
              <a:rPr lang="en-US" dirty="0"/>
              <a:t>A fully connected network is undesirable due to its limitations.</a:t>
            </a:r>
          </a:p>
          <a:p>
            <a:r>
              <a:rPr lang="en-US" dirty="0"/>
              <a:t>Some patterns, e.g. the wings or the tail, are much smaller than the whole image.</a:t>
            </a:r>
          </a:p>
          <a:p>
            <a:r>
              <a:rPr lang="en-US" dirty="0"/>
              <a:t>These patterns can appear in different parts of the images.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5CEDBF-E5AB-CF5A-5F87-767C5A32C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317206"/>
            <a:ext cx="3263504" cy="21756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C693F5-D0EA-C90F-83E3-0AC7745D3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351" y="4317206"/>
            <a:ext cx="3019297" cy="217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23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2D696-5C85-97F1-7FFE-063F0278C2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CNN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9AAE2-E47C-6B4F-A57D-84E5E0A03C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29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Layer</a:t>
            </a:r>
          </a:p>
        </p:txBody>
      </p:sp>
      <p:pic>
        <p:nvPicPr>
          <p:cNvPr id="2050" name="Picture 2" descr="Convolutional layer example">
            <a:extLst>
              <a:ext uri="{FF2B5EF4-FFF2-40B4-BE49-F238E27FC236}">
                <a16:creationId xmlns:a16="http://schemas.microsoft.com/office/drawing/2014/main" id="{D18B1770-9FC6-9B13-B887-0AB1AEE7A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08" y="1423117"/>
            <a:ext cx="7603018" cy="522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31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</TotalTime>
  <Words>298</Words>
  <Application>Microsoft Office PowerPoint</Application>
  <PresentationFormat>Widescreen</PresentationFormat>
  <Paragraphs>36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Söhne</vt:lpstr>
      <vt:lpstr>Office Theme</vt:lpstr>
      <vt:lpstr>An Introduction to Convolutional Neural Networks</vt:lpstr>
      <vt:lpstr>Problems with Fully Connected Networks</vt:lpstr>
      <vt:lpstr>Fully Connected Network Structure</vt:lpstr>
      <vt:lpstr>Problems with Fully Connected Networks</vt:lpstr>
      <vt:lpstr>Problems with Fully Connected Networks</vt:lpstr>
      <vt:lpstr>Intuitive Explanation</vt:lpstr>
      <vt:lpstr>Case: Image Classification</vt:lpstr>
      <vt:lpstr>CNN Structure</vt:lpstr>
      <vt:lpstr>Convolutional Layer</vt:lpstr>
      <vt:lpstr>Convolution Operation</vt:lpstr>
      <vt:lpstr>Filters</vt:lpstr>
      <vt:lpstr>Filters</vt:lpstr>
      <vt:lpstr>Padding and Stride</vt:lpstr>
      <vt:lpstr>Max Pooling Layer</vt:lpstr>
      <vt:lpstr>Pooling Layers</vt:lpstr>
      <vt:lpstr>Convolutional Block</vt:lpstr>
      <vt:lpstr>CNN Example: VGG-16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on Deep Neural Networks: Part 1</dc:title>
  <dc:creator>Hamed Araab</dc:creator>
  <cp:lastModifiedBy>Hamed Araab</cp:lastModifiedBy>
  <cp:revision>5</cp:revision>
  <dcterms:created xsi:type="dcterms:W3CDTF">2024-04-05T15:44:54Z</dcterms:created>
  <dcterms:modified xsi:type="dcterms:W3CDTF">2024-04-07T12:16:37Z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