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62" r:id="rId6"/>
    <p:sldId id="263" r:id="rId7"/>
    <p:sldId id="264" r:id="rId8"/>
    <p:sldId id="265" r:id="rId9"/>
    <p:sldId id="266" r:id="rId10"/>
    <p:sldId id="272" r:id="rId11"/>
    <p:sldId id="258" r:id="rId12"/>
    <p:sldId id="260" r:id="rId13"/>
    <p:sldId id="271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718"/>
  </p:normalViewPr>
  <p:slideViewPr>
    <p:cSldViewPr snapToGrid="0">
      <p:cViewPr varScale="1">
        <p:scale>
          <a:sx n="81" d="100"/>
          <a:sy n="81" d="100"/>
        </p:scale>
        <p:origin x="9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2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5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87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Deep Neural Networks (DNNs):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Hamed Araab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is not usually considered to be a “layer”.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Commonly, total layers = hidden layers + output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8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How a Neuron Works in a DNN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activation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previous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weight of the connection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previous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bias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pre-activation value (logit)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activation function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activation value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3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0EC5D-F0F2-C835-799C-4EDFB421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8060"/>
            <a:ext cx="5103682" cy="22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8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How a Neuron Works in a DNN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be vectorized as:</a:t>
                </a: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8" t="-543" b="-1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0EC5D-F0F2-C835-799C-4EDFB421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98060"/>
            <a:ext cx="5103682" cy="228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7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How a Layer Works in a DNN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activation vector of the previous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The weight vector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current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bias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current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pre-activation value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neuron in the current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    The activation function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    The activation vector of the current layer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3"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825D9-C203-75E4-74BE-8711C98F4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1" t="18343" r="26590" b="22419"/>
          <a:stretch/>
        </p:blipFill>
        <p:spPr bwMode="auto">
          <a:xfrm>
            <a:off x="9869863" y="2017467"/>
            <a:ext cx="1657723" cy="336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66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How a Layer Works in a DNN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equations can be vectorized as: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  …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8" b="-18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825D9-C203-75E4-74BE-8711C98F4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1" t="18343" r="26590" b="22419"/>
          <a:stretch/>
        </p:blipFill>
        <p:spPr bwMode="auto">
          <a:xfrm>
            <a:off x="9869863" y="2017467"/>
            <a:ext cx="1657723" cy="336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74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Input and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input vector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in the dataset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actual output vector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in the dataset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The predicted output vector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in the dataset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3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9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Input and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acc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7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Final Form of Forward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6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Final Form of Forward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1A30C-849C-A035-252A-70171C3BB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4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D7A-FAB0-4920-F8E5-44FA9290A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399"/>
            <a:ext cx="6245912" cy="31449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Common Tasks in</a:t>
            </a:r>
            <a:br>
              <a:rPr lang="en-US" sz="3600" dirty="0">
                <a:latin typeface="Californian FB" panose="0207040306080B030204" pitchFamily="18" charset="0"/>
              </a:rPr>
            </a:br>
            <a:r>
              <a:rPr lang="en-US" sz="3600" dirty="0">
                <a:latin typeface="Californian FB" panose="0207040306080B030204" pitchFamily="18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08983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The primary objective is to assign each item to either Class 1 or Class 0.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onsider the task of classifying images as either "cat" (Class 1) or "not cat" (Class 0):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095AB2-D4F8-DBFD-50B1-413E2209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3892299"/>
            <a:ext cx="9779182" cy="9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The primary objective is to categorize items across multiple classes rather than just two.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Consider a scenario where we aim to classify images into distinct categories such as "cat," "dog," and "neither"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D2677-AE84-DF79-1EA4-1D5EE3BD5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1" y="3892299"/>
            <a:ext cx="9779182" cy="10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6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Multi-Label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In this scenario, the goal is to identify and assign multiple labels to each input.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For instance, we may seek to find out whether each image contains a "cat," "dog," or "elephant":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211F1-9010-D58B-3DDA-F837EAD6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1" y="3892300"/>
            <a:ext cx="9779182" cy="8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1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In this task, the goal is to predict a continuous numerical value rather than a class label.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It involves learning a mapping function from input features to a continuous output variable.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For example, we can predict house prices based on features such as square footage, number of bedrooms, and location.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2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D7A-FAB0-4920-F8E5-44FA9290A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059399"/>
            <a:ext cx="6553059" cy="31449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Deep Neural Networks (DNNs)</a:t>
            </a:r>
          </a:p>
        </p:txBody>
      </p:sp>
    </p:spTree>
    <p:extLst>
      <p:ext uri="{BB962C8B-B14F-4D97-AF65-F5344CB8AC3E}">
        <p14:creationId xmlns:p14="http://schemas.microsoft.com/office/powerpoint/2010/main" val="385124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39DF-2277-A9F6-07F8-1C2EE4DA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fornian FB" panose="0207040306080B030204" pitchFamily="18" charset="0"/>
              </a:rPr>
              <a:t>What is a DNN?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A30C-849C-A035-252A-70171C3B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(ANN) with multiple layers.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model complex relationships due to its multi-layer structure.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layer, there are neurons connected to each other.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connections have weights and each neuron has a bias.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90E8B-89E1-03B4-4107-49E3BF00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57B54-4232-800B-A494-E1715A7DE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C3D96-F488-D413-89E3-19B49F81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77" y="365648"/>
            <a:ext cx="8632046" cy="612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26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194</TotalTime>
  <Words>704</Words>
  <Application>Microsoft Office PowerPoint</Application>
  <PresentationFormat>Widescreen</PresentationFormat>
  <Paragraphs>92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Californian FB</vt:lpstr>
      <vt:lpstr>Cambria Math</vt:lpstr>
      <vt:lpstr>Tenorite</vt:lpstr>
      <vt:lpstr>Times New Roman</vt:lpstr>
      <vt:lpstr>Office Theme</vt:lpstr>
      <vt:lpstr>Deep Neural Networks (DNNs): Part 1</vt:lpstr>
      <vt:lpstr>Common Tasks in Deep Learning</vt:lpstr>
      <vt:lpstr>Binary Classification</vt:lpstr>
      <vt:lpstr>Multi-Class Classification</vt:lpstr>
      <vt:lpstr>Multi-Label Classification</vt:lpstr>
      <vt:lpstr>Regression</vt:lpstr>
      <vt:lpstr>Deep Neural Networks (DNNs)</vt:lpstr>
      <vt:lpstr>What is a DNN?</vt:lpstr>
      <vt:lpstr>PowerPoint Presentation</vt:lpstr>
      <vt:lpstr>Notes</vt:lpstr>
      <vt:lpstr>How a Neuron Works in a DNN</vt:lpstr>
      <vt:lpstr>How a Neuron Works in a DNN</vt:lpstr>
      <vt:lpstr>How a Layer Works in a DNN</vt:lpstr>
      <vt:lpstr>How a Layer Works in a DNN</vt:lpstr>
      <vt:lpstr>Input and Output</vt:lpstr>
      <vt:lpstr>Input and Output</vt:lpstr>
      <vt:lpstr>Final Form of Forward Propagation</vt:lpstr>
      <vt:lpstr>Final Form of Forward 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(DNNs): Part 1</dc:title>
  <dc:creator>Hamed Araab</dc:creator>
  <cp:lastModifiedBy>Hamed Araab</cp:lastModifiedBy>
  <cp:revision>1</cp:revision>
  <dcterms:created xsi:type="dcterms:W3CDTF">2024-04-03T11:43:48Z</dcterms:created>
  <dcterms:modified xsi:type="dcterms:W3CDTF">2024-04-03T14:58:43Z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