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4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4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64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8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35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39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12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5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DD17-6266-594E-9CE2-8B6F4B3B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2719F-D521-2B1E-ABE1-5D6F56D4E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A907E-8F19-C98E-FB81-52DED10C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98F6-611D-6D4C-9144-CB2123BD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1BDE6-54F9-2896-7445-0B3475EA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260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06B9-61F5-6420-597E-55AD44AB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8EB3A-C0A1-7E04-F73A-CF7744A77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3972F-B5D8-8C33-2451-E5B7173F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B6D77-58C6-6989-41F3-8A8121E3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F956-80AC-030A-2222-8BAE2410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369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9108C-4079-D0A2-A8A7-D6FCE6FA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A7D8E-578A-976C-036F-FBB2C4C8B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50E6-DF13-098A-4860-0D438575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15C02-C4DE-CAFF-F4FA-4CD1C03A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CA3E0-5C1A-E9BC-23CE-D67162C7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963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2805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22C2-1A7D-2A31-6B4A-EBC98B9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3A9D-D209-0958-0A79-23551DD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870D9-FE26-BAF6-0CE5-54452053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864E-0190-3639-2601-FF5E8AFC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1774-DFE6-5AA2-1945-AF03BA49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509DB-005C-B100-7C71-61DAB6D45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1F563E90-4E75-C4DF-863D-E2EA0532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BCAB1DFE-0382-48BB-3735-96780E1E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C47928-F9B1-A662-2DC0-3E565938C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F57A893-8C1E-F314-F189-9B611CDBD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878ECF67-71DB-7549-6CEB-4D13B4F4D9DE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4E4323F6-606B-E8DE-4BAB-A9CCF3D5C089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244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67C9-200A-6370-BBBF-90A5694C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9A5DA-2C8F-2272-66AA-A1B0101F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DC6D-1960-6B8F-247D-AE6D3251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E606E-F53B-C95E-B8CC-50B133F3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4068-4F4B-9C05-A725-D2BF0D91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07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220-69C0-6160-41A0-3D5B05A6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8B-70C5-74F2-3E74-CAAABB2DC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6F229-0013-37A3-0475-335906FEB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EFCF5-2AB2-068C-74A0-D0F7C7CF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A3391-C3B3-D4CE-4DA7-1D3C7A13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4EA27-C726-55B6-8701-7225B847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626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E7B1-78B9-A8FF-1964-AED392DC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DD2D4-EC8B-5028-9471-32A0770A3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FB19A-B8C9-1986-1920-987B3521A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9525E-9BD7-45ED-55EC-281F87109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EC79B-6FB2-8A0B-1323-4E702099B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1B26B-2DDE-E5CD-B03E-2C5DD2B8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F43AF-EB0E-7041-CB5A-E241FC8D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0DA91-5107-854D-142F-44DF5E6C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251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831F-BC53-ABB4-E29F-402AAD24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E82AC-64F5-E010-3CCA-5186B669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D6E50-98BF-3857-88B8-42691014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11E9C-2D63-E06D-921B-612468B7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386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401E0-7D55-70FD-9617-C3491CFA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F658F-4649-A595-0D1B-15C8E537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D7048-1D7A-CAB9-2416-4C9BE50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743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E6CE-54E4-AC98-0E21-6EE4D7A1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D940-8F5D-2EE1-DD54-BB08435E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5811F-38A3-6559-DDB3-99C953E1C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9DD10-37E5-40F5-1B38-A33D4190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2F000-46FE-52C0-F208-32EEFB74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CF86C-7262-F96D-813A-094450B1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631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E91A-49AC-4307-7B48-02534FB8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5E6DA-DA3B-0362-87DA-53B02B0A4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050BC-9DB3-8254-ABD9-545CFE713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11A00-3AAF-4C83-59D2-DFCA8045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A19EC-F9A0-7C3B-DBAB-626DA688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F4EE-97C3-5C50-CE2A-44EC4146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61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FD33D-F610-DB46-417D-A5DA373B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773AD-2433-2393-3B8E-05706B70A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DEA2-CEB1-8933-CE7D-3AC4215E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56B28-0392-D88F-2DDE-3DDCCDA89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D34A-E095-5B9F-E7A0-B8F3D9C82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671" r:id="rId13"/>
    <p:sldLayoutId id="2147483668" r:id="rId14"/>
    <p:sldLayoutId id="2147483669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An Overview on</a:t>
            </a:r>
            <a:br>
              <a:rPr lang="en-US" sz="5400" dirty="0"/>
            </a:br>
            <a:r>
              <a:rPr lang="en-US" sz="5400" dirty="0"/>
              <a:t>Deep Neural Networks:</a:t>
            </a:r>
            <a:br>
              <a:rPr lang="en-US" sz="5400" dirty="0"/>
            </a:br>
            <a:r>
              <a:rPr lang="en-US" sz="5400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C4C9-F329-8DD7-D344-045C76183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46D8A-1EA6-74BF-A56F-4A9F5218B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5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Propagation: A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Vectorized form: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259B17-5E7D-CF13-7248-13819EDD3143}"/>
                  </a:ext>
                </a:extLst>
              </p:cNvPr>
              <p:cNvSpPr/>
              <p:nvPr/>
            </p:nvSpPr>
            <p:spPr>
              <a:xfrm>
                <a:off x="9458632" y="2740025"/>
                <a:ext cx="731520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259B17-5E7D-CF13-7248-13819EDD3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632" y="2740025"/>
                <a:ext cx="731520" cy="7315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9A578A4-3488-A296-16EB-535681B2766A}"/>
                  </a:ext>
                </a:extLst>
              </p:cNvPr>
              <p:cNvSpPr/>
              <p:nvPr/>
            </p:nvSpPr>
            <p:spPr>
              <a:xfrm>
                <a:off x="7819594" y="1825625"/>
                <a:ext cx="731520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9A578A4-3488-A296-16EB-535681B27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594" y="1825625"/>
                <a:ext cx="731520" cy="7315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024C29D-2594-BEFC-1CAA-6FBBAD14B610}"/>
                  </a:ext>
                </a:extLst>
              </p:cNvPr>
              <p:cNvSpPr/>
              <p:nvPr/>
            </p:nvSpPr>
            <p:spPr>
              <a:xfrm>
                <a:off x="7819594" y="2740025"/>
                <a:ext cx="731520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024C29D-2594-BEFC-1CAA-6FBBAD14B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594" y="2740025"/>
                <a:ext cx="731520" cy="73152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451A1A-4F9F-E154-5915-0BD935A0BEC3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8551114" y="2191385"/>
            <a:ext cx="907518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A6774C-7857-4938-A989-28BF64628EFD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>
            <a:off x="8551114" y="3105785"/>
            <a:ext cx="9075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7C74AB4-749A-24C6-180E-0B6E8146B50F}"/>
                  </a:ext>
                </a:extLst>
              </p:cNvPr>
              <p:cNvSpPr/>
              <p:nvPr/>
            </p:nvSpPr>
            <p:spPr>
              <a:xfrm>
                <a:off x="7819594" y="3654425"/>
                <a:ext cx="731520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7C74AB4-749A-24C6-180E-0B6E8146B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594" y="3654425"/>
                <a:ext cx="731520" cy="73152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201C320-93DE-0D2F-A4B4-1183A33396C5}"/>
                  </a:ext>
                </a:extLst>
              </p:cNvPr>
              <p:cNvSpPr/>
              <p:nvPr/>
            </p:nvSpPr>
            <p:spPr>
              <a:xfrm>
                <a:off x="7819594" y="4568825"/>
                <a:ext cx="731520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201C320-93DE-0D2F-A4B4-1183A3339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594" y="4568825"/>
                <a:ext cx="731520" cy="73152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114F3B-8272-6280-5D30-0B4429C46630}"/>
              </a:ext>
            </a:extLst>
          </p:cNvPr>
          <p:cNvCxnSpPr>
            <a:cxnSpLocks/>
            <a:stCxn id="25" idx="6"/>
            <a:endCxn id="4" idx="2"/>
          </p:cNvCxnSpPr>
          <p:nvPr/>
        </p:nvCxnSpPr>
        <p:spPr>
          <a:xfrm flipV="1">
            <a:off x="8551114" y="3105785"/>
            <a:ext cx="907518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E1B30B-4E4D-2294-C2B6-5CE982E6E084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>
          <a:xfrm flipV="1">
            <a:off x="8551114" y="3105785"/>
            <a:ext cx="907518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DA9E32-2553-6BF6-451E-4AFE13588A1C}"/>
                  </a:ext>
                </a:extLst>
              </p:cNvPr>
              <p:cNvSpPr txBox="1"/>
              <p:nvPr/>
            </p:nvSpPr>
            <p:spPr>
              <a:xfrm>
                <a:off x="8890816" y="2125365"/>
                <a:ext cx="4537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DA9E32-2553-6BF6-451E-4AFE13588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816" y="2125365"/>
                <a:ext cx="453759" cy="523220"/>
              </a:xfrm>
              <a:prstGeom prst="rect">
                <a:avLst/>
              </a:prstGeom>
              <a:blipFill>
                <a:blip r:embed="rId8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C10433-1BDA-A5C1-02C4-C4CB213ECC24}"/>
                  </a:ext>
                </a:extLst>
              </p:cNvPr>
              <p:cNvSpPr txBox="1"/>
              <p:nvPr/>
            </p:nvSpPr>
            <p:spPr>
              <a:xfrm>
                <a:off x="8607526" y="2598931"/>
                <a:ext cx="4537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C10433-1BDA-A5C1-02C4-C4CB213EC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526" y="2598931"/>
                <a:ext cx="453759" cy="523220"/>
              </a:xfrm>
              <a:prstGeom prst="rect">
                <a:avLst/>
              </a:prstGeom>
              <a:blipFill>
                <a:blip r:embed="rId9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F3A382-3CE8-482F-8926-4AE774EC55C9}"/>
                  </a:ext>
                </a:extLst>
              </p:cNvPr>
              <p:cNvSpPr txBox="1"/>
              <p:nvPr/>
            </p:nvSpPr>
            <p:spPr>
              <a:xfrm>
                <a:off x="8491873" y="3118494"/>
                <a:ext cx="4537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F3A382-3CE8-482F-8926-4AE774EC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873" y="3118494"/>
                <a:ext cx="453759" cy="523220"/>
              </a:xfrm>
              <a:prstGeom prst="rect">
                <a:avLst/>
              </a:prstGeom>
              <a:blipFill>
                <a:blip r:embed="rId10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Propagation: A Layer of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Vectorized form: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259B17-5E7D-CF13-7248-13819EDD3143}"/>
                  </a:ext>
                </a:extLst>
              </p:cNvPr>
              <p:cNvSpPr/>
              <p:nvPr/>
            </p:nvSpPr>
            <p:spPr>
              <a:xfrm>
                <a:off x="10157215" y="1690688"/>
                <a:ext cx="12949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259B17-5E7D-CF13-7248-13819EDD3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215" y="1690688"/>
                <a:ext cx="1294908" cy="7315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9A578A4-3488-A296-16EB-535681B2766A}"/>
                  </a:ext>
                </a:extLst>
              </p:cNvPr>
              <p:cNvSpPr/>
              <p:nvPr/>
            </p:nvSpPr>
            <p:spPr>
              <a:xfrm>
                <a:off x="7954790" y="1690688"/>
                <a:ext cx="1294908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9A578A4-3488-A296-16EB-535681B27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790" y="1690688"/>
                <a:ext cx="1294908" cy="73152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024C29D-2594-BEFC-1CAA-6FBBAD14B610}"/>
                  </a:ext>
                </a:extLst>
              </p:cNvPr>
              <p:cNvSpPr/>
              <p:nvPr/>
            </p:nvSpPr>
            <p:spPr>
              <a:xfrm>
                <a:off x="7954790" y="2605088"/>
                <a:ext cx="1294908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024C29D-2594-BEFC-1CAA-6FBBAD14B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790" y="2605088"/>
                <a:ext cx="1294908" cy="73152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451A1A-4F9F-E154-5915-0BD935A0BEC3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9249698" y="2056448"/>
            <a:ext cx="9075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A6774C-7857-4938-A989-28BF64628EFD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9249698" y="2056448"/>
            <a:ext cx="907517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7C74AB4-749A-24C6-180E-0B6E8146B50F}"/>
                  </a:ext>
                </a:extLst>
              </p:cNvPr>
              <p:cNvSpPr/>
              <p:nvPr/>
            </p:nvSpPr>
            <p:spPr>
              <a:xfrm>
                <a:off x="7954790" y="3519488"/>
                <a:ext cx="1294908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7C74AB4-749A-24C6-180E-0B6E8146B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790" y="3519488"/>
                <a:ext cx="1294908" cy="73152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201C320-93DE-0D2F-A4B4-1183A33396C5}"/>
                  </a:ext>
                </a:extLst>
              </p:cNvPr>
              <p:cNvSpPr/>
              <p:nvPr/>
            </p:nvSpPr>
            <p:spPr>
              <a:xfrm>
                <a:off x="7954790" y="4433888"/>
                <a:ext cx="1294908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201C320-93DE-0D2F-A4B4-1183A3339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790" y="4433888"/>
                <a:ext cx="1294908" cy="73152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114F3B-8272-6280-5D30-0B4429C46630}"/>
              </a:ext>
            </a:extLst>
          </p:cNvPr>
          <p:cNvCxnSpPr>
            <a:cxnSpLocks/>
            <a:stCxn id="25" idx="6"/>
            <a:endCxn id="4" idx="2"/>
          </p:cNvCxnSpPr>
          <p:nvPr/>
        </p:nvCxnSpPr>
        <p:spPr>
          <a:xfrm flipV="1">
            <a:off x="9249698" y="2056448"/>
            <a:ext cx="907517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E1B30B-4E4D-2294-C2B6-5CE982E6E084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>
          <a:xfrm flipV="1">
            <a:off x="9249698" y="2056448"/>
            <a:ext cx="907517" cy="274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E1D8CD4-A8B9-5ED2-3A45-7A4811C758E0}"/>
                  </a:ext>
                </a:extLst>
              </p:cNvPr>
              <p:cNvSpPr/>
              <p:nvPr/>
            </p:nvSpPr>
            <p:spPr>
              <a:xfrm>
                <a:off x="10157214" y="2605088"/>
                <a:ext cx="1294907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E1D8CD4-A8B9-5ED2-3A45-7A4811C75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214" y="2605088"/>
                <a:ext cx="1294907" cy="73152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00C0114-1ACD-C7B8-2C59-507D74697D8F}"/>
                  </a:ext>
                </a:extLst>
              </p:cNvPr>
              <p:cNvSpPr/>
              <p:nvPr/>
            </p:nvSpPr>
            <p:spPr>
              <a:xfrm>
                <a:off x="10157215" y="3519488"/>
                <a:ext cx="1294906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00C0114-1ACD-C7B8-2C59-507D74697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215" y="3519488"/>
                <a:ext cx="1294906" cy="73152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097A83B-12E5-6AF3-9315-49C052C5AEA3}"/>
                  </a:ext>
                </a:extLst>
              </p:cNvPr>
              <p:cNvSpPr/>
              <p:nvPr/>
            </p:nvSpPr>
            <p:spPr>
              <a:xfrm>
                <a:off x="10157214" y="4433888"/>
                <a:ext cx="1294905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097A83B-12E5-6AF3-9315-49C052C5A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214" y="4433888"/>
                <a:ext cx="1294905" cy="73152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E11433-DBD6-860F-9744-15BCDED8E940}"/>
              </a:ext>
            </a:extLst>
          </p:cNvPr>
          <p:cNvCxnSpPr>
            <a:cxnSpLocks/>
            <a:stCxn id="26" idx="6"/>
            <a:endCxn id="11" idx="2"/>
          </p:cNvCxnSpPr>
          <p:nvPr/>
        </p:nvCxnSpPr>
        <p:spPr>
          <a:xfrm flipV="1">
            <a:off x="9249698" y="2970848"/>
            <a:ext cx="907516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99A009-1D7D-3A91-CF75-486BDC0C1532}"/>
              </a:ext>
            </a:extLst>
          </p:cNvPr>
          <p:cNvCxnSpPr>
            <a:cxnSpLocks/>
            <a:stCxn id="26" idx="6"/>
            <a:endCxn id="13" idx="2"/>
          </p:cNvCxnSpPr>
          <p:nvPr/>
        </p:nvCxnSpPr>
        <p:spPr>
          <a:xfrm flipV="1">
            <a:off x="9249698" y="3885248"/>
            <a:ext cx="907517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B61C34-A91A-F790-D3A9-A920D63B17B3}"/>
              </a:ext>
            </a:extLst>
          </p:cNvPr>
          <p:cNvCxnSpPr>
            <a:cxnSpLocks/>
            <a:stCxn id="26" idx="6"/>
            <a:endCxn id="14" idx="2"/>
          </p:cNvCxnSpPr>
          <p:nvPr/>
        </p:nvCxnSpPr>
        <p:spPr>
          <a:xfrm>
            <a:off x="9249698" y="4799648"/>
            <a:ext cx="9075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D9D4FC-E3EF-D236-A334-3880A8E3197E}"/>
              </a:ext>
            </a:extLst>
          </p:cNvPr>
          <p:cNvCxnSpPr>
            <a:cxnSpLocks/>
            <a:stCxn id="25" idx="6"/>
            <a:endCxn id="11" idx="2"/>
          </p:cNvCxnSpPr>
          <p:nvPr/>
        </p:nvCxnSpPr>
        <p:spPr>
          <a:xfrm flipV="1">
            <a:off x="9249698" y="2970848"/>
            <a:ext cx="907516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747B27-E851-C31B-9433-E8117E3437DE}"/>
              </a:ext>
            </a:extLst>
          </p:cNvPr>
          <p:cNvCxnSpPr>
            <a:cxnSpLocks/>
            <a:stCxn id="25" idx="6"/>
            <a:endCxn id="13" idx="2"/>
          </p:cNvCxnSpPr>
          <p:nvPr/>
        </p:nvCxnSpPr>
        <p:spPr>
          <a:xfrm>
            <a:off x="9249698" y="3885248"/>
            <a:ext cx="9075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810CB5F-6DA9-0310-EAE7-35DE5778C0C4}"/>
              </a:ext>
            </a:extLst>
          </p:cNvPr>
          <p:cNvCxnSpPr>
            <a:cxnSpLocks/>
            <a:stCxn id="25" idx="6"/>
            <a:endCxn id="14" idx="2"/>
          </p:cNvCxnSpPr>
          <p:nvPr/>
        </p:nvCxnSpPr>
        <p:spPr>
          <a:xfrm>
            <a:off x="9249698" y="3885248"/>
            <a:ext cx="907516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5DC049-285C-AC80-CA86-706524FA869C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9249698" y="2970848"/>
            <a:ext cx="9075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B0C8BD-D226-B793-8A5A-280079E648E4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9249698" y="2970848"/>
            <a:ext cx="907517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FB09ABD-0FBA-E42C-B60A-3C82BF7670EA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9249698" y="2970848"/>
            <a:ext cx="907516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1B72C9C-1109-6959-2DAD-49866070173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249698" y="2056448"/>
            <a:ext cx="907516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9E6ACB8-F53A-631E-6AF6-0D2244CCF72B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9249698" y="2056448"/>
            <a:ext cx="907517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6B0A3EC-7F80-D851-668F-BDCE5492BECB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9249698" y="2056448"/>
            <a:ext cx="907516" cy="274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974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816356-4836-9919-65CB-0CE264C924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Forward Propagation:</a:t>
                </a:r>
                <a:br>
                  <a:rPr lang="en-US" dirty="0"/>
                </a:br>
                <a:r>
                  <a:rPr lang="en-US" dirty="0"/>
                  <a:t>A Dataset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816356-4836-9919-65CB-0CE264C92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		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		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71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816356-4836-9919-65CB-0CE264C924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Forward Propagation:</a:t>
                </a:r>
                <a:br>
                  <a:rPr lang="en-US" dirty="0"/>
                </a:br>
                <a:r>
                  <a:rPr lang="en-US" dirty="0"/>
                  <a:t>A Dataset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</a:t>
                </a:r>
                <a:r>
                  <a:rPr lang="en-US" dirty="0"/>
                  <a:t>items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816356-4836-9919-65CB-0CE264C92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𝑋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𝑍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518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Rectified Linear Unit (ReLU)</a:t>
            </a:r>
          </a:p>
          <a:p>
            <a:r>
              <a:rPr lang="en-US" dirty="0"/>
              <a:t>Sigmoid</a:t>
            </a:r>
          </a:p>
          <a:p>
            <a:r>
              <a:rPr lang="en-US" dirty="0" err="1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5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Usually applied to the output layer in regression.</a:t>
                </a:r>
              </a:p>
              <a:p>
                <a:r>
                  <a:rPr lang="en-US" dirty="0"/>
                  <a:t>One of the common activation functions in the hidden layers of modern models.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  <m:r>
                        <a:rPr lang="en-US" i="1" ker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0</m:t>
                              </m:r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𝑖</m:t>
                                  </m:r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,</m:t>
                                  </m:r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782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Usually applied to the output layer in binary or multi-label classification.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15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Usually applied to the output layer in multi-class classification.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sup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01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Tasks in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Classification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Binary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Multi-Class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Multi-Label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407582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Class 1: “cat”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Class 0: “not cat”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AAFBCD-5BD9-2D70-B4C3-AE255C228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63337"/>
            <a:ext cx="10515600" cy="96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0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“cat”, “dog”, “neither”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1C77E2-6E5E-BD21-F5A6-053615A3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515600" cy="11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Multi-Label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“cat”, “dog”, “elephant”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5073F3-E0DE-4997-6E6C-9E504962E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78958"/>
            <a:ext cx="10515600" cy="103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6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Housing:</a:t>
            </a:r>
          </a:p>
          <a:p>
            <a:pPr marL="0" indent="0">
              <a:buNone/>
            </a:pPr>
            <a:r>
              <a:rPr lang="en-US" dirty="0"/>
              <a:t>(area, number of bedrooms, location, etc.) -&gt; price</a:t>
            </a:r>
          </a:p>
        </p:txBody>
      </p:sp>
    </p:spTree>
    <p:extLst>
      <p:ext uri="{BB962C8B-B14F-4D97-AF65-F5344CB8AC3E}">
        <p14:creationId xmlns:p14="http://schemas.microsoft.com/office/powerpoint/2010/main" val="406417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C4C9-F329-8DD7-D344-045C76183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DNN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46D8A-1EA6-74BF-A56F-4A9F5218B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1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57B54-4232-800B-A494-E1715A7D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C3D96-F488-D413-89E3-19B49F8123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5" r="8881"/>
          <a:stretch/>
        </p:blipFill>
        <p:spPr bwMode="auto">
          <a:xfrm>
            <a:off x="1071716" y="365648"/>
            <a:ext cx="7089058" cy="6126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26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387</Words>
  <Application>Microsoft Office PowerPoint</Application>
  <PresentationFormat>Widescreen</PresentationFormat>
  <Paragraphs>93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An Overview on Deep Neural Networks: Part 1</vt:lpstr>
      <vt:lpstr>Introduction</vt:lpstr>
      <vt:lpstr>Common Tasks in Deep Learning</vt:lpstr>
      <vt:lpstr>Binary Classification</vt:lpstr>
      <vt:lpstr>Multi-Class Classification</vt:lpstr>
      <vt:lpstr>Multi-Label Classification</vt:lpstr>
      <vt:lpstr>Regression</vt:lpstr>
      <vt:lpstr>DNN Structure</vt:lpstr>
      <vt:lpstr>PowerPoint Presentation</vt:lpstr>
      <vt:lpstr>Forward Propagation</vt:lpstr>
      <vt:lpstr>Forward Propagation: A Neuron</vt:lpstr>
      <vt:lpstr>Forward Propagation: A Layer of Neurons</vt:lpstr>
      <vt:lpstr>Forward Propagation: A Dataset with n items</vt:lpstr>
      <vt:lpstr>Forward Propagation: A Dataset with n items</vt:lpstr>
      <vt:lpstr>Activation Function Examples</vt:lpstr>
      <vt:lpstr>ReLU</vt:lpstr>
      <vt:lpstr>Sigmoid</vt:lpstr>
      <vt:lpstr>Softmax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on Deep Neural Networks: Part 1</dc:title>
  <dc:creator>Hamed Araab</dc:creator>
  <cp:lastModifiedBy>Hamed Araab</cp:lastModifiedBy>
  <cp:revision>8</cp:revision>
  <dcterms:created xsi:type="dcterms:W3CDTF">2024-04-05T15:44:54Z</dcterms:created>
  <dcterms:modified xsi:type="dcterms:W3CDTF">2024-04-09T21:26:02Z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