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8"/>
  </p:notesMasterIdLst>
  <p:sldIdLst>
    <p:sldId id="256" r:id="rId2"/>
    <p:sldId id="274" r:id="rId3"/>
    <p:sldId id="276" r:id="rId4"/>
    <p:sldId id="275" r:id="rId5"/>
    <p:sldId id="277" r:id="rId6"/>
    <p:sldId id="278" r:id="rId7"/>
    <p:sldId id="279" r:id="rId8"/>
    <p:sldId id="280" r:id="rId9"/>
    <p:sldId id="286" r:id="rId10"/>
    <p:sldId id="281" r:id="rId11"/>
    <p:sldId id="282" r:id="rId12"/>
    <p:sldId id="284" r:id="rId13"/>
    <p:sldId id="285" r:id="rId14"/>
    <p:sldId id="287" r:id="rId15"/>
    <p:sldId id="28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4A8D7-9F10-4E25-9AA3-27CCC6880B2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4F2D-6DE6-478D-B25E-D33CFAF1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90E3-41C8-6E3D-2174-4AE4C5626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FA45C-0477-16BF-D7C6-F58EE7C41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61F5-BBEC-9C3A-0A43-8103DE2E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47F6-CF2E-0303-24EC-49B665E4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EF64-E227-0FA6-921D-E6C18BFF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0E6B1E0-77A3-9026-0CBF-DFF67B518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8300" y="363538"/>
            <a:ext cx="1295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E362-942A-905B-CD0A-64BD752C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937E-7D85-6B76-C470-3BE5E469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363B-8655-7A67-51BB-A2ED9114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926C-2038-EFAF-38CD-4BD1B67D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91F0-5B57-D49F-796B-DA3AA2D2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6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7521-0B6E-2B58-342F-38DC8DAE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017F-AFBF-694C-4924-E281D1E6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78BA-629F-0D0C-FD78-EF71651E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09B3-E791-61E3-3016-7E33B878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E6F3-076B-CABA-9BB1-FB1948E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53A6-1864-2D67-28C4-BC0333BE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7733-7999-1B12-A7EA-B8FA32139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E867-080D-9415-AF78-946014583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52770-04DF-5F73-69A3-D0E84385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B59C7-EE1D-3BAC-D38B-60C0F862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AABCD-3C15-F1D8-3D5A-410B3092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0DF20-910F-31A9-0770-5817694C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08E24-4E36-F8DF-56AB-28877D1E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24910-0A11-E99F-6EF7-55F74E7C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53BE5-D5EE-64DA-0E51-4B77BC60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EA687-8FC8-5C69-B2DA-D96E1B32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1C68-44B7-C8FA-D8C2-15B6FCD2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Jost" pitchFamily="2" charset="0"/>
                <a:ea typeface="Jost" pitchFamily="2" charset="0"/>
              </a:defRPr>
            </a:lvl1pPr>
          </a:lstStyle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1E2-4072-DFA3-9FEB-A9F45D9AD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Jost" pitchFamily="2" charset="0"/>
                <a:ea typeface="Jost" pitchFamily="2" charset="0"/>
              </a:defRPr>
            </a:lvl1pPr>
          </a:lstStyle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D0D5-D71A-1294-CCF4-0C7C6C93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Jost" pitchFamily="2" charset="0"/>
                <a:ea typeface="Jost" pitchFamily="2" charset="0"/>
              </a:defRPr>
            </a:lvl1pPr>
          </a:lstStyle>
          <a:p>
            <a:fld id="{EDA06B50-5105-4B32-9051-5842032500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9A30E-20C2-FA1A-91BF-E83233729455}"/>
              </a:ext>
            </a:extLst>
          </p:cNvPr>
          <p:cNvSpPr/>
          <p:nvPr userDrawn="1"/>
        </p:nvSpPr>
        <p:spPr>
          <a:xfrm>
            <a:off x="0" y="0"/>
            <a:ext cx="471055" cy="6858000"/>
          </a:xfrm>
          <a:prstGeom prst="rect">
            <a:avLst/>
          </a:prstGeom>
          <a:solidFill>
            <a:srgbClr val="FF00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3" r:id="rId5"/>
  </p:sldLayoutIdLst>
  <p:hf hd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000" b="1" kern="1200">
          <a:solidFill>
            <a:schemeClr val="tx1"/>
          </a:solidFill>
          <a:latin typeface="Jost" pitchFamily="2" charset="0"/>
          <a:ea typeface="Jost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Jost" pitchFamily="2" charset="0"/>
          <a:ea typeface="Jost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83BD-347E-B7C3-4B0D-2D4AB2048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EACC0-72E9-1869-3870-62A70B72C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Interview Task Report</a:t>
            </a:r>
          </a:p>
          <a:p>
            <a:r>
              <a:rPr lang="en-US" dirty="0"/>
              <a:t>Presenter:</a:t>
            </a:r>
            <a:br>
              <a:rPr lang="en-US" dirty="0"/>
            </a:br>
            <a:r>
              <a:rPr lang="en-US" dirty="0"/>
              <a:t>Hamed Araab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326B7-BB56-CF57-68B7-60DED204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475B3-D9A9-1762-FEC6-AAD3476F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80B2-CF6D-437D-856F-D031A7FE7975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BECF06-A04C-5D75-BE62-D4A7E9F7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</p:spTree>
    <p:extLst>
      <p:ext uri="{BB962C8B-B14F-4D97-AF65-F5344CB8AC3E}">
        <p14:creationId xmlns:p14="http://schemas.microsoft.com/office/powerpoint/2010/main" val="297707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4C82B-34E2-A422-DCA1-24A0A6FE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4BE92-38C7-60BD-F2B0-256B64AE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9A335-FBF7-0919-B385-C9D8443C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0CF9A-51D0-B898-3586-53D3ECBD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17" y="607946"/>
            <a:ext cx="7339965" cy="56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9025-5D8B-06E9-FC06-C90B223F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3C4F-2202-2609-09FC-EA7FD73C1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Present data insights visually for clarity.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EE3B-9A1A-46E9-1FE5-F3DB7D68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FE47E-EBE5-16DC-6007-C19B2AAC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B5B9-AA8A-6F12-D3B5-6525A2B7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B05D-4592-F460-3DBE-B40E8435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911EE-53DD-AE6D-FB04-69BD75D2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D997-B4C9-AA2C-1BD1-969C0C23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ECE79-A56F-63B8-C645-DD508CE0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783" r="10871" b="72000"/>
          <a:stretch/>
        </p:blipFill>
        <p:spPr>
          <a:xfrm>
            <a:off x="6096000" y="1159272"/>
            <a:ext cx="4503070" cy="4783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4063FB-C8E0-2FE7-5FD6-5FFCB152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51" r="61328" b="73120"/>
          <a:stretch/>
        </p:blipFill>
        <p:spPr>
          <a:xfrm>
            <a:off x="1592930" y="1159272"/>
            <a:ext cx="4507992" cy="47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5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15AE5-FD9F-8246-3F63-573E1E6C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8C2F2-70CA-7911-55C5-87A4AA0B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0999-EAA4-CEB6-F659-FDEAB3F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00185-A1E2-CA6B-6EC1-D8C472C1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556"/>
          <a:stretch/>
        </p:blipFill>
        <p:spPr>
          <a:xfrm>
            <a:off x="1485038" y="47627"/>
            <a:ext cx="9221924" cy="63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6E0B-41CF-77FC-70D7-B28AE158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3F9A-EC76-52E3-B8CE-AED9286F3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5676-E22C-A8A8-48C6-903FC730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7EF0-757F-DCAF-8E48-E1779D83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2F08-6490-7C69-543A-BBC4797C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6E25-204A-C537-ABAB-972D2B1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E0F2-864D-323C-F08E-C2B81C8A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Marketing Area Concentration: </a:t>
            </a:r>
            <a:r>
              <a:rPr lang="en-US" dirty="0"/>
              <a:t>Over 23% of entries are concentrated in </a:t>
            </a:r>
            <a:r>
              <a:rPr lang="en-US" dirty="0" err="1"/>
              <a:t>Kianpars</a:t>
            </a:r>
            <a:r>
              <a:rPr lang="en-US" dirty="0"/>
              <a:t>, followed by </a:t>
            </a:r>
            <a:r>
              <a:rPr lang="en-US" dirty="0" err="1"/>
              <a:t>Golestan_Uni</a:t>
            </a:r>
            <a:r>
              <a:rPr lang="en-US" dirty="0"/>
              <a:t> and </a:t>
            </a:r>
            <a:r>
              <a:rPr lang="en-US" dirty="0" err="1"/>
              <a:t>AkharAsfalt</a:t>
            </a:r>
            <a:r>
              <a:rPr lang="en-US" dirty="0"/>
              <a:t> (each ~13%), indicating geographic focus in a few key regions.</a:t>
            </a:r>
          </a:p>
          <a:p>
            <a:r>
              <a:rPr lang="en-US" b="1" dirty="0"/>
              <a:t>Grade Distribution: </a:t>
            </a:r>
            <a:r>
              <a:rPr lang="en-US" dirty="0"/>
              <a:t>A majority (58.7%) of businesses are unrated, with only 17.4% receiving an A grade, suggesting a need for more evaluations.</a:t>
            </a:r>
          </a:p>
          <a:p>
            <a:r>
              <a:rPr lang="en-US" b="1" dirty="0"/>
              <a:t>Super Type Breakdown: </a:t>
            </a:r>
            <a:r>
              <a:rPr lang="en-US" dirty="0"/>
              <a:t>Restaurants dominate the market at 58.7%, followed by Catering Services at 21.7%, showing a strong preference for dining establishments.</a:t>
            </a:r>
          </a:p>
          <a:p>
            <a:r>
              <a:rPr lang="en-US" b="1" dirty="0"/>
              <a:t>Subtype Insights: </a:t>
            </a:r>
            <a:r>
              <a:rPr lang="en-US" dirty="0"/>
              <a:t>The most common subtype is Traditional (37%), while Unspecified entries remain high at 23.9%, pointing to potential improvements in the subtype assignment approach.</a:t>
            </a:r>
          </a:p>
          <a:p>
            <a:r>
              <a:rPr lang="en-US" b="1" dirty="0"/>
              <a:t>Diversity of Offerings: </a:t>
            </a:r>
            <a:r>
              <a:rPr lang="en-US" dirty="0"/>
              <a:t>Less common categories like Cafes and Reception Halls represent small shares, possibly indicating niche opportunities or underrepresentation.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5F14-5413-BECF-D334-B0346F87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7A00-ABC0-9309-E7EB-4AEE7C1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2686-1A45-04D0-13B5-3E02C59C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8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809D-9712-2EB1-F6C5-6CEA19A2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3820-9C95-E8C6-957A-3CD48CAE8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91570-15D2-1B0C-1318-A19D1844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70C27-B2B8-7A4C-360D-0C68FC11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80B2-CF6D-437D-856F-D031A7FE7975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CA3822-0E7D-3420-EB6C-770E0BD3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</p:spTree>
    <p:extLst>
      <p:ext uri="{BB962C8B-B14F-4D97-AF65-F5344CB8AC3E}">
        <p14:creationId xmlns:p14="http://schemas.microsoft.com/office/powerpoint/2010/main" val="13243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CB20-8342-2B98-0BB0-30467278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EED2-FAA2-20E2-A309-5D7B98C9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Showcase expertise in data cleaning, analysis, visualization, and reporting for restaurant data in Ahvaz.</a:t>
            </a:r>
          </a:p>
          <a:p>
            <a:r>
              <a:rPr lang="en-US" b="1" dirty="0"/>
              <a:t>Dataset:</a:t>
            </a:r>
            <a:r>
              <a:rPr lang="en-US" dirty="0"/>
              <a:t> Restaurant data with columns: Name, Address, Rate, Review, Phone, Super Type, Marketing Area.</a:t>
            </a:r>
          </a:p>
          <a:p>
            <a:r>
              <a:rPr lang="en-US" b="1" dirty="0"/>
              <a:t>Task Overview:</a:t>
            </a:r>
          </a:p>
          <a:p>
            <a:pPr lvl="1"/>
            <a:r>
              <a:rPr lang="en-US" dirty="0"/>
              <a:t>Clean the provided dataset.</a:t>
            </a:r>
          </a:p>
          <a:p>
            <a:pPr lvl="1"/>
            <a:r>
              <a:rPr lang="en-US" dirty="0"/>
              <a:t>Add "Subtype" and "Type ID" columns.</a:t>
            </a:r>
          </a:p>
          <a:p>
            <a:pPr lvl="1"/>
            <a:r>
              <a:rPr lang="en-US" dirty="0"/>
              <a:t>Assign grades (A to C) based on a scoring system using Rate and Review.</a:t>
            </a:r>
          </a:p>
          <a:p>
            <a:pPr lvl="1"/>
            <a:r>
              <a:rPr lang="en-US" dirty="0"/>
              <a:t>Create and visualize a comprehensive report.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7AD4-7931-EDE9-ED31-FCA9E8A0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FC85-92AA-37F3-CB1C-A544739B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452D-8792-8B67-8686-38C96556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22D9-BD79-6139-C913-3D5FE9A5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5DBF3-2946-1094-FB9A-C2696AA74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Ensure data integrity by removing incomplete or incorrect entries.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5BA9-5897-525B-FBBD-5D6F9766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49F7-92B5-2684-1CB9-2A086B28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AC4E-2ACD-950A-0A32-28757B89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2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D139-7F57-B6BC-9D3E-5A52B1C5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1416-7D09-1336-EBC0-8B13E1A8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Stripping Strings:</a:t>
            </a:r>
            <a:r>
              <a:rPr lang="en-US" dirty="0"/>
              <a:t> Removed leading/trailing whitespace from all string columns to ensure consistency.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Duplicate Check:</a:t>
            </a:r>
            <a:r>
              <a:rPr lang="en-US" dirty="0"/>
              <a:t> Verified no duplicate restaurant names in the dataset.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Normalization: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Rate:</a:t>
            </a:r>
            <a:r>
              <a:rPr lang="en-US" dirty="0"/>
              <a:t> Converted Persian digits and decimal separators to English (e.g., “</a:t>
            </a:r>
            <a:r>
              <a:rPr lang="fa-IR" dirty="0"/>
              <a:t>۳،۸</a:t>
            </a:r>
            <a:r>
              <a:rPr lang="en-US" dirty="0"/>
              <a:t>” to 3.8).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Review:</a:t>
            </a:r>
            <a:r>
              <a:rPr lang="en-US" dirty="0"/>
              <a:t> Removed “</a:t>
            </a:r>
            <a:r>
              <a:rPr lang="fa-IR" dirty="0"/>
              <a:t>نفر</a:t>
            </a:r>
            <a:r>
              <a:rPr lang="en-US" dirty="0"/>
              <a:t>” and parentheses, converting to numeric values (e.g., “(</a:t>
            </a:r>
            <a:r>
              <a:rPr lang="fa-IR" dirty="0"/>
              <a:t>۲۲ نفر</a:t>
            </a:r>
            <a:r>
              <a:rPr lang="en-US" dirty="0"/>
              <a:t>)” to 22).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Phone:</a:t>
            </a:r>
            <a:r>
              <a:rPr lang="en-US" dirty="0"/>
              <a:t> Used </a:t>
            </a:r>
            <a:r>
              <a:rPr lang="en-US" sz="1600" dirty="0" err="1">
                <a:solidFill>
                  <a:srgbClr val="FF00A6"/>
                </a:solidFill>
                <a:latin typeface="Consolas" panose="020B0609020204030204" pitchFamily="49" charset="0"/>
              </a:rPr>
              <a:t>phonenumbers</a:t>
            </a:r>
            <a:r>
              <a:rPr lang="en-US" dirty="0"/>
              <a:t> library to format valid phone numbers in national format (e.g., "</a:t>
            </a:r>
            <a:r>
              <a:rPr lang="en-US" dirty="0" err="1"/>
              <a:t>tel</a:t>
            </a:r>
            <a:r>
              <a:rPr lang="en-US" dirty="0"/>
              <a:t>://06132226611" to "061 3222 6611") and marked invalid entries as "Unknown“.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Dropping Missing Values:</a:t>
            </a:r>
            <a:r>
              <a:rPr lang="en-US" dirty="0"/>
              <a:t> Removed rows with null values in any column, reducing dataset from 49 to 46 entries.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EB5E-BE5C-7672-2B16-8A62012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177C-3FFA-ACD6-1360-EA79C6D4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BC3E-36BB-69CB-3C80-8E2DAB5C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927D-EB23-0577-3DCC-26571C8C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Subtype and Type 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A254-E81D-FED7-18D6-1D00687C1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Derive "Subtype" and "Type ID" columns based on Super 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3733-9EE1-271A-6AAB-A429B72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682E-01E9-88FA-1A1C-13D312D6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7A35-EF34-C914-9DF2-B30AA42A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F244-4EFA-EB4C-83DC-5212D488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Subtype and Type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2677-00CB-AAC5-2BAB-9A2B0C10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Subtype:</a:t>
            </a:r>
          </a:p>
          <a:p>
            <a:pPr lvl="1"/>
            <a:r>
              <a:rPr lang="en-US" dirty="0"/>
              <a:t>If the record’s Name contains its Super Type (e.g. “</a:t>
            </a:r>
            <a:r>
              <a:rPr lang="fa-IR" dirty="0"/>
              <a:t>رستوران</a:t>
            </a:r>
            <a:r>
              <a:rPr lang="en-US" dirty="0"/>
              <a:t>”‍) and it is preceded or succeeded by a word with a “</a:t>
            </a:r>
            <a:r>
              <a:rPr lang="fa-IR" dirty="0"/>
              <a:t>و</a:t>
            </a:r>
            <a:r>
              <a:rPr lang="en-US" dirty="0"/>
              <a:t>” in between, that word is assumed to be Subtype.</a:t>
            </a:r>
          </a:p>
          <a:p>
            <a:pPr lvl="1"/>
            <a:r>
              <a:rPr lang="en-US" dirty="0"/>
              <a:t>Otherwise, a map is created to find a set of keywords corresponding to each predefined Subtype. If the record’s Name contains any keyword, the corresponding Subtype is assigned to it.</a:t>
            </a:r>
          </a:p>
          <a:p>
            <a:pPr lvl="1"/>
            <a:r>
              <a:rPr lang="en-US" dirty="0"/>
              <a:t>The type pairings included an unreasonable pair: “</a:t>
            </a:r>
            <a:r>
              <a:rPr lang="fa-IR" dirty="0"/>
              <a:t>فست‌فود</a:t>
            </a:r>
            <a:r>
              <a:rPr lang="en-US" dirty="0"/>
              <a:t>” and “</a:t>
            </a:r>
            <a:r>
              <a:rPr lang="fa-IR" dirty="0"/>
              <a:t>سنتی</a:t>
            </a:r>
            <a:r>
              <a:rPr lang="en-US" dirty="0"/>
              <a:t>”. In such cases, “</a:t>
            </a:r>
            <a:r>
              <a:rPr lang="fa-IR" dirty="0"/>
              <a:t>فست‌فود</a:t>
            </a:r>
            <a:r>
              <a:rPr lang="en-US" dirty="0"/>
              <a:t>” is replaced with “</a:t>
            </a:r>
            <a:r>
              <a:rPr lang="fa-IR" dirty="0"/>
              <a:t>رستوران</a:t>
            </a:r>
            <a:r>
              <a:rPr lang="en-US" dirty="0"/>
              <a:t>”.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Type ID</a:t>
            </a:r>
            <a:r>
              <a:rPr lang="en-US" dirty="0"/>
              <a:t>: Things are kept simple. Thus, the Type ID feature is created by joining the Super Type and Subtype values with an underscore (e.g., “</a:t>
            </a:r>
            <a:r>
              <a:rPr lang="fa-IR" dirty="0"/>
              <a:t>سنتی</a:t>
            </a:r>
            <a:r>
              <a:rPr lang="en-US" dirty="0"/>
              <a:t>_</a:t>
            </a:r>
            <a:r>
              <a:rPr lang="fa-IR" dirty="0"/>
              <a:t>رستوران</a:t>
            </a:r>
            <a:r>
              <a:rPr lang="en-US" dirty="0"/>
              <a:t>”).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8639-DF14-2D88-AA8D-4315FE52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D734-6F30-E347-E7ED-3E12480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FD26-DE2D-A8F3-988C-3883073D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6E2B-743E-3042-1C3F-8E8C6F22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9C4FA-FFA5-DBC5-BC9F-43BC875A4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Assign grades (A to C) to restaurants based on Rate and Review.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A86D-ED67-D56C-7B98-06DCDB23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91282-926D-BFD7-6CD8-A360FC6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9406-3A6C-838A-637A-34831289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E3F5-06B9-D439-9B7A-FF1E68C1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ACAD-0D2F-706E-D9EC-7A900324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 Data: </a:t>
            </a:r>
            <a:r>
              <a:rPr lang="en-US" dirty="0"/>
              <a:t>A copy of the dataset containing only the Rate and Review features with no outliers.</a:t>
            </a:r>
            <a:endParaRPr lang="en-US" b="1" dirty="0"/>
          </a:p>
          <a:p>
            <a:r>
              <a:rPr lang="en-US" b="1" dirty="0"/>
              <a:t>Clustering:</a:t>
            </a:r>
          </a:p>
          <a:p>
            <a:pPr lvl="1"/>
            <a:r>
              <a:rPr lang="en-US" dirty="0"/>
              <a:t>Train a 3-means clustering model with the input data.</a:t>
            </a:r>
          </a:p>
          <a:p>
            <a:pPr lvl="1"/>
            <a:r>
              <a:rPr lang="en-US" dirty="0"/>
              <a:t>Sort the cluster centers according to the sum of standardized Rate and Review.</a:t>
            </a:r>
          </a:p>
          <a:p>
            <a:pPr lvl="1"/>
            <a:r>
              <a:rPr lang="en-US" dirty="0"/>
              <a:t>Label the sorted cluster centers as A, B, and C.</a:t>
            </a:r>
          </a:p>
          <a:p>
            <a:r>
              <a:rPr lang="en-US" b="1" dirty="0"/>
              <a:t>Grading: </a:t>
            </a:r>
            <a:r>
              <a:rPr lang="en-US" dirty="0"/>
              <a:t>For each record,</a:t>
            </a:r>
            <a:endParaRPr lang="en-US" b="1" dirty="0"/>
          </a:p>
          <a:p>
            <a:pPr lvl="1"/>
            <a:r>
              <a:rPr lang="en-US" dirty="0"/>
              <a:t>If Rate = 0, then grade = Unrated</a:t>
            </a:r>
          </a:p>
          <a:p>
            <a:pPr lvl="1"/>
            <a:r>
              <a:rPr lang="en-US" dirty="0"/>
              <a:t>Otherwise, grade = the closest cluster center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751F-B2F8-FBB5-2C63-46ADAAAD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D1C6-434B-F754-C08D-E0867F8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7AB9-D1B9-AE72-EA89-F5528074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3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C3AD0-C489-044C-BFE2-6E9AA8B5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ECA17-D105-8352-BC98-E95895E2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SnappFood - Data Cleaning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6243-0E06-2CDD-FCF9-21F10336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6B50-5105-4B32-9051-5842032500E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430ED-6904-E236-4B51-83FC467D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1600"/>
            <a:ext cx="5353050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377358-B0D9-612D-FE0F-75E3BD048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371600"/>
            <a:ext cx="5353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887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795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Consolas</vt:lpstr>
      <vt:lpstr>Jost</vt:lpstr>
      <vt:lpstr>Custom Design</vt:lpstr>
      <vt:lpstr>Data Cleaning Challenge</vt:lpstr>
      <vt:lpstr>Introduction</vt:lpstr>
      <vt:lpstr>Data Cleaning</vt:lpstr>
      <vt:lpstr>Data Cleaning</vt:lpstr>
      <vt:lpstr>Adding Subtype and Type ID</vt:lpstr>
      <vt:lpstr>Adding Subtype and Type ID</vt:lpstr>
      <vt:lpstr>Grading System</vt:lpstr>
      <vt:lpstr>Grading System</vt:lpstr>
      <vt:lpstr>PowerPoint Presentation</vt:lpstr>
      <vt:lpstr>PowerPoint Presentation</vt:lpstr>
      <vt:lpstr>Data Visualization</vt:lpstr>
      <vt:lpstr>PowerPoint Presentation</vt:lpstr>
      <vt:lpstr>PowerPoint Presentation</vt:lpstr>
      <vt:lpstr>Data Analysis Insights</vt:lpstr>
      <vt:lpstr>Data Analysis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Hamed Araab</dc:creator>
  <cp:lastModifiedBy>Hamed Araab</cp:lastModifiedBy>
  <cp:revision>6</cp:revision>
  <dcterms:created xsi:type="dcterms:W3CDTF">2025-05-23T11:04:30Z</dcterms:created>
  <dcterms:modified xsi:type="dcterms:W3CDTF">2025-05-27T10:07:35Z</dcterms:modified>
</cp:coreProperties>
</file>