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9" name="Shape 189"/>
          <p:cNvSpPr/>
          <p:nvPr>
            <p:ph type="sldImg"/>
          </p:nvPr>
        </p:nvSpPr>
        <p:spPr>
          <a:xfrm>
            <a:off x="1143000" y="685800"/>
            <a:ext cx="4572000" cy="3429000"/>
          </a:xfrm>
          <a:prstGeom prst="rect">
            <a:avLst/>
          </a:prstGeom>
        </p:spPr>
        <p:txBody>
          <a:bodyPr/>
          <a:lstStyle/>
          <a:p>
            <a:pPr/>
          </a:p>
        </p:txBody>
      </p:sp>
      <p:sp>
        <p:nvSpPr>
          <p:cNvPr id="190" name="Shape 19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lvl1pPr defTabSz="914400">
              <a:lnSpc>
                <a:spcPct val="115000"/>
              </a:lnSpc>
              <a:defRPr sz="1100">
                <a:latin typeface="Montserrat Light"/>
                <a:ea typeface="Montserrat Light"/>
                <a:cs typeface="Montserrat Light"/>
                <a:sym typeface="Montserrat Light"/>
              </a:defRPr>
            </a:lvl1pPr>
          </a:lstStyle>
          <a:p>
            <a:pPr/>
            <a:r>
              <a:t>Like all other attributes, the style attribute goes inside the element's beginning tag, right after the tag name. After specifying that you are changing the style attribute, you type =, and then, within double quotes, list the properties you want to change and after a colon specify the value for that property.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The example shows how you can define a CSS rule in the </a:t>
            </a:r>
            <a:r>
              <a:rPr i="1"/>
              <a:t>head</a:t>
            </a:r>
            <a:r>
              <a:t> part of your HTML template. This is called internal CSS. The example below shows a CSS rule that will cause all paragraphs to be in the colour red and be of the font-family Arial. If the browser can’t find Arial, then it will look for Helvetica. Paragraphs will also have a background colour of blue!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lvl1pPr defTabSz="914400">
              <a:lnSpc>
                <a:spcPct val="115000"/>
              </a:lnSpc>
              <a:defRPr sz="1100">
                <a:latin typeface="Montserrat Light"/>
                <a:ea typeface="Montserrat Light"/>
                <a:cs typeface="Montserrat Light"/>
                <a:sym typeface="Montserrat Light"/>
              </a:defRPr>
            </a:lvl1pPr>
          </a:lstStyle>
          <a:p>
            <a:pPr/>
            <a:r>
              <a:t>You could use a combination of internal CSS (declared in the head of your HTML document) and inline style. How would the style rules apply? Essentially, the closer to the element the style is, the higher the precedence. For example, if you had the internal CSS rule shown in the image above in your page but you wanted one paragraph to be styled differently from the rest, you would simply use inline style for that one paragraph and that would overwrite the rule specified by the internal CSS.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In the &lt;head&gt; part of your HTML create a reference to your CSS file so that the styles can be used in your web page. “href” refers to the name and path of your CSS file. In the example above, the file </a:t>
            </a:r>
            <a:r>
              <a:rPr i="1"/>
              <a:t>exampleCSS.css</a:t>
            </a:r>
            <a:r>
              <a:t> is in the same folder as the HTML page. “rel” says what sort of relation the file is to the HTML - i.e. the stylesheet. “type” tells the browser what sort of file it is and how to interpret 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 Imagine trying to read through a whole bunch of different languages at once (CSS, HTML, JavaScript) all in one file. Rather separate them - it’s much easier to follow what’s happening, especially when you are building fancy websites where plenty of different styles are being used.</a:t>
            </a:r>
          </a:p>
          <a:p>
            <a:pPr defTabSz="914400">
              <a:lnSpc>
                <a:spcPct val="125000"/>
              </a:lnSpc>
              <a:defRPr sz="1100">
                <a:latin typeface="Montserrat Light"/>
                <a:ea typeface="Montserrat Light"/>
                <a:cs typeface="Montserrat Light"/>
                <a:sym typeface="Montserrat Light"/>
              </a:defRPr>
            </a:pPr>
          </a:p>
          <a:p>
            <a:pPr defTabSz="914400">
              <a:lnSpc>
                <a:spcPct val="125000"/>
              </a:lnSpc>
              <a:defRPr sz="1100">
                <a:latin typeface="Montserrat Light"/>
                <a:ea typeface="Montserrat Light"/>
                <a:cs typeface="Montserrat Light"/>
                <a:sym typeface="Montserrat Light"/>
              </a:defRPr>
            </a:pPr>
            <a:r>
              <a:t>Another important reason to separate CSS from HTML files is to improve the maintainability of your website. If you wanted to update the look and feel of a website, this could easily be done by simply replacing the external CSS file if only external CSS is used for the website. Using external CSS also makes it easier to debug errors since all the CSS is in one place. </a:t>
            </a:r>
          </a:p>
          <a:p>
            <a:pPr defTabSz="914400">
              <a:lnSpc>
                <a:spcPct val="125000"/>
              </a:lnSpc>
              <a:defRPr sz="1100">
                <a:latin typeface="Montserrat Light"/>
                <a:ea typeface="Montserrat Light"/>
                <a:cs typeface="Montserrat Light"/>
                <a:sym typeface="Montserrat Light"/>
              </a:defRPr>
            </a:pPr>
            <a:r>
              <a:t>You may find though that it is necessary to use a combination of external, internal and inline style. In this case, it is important to understand the concept of cascade.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4294A2"/>
        </a:solidFill>
      </p:bgPr>
    </p:bg>
    <p:spTree>
      <p:nvGrpSpPr>
        <p:cNvPr id="1" name=""/>
        <p:cNvGrpSpPr/>
        <p:nvPr/>
      </p:nvGrpSpPr>
      <p:grpSpPr>
        <a:xfrm>
          <a:off x="0" y="0"/>
          <a:ext cx="0" cy="0"/>
          <a:chOff x="0" y="0"/>
          <a:chExt cx="0" cy="0"/>
        </a:xfrm>
      </p:grpSpPr>
      <p:sp>
        <p:nvSpPr>
          <p:cNvPr id="13" name="Presentation Title"/>
          <p:cNvSpPr txBox="1"/>
          <p:nvPr>
            <p:ph type="title" hasCustomPrompt="1"/>
          </p:nvPr>
        </p:nvSpPr>
        <p:spPr>
          <a:xfrm>
            <a:off x="1206496" y="2574991"/>
            <a:ext cx="21971005" cy="4648203"/>
          </a:xfrm>
          <a:prstGeom prst="rect">
            <a:avLst/>
          </a:prstGeom>
        </p:spPr>
        <p:txBody>
          <a:bodyPr anchor="b"/>
          <a:lstStyle>
            <a:lvl1pPr algn="r">
              <a:defRPr spc="-232" sz="11600">
                <a:solidFill>
                  <a:srgbClr val="FFFFFF"/>
                </a:solidFill>
              </a:defRPr>
            </a:lvl1pPr>
          </a:lstStyle>
          <a:p>
            <a:pPr/>
            <a:r>
              <a:t>Presentation Title</a:t>
            </a:r>
          </a:p>
        </p:txBody>
      </p:sp>
      <p:sp>
        <p:nvSpPr>
          <p:cNvPr id="14" name="Body Level One…"/>
          <p:cNvSpPr txBox="1"/>
          <p:nvPr>
            <p:ph type="body" sz="quarter" idx="1" hasCustomPrompt="1"/>
          </p:nvPr>
        </p:nvSpPr>
        <p:spPr>
          <a:xfrm>
            <a:off x="1206500" y="7196865"/>
            <a:ext cx="21971000" cy="1905003"/>
          </a:xfrm>
          <a:prstGeom prst="rect">
            <a:avLst/>
          </a:prstGeom>
        </p:spPr>
        <p:txBody>
          <a:bodyPr/>
          <a:lstStyle>
            <a:lvl1pPr marL="0" indent="0" algn="r" defTabSz="825500">
              <a:lnSpc>
                <a:spcPct val="100000"/>
              </a:lnSpc>
              <a:spcBef>
                <a:spcPts val="0"/>
              </a:spcBef>
              <a:buSzTx/>
              <a:buNone/>
              <a:defRPr b="1" sz="5500">
                <a:solidFill>
                  <a:srgbClr val="FFFFFF"/>
                </a:solidFill>
              </a:defRPr>
            </a:lvl1pPr>
            <a:lvl2pPr marL="0" indent="0" algn="r" defTabSz="825500">
              <a:lnSpc>
                <a:spcPct val="100000"/>
              </a:lnSpc>
              <a:spcBef>
                <a:spcPts val="0"/>
              </a:spcBef>
              <a:buSzTx/>
              <a:buNone/>
              <a:defRPr b="1" sz="5500">
                <a:solidFill>
                  <a:srgbClr val="FFFFFF"/>
                </a:solidFill>
              </a:defRPr>
            </a:lvl2pPr>
            <a:lvl3pPr marL="0" indent="0" algn="r" defTabSz="825500">
              <a:lnSpc>
                <a:spcPct val="100000"/>
              </a:lnSpc>
              <a:spcBef>
                <a:spcPts val="0"/>
              </a:spcBef>
              <a:buSzTx/>
              <a:buNone/>
              <a:defRPr b="1" sz="5500">
                <a:solidFill>
                  <a:srgbClr val="FFFFFF"/>
                </a:solidFill>
              </a:defRPr>
            </a:lvl3pPr>
            <a:lvl4pPr marL="0" indent="0" algn="r" defTabSz="825500">
              <a:lnSpc>
                <a:spcPct val="100000"/>
              </a:lnSpc>
              <a:spcBef>
                <a:spcPts val="0"/>
              </a:spcBef>
              <a:buSzTx/>
              <a:buNone/>
              <a:defRPr b="1" sz="5500">
                <a:solidFill>
                  <a:srgbClr val="FFFFFF"/>
                </a:solidFill>
              </a:defRPr>
            </a:lvl4pPr>
            <a:lvl5pPr marL="0" indent="0" algn="r"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pic>
        <p:nvPicPr>
          <p:cNvPr id="15" name="mcittt-01.png" descr="mcittt-01.png"/>
          <p:cNvPicPr>
            <a:picLocks noChangeAspect="1"/>
          </p:cNvPicPr>
          <p:nvPr/>
        </p:nvPicPr>
        <p:blipFill>
          <a:blip r:embed="rId2">
            <a:extLst/>
          </a:blip>
          <a:stretch>
            <a:fillRect/>
          </a:stretch>
        </p:blipFill>
        <p:spPr>
          <a:xfrm>
            <a:off x="5351098" y="11337232"/>
            <a:ext cx="4777361" cy="2687267"/>
          </a:xfrm>
          <a:prstGeom prst="rect">
            <a:avLst/>
          </a:prstGeom>
          <a:ln w="12700">
            <a:miter lim="400000"/>
          </a:ln>
        </p:spPr>
      </p:pic>
      <p:pic>
        <p:nvPicPr>
          <p:cNvPr id="16" name="Tuwaiq Academy Logo-02.png" descr="Tuwaiq Academy Logo-02.png"/>
          <p:cNvPicPr>
            <a:picLocks noChangeAspect="1"/>
          </p:cNvPicPr>
          <p:nvPr/>
        </p:nvPicPr>
        <p:blipFill>
          <a:blip r:embed="rId3">
            <a:extLst/>
          </a:blip>
          <a:stretch>
            <a:fillRect/>
          </a:stretch>
        </p:blipFill>
        <p:spPr>
          <a:xfrm>
            <a:off x="-551050" y="10674873"/>
            <a:ext cx="7136318" cy="4011986"/>
          </a:xfrm>
          <a:prstGeom prst="rect">
            <a:avLst/>
          </a:prstGeom>
          <a:ln w="12700">
            <a:miter lim="400000"/>
          </a:ln>
        </p:spPr>
      </p:pic>
      <p:pic>
        <p:nvPicPr>
          <p:cNvPr id="17" name="logoSAFCSP-01.png" descr="logoSAFCSP-01.png"/>
          <p:cNvPicPr>
            <a:picLocks noChangeAspect="1"/>
          </p:cNvPicPr>
          <p:nvPr/>
        </p:nvPicPr>
        <p:blipFill>
          <a:blip r:embed="rId4">
            <a:extLst/>
          </a:blip>
          <a:stretch>
            <a:fillRect/>
          </a:stretch>
        </p:blipFill>
        <p:spPr>
          <a:xfrm>
            <a:off x="9510717" y="10674873"/>
            <a:ext cx="5672731" cy="4011986"/>
          </a:xfrm>
          <a:prstGeom prst="rect">
            <a:avLst/>
          </a:prstGeom>
          <a:ln w="12700">
            <a:miter lim="400000"/>
          </a:ln>
        </p:spPr>
      </p:pic>
      <p:grpSp>
        <p:nvGrpSpPr>
          <p:cNvPr id="20" name="v"/>
          <p:cNvGrpSpPr/>
          <p:nvPr/>
        </p:nvGrpSpPr>
        <p:grpSpPr>
          <a:xfrm>
            <a:off x="5856" y="-54934"/>
            <a:ext cx="24372289" cy="1531845"/>
            <a:chOff x="0" y="-1"/>
            <a:chExt cx="24372287" cy="1531843"/>
          </a:xfrm>
        </p:grpSpPr>
        <p:sp>
          <p:nvSpPr>
            <p:cNvPr id="18" name="Rectangle"/>
            <p:cNvSpPr/>
            <p:nvPr/>
          </p:nvSpPr>
          <p:spPr>
            <a:xfrm>
              <a:off x="-1" y="-2"/>
              <a:ext cx="24372289" cy="1531844"/>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9" name="v"/>
            <p:cNvSpPr txBox="1"/>
            <p:nvPr/>
          </p:nvSpPr>
          <p:spPr>
            <a:xfrm>
              <a:off x="-1" y="473363"/>
              <a:ext cx="24372289"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v</a:t>
              </a:r>
            </a:p>
          </p:txBody>
        </p:sp>
      </p:gr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spTree>
      <p:nvGrpSpPr>
        <p:cNvPr id="1" name=""/>
        <p:cNvGrpSpPr/>
        <p:nvPr/>
      </p:nvGrpSpPr>
      <p:grpSpPr>
        <a:xfrm>
          <a:off x="0" y="0"/>
          <a:ext cx="0" cy="0"/>
          <a:chOff x="0" y="0"/>
          <a:chExt cx="0" cy="0"/>
        </a:xfrm>
      </p:grpSpPr>
      <p:pic>
        <p:nvPicPr>
          <p:cNvPr id="117"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pic>
        <p:nvPicPr>
          <p:cNvPr id="118" name="Dotline-01.png" descr="Dotline-01.png"/>
          <p:cNvPicPr>
            <a:picLocks noChangeAspect="1"/>
          </p:cNvPicPr>
          <p:nvPr/>
        </p:nvPicPr>
        <p:blipFill>
          <a:blip r:embed="rId3">
            <a:extLst/>
          </a:blip>
          <a:stretch>
            <a:fillRect/>
          </a:stretch>
        </p:blipFill>
        <p:spPr>
          <a:xfrm>
            <a:off x="-987803" y="-1621805"/>
            <a:ext cx="9700515" cy="13716004"/>
          </a:xfrm>
          <a:prstGeom prst="rect">
            <a:avLst/>
          </a:prstGeom>
          <a:ln w="12700">
            <a:miter lim="400000"/>
          </a:ln>
        </p:spPr>
      </p:pic>
      <p:sp>
        <p:nvSpPr>
          <p:cNvPr id="119" name="Body Level One…"/>
          <p:cNvSpPr txBox="1"/>
          <p:nvPr>
            <p:ph type="body" sz="quarter" idx="1"/>
          </p:nvPr>
        </p:nvSpPr>
        <p:spPr>
          <a:xfrm>
            <a:off x="20006180" y="3163652"/>
            <a:ext cx="3045546" cy="8205376"/>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20" name="Rectangle"/>
          <p:cNvSpPr txBox="1"/>
          <p:nvPr>
            <p:ph type="body" idx="21"/>
          </p:nvPr>
        </p:nvSpPr>
        <p:spPr>
          <a:xfrm>
            <a:off x="1780557" y="3163652"/>
            <a:ext cx="17993860" cy="8205376"/>
          </a:xfrm>
          <a:prstGeom prst="rect">
            <a:avLst/>
          </a:prstGeom>
        </p:spPr>
        <p:txBody>
          <a:bodyPr anchor="ctr"/>
          <a:lstStyle/>
          <a:p>
            <a:pPr/>
          </a:p>
        </p:txBody>
      </p:sp>
      <p:sp>
        <p:nvSpPr>
          <p:cNvPr id="121" name="Time : 30 min"/>
          <p:cNvSpPr txBox="1"/>
          <p:nvPr>
            <p:ph type="body" sz="quarter" idx="22"/>
          </p:nvPr>
        </p:nvSpPr>
        <p:spPr>
          <a:xfrm>
            <a:off x="1759560" y="1813733"/>
            <a:ext cx="7656922" cy="817670"/>
          </a:xfrm>
          <a:prstGeom prst="rect">
            <a:avLst/>
          </a:prstGeom>
        </p:spPr>
        <p:txBody>
          <a:bodyPr anchor="ctr"/>
          <a:lstStyle/>
          <a:p>
            <a:pPr/>
          </a:p>
        </p:txBody>
      </p:sp>
      <p:sp>
        <p:nvSpPr>
          <p:cNvPr id="122" name="Titile"/>
          <p:cNvSpPr txBox="1"/>
          <p:nvPr>
            <p:ph type="body" sz="quarter" idx="23"/>
          </p:nvPr>
        </p:nvSpPr>
        <p:spPr>
          <a:xfrm>
            <a:off x="12115930" y="1813733"/>
            <a:ext cx="7656924" cy="817670"/>
          </a:xfrm>
          <a:prstGeom prst="rect">
            <a:avLst/>
          </a:prstGeom>
        </p:spPr>
        <p:txBody>
          <a:bodyPr anchor="ctr"/>
          <a:lstStyle/>
          <a:p>
            <a:pPr/>
          </a:p>
        </p:txBody>
      </p:sp>
      <p:pic>
        <p:nvPicPr>
          <p:cNvPr id="123"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spTree>
      <p:nvGrpSpPr>
        <p:cNvPr id="1" name=""/>
        <p:cNvGrpSpPr/>
        <p:nvPr/>
      </p:nvGrpSpPr>
      <p:grpSpPr>
        <a:xfrm>
          <a:off x="0" y="0"/>
          <a:ext cx="0" cy="0"/>
          <a:chOff x="0" y="0"/>
          <a:chExt cx="0" cy="0"/>
        </a:xfrm>
      </p:grpSpPr>
      <p:sp>
        <p:nvSpPr>
          <p:cNvPr id="131" name="Body Level One…"/>
          <p:cNvSpPr txBox="1"/>
          <p:nvPr>
            <p:ph type="body" idx="1" hasCustomPrompt="1"/>
          </p:nvPr>
        </p:nvSpPr>
        <p:spPr>
          <a:xfrm>
            <a:off x="1206500" y="1075925"/>
            <a:ext cx="21971000" cy="7241587"/>
          </a:xfrm>
          <a:prstGeom prst="rect">
            <a:avLst/>
          </a:prstGeom>
        </p:spPr>
        <p:txBody>
          <a:bodyPr anchor="b"/>
          <a:lstStyle>
            <a:lvl1pPr marL="0" indent="0">
              <a:lnSpc>
                <a:spcPct val="80000"/>
              </a:lnSpc>
              <a:spcBef>
                <a:spcPts val="0"/>
              </a:spcBef>
              <a:buSzTx/>
              <a:buNone/>
              <a:defRPr b="1" spc="-250" sz="25000"/>
            </a:lvl1pPr>
            <a:lvl2pPr marL="0" indent="0">
              <a:lnSpc>
                <a:spcPct val="80000"/>
              </a:lnSpc>
              <a:spcBef>
                <a:spcPts val="0"/>
              </a:spcBef>
              <a:buSzTx/>
              <a:buNone/>
              <a:defRPr b="1" spc="-250" sz="25000"/>
            </a:lvl2pPr>
            <a:lvl3pPr marL="0" indent="0">
              <a:lnSpc>
                <a:spcPct val="80000"/>
              </a:lnSpc>
              <a:spcBef>
                <a:spcPts val="0"/>
              </a:spcBef>
              <a:buSzTx/>
              <a:buNone/>
              <a:defRPr b="1" spc="-250" sz="25000"/>
            </a:lvl3pPr>
            <a:lvl4pPr marL="0" indent="0">
              <a:lnSpc>
                <a:spcPct val="80000"/>
              </a:lnSpc>
              <a:spcBef>
                <a:spcPts val="0"/>
              </a:spcBef>
              <a:buSzTx/>
              <a:buNone/>
              <a:defRPr b="1" spc="-250" sz="25000"/>
            </a:lvl4pPr>
            <a:lvl5pPr marL="0" indent="0">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32" name="Fact information"/>
          <p:cNvSpPr txBox="1"/>
          <p:nvPr>
            <p:ph type="body" sz="quarter" idx="21" hasCustomPrompt="1"/>
          </p:nvPr>
        </p:nvSpPr>
        <p:spPr>
          <a:xfrm>
            <a:off x="1206500" y="8262180"/>
            <a:ext cx="21971000" cy="934780"/>
          </a:xfrm>
          <a:prstGeom prst="rect">
            <a:avLst/>
          </a:prstGeom>
        </p:spPr>
        <p:txBody>
          <a:bodyPr lIns="45718" tIns="45718" rIns="45718" bIns="45718"/>
          <a:lstStyle>
            <a:lvl1pPr marL="0" indent="0" defTabSz="825500">
              <a:lnSpc>
                <a:spcPct val="100000"/>
              </a:lnSpc>
              <a:spcBef>
                <a:spcPts val="0"/>
              </a:spcBef>
              <a:buSzTx/>
              <a:buNone/>
              <a:defRPr b="1" sz="5500"/>
            </a:lvl1pPr>
          </a:lstStyle>
          <a:p>
            <a:pPr/>
            <a:r>
              <a:t>Fact information</a:t>
            </a:r>
          </a:p>
        </p:txBody>
      </p:sp>
      <p:pic>
        <p:nvPicPr>
          <p:cNvPr id="133"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pic>
        <p:nvPicPr>
          <p:cNvPr id="134" name="Dotline-02.png" descr="Dotline-02.png"/>
          <p:cNvPicPr>
            <a:picLocks noChangeAspect="1"/>
          </p:cNvPicPr>
          <p:nvPr/>
        </p:nvPicPr>
        <p:blipFill>
          <a:blip r:embed="rId3">
            <a:extLst/>
          </a:blip>
          <a:stretch>
            <a:fillRect/>
          </a:stretch>
        </p:blipFill>
        <p:spPr>
          <a:xfrm>
            <a:off x="-4451083" y="0"/>
            <a:ext cx="9700514" cy="13716002"/>
          </a:xfrm>
          <a:prstGeom prst="rect">
            <a:avLst/>
          </a:prstGeom>
          <a:ln w="12700">
            <a:miter lim="400000"/>
          </a:ln>
        </p:spPr>
      </p:pic>
      <p:pic>
        <p:nvPicPr>
          <p:cNvPr id="135"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43" name="Body Level One…"/>
          <p:cNvSpPr txBox="1"/>
          <p:nvPr>
            <p:ph type="body" sz="quarter" idx="1" hasCustomPrompt="1"/>
          </p:nvPr>
        </p:nvSpPr>
        <p:spPr>
          <a:xfrm>
            <a:off x="2430023" y="10675453"/>
            <a:ext cx="20200055" cy="636981"/>
          </a:xfrm>
          <a:prstGeom prst="rect">
            <a:avLst/>
          </a:prstGeom>
        </p:spPr>
        <p:txBody>
          <a:bodyPr lIns="45718" tIns="45718" rIns="45718" bIns="45718"/>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44" name="Body Level One…"/>
          <p:cNvSpPr txBox="1"/>
          <p:nvPr>
            <p:ph type="body" sz="half" idx="21" hasCustomPrompt="1"/>
          </p:nvPr>
        </p:nvSpPr>
        <p:spPr>
          <a:xfrm>
            <a:off x="1753923" y="4939860"/>
            <a:ext cx="20876154" cy="3836282"/>
          </a:xfrm>
          <a:prstGeom prst="rect">
            <a:avLst/>
          </a:prstGeom>
        </p:spPr>
        <p:txBody>
          <a:bodyPr/>
          <a:lstStyle>
            <a:lvl1pPr marL="300875" indent="-131851">
              <a:spcBef>
                <a:spcPts val="0"/>
              </a:spcBef>
              <a:buSzTx/>
              <a:buNone/>
              <a:defRPr spc="-200" sz="8500"/>
            </a:lvl1pPr>
          </a:lstStyle>
          <a:p>
            <a:pPr/>
            <a:r>
              <a:t>“Notable Quote”</a:t>
            </a:r>
          </a:p>
        </p:txBody>
      </p:sp>
      <p:pic>
        <p:nvPicPr>
          <p:cNvPr id="145"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pic>
        <p:nvPicPr>
          <p:cNvPr id="146" name="Dotline-01.png" descr="Dotline-01.png"/>
          <p:cNvPicPr>
            <a:picLocks noChangeAspect="1"/>
          </p:cNvPicPr>
          <p:nvPr/>
        </p:nvPicPr>
        <p:blipFill>
          <a:blip r:embed="rId3">
            <a:extLst/>
          </a:blip>
          <a:stretch>
            <a:fillRect/>
          </a:stretch>
        </p:blipFill>
        <p:spPr>
          <a:xfrm>
            <a:off x="379145" y="-3081428"/>
            <a:ext cx="9700516" cy="13716004"/>
          </a:xfrm>
          <a:prstGeom prst="rect">
            <a:avLst/>
          </a:prstGeom>
          <a:ln w="12700">
            <a:miter lim="400000"/>
          </a:ln>
        </p:spPr>
      </p:pic>
      <p:pic>
        <p:nvPicPr>
          <p:cNvPr id="147" name="Tuwaiq Academy LogoWaterMark-01-01.png" descr="Tuwaiq Academy LogoWaterMark-01-01.png"/>
          <p:cNvPicPr>
            <a:picLocks noChangeAspect="1"/>
          </p:cNvPicPr>
          <p:nvPr/>
        </p:nvPicPr>
        <p:blipFill>
          <a:blip r:embed="rId4">
            <a:alphaModFix amt="50159"/>
            <a:extLst/>
          </a:blip>
          <a:stretch>
            <a:fillRect/>
          </a:stretch>
        </p:blipFill>
        <p:spPr>
          <a:xfrm>
            <a:off x="2141902" y="-7352294"/>
            <a:ext cx="20100195" cy="28420588"/>
          </a:xfrm>
          <a:prstGeom prst="rect">
            <a:avLst/>
          </a:prstGeom>
          <a:ln w="12700">
            <a:miter lim="400000"/>
          </a:ln>
        </p:spPr>
      </p:pic>
      <p:sp>
        <p:nvSpPr>
          <p:cNvPr id="1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55" name="image.png"/>
          <p:cNvSpPr/>
          <p:nvPr>
            <p:ph type="pic" sz="quarter" idx="21"/>
          </p:nvPr>
        </p:nvSpPr>
        <p:spPr>
          <a:xfrm>
            <a:off x="16570576" y="2146150"/>
            <a:ext cx="4399071" cy="4399072"/>
          </a:xfrm>
          <a:prstGeom prst="rect">
            <a:avLst/>
          </a:prstGeom>
        </p:spPr>
        <p:txBody>
          <a:bodyPr lIns="91439" tIns="45719" rIns="91439" bIns="45719">
            <a:noAutofit/>
          </a:bodyPr>
          <a:lstStyle/>
          <a:p>
            <a:pPr/>
          </a:p>
        </p:txBody>
      </p:sp>
      <p:sp>
        <p:nvSpPr>
          <p:cNvPr id="156" name="image.png"/>
          <p:cNvSpPr/>
          <p:nvPr>
            <p:ph type="pic" sz="quarter" idx="22"/>
          </p:nvPr>
        </p:nvSpPr>
        <p:spPr>
          <a:xfrm>
            <a:off x="16571596" y="7095452"/>
            <a:ext cx="4397122" cy="4397122"/>
          </a:xfrm>
          <a:prstGeom prst="rect">
            <a:avLst/>
          </a:prstGeom>
        </p:spPr>
        <p:txBody>
          <a:bodyPr lIns="91439" tIns="45719" rIns="91439" bIns="45719">
            <a:noAutofit/>
          </a:bodyPr>
          <a:lstStyle/>
          <a:p>
            <a:pPr/>
          </a:p>
        </p:txBody>
      </p:sp>
      <p:sp>
        <p:nvSpPr>
          <p:cNvPr id="157" name="image.png"/>
          <p:cNvSpPr/>
          <p:nvPr>
            <p:ph type="pic" sz="half" idx="23"/>
          </p:nvPr>
        </p:nvSpPr>
        <p:spPr>
          <a:xfrm>
            <a:off x="3587234" y="2155100"/>
            <a:ext cx="9488866" cy="9488866"/>
          </a:xfrm>
          <a:prstGeom prst="rect">
            <a:avLst/>
          </a:prstGeom>
        </p:spPr>
        <p:txBody>
          <a:bodyPr lIns="91439" tIns="45719" rIns="91439" bIns="45719">
            <a:noAutofit/>
          </a:bodyPr>
          <a:lstStyle/>
          <a:p>
            <a:pPr/>
          </a:p>
        </p:txBody>
      </p:sp>
      <p:pic>
        <p:nvPicPr>
          <p:cNvPr id="158"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66" name="image.png"/>
          <p:cNvSpPr/>
          <p:nvPr>
            <p:ph type="pic" idx="21"/>
          </p:nvPr>
        </p:nvSpPr>
        <p:spPr>
          <a:xfrm>
            <a:off x="5853393" y="519393"/>
            <a:ext cx="12677214" cy="12677214"/>
          </a:xfrm>
          <a:prstGeom prst="rect">
            <a:avLst/>
          </a:prstGeom>
        </p:spPr>
        <p:txBody>
          <a:bodyPr lIns="91439" tIns="45719" rIns="91439" bIns="45719">
            <a:noAutofit/>
          </a:bodyPr>
          <a:lstStyle/>
          <a:p>
            <a:pPr/>
          </a:p>
        </p:txBody>
      </p:sp>
      <p:pic>
        <p:nvPicPr>
          <p:cNvPr id="167" name="Tuwaiq1000-google-logo-01.png" descr="Tuwaiq1000-google-logo-01.png"/>
          <p:cNvPicPr>
            <a:picLocks noChangeAspect="1"/>
          </p:cNvPicPr>
          <p:nvPr/>
        </p:nvPicPr>
        <p:blipFill>
          <a:blip r:embed="rId2">
            <a:extLst/>
          </a:blip>
          <a:stretch>
            <a:fillRect/>
          </a:stretch>
        </p:blipFill>
        <p:spPr>
          <a:xfrm>
            <a:off x="502624" y="10970683"/>
            <a:ext cx="6194034" cy="3363693"/>
          </a:xfrm>
          <a:prstGeom prst="rect">
            <a:avLst/>
          </a:prstGeom>
          <a:ln w="12700">
            <a:miter lim="400000"/>
          </a:ln>
        </p:spPr>
      </p:pic>
      <p:sp>
        <p:nvSpPr>
          <p:cNvPr id="168"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4294A2"/>
        </a:solidFill>
      </p:bgPr>
    </p:bg>
    <p:spTree>
      <p:nvGrpSpPr>
        <p:cNvPr id="1" name=""/>
        <p:cNvGrpSpPr/>
        <p:nvPr/>
      </p:nvGrpSpPr>
      <p:grpSpPr>
        <a:xfrm>
          <a:off x="0" y="0"/>
          <a:ext cx="0" cy="0"/>
          <a:chOff x="0" y="0"/>
          <a:chExt cx="0" cy="0"/>
        </a:xfrm>
      </p:grpSpPr>
      <p:sp>
        <p:nvSpPr>
          <p:cNvPr id="175" name="Slide Title"/>
          <p:cNvSpPr txBox="1"/>
          <p:nvPr>
            <p:ph type="title" hasCustomPrompt="1"/>
          </p:nvPr>
        </p:nvSpPr>
        <p:spPr>
          <a:xfrm>
            <a:off x="6953250" y="6140450"/>
            <a:ext cx="10477500" cy="1435100"/>
          </a:xfrm>
          <a:prstGeom prst="rect">
            <a:avLst/>
          </a:prstGeom>
        </p:spPr>
        <p:txBody>
          <a:bodyPr anchor="ctr"/>
          <a:lstStyle>
            <a:lvl1pPr algn="ctr">
              <a:defRPr>
                <a:solidFill>
                  <a:srgbClr val="FFFFFF"/>
                </a:solidFill>
              </a:defRPr>
            </a:lvl1pPr>
          </a:lstStyle>
          <a:p>
            <a:pPr/>
            <a:r>
              <a:t>Slide Title</a:t>
            </a:r>
          </a:p>
        </p:txBody>
      </p:sp>
      <p:pic>
        <p:nvPicPr>
          <p:cNvPr id="176" name="mcittt-01.png" descr="mcittt-01.png"/>
          <p:cNvPicPr>
            <a:picLocks noChangeAspect="1"/>
          </p:cNvPicPr>
          <p:nvPr/>
        </p:nvPicPr>
        <p:blipFill>
          <a:blip r:embed="rId2">
            <a:extLst/>
          </a:blip>
          <a:stretch>
            <a:fillRect/>
          </a:stretch>
        </p:blipFill>
        <p:spPr>
          <a:xfrm>
            <a:off x="5351098" y="11337232"/>
            <a:ext cx="4777361" cy="2687267"/>
          </a:xfrm>
          <a:prstGeom prst="rect">
            <a:avLst/>
          </a:prstGeom>
          <a:ln w="12700">
            <a:miter lim="400000"/>
          </a:ln>
        </p:spPr>
      </p:pic>
      <p:pic>
        <p:nvPicPr>
          <p:cNvPr id="177" name="Tuwaiq Academy Logo-02.png" descr="Tuwaiq Academy Logo-02.png"/>
          <p:cNvPicPr>
            <a:picLocks noChangeAspect="1"/>
          </p:cNvPicPr>
          <p:nvPr/>
        </p:nvPicPr>
        <p:blipFill>
          <a:blip r:embed="rId3">
            <a:extLst/>
          </a:blip>
          <a:stretch>
            <a:fillRect/>
          </a:stretch>
        </p:blipFill>
        <p:spPr>
          <a:xfrm>
            <a:off x="-551050" y="10674873"/>
            <a:ext cx="7136318" cy="4011986"/>
          </a:xfrm>
          <a:prstGeom prst="rect">
            <a:avLst/>
          </a:prstGeom>
          <a:ln w="12700">
            <a:miter lim="400000"/>
          </a:ln>
        </p:spPr>
      </p:pic>
      <p:pic>
        <p:nvPicPr>
          <p:cNvPr id="178" name="logoSAFCSP-01.png" descr="logoSAFCSP-01.png"/>
          <p:cNvPicPr>
            <a:picLocks noChangeAspect="1"/>
          </p:cNvPicPr>
          <p:nvPr/>
        </p:nvPicPr>
        <p:blipFill>
          <a:blip r:embed="rId4">
            <a:extLst/>
          </a:blip>
          <a:stretch>
            <a:fillRect/>
          </a:stretch>
        </p:blipFill>
        <p:spPr>
          <a:xfrm>
            <a:off x="9510717" y="10674873"/>
            <a:ext cx="5672731" cy="4011986"/>
          </a:xfrm>
          <a:prstGeom prst="rect">
            <a:avLst/>
          </a:prstGeom>
          <a:ln w="12700">
            <a:miter lim="400000"/>
          </a:ln>
        </p:spPr>
      </p:pic>
      <p:grpSp>
        <p:nvGrpSpPr>
          <p:cNvPr id="181" name="v"/>
          <p:cNvGrpSpPr/>
          <p:nvPr/>
        </p:nvGrpSpPr>
        <p:grpSpPr>
          <a:xfrm>
            <a:off x="5856" y="-54934"/>
            <a:ext cx="24372289" cy="1531845"/>
            <a:chOff x="0" y="-1"/>
            <a:chExt cx="24372287" cy="1531843"/>
          </a:xfrm>
        </p:grpSpPr>
        <p:sp>
          <p:nvSpPr>
            <p:cNvPr id="179" name="Rectangle"/>
            <p:cNvSpPr/>
            <p:nvPr/>
          </p:nvSpPr>
          <p:spPr>
            <a:xfrm>
              <a:off x="-1" y="-2"/>
              <a:ext cx="24372289" cy="1531844"/>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0" name="v"/>
            <p:cNvSpPr txBox="1"/>
            <p:nvPr/>
          </p:nvSpPr>
          <p:spPr>
            <a:xfrm>
              <a:off x="-1" y="473363"/>
              <a:ext cx="24372289"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v</a:t>
              </a:r>
            </a:p>
          </p:txBody>
        </p:sp>
      </p:grpSp>
      <p:pic>
        <p:nvPicPr>
          <p:cNvPr id="182" name="Tuwaiq1000-google-logo-01.png" descr="Tuwaiq1000-google-logo-01.png"/>
          <p:cNvPicPr>
            <a:picLocks noChangeAspect="1"/>
          </p:cNvPicPr>
          <p:nvPr/>
        </p:nvPicPr>
        <p:blipFill>
          <a:blip r:embed="rId5">
            <a:extLst/>
          </a:blip>
          <a:stretch>
            <a:fillRect/>
          </a:stretch>
        </p:blipFill>
        <p:spPr>
          <a:xfrm>
            <a:off x="502624" y="-970858"/>
            <a:ext cx="6194034" cy="3363692"/>
          </a:xfrm>
          <a:prstGeom prst="rect">
            <a:avLst/>
          </a:prstGeom>
          <a:ln w="12700">
            <a:miter lim="400000"/>
          </a:ln>
        </p:spPr>
      </p:pic>
      <p:sp>
        <p:nvSpPr>
          <p:cNvPr id="1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8" name="Presentation Title"/>
          <p:cNvSpPr txBox="1"/>
          <p:nvPr>
            <p:ph type="title" hasCustomPrompt="1"/>
          </p:nvPr>
        </p:nvSpPr>
        <p:spPr>
          <a:xfrm>
            <a:off x="1206500" y="7123707"/>
            <a:ext cx="19570511" cy="4648202"/>
          </a:xfrm>
          <a:prstGeom prst="rect">
            <a:avLst/>
          </a:prstGeom>
        </p:spPr>
        <p:txBody>
          <a:bodyPr anchor="b"/>
          <a:lstStyle>
            <a:lvl1pPr>
              <a:defRPr spc="-232" sz="11600"/>
            </a:lvl1pPr>
          </a:lstStyle>
          <a:p>
            <a:pPr/>
            <a:r>
              <a:t>Presentation Title</a:t>
            </a:r>
          </a:p>
        </p:txBody>
      </p:sp>
      <p:sp>
        <p:nvSpPr>
          <p:cNvPr id="29" name="Body Level One…"/>
          <p:cNvSpPr txBox="1"/>
          <p:nvPr>
            <p:ph type="body" sz="quarter" idx="1" hasCustomPrompt="1"/>
          </p:nvPr>
        </p:nvSpPr>
        <p:spPr>
          <a:xfrm>
            <a:off x="1207690" y="1106137"/>
            <a:ext cx="19568133" cy="636981"/>
          </a:xfrm>
          <a:prstGeom prst="rect">
            <a:avLst/>
          </a:prstGeom>
        </p:spPr>
        <p:txBody>
          <a:bodyPr lIns="45718" tIns="45718" rIns="45718" bIns="45718"/>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30" name="Body Level One…"/>
          <p:cNvSpPr txBox="1"/>
          <p:nvPr>
            <p:ph type="body" sz="quarter" idx="21" hasCustomPrompt="1"/>
          </p:nvPr>
        </p:nvSpPr>
        <p:spPr>
          <a:xfrm>
            <a:off x="1206498" y="11609909"/>
            <a:ext cx="19570514" cy="1116954"/>
          </a:xfrm>
          <a:prstGeom prst="rect">
            <a:avLst/>
          </a:prstGeom>
        </p:spPr>
        <p:txBody>
          <a:bodyPr/>
          <a:lstStyle>
            <a:lvl1pPr marL="0" indent="0" defTabSz="825500">
              <a:lnSpc>
                <a:spcPct val="100000"/>
              </a:lnSpc>
              <a:spcBef>
                <a:spcPts val="0"/>
              </a:spcBef>
              <a:buSzTx/>
              <a:buNone/>
              <a:defRPr b="1" sz="5500"/>
            </a:lvl1pPr>
          </a:lstStyle>
          <a:p>
            <a:pPr/>
            <a:r>
              <a:t>Presentation Subtitle</a:t>
            </a:r>
          </a:p>
        </p:txBody>
      </p:sp>
      <p:sp>
        <p:nvSpPr>
          <p:cNvPr id="31" name="Rectangle"/>
          <p:cNvSpPr/>
          <p:nvPr/>
        </p:nvSpPr>
        <p:spPr>
          <a:xfrm>
            <a:off x="21848894" y="-110579"/>
            <a:ext cx="2543009" cy="13937159"/>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32" name="Dotline-02.png" descr="Dotline-02.png"/>
          <p:cNvPicPr>
            <a:picLocks noChangeAspect="1"/>
          </p:cNvPicPr>
          <p:nvPr/>
        </p:nvPicPr>
        <p:blipFill>
          <a:blip r:embed="rId2">
            <a:extLst/>
          </a:blip>
          <a:stretch>
            <a:fillRect/>
          </a:stretch>
        </p:blipFill>
        <p:spPr>
          <a:xfrm>
            <a:off x="-4451083" y="0"/>
            <a:ext cx="9700514" cy="13716002"/>
          </a:xfrm>
          <a:prstGeom prst="rect">
            <a:avLst/>
          </a:prstGeom>
          <a:ln w="12700">
            <a:miter lim="400000"/>
          </a:ln>
        </p:spPr>
      </p:pic>
      <p:pic>
        <p:nvPicPr>
          <p:cNvPr id="33" name="Tuwaiq Academy LogoWaterMark-01-01.png" descr="Tuwaiq Academy LogoWaterMark-01-01.png"/>
          <p:cNvPicPr>
            <a:picLocks noChangeAspect="1"/>
          </p:cNvPicPr>
          <p:nvPr/>
        </p:nvPicPr>
        <p:blipFill>
          <a:blip r:embed="rId3">
            <a:alphaModFix amt="50159"/>
            <a:extLst/>
          </a:blip>
          <a:stretch>
            <a:fillRect/>
          </a:stretch>
        </p:blipFill>
        <p:spPr>
          <a:xfrm>
            <a:off x="2141902" y="-7352294"/>
            <a:ext cx="20100195" cy="28420588"/>
          </a:xfrm>
          <a:prstGeom prst="rect">
            <a:avLst/>
          </a:prstGeom>
          <a:ln w="12700">
            <a:miter lim="400000"/>
          </a:ln>
        </p:spPr>
      </p:pic>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pic>
        <p:nvPicPr>
          <p:cNvPr id="41" name="Tuwaiq Academy LogoWaterMark-01-01.png" descr="Tuwaiq Academy LogoWaterMark-01-01.png"/>
          <p:cNvPicPr>
            <a:picLocks noChangeAspect="1"/>
          </p:cNvPicPr>
          <p:nvPr/>
        </p:nvPicPr>
        <p:blipFill>
          <a:blip r:embed="rId2">
            <a:alphaModFix amt="50159"/>
            <a:extLst/>
          </a:blip>
          <a:stretch>
            <a:fillRect/>
          </a:stretch>
        </p:blipFill>
        <p:spPr>
          <a:xfrm>
            <a:off x="2141902" y="-7352294"/>
            <a:ext cx="20100195" cy="28420588"/>
          </a:xfrm>
          <a:prstGeom prst="rect">
            <a:avLst/>
          </a:prstGeom>
          <a:ln w="12700">
            <a:miter lim="400000"/>
          </a:ln>
        </p:spPr>
      </p:pic>
      <p:sp>
        <p:nvSpPr>
          <p:cNvPr id="42" name="image.png"/>
          <p:cNvSpPr/>
          <p:nvPr>
            <p:ph type="pic" sz="half" idx="21"/>
          </p:nvPr>
        </p:nvSpPr>
        <p:spPr>
          <a:xfrm>
            <a:off x="12065000" y="1270000"/>
            <a:ext cx="11176000" cy="11176000"/>
          </a:xfrm>
          <a:prstGeom prst="rect">
            <a:avLst/>
          </a:prstGeom>
        </p:spPr>
        <p:txBody>
          <a:bodyPr lIns="91439" tIns="45719" rIns="91439" bIns="45719">
            <a:noAutofit/>
          </a:bodyPr>
          <a:lstStyle/>
          <a:p>
            <a:pPr/>
          </a:p>
        </p:txBody>
      </p:sp>
      <p:sp>
        <p:nvSpPr>
          <p:cNvPr id="43" name="Slide Title"/>
          <p:cNvSpPr txBox="1"/>
          <p:nvPr>
            <p:ph type="title" hasCustomPrompt="1"/>
          </p:nvPr>
        </p:nvSpPr>
        <p:spPr>
          <a:xfrm>
            <a:off x="1206500" y="-381000"/>
            <a:ext cx="9779000" cy="5882274"/>
          </a:xfrm>
          <a:prstGeom prst="rect">
            <a:avLst/>
          </a:prstGeom>
        </p:spPr>
        <p:txBody>
          <a:bodyPr anchor="b"/>
          <a:lstStyle/>
          <a:p>
            <a:pPr/>
            <a:r>
              <a:t>Slide Title</a:t>
            </a:r>
          </a:p>
        </p:txBody>
      </p:sp>
      <p:sp>
        <p:nvSpPr>
          <p:cNvPr id="44" name="Body Level One…"/>
          <p:cNvSpPr txBox="1"/>
          <p:nvPr>
            <p:ph type="body" sz="quarter" idx="1" hasCustomPrompt="1"/>
          </p:nvPr>
        </p:nvSpPr>
        <p:spPr>
          <a:xfrm>
            <a:off x="1206500" y="5409576"/>
            <a:ext cx="9779000" cy="5385424"/>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45"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Slide Title"/>
          <p:cNvSpPr txBox="1"/>
          <p:nvPr>
            <p:ph type="title" hasCustomPrompt="1"/>
          </p:nvPr>
        </p:nvSpPr>
        <p:spPr>
          <a:prstGeom prst="rect">
            <a:avLst/>
          </a:prstGeom>
        </p:spPr>
        <p:txBody>
          <a:bodyPr/>
          <a:lstStyle/>
          <a:p>
            <a:pPr/>
            <a:r>
              <a:t>Slide Title</a:t>
            </a:r>
          </a:p>
        </p:txBody>
      </p:sp>
      <p:sp>
        <p:nvSpPr>
          <p:cNvPr id="53"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4" name="Slide Subtitle"/>
          <p:cNvSpPr txBox="1"/>
          <p:nvPr>
            <p:ph type="body" sz="quarter" idx="21" hasCustomPrompt="1"/>
          </p:nvPr>
        </p:nvSpPr>
        <p:spPr>
          <a:xfrm>
            <a:off x="1206500" y="2372960"/>
            <a:ext cx="21971000" cy="934780"/>
          </a:xfrm>
          <a:prstGeom prst="rect">
            <a:avLst/>
          </a:prstGeom>
        </p:spPr>
        <p:txBody>
          <a:bodyPr lIns="45718" tIns="45718" rIns="45718" bIns="45718"/>
          <a:lstStyle>
            <a:lvl1pPr marL="0" indent="0" defTabSz="825500">
              <a:lnSpc>
                <a:spcPct val="100000"/>
              </a:lnSpc>
              <a:spcBef>
                <a:spcPts val="0"/>
              </a:spcBef>
              <a:buSzTx/>
              <a:buNone/>
              <a:defRPr b="1" sz="5500"/>
            </a:lvl1pPr>
          </a:lstStyle>
          <a:p>
            <a:pPr/>
            <a:r>
              <a:t>Slide Subtitle</a:t>
            </a: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pic>
        <p:nvPicPr>
          <p:cNvPr id="62" name="Dotline-02.png" descr="Dotline-02.png"/>
          <p:cNvPicPr>
            <a:picLocks noChangeAspect="1"/>
          </p:cNvPicPr>
          <p:nvPr/>
        </p:nvPicPr>
        <p:blipFill>
          <a:blip r:embed="rId2">
            <a:extLst/>
          </a:blip>
          <a:stretch>
            <a:fillRect/>
          </a:stretch>
        </p:blipFill>
        <p:spPr>
          <a:xfrm>
            <a:off x="-4451083" y="0"/>
            <a:ext cx="9700514" cy="13716002"/>
          </a:xfrm>
          <a:prstGeom prst="rect">
            <a:avLst/>
          </a:prstGeom>
          <a:ln w="12700">
            <a:miter lim="400000"/>
          </a:ln>
        </p:spPr>
      </p:pic>
      <p:pic>
        <p:nvPicPr>
          <p:cNvPr id="63" name="Tuwaiq Academy LogoWaterMark-01-01.png" descr="Tuwaiq Academy LogoWaterMark-01-01.png"/>
          <p:cNvPicPr>
            <a:picLocks noChangeAspect="1"/>
          </p:cNvPicPr>
          <p:nvPr/>
        </p:nvPicPr>
        <p:blipFill>
          <a:blip r:embed="rId3">
            <a:alphaModFix amt="50159"/>
            <a:extLst/>
          </a:blip>
          <a:stretch>
            <a:fillRect/>
          </a:stretch>
        </p:blipFill>
        <p:spPr>
          <a:xfrm>
            <a:off x="2141902" y="-7352294"/>
            <a:ext cx="20100195" cy="28420588"/>
          </a:xfrm>
          <a:prstGeom prst="rect">
            <a:avLst/>
          </a:prstGeom>
          <a:ln w="12700">
            <a:miter lim="400000"/>
          </a:ln>
        </p:spPr>
      </p:pic>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71" name="Body Level One…"/>
          <p:cNvSpPr txBox="1"/>
          <p:nvPr>
            <p:ph type="body" sz="quarter" idx="1" hasCustomPrompt="1"/>
          </p:nvPr>
        </p:nvSpPr>
        <p:spPr>
          <a:xfrm>
            <a:off x="1206500" y="2372960"/>
            <a:ext cx="9779000" cy="934782"/>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72" name="Body Level One…"/>
          <p:cNvSpPr txBox="1"/>
          <p:nvPr>
            <p:ph type="body" sz="half" idx="21" hasCustomPrompt="1"/>
          </p:nvPr>
        </p:nvSpPr>
        <p:spPr>
          <a:xfrm>
            <a:off x="1206500" y="4248503"/>
            <a:ext cx="9779000" cy="8256632"/>
          </a:xfrm>
          <a:prstGeom prst="rect">
            <a:avLst/>
          </a:prstGeom>
        </p:spPr>
        <p:txBody>
          <a:bodyPr/>
          <a:lstStyle/>
          <a:p>
            <a:pPr/>
            <a:r>
              <a:t>Slide bullet text</a:t>
            </a:r>
          </a:p>
        </p:txBody>
      </p:sp>
      <p:sp>
        <p:nvSpPr>
          <p:cNvPr id="73" name="image.png"/>
          <p:cNvSpPr/>
          <p:nvPr>
            <p:ph type="pic" sz="half" idx="22"/>
          </p:nvPr>
        </p:nvSpPr>
        <p:spPr>
          <a:xfrm>
            <a:off x="12193751" y="1401263"/>
            <a:ext cx="10913372" cy="10913374"/>
          </a:xfrm>
          <a:prstGeom prst="rect">
            <a:avLst/>
          </a:prstGeom>
        </p:spPr>
        <p:txBody>
          <a:bodyPr lIns="91439" tIns="45719" rIns="91439" bIns="45719">
            <a:noAutofit/>
          </a:bodyPr>
          <a:lstStyle/>
          <a:p>
            <a:pPr/>
          </a:p>
        </p:txBody>
      </p:sp>
      <p:sp>
        <p:nvSpPr>
          <p:cNvPr id="74" name="Slide Title"/>
          <p:cNvSpPr txBox="1"/>
          <p:nvPr>
            <p:ph type="title" hasCustomPrompt="1"/>
          </p:nvPr>
        </p:nvSpPr>
        <p:spPr>
          <a:xfrm>
            <a:off x="1206500" y="1079500"/>
            <a:ext cx="9779000" cy="1435100"/>
          </a:xfrm>
          <a:prstGeom prst="rect">
            <a:avLst/>
          </a:prstGeom>
        </p:spPr>
        <p:txBody>
          <a:bodyPr/>
          <a:lstStyle/>
          <a:p>
            <a:pPr/>
            <a:r>
              <a:t>Slide Title</a:t>
            </a:r>
          </a:p>
        </p:txBody>
      </p:sp>
      <p:pic>
        <p:nvPicPr>
          <p:cNvPr id="75" name="Tuwaiq Academy LogoWaterMark-01-01.png" descr="Tuwaiq Academy LogoWaterMark-01-01.png"/>
          <p:cNvPicPr>
            <a:picLocks noChangeAspect="1"/>
          </p:cNvPicPr>
          <p:nvPr/>
        </p:nvPicPr>
        <p:blipFill>
          <a:blip r:embed="rId2">
            <a:alphaModFix amt="50159"/>
            <a:extLst/>
          </a:blip>
          <a:stretch>
            <a:fillRect/>
          </a:stretch>
        </p:blipFill>
        <p:spPr>
          <a:xfrm>
            <a:off x="2141902" y="-7352294"/>
            <a:ext cx="20100195" cy="28420588"/>
          </a:xfrm>
          <a:prstGeom prst="rect">
            <a:avLst/>
          </a:prstGeom>
          <a:ln w="12700">
            <a:miter lim="400000"/>
          </a:ln>
        </p:spPr>
      </p:pic>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83"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84" name="Rectangle"/>
          <p:cNvSpPr/>
          <p:nvPr/>
        </p:nvSpPr>
        <p:spPr>
          <a:xfrm>
            <a:off x="23559867" y="4533900"/>
            <a:ext cx="832032" cy="4648200"/>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85" name="Dotline-02.png" descr="Dotline-02.png"/>
          <p:cNvPicPr>
            <a:picLocks noChangeAspect="1"/>
          </p:cNvPicPr>
          <p:nvPr/>
        </p:nvPicPr>
        <p:blipFill>
          <a:blip r:embed="rId2">
            <a:extLst/>
          </a:blip>
          <a:stretch>
            <a:fillRect/>
          </a:stretch>
        </p:blipFill>
        <p:spPr>
          <a:xfrm>
            <a:off x="-4451083" y="0"/>
            <a:ext cx="9700514" cy="13716002"/>
          </a:xfrm>
          <a:prstGeom prst="rect">
            <a:avLst/>
          </a:prstGeom>
          <a:ln w="12700">
            <a:miter lim="400000"/>
          </a:ln>
        </p:spPr>
      </p:pic>
      <p:pic>
        <p:nvPicPr>
          <p:cNvPr id="86" name="Tuwaiq Academy LogoWaterMark-01-01.png" descr="Tuwaiq Academy LogoWaterMark-01-01.png"/>
          <p:cNvPicPr>
            <a:picLocks noChangeAspect="1"/>
          </p:cNvPicPr>
          <p:nvPr/>
        </p:nvPicPr>
        <p:blipFill>
          <a:blip r:embed="rId3">
            <a:alphaModFix amt="50159"/>
            <a:extLst/>
          </a:blip>
          <a:stretch>
            <a:fillRect/>
          </a:stretch>
        </p:blipFill>
        <p:spPr>
          <a:xfrm>
            <a:off x="2141902" y="-7352294"/>
            <a:ext cx="20100195" cy="28420588"/>
          </a:xfrm>
          <a:prstGeom prst="rect">
            <a:avLst/>
          </a:prstGeom>
          <a:ln w="12700">
            <a:miter lim="400000"/>
          </a:ln>
        </p:spPr>
      </p:pic>
      <p:sp>
        <p:nvSpPr>
          <p:cNvPr id="87" name="Slide Number"/>
          <p:cNvSpPr txBox="1"/>
          <p:nvPr>
            <p:ph type="sldNum" sz="quarter" idx="2"/>
          </p:nvPr>
        </p:nvSpPr>
        <p:spPr>
          <a:xfrm>
            <a:off x="12001500" y="13085233"/>
            <a:ext cx="368504"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94" name="Slide Title"/>
          <p:cNvSpPr txBox="1"/>
          <p:nvPr>
            <p:ph type="title" hasCustomPrompt="1"/>
          </p:nvPr>
        </p:nvSpPr>
        <p:spPr>
          <a:xfrm>
            <a:off x="1206500" y="1079500"/>
            <a:ext cx="21971000" cy="1434951"/>
          </a:xfrm>
          <a:prstGeom prst="rect">
            <a:avLst/>
          </a:prstGeom>
        </p:spPr>
        <p:txBody>
          <a:bodyPr/>
          <a:lstStyle/>
          <a:p>
            <a:pPr/>
            <a:r>
              <a:t>Slide Title</a:t>
            </a:r>
          </a:p>
        </p:txBody>
      </p:sp>
      <p:sp>
        <p:nvSpPr>
          <p:cNvPr id="95" name="Body Level One…"/>
          <p:cNvSpPr txBox="1"/>
          <p:nvPr>
            <p:ph type="body" sz="quarter" idx="1" hasCustomPrompt="1"/>
          </p:nvPr>
        </p:nvSpPr>
        <p:spPr>
          <a:xfrm>
            <a:off x="1206500" y="2372960"/>
            <a:ext cx="21971000" cy="934782"/>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pic>
        <p:nvPicPr>
          <p:cNvPr id="96" name="Dotline-01.png" descr="Dotline-01.png"/>
          <p:cNvPicPr>
            <a:picLocks noChangeAspect="1"/>
          </p:cNvPicPr>
          <p:nvPr/>
        </p:nvPicPr>
        <p:blipFill>
          <a:blip r:embed="rId2">
            <a:extLst/>
          </a:blip>
          <a:stretch>
            <a:fillRect/>
          </a:stretch>
        </p:blipFill>
        <p:spPr>
          <a:xfrm>
            <a:off x="159472" y="-2525380"/>
            <a:ext cx="9700515" cy="13716002"/>
          </a:xfrm>
          <a:prstGeom prst="rect">
            <a:avLst/>
          </a:prstGeom>
          <a:ln w="12700">
            <a:miter lim="400000"/>
          </a:ln>
        </p:spPr>
      </p:pic>
      <p:pic>
        <p:nvPicPr>
          <p:cNvPr id="97" name="Tuwaiq Academy LogoWaterMark-01-01.png" descr="Tuwaiq Academy LogoWaterMark-01-01.png"/>
          <p:cNvPicPr>
            <a:picLocks noChangeAspect="1"/>
          </p:cNvPicPr>
          <p:nvPr/>
        </p:nvPicPr>
        <p:blipFill>
          <a:blip r:embed="rId3">
            <a:alphaModFix amt="50159"/>
            <a:extLst/>
          </a:blip>
          <a:stretch>
            <a:fillRect/>
          </a:stretch>
        </p:blipFill>
        <p:spPr>
          <a:xfrm>
            <a:off x="2141902" y="-7352294"/>
            <a:ext cx="20100195" cy="28420588"/>
          </a:xfrm>
          <a:prstGeom prst="rect">
            <a:avLst/>
          </a:prstGeom>
          <a:ln w="12700">
            <a:miter lim="400000"/>
          </a:ln>
        </p:spPr>
      </p:pic>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sp>
        <p:nvSpPr>
          <p:cNvPr id="105"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6" name="Body Level One…"/>
          <p:cNvSpPr txBox="1"/>
          <p:nvPr>
            <p:ph type="body" sz="quarter" idx="1" hasCustomPrompt="1"/>
          </p:nvPr>
        </p:nvSpPr>
        <p:spPr>
          <a:xfrm>
            <a:off x="1206500" y="2372960"/>
            <a:ext cx="21971000" cy="934782"/>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107" name="Body Level One…"/>
          <p:cNvSpPr txBox="1"/>
          <p:nvPr>
            <p:ph type="body" idx="21" hasCustomPrompt="1"/>
          </p:nvPr>
        </p:nvSpPr>
        <p:spPr>
          <a:xfrm>
            <a:off x="1206500" y="4248503"/>
            <a:ext cx="21971000" cy="8256015"/>
          </a:xfrm>
          <a:prstGeom prst="rect">
            <a:avLst/>
          </a:prstGeom>
        </p:spPr>
        <p:txBody>
          <a:bodyPr/>
          <a:lstStyle>
            <a:lvl1pPr marL="0" indent="0" defTabSz="825500">
              <a:lnSpc>
                <a:spcPct val="100000"/>
              </a:lnSpc>
              <a:spcBef>
                <a:spcPts val="1800"/>
              </a:spcBef>
              <a:buSzTx/>
              <a:buNone/>
              <a:defRPr spc="-99" sz="5500"/>
            </a:lvl1pPr>
          </a:lstStyle>
          <a:p>
            <a:pPr/>
            <a:r>
              <a:t>Agenda Topics</a:t>
            </a:r>
          </a:p>
        </p:txBody>
      </p:sp>
      <p:pic>
        <p:nvPicPr>
          <p:cNvPr id="108" name="Dotline-02.png" descr="Dotline-02.png"/>
          <p:cNvPicPr>
            <a:picLocks noChangeAspect="1"/>
          </p:cNvPicPr>
          <p:nvPr/>
        </p:nvPicPr>
        <p:blipFill>
          <a:blip r:embed="rId2">
            <a:extLst/>
          </a:blip>
          <a:stretch>
            <a:fillRect/>
          </a:stretch>
        </p:blipFill>
        <p:spPr>
          <a:xfrm>
            <a:off x="-4451083" y="0"/>
            <a:ext cx="9700514" cy="13716002"/>
          </a:xfrm>
          <a:prstGeom prst="rect">
            <a:avLst/>
          </a:prstGeom>
          <a:ln w="12700">
            <a:miter lim="400000"/>
          </a:ln>
        </p:spPr>
      </p:pic>
      <p:pic>
        <p:nvPicPr>
          <p:cNvPr id="109" name="Tuwaiq Academy LogoWaterMark-01-01.png" descr="Tuwaiq Academy LogoWaterMark-01-01.png"/>
          <p:cNvPicPr>
            <a:picLocks noChangeAspect="1"/>
          </p:cNvPicPr>
          <p:nvPr/>
        </p:nvPicPr>
        <p:blipFill>
          <a:blip r:embed="rId3">
            <a:alphaModFix amt="50159"/>
            <a:extLst/>
          </a:blip>
          <a:stretch>
            <a:fillRect/>
          </a:stretch>
        </p:blipFill>
        <p:spPr>
          <a:xfrm>
            <a:off x="2141902" y="-7352294"/>
            <a:ext cx="20100195" cy="28420588"/>
          </a:xfrm>
          <a:prstGeom prst="rect">
            <a:avLst/>
          </a:prstGeom>
          <a:ln w="12700">
            <a:miter lim="400000"/>
          </a:ln>
        </p:spPr>
      </p:pic>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Tuwaiq Academy LogoWaterMark-01-01.png" descr="Tuwaiq Academy LogoWaterMark-01-01.png"/>
          <p:cNvPicPr>
            <a:picLocks noChangeAspect="1"/>
          </p:cNvPicPr>
          <p:nvPr/>
        </p:nvPicPr>
        <p:blipFill>
          <a:blip r:embed="rId2">
            <a:alphaModFix amt="50159"/>
            <a:extLst/>
          </a:blip>
          <a:stretch>
            <a:fillRect/>
          </a:stretch>
        </p:blipFill>
        <p:spPr>
          <a:xfrm>
            <a:off x="2141902" y="-7352294"/>
            <a:ext cx="20100195" cy="28420588"/>
          </a:xfrm>
          <a:prstGeom prst="rect">
            <a:avLst/>
          </a:prstGeom>
          <a:ln w="12700">
            <a:miter lim="400000"/>
          </a:ln>
        </p:spPr>
      </p:pic>
      <p:pic>
        <p:nvPicPr>
          <p:cNvPr id="3" name="Dotline-02.png" descr="Dotline-02.png"/>
          <p:cNvPicPr>
            <a:picLocks noChangeAspect="1"/>
          </p:cNvPicPr>
          <p:nvPr/>
        </p:nvPicPr>
        <p:blipFill>
          <a:blip r:embed="rId3">
            <a:extLst/>
          </a:blip>
          <a:stretch>
            <a:fillRect/>
          </a:stretch>
        </p:blipFill>
        <p:spPr>
          <a:xfrm>
            <a:off x="-4451083" y="0"/>
            <a:ext cx="9700514" cy="13716002"/>
          </a:xfrm>
          <a:prstGeom prst="rect">
            <a:avLst/>
          </a:prstGeom>
          <a:ln w="12700">
            <a:miter lim="400000"/>
          </a:ln>
        </p:spPr>
      </p:pic>
      <p:sp>
        <p:nvSpPr>
          <p:cNvPr id="4" name="Slide Title"/>
          <p:cNvSpPr txBox="1"/>
          <p:nvPr>
            <p:ph type="title" hasCustomPrompt="1"/>
          </p:nvPr>
        </p:nvSpPr>
        <p:spPr>
          <a:xfrm>
            <a:off x="1206500" y="1079500"/>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5"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6" name="Slide Number"/>
          <p:cNvSpPr txBox="1"/>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transition xmlns:p14="http://schemas.microsoft.com/office/powerpoint/2010/main" spd="med" advClick="1"/>
  <p:txStyles>
    <p:titleStyle>
      <a:lvl1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1pPr>
      <a:lvl2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2pPr>
      <a:lvl3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3pPr>
      <a:lvl4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4pPr>
      <a:lvl5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5pPr>
      <a:lvl6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6pPr>
      <a:lvl7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7pPr>
      <a:lvl8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8pPr>
      <a:lvl9pPr marL="0" marR="0" indent="0" algn="l" defTabSz="2438337" rtl="0"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9pPr>
    </p:titleStyle>
    <p:bodyStyle>
      <a:lvl1pPr marL="3810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1pPr>
      <a:lvl2pPr marL="9906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2pPr>
      <a:lvl3pPr marL="16002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3pPr>
      <a:lvl4pPr marL="22098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4pPr>
      <a:lvl5pPr marL="28194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5pPr>
      <a:lvl6pPr marL="34290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6pPr>
      <a:lvl7pPr marL="40386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7pPr>
      <a:lvl8pPr marL="46482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8pPr>
      <a:lvl9pPr marL="5257800" marR="0" indent="-381000" algn="l" defTabSz="2438337" rtl="0"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jigsaw.w3.org/css-validator/#validate_by_input"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CSS I"/>
          <p:cNvSpPr txBox="1"/>
          <p:nvPr>
            <p:ph type="ctrTitle"/>
          </p:nvPr>
        </p:nvSpPr>
        <p:spPr>
          <a:xfrm>
            <a:off x="1206494" y="2574989"/>
            <a:ext cx="21971008" cy="4648204"/>
          </a:xfrm>
          <a:prstGeom prst="rect">
            <a:avLst/>
          </a:prstGeom>
        </p:spPr>
        <p:txBody>
          <a:bodyPr/>
          <a:lstStyle>
            <a:lvl1pPr algn="ctr">
              <a:defRPr spc="-300" sz="10600"/>
            </a:lvl1pPr>
          </a:lstStyle>
          <a:p>
            <a:pPr/>
            <a:r>
              <a:t>CSS 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Google Shape;215;p28"/>
          <p:cNvSpPr txBox="1"/>
          <p:nvPr>
            <p:ph type="title"/>
          </p:nvPr>
        </p:nvSpPr>
        <p:spPr>
          <a:xfrm>
            <a:off x="3078545" y="1032105"/>
            <a:ext cx="16351438"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CSS Validator</a:t>
            </a:r>
          </a:p>
        </p:txBody>
      </p:sp>
      <p:sp>
        <p:nvSpPr>
          <p:cNvPr id="230" name="Google Shape;216;p28"/>
          <p:cNvSpPr txBox="1"/>
          <p:nvPr/>
        </p:nvSpPr>
        <p:spPr>
          <a:xfrm>
            <a:off x="2595594" y="2801894"/>
            <a:ext cx="20118404" cy="9606199"/>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You need to</a:t>
            </a:r>
            <a:r>
              <a:rPr>
                <a:solidFill>
                  <a:srgbClr val="FFFFFF"/>
                </a:solidFill>
              </a:rPr>
              <a:t> </a:t>
            </a:r>
            <a:r>
              <a:rPr>
                <a:solidFill>
                  <a:srgbClr val="E6B91E"/>
                </a:solidFill>
              </a:rPr>
              <a:t>follow the rules for formatting</a:t>
            </a:r>
            <a:r>
              <a:rPr>
                <a:solidFill>
                  <a:srgbClr val="FFFFFF"/>
                </a:solidFill>
              </a:rPr>
              <a:t> </a:t>
            </a:r>
            <a:r>
              <a:t>your CSS rules exactly or unexpected errors will occur when you try to view your web page in the browser</a:t>
            </a:r>
            <a:endParaRPr>
              <a:solidFill>
                <a:srgbClr val="FFFFFF"/>
              </a:solidFill>
            </a:endParaRPr>
          </a:p>
          <a:p>
            <a:pPr marL="10922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Being able to</a:t>
            </a:r>
            <a:r>
              <a:rPr>
                <a:solidFill>
                  <a:srgbClr val="FFFFFF"/>
                </a:solidFill>
              </a:rPr>
              <a:t> </a:t>
            </a:r>
            <a:r>
              <a:rPr>
                <a:solidFill>
                  <a:srgbClr val="E6B91E"/>
                </a:solidFill>
              </a:rPr>
              <a:t>identify and correct</a:t>
            </a:r>
            <a:r>
              <a:rPr>
                <a:solidFill>
                  <a:srgbClr val="FFFFFF"/>
                </a:solidFill>
              </a:rPr>
              <a:t> </a:t>
            </a:r>
            <a:r>
              <a:t>these errors becomes easier with time and is an extremely important skill to develop.</a:t>
            </a:r>
            <a:r>
              <a:rPr>
                <a:solidFill>
                  <a:srgbClr val="FFFFFF"/>
                </a:solidFill>
              </a:rPr>
              <a:t> </a:t>
            </a:r>
            <a:endParaRPr>
              <a:solidFill>
                <a:srgbClr val="FFFFFF"/>
              </a:solidFill>
            </a:endParaRPr>
          </a:p>
          <a:p>
            <a:pPr marL="10922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To help you identify errors in your CSS, use this helpful</a:t>
            </a:r>
            <a:r>
              <a:rPr>
                <a:solidFill>
                  <a:srgbClr val="FFFFFF"/>
                </a:solidFill>
              </a:rPr>
              <a:t> </a:t>
            </a:r>
            <a:r>
              <a:rPr u="sng">
                <a:solidFill>
                  <a:srgbClr val="0000FF"/>
                </a:solidFill>
                <a:uFill>
                  <a:solidFill>
                    <a:srgbClr val="0000FF"/>
                  </a:solidFill>
                </a:uFill>
                <a:hlinkClick r:id="rId2" invalidUrl="" action="" tgtFrame="" tooltip="" history="1" highlightClick="0" endSnd="0"/>
              </a:rPr>
              <a:t>tool</a:t>
            </a: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156;p20"/>
          <p:cNvSpPr txBox="1"/>
          <p:nvPr>
            <p:ph type="title" idx="4294967295"/>
          </p:nvPr>
        </p:nvSpPr>
        <p:spPr>
          <a:xfrm>
            <a:off x="4757027" y="1811985"/>
            <a:ext cx="19507202" cy="2133602"/>
          </a:xfrm>
          <a:prstGeom prst="rect">
            <a:avLst/>
          </a:prstGeom>
        </p:spPr>
        <p:txBody>
          <a:bodyPr lIns="243798" tIns="243798" rIns="243798" bIns="243798"/>
          <a:lstStyle>
            <a:lvl1pPr>
              <a:defRPr spc="-200" sz="8400">
                <a:solidFill>
                  <a:srgbClr val="E6B91E"/>
                </a:solidFill>
                <a:latin typeface="Trebuchet MS"/>
                <a:ea typeface="Trebuchet MS"/>
                <a:cs typeface="Trebuchet MS"/>
                <a:sym typeface="Trebuchet MS"/>
              </a:defRPr>
            </a:lvl1pPr>
          </a:lstStyle>
          <a:p>
            <a:pPr/>
            <a:r>
              <a:t>Objectives</a:t>
            </a:r>
          </a:p>
        </p:txBody>
      </p:sp>
      <p:sp>
        <p:nvSpPr>
          <p:cNvPr id="195" name="Google Shape;157;p20"/>
          <p:cNvSpPr txBox="1"/>
          <p:nvPr>
            <p:ph type="body" sz="half" idx="4294967295"/>
          </p:nvPr>
        </p:nvSpPr>
        <p:spPr>
          <a:xfrm>
            <a:off x="4884349" y="3842117"/>
            <a:ext cx="9550402" cy="8839202"/>
          </a:xfrm>
          <a:prstGeom prst="rect">
            <a:avLst/>
          </a:prstGeom>
        </p:spPr>
        <p:txBody>
          <a:bodyPr lIns="243798" tIns="243798" rIns="243798" bIns="243798"/>
          <a:lstStyle/>
          <a:p>
            <a:pPr marL="916939" indent="-852805" defTabSz="2048203">
              <a:lnSpc>
                <a:spcPct val="115000"/>
              </a:lnSpc>
              <a:spcBef>
                <a:spcPts val="0"/>
              </a:spcBef>
              <a:buClr>
                <a:srgbClr val="E6B91E"/>
              </a:buClr>
              <a:buFont typeface="Trebuchet MS"/>
              <a:buChar char="❖"/>
              <a:defRPr sz="4900">
                <a:solidFill>
                  <a:srgbClr val="A7A7A7"/>
                </a:solidFill>
              </a:defRPr>
            </a:pPr>
            <a:r>
              <a:t>You will know what CSS is and how it is applied to HTML.</a:t>
            </a:r>
            <a:r>
              <a:rPr>
                <a:solidFill>
                  <a:srgbClr val="FFFFFF"/>
                </a:solidFill>
              </a:rPr>
              <a:t> </a:t>
            </a:r>
            <a:endParaRPr>
              <a:solidFill>
                <a:srgbClr val="FFFFFF"/>
              </a:solidFill>
            </a:endParaRPr>
          </a:p>
          <a:p>
            <a:pPr marL="916939" indent="-852805" defTabSz="2048203">
              <a:lnSpc>
                <a:spcPct val="115000"/>
              </a:lnSpc>
              <a:spcBef>
                <a:spcPts val="0"/>
              </a:spcBef>
              <a:buClr>
                <a:srgbClr val="E6B91E"/>
              </a:buClr>
              <a:buFont typeface="Trebuchet MS"/>
              <a:buChar char="❖"/>
              <a:defRPr sz="4900">
                <a:solidFill>
                  <a:srgbClr val="A7A7A7"/>
                </a:solidFill>
              </a:defRPr>
            </a:pPr>
            <a:r>
              <a:t>You will learn about selectors, properties and values, as well as colours and text.</a:t>
            </a:r>
            <a:r>
              <a:rPr>
                <a:solidFill>
                  <a:srgbClr val="FFFFFF"/>
                </a:solidFill>
              </a:rPr>
              <a:t> </a:t>
            </a:r>
            <a:endParaRPr sz="5300">
              <a:solidFill>
                <a:srgbClr val="FFFFFF"/>
              </a:solidFill>
            </a:endParaRPr>
          </a:p>
          <a:p>
            <a:pPr marL="916939" indent="-852805" defTabSz="2048203">
              <a:lnSpc>
                <a:spcPct val="115000"/>
              </a:lnSpc>
              <a:spcBef>
                <a:spcPts val="0"/>
              </a:spcBef>
              <a:buClr>
                <a:srgbClr val="E6B91E"/>
              </a:buClr>
              <a:buFont typeface="Trebuchet MS"/>
              <a:buChar char="❖"/>
              <a:defRPr sz="4900">
                <a:solidFill>
                  <a:srgbClr val="A7A7A7"/>
                </a:solidFill>
              </a:defRPr>
            </a:pPr>
            <a:r>
              <a:t>Margins, padding and borders are also discussed.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63;p21"/>
          <p:cNvSpPr txBox="1"/>
          <p:nvPr>
            <p:ph type="title"/>
          </p:nvPr>
        </p:nvSpPr>
        <p:spPr>
          <a:xfrm>
            <a:off x="3068927" y="941542"/>
            <a:ext cx="17791722"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Introduction to CSS</a:t>
            </a:r>
          </a:p>
        </p:txBody>
      </p:sp>
      <p:sp>
        <p:nvSpPr>
          <p:cNvPr id="198" name="Google Shape;164;p21"/>
          <p:cNvSpPr txBox="1"/>
          <p:nvPr/>
        </p:nvSpPr>
        <p:spPr>
          <a:xfrm>
            <a:off x="2773654" y="2795153"/>
            <a:ext cx="20423204" cy="5846999"/>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E6B91E"/>
                </a:solidFill>
                <a:latin typeface="Trebuchet MS"/>
                <a:ea typeface="Trebuchet MS"/>
                <a:cs typeface="Trebuchet MS"/>
                <a:sym typeface="Trebuchet MS"/>
              </a:defRPr>
            </a:pPr>
            <a:r>
              <a:t>Cascading Style Sheets (CSS):</a:t>
            </a:r>
            <a:r>
              <a:rPr>
                <a:solidFill>
                  <a:srgbClr val="FFFFFF"/>
                </a:solidFill>
              </a:rPr>
              <a:t> </a:t>
            </a:r>
            <a:r>
              <a:rPr>
                <a:solidFill>
                  <a:srgbClr val="A7A7A7"/>
                </a:solidFill>
              </a:rPr>
              <a:t>a language used to change the presentation and look of a particular document written in a markup language</a:t>
            </a:r>
            <a:endParaRPr>
              <a:solidFill>
                <a:srgbClr val="FFFFFF"/>
              </a:solidFill>
            </a:endParaRPr>
          </a:p>
          <a:p>
            <a:pPr marL="10922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Usually applied to</a:t>
            </a:r>
            <a:r>
              <a:rPr>
                <a:solidFill>
                  <a:srgbClr val="FFFFFF"/>
                </a:solidFill>
              </a:rPr>
              <a:t> </a:t>
            </a:r>
            <a:r>
              <a:rPr>
                <a:solidFill>
                  <a:srgbClr val="E6B91E"/>
                </a:solidFill>
              </a:rPr>
              <a:t>websites</a:t>
            </a:r>
            <a:endParaRPr>
              <a:solidFill>
                <a:srgbClr val="FFFFFF"/>
              </a:solidFill>
            </a:endParaRPr>
          </a:p>
          <a:p>
            <a:pPr marL="10922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Can be used in</a:t>
            </a:r>
            <a:r>
              <a:rPr>
                <a:solidFill>
                  <a:srgbClr val="FFFFFF"/>
                </a:solidFill>
              </a:rPr>
              <a:t> </a:t>
            </a:r>
            <a:r>
              <a:rPr>
                <a:solidFill>
                  <a:srgbClr val="E6B91E"/>
                </a:solidFill>
              </a:rPr>
              <a:t>other </a:t>
            </a:r>
            <a:r>
              <a:t>areas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170;p22"/>
          <p:cNvSpPr txBox="1"/>
          <p:nvPr>
            <p:ph type="title"/>
          </p:nvPr>
        </p:nvSpPr>
        <p:spPr>
          <a:xfrm>
            <a:off x="3905054" y="1079499"/>
            <a:ext cx="20100192" cy="1434952"/>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Inline Style</a:t>
            </a:r>
          </a:p>
        </p:txBody>
      </p:sp>
      <p:sp>
        <p:nvSpPr>
          <p:cNvPr id="201" name="Google Shape;171;p22"/>
          <p:cNvSpPr txBox="1"/>
          <p:nvPr/>
        </p:nvSpPr>
        <p:spPr>
          <a:xfrm>
            <a:off x="3350372" y="2364039"/>
            <a:ext cx="20423204" cy="10434081"/>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HTML elements are described using</a:t>
            </a:r>
            <a:r>
              <a:rPr>
                <a:solidFill>
                  <a:srgbClr val="FFFFFF"/>
                </a:solidFill>
              </a:rPr>
              <a:t> </a:t>
            </a:r>
            <a:r>
              <a:rPr>
                <a:solidFill>
                  <a:srgbClr val="E6B91E"/>
                </a:solidFill>
              </a:rPr>
              <a:t>attributes </a:t>
            </a:r>
            <a:r>
              <a:t>and</a:t>
            </a:r>
            <a:r>
              <a:rPr>
                <a:solidFill>
                  <a:srgbClr val="FFFFFF"/>
                </a:solidFill>
              </a:rPr>
              <a:t> </a:t>
            </a:r>
            <a:r>
              <a:rPr>
                <a:solidFill>
                  <a:srgbClr val="E6B91E"/>
                </a:solidFill>
              </a:rPr>
              <a:t>properties</a:t>
            </a:r>
            <a:endParaRPr>
              <a:solidFill>
                <a:srgbClr val="FFFFFF"/>
              </a:solidFill>
            </a:endParaRPr>
          </a:p>
          <a:p>
            <a:pPr marL="10922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E.g.:</a:t>
            </a:r>
            <a:r>
              <a:rPr>
                <a:solidFill>
                  <a:srgbClr val="FFFFFF"/>
                </a:solidFill>
              </a:rPr>
              <a:t> 	</a:t>
            </a:r>
            <a:r>
              <a:rPr>
                <a:solidFill>
                  <a:srgbClr val="E6B91E"/>
                </a:solidFill>
                <a:latin typeface="Consolas"/>
                <a:ea typeface="Consolas"/>
                <a:cs typeface="Consolas"/>
                <a:sym typeface="Consolas"/>
              </a:rPr>
              <a:t>&lt;p style="font-size:46px;color:white;"&gt;      				This is the paragraph where I describe myself. 	</a:t>
            </a:r>
            <a:endParaRPr>
              <a:solidFill>
                <a:srgbClr val="FFFFFF"/>
              </a:solidFill>
            </a:endParaRPr>
          </a:p>
          <a:p>
            <a:pPr indent="2133600">
              <a:defRPr sz="6400">
                <a:solidFill>
                  <a:srgbClr val="E6B91E"/>
                </a:solidFill>
                <a:latin typeface="Consolas"/>
                <a:ea typeface="Consolas"/>
                <a:cs typeface="Consolas"/>
                <a:sym typeface="Consolas"/>
              </a:defRPr>
            </a:pPr>
            <a:r>
              <a:t>&lt;/p&gt;</a:t>
            </a:r>
          </a:p>
          <a:p>
            <a:pPr indent="2133600">
              <a:defRPr sz="6400">
                <a:solidFill>
                  <a:srgbClr val="FFFFFF"/>
                </a:solidFill>
                <a:latin typeface="Trebuchet MS"/>
                <a:ea typeface="Trebuchet MS"/>
                <a:cs typeface="Trebuchet MS"/>
                <a:sym typeface="Trebuchet MS"/>
              </a:defRPr>
            </a:pPr>
          </a:p>
          <a:p>
            <a:pPr marL="1092200" indent="-1016000">
              <a:buClr>
                <a:srgbClr val="E6B91E"/>
              </a:buClr>
              <a:buSzPts val="6400"/>
              <a:buFont typeface="Trebuchet MS"/>
              <a:buChar char="❖"/>
              <a:defRPr sz="6400">
                <a:solidFill>
                  <a:srgbClr val="E6B91E"/>
                </a:solidFill>
                <a:latin typeface="Trebuchet MS"/>
                <a:ea typeface="Trebuchet MS"/>
                <a:cs typeface="Trebuchet MS"/>
                <a:sym typeface="Trebuchet MS"/>
              </a:defRPr>
            </a:pPr>
            <a:r>
              <a:t>Inline styling:</a:t>
            </a:r>
            <a:r>
              <a:rPr>
                <a:solidFill>
                  <a:srgbClr val="FFFFFF"/>
                </a:solidFill>
              </a:rPr>
              <a:t> </a:t>
            </a:r>
            <a:r>
              <a:rPr>
                <a:solidFill>
                  <a:srgbClr val="A7A7A7"/>
                </a:solidFill>
              </a:rPr>
              <a:t>to style an element individually by changing that element’s properties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177;p23"/>
          <p:cNvSpPr txBox="1"/>
          <p:nvPr>
            <p:ph type="title"/>
          </p:nvPr>
        </p:nvSpPr>
        <p:spPr>
          <a:xfrm>
            <a:off x="4724417" y="1424392"/>
            <a:ext cx="16835720" cy="1434952"/>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Internal CSS</a:t>
            </a:r>
          </a:p>
        </p:txBody>
      </p:sp>
      <p:pic>
        <p:nvPicPr>
          <p:cNvPr id="206" name="Google Shape;179;p23" descr="Google Shape;179;p23"/>
          <p:cNvPicPr>
            <a:picLocks noChangeAspect="1"/>
          </p:cNvPicPr>
          <p:nvPr/>
        </p:nvPicPr>
        <p:blipFill>
          <a:blip r:embed="rId3">
            <a:extLst/>
          </a:blip>
          <a:stretch>
            <a:fillRect/>
          </a:stretch>
        </p:blipFill>
        <p:spPr>
          <a:xfrm>
            <a:off x="5905001" y="3609171"/>
            <a:ext cx="9952802" cy="586506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185;p24"/>
          <p:cNvSpPr txBox="1"/>
          <p:nvPr>
            <p:ph type="title"/>
          </p:nvPr>
        </p:nvSpPr>
        <p:spPr>
          <a:xfrm>
            <a:off x="3520485" y="1045009"/>
            <a:ext cx="18082594"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Internal CSS</a:t>
            </a:r>
          </a:p>
        </p:txBody>
      </p:sp>
      <p:sp>
        <p:nvSpPr>
          <p:cNvPr id="211" name="Google Shape;186;p24"/>
          <p:cNvSpPr txBox="1"/>
          <p:nvPr/>
        </p:nvSpPr>
        <p:spPr>
          <a:xfrm>
            <a:off x="2350180" y="2538546"/>
            <a:ext cx="20423204" cy="9885599"/>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CSS follows the following</a:t>
            </a:r>
            <a:r>
              <a:rPr>
                <a:solidFill>
                  <a:srgbClr val="FFFFFF"/>
                </a:solidFill>
              </a:rPr>
              <a:t> </a:t>
            </a:r>
            <a:r>
              <a:rPr>
                <a:solidFill>
                  <a:srgbClr val="E6B91E"/>
                </a:solidFill>
              </a:rPr>
              <a:t>syntax</a:t>
            </a:r>
            <a:r>
              <a:t>:</a:t>
            </a:r>
            <a:r>
              <a:rPr>
                <a:solidFill>
                  <a:srgbClr val="FFFFFF"/>
                </a:solidFill>
              </a:rPr>
              <a:t> </a:t>
            </a:r>
            <a:endParaRPr>
              <a:solidFill>
                <a:srgbClr val="FFFFFF"/>
              </a:solidFill>
            </a:endParaRPr>
          </a:p>
          <a:p>
            <a:pPr lvl="1" marL="15494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A style sheet consists of a</a:t>
            </a:r>
            <a:r>
              <a:rPr>
                <a:solidFill>
                  <a:srgbClr val="FFFFFF"/>
                </a:solidFill>
              </a:rPr>
              <a:t> </a:t>
            </a:r>
            <a:r>
              <a:rPr>
                <a:solidFill>
                  <a:srgbClr val="E6B91E"/>
                </a:solidFill>
              </a:rPr>
              <a:t>selector </a:t>
            </a:r>
            <a:r>
              <a:t>and a</a:t>
            </a:r>
            <a:r>
              <a:rPr>
                <a:solidFill>
                  <a:srgbClr val="FFFFFF"/>
                </a:solidFill>
              </a:rPr>
              <a:t> </a:t>
            </a:r>
            <a:r>
              <a:rPr>
                <a:solidFill>
                  <a:srgbClr val="E6B91E"/>
                </a:solidFill>
              </a:rPr>
              <a:t>declaration </a:t>
            </a:r>
            <a:endParaRPr>
              <a:solidFill>
                <a:srgbClr val="FFFFFF"/>
              </a:solidFill>
            </a:endParaRPr>
          </a:p>
          <a:p>
            <a:pPr lvl="2" marL="20066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The selector indicates which</a:t>
            </a:r>
            <a:r>
              <a:rPr>
                <a:solidFill>
                  <a:srgbClr val="E6B91E"/>
                </a:solidFill>
              </a:rPr>
              <a:t> HTML element</a:t>
            </a:r>
            <a:r>
              <a:rPr>
                <a:solidFill>
                  <a:srgbClr val="FFFFFF"/>
                </a:solidFill>
              </a:rPr>
              <a:t> </a:t>
            </a:r>
            <a:r>
              <a:t>you</a:t>
            </a:r>
            <a:r>
              <a:rPr>
                <a:solidFill>
                  <a:srgbClr val="FFFFFF"/>
                </a:solidFill>
              </a:rPr>
              <a:t> </a:t>
            </a:r>
            <a:r>
              <a:t>want to</a:t>
            </a:r>
            <a:r>
              <a:rPr>
                <a:solidFill>
                  <a:srgbClr val="FFFFFF"/>
                </a:solidFill>
              </a:rPr>
              <a:t> </a:t>
            </a:r>
            <a:r>
              <a:rPr>
                <a:solidFill>
                  <a:srgbClr val="E6B91E"/>
                </a:solidFill>
              </a:rPr>
              <a:t>style</a:t>
            </a:r>
            <a:endParaRPr>
              <a:solidFill>
                <a:srgbClr val="FFFFFF"/>
              </a:solidFill>
            </a:endParaRPr>
          </a:p>
          <a:p>
            <a:pPr lvl="2" marL="20066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The</a:t>
            </a:r>
            <a:r>
              <a:rPr>
                <a:solidFill>
                  <a:srgbClr val="FFFFFF"/>
                </a:solidFill>
              </a:rPr>
              <a:t> </a:t>
            </a:r>
            <a:r>
              <a:rPr>
                <a:solidFill>
                  <a:srgbClr val="E6B91E"/>
                </a:solidFill>
              </a:rPr>
              <a:t>declaration block</a:t>
            </a:r>
            <a:r>
              <a:rPr>
                <a:solidFill>
                  <a:srgbClr val="FFFFFF"/>
                </a:solidFill>
              </a:rPr>
              <a:t> </a:t>
            </a:r>
            <a:r>
              <a:t>contains one or more declarations separated by</a:t>
            </a:r>
            <a:r>
              <a:rPr>
                <a:solidFill>
                  <a:srgbClr val="FFFFFF"/>
                </a:solidFill>
              </a:rPr>
              <a:t> </a:t>
            </a:r>
            <a:r>
              <a:rPr>
                <a:solidFill>
                  <a:srgbClr val="E6B91E"/>
                </a:solidFill>
              </a:rPr>
              <a:t>;</a:t>
            </a:r>
            <a:r>
              <a:t>. A declaration always ends with a</a:t>
            </a:r>
            <a:r>
              <a:rPr>
                <a:solidFill>
                  <a:srgbClr val="FFFFFF"/>
                </a:solidFill>
              </a:rPr>
              <a:t> </a:t>
            </a:r>
            <a:r>
              <a:rPr>
                <a:solidFill>
                  <a:srgbClr val="E6B91E"/>
                </a:solidFill>
              </a:rPr>
              <a:t>; </a:t>
            </a:r>
            <a:r>
              <a:t>and is surrounded by</a:t>
            </a:r>
            <a:r>
              <a:rPr>
                <a:solidFill>
                  <a:srgbClr val="FFFFFF"/>
                </a:solidFill>
              </a:rPr>
              <a:t> </a:t>
            </a:r>
            <a:r>
              <a:rPr>
                <a:solidFill>
                  <a:srgbClr val="E6B91E"/>
                </a:solidFill>
              </a:rPr>
              <a:t>{}</a:t>
            </a:r>
            <a:r>
              <a:t>.</a:t>
            </a:r>
            <a:endParaRPr>
              <a:solidFill>
                <a:srgbClr val="FFFFFF"/>
              </a:solidFill>
            </a:endParaRPr>
          </a:p>
          <a:p>
            <a:pPr lvl="2" marL="20066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Each declaration includes a</a:t>
            </a:r>
            <a:r>
              <a:rPr>
                <a:solidFill>
                  <a:srgbClr val="FFFFFF"/>
                </a:solidFill>
              </a:rPr>
              <a:t> </a:t>
            </a:r>
            <a:r>
              <a:rPr>
                <a:solidFill>
                  <a:srgbClr val="E6B91E"/>
                </a:solidFill>
              </a:rPr>
              <a:t>property </a:t>
            </a:r>
            <a:r>
              <a:t>and a</a:t>
            </a:r>
            <a:r>
              <a:rPr>
                <a:solidFill>
                  <a:srgbClr val="FFFFFF"/>
                </a:solidFill>
              </a:rPr>
              <a:t> </a:t>
            </a:r>
            <a:r>
              <a:rPr>
                <a:solidFill>
                  <a:srgbClr val="E6B91E"/>
                </a:solidFill>
              </a:rPr>
              <a:t>value</a:t>
            </a:r>
            <a:r>
              <a:t>, separated by a</a:t>
            </a:r>
            <a:r>
              <a:rPr>
                <a:solidFill>
                  <a:srgbClr val="FFFFFF"/>
                </a:solidFill>
              </a:rPr>
              <a:t> </a:t>
            </a:r>
            <a:r>
              <a:rPr>
                <a:solidFill>
                  <a:srgbClr val="E6B91E"/>
                </a:solidFill>
              </a:rP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Google Shape;193;p25"/>
          <p:cNvSpPr txBox="1"/>
          <p:nvPr>
            <p:ph type="title"/>
          </p:nvPr>
        </p:nvSpPr>
        <p:spPr>
          <a:xfrm>
            <a:off x="3647268" y="664839"/>
            <a:ext cx="18837285"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External CSS</a:t>
            </a:r>
          </a:p>
        </p:txBody>
      </p:sp>
      <p:sp>
        <p:nvSpPr>
          <p:cNvPr id="216" name="Google Shape;194;p25"/>
          <p:cNvSpPr txBox="1"/>
          <p:nvPr/>
        </p:nvSpPr>
        <p:spPr>
          <a:xfrm>
            <a:off x="2516445" y="2264901"/>
            <a:ext cx="20423204" cy="8005999"/>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If your website consists of many HTML files, you are likely to want to be able to apply the</a:t>
            </a:r>
            <a:r>
              <a:rPr>
                <a:solidFill>
                  <a:srgbClr val="E6B91E"/>
                </a:solidFill>
              </a:rPr>
              <a:t> same style rules</a:t>
            </a:r>
            <a:r>
              <a:rPr>
                <a:solidFill>
                  <a:srgbClr val="FFFFFF"/>
                </a:solidFill>
              </a:rPr>
              <a:t> </a:t>
            </a:r>
            <a:r>
              <a:t>to</a:t>
            </a:r>
            <a:r>
              <a:rPr>
                <a:solidFill>
                  <a:srgbClr val="FFFFFF"/>
                </a:solidFill>
              </a:rPr>
              <a:t> </a:t>
            </a:r>
            <a:r>
              <a:rPr>
                <a:solidFill>
                  <a:srgbClr val="E6B91E"/>
                </a:solidFill>
              </a:rPr>
              <a:t>all </a:t>
            </a:r>
            <a:r>
              <a:t>the web pages</a:t>
            </a:r>
            <a:endParaRPr>
              <a:solidFill>
                <a:srgbClr val="FFFFFF"/>
              </a:solidFill>
            </a:endParaRPr>
          </a:p>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Create a</a:t>
            </a:r>
            <a:r>
              <a:rPr>
                <a:solidFill>
                  <a:srgbClr val="FFFFFF"/>
                </a:solidFill>
              </a:rPr>
              <a:t> </a:t>
            </a:r>
            <a:r>
              <a:rPr>
                <a:solidFill>
                  <a:srgbClr val="E6B91E"/>
                </a:solidFill>
              </a:rPr>
              <a:t>separate file</a:t>
            </a:r>
            <a:r>
              <a:rPr>
                <a:solidFill>
                  <a:srgbClr val="FFFFFF"/>
                </a:solidFill>
              </a:rPr>
              <a:t> </a:t>
            </a:r>
            <a:r>
              <a:t>with the extension</a:t>
            </a:r>
            <a:r>
              <a:rPr>
                <a:solidFill>
                  <a:srgbClr val="FFFFFF"/>
                </a:solidFill>
              </a:rPr>
              <a:t> </a:t>
            </a:r>
            <a:r>
              <a:rPr>
                <a:solidFill>
                  <a:srgbClr val="E6B91E"/>
                </a:solidFill>
              </a:rPr>
              <a:t>.css</a:t>
            </a:r>
            <a:endParaRPr>
              <a:solidFill>
                <a:srgbClr val="FFFFFF"/>
              </a:solidFill>
            </a:endParaRPr>
          </a:p>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Within this file write</a:t>
            </a:r>
            <a:r>
              <a:rPr>
                <a:solidFill>
                  <a:srgbClr val="FFFFFF"/>
                </a:solidFill>
              </a:rPr>
              <a:t> </a:t>
            </a:r>
            <a:r>
              <a:rPr>
                <a:solidFill>
                  <a:srgbClr val="E6B91E"/>
                </a:solidFill>
              </a:rPr>
              <a:t>all the style rules</a:t>
            </a:r>
            <a:r>
              <a:rPr>
                <a:solidFill>
                  <a:srgbClr val="FFFFFF"/>
                </a:solidFill>
              </a:rPr>
              <a:t> </a:t>
            </a:r>
            <a:r>
              <a:t>that you would like to specify</a:t>
            </a:r>
            <a:endParaRPr>
              <a:solidFill>
                <a:srgbClr val="FFFFFF"/>
              </a:solidFill>
            </a:endParaRPr>
          </a:p>
          <a:p>
            <a:pPr marL="1092200" indent="-1016000">
              <a:buClr>
                <a:srgbClr val="E6B91E"/>
              </a:buClr>
              <a:buSzPts val="6400"/>
              <a:buFont typeface="Trebuchet MS"/>
              <a:buChar char="❖"/>
              <a:defRPr sz="6400">
                <a:solidFill>
                  <a:srgbClr val="E6B91E"/>
                </a:solidFill>
                <a:latin typeface="Trebuchet MS"/>
                <a:ea typeface="Trebuchet MS"/>
                <a:cs typeface="Trebuchet MS"/>
                <a:sym typeface="Trebuchet MS"/>
              </a:defRPr>
            </a:pPr>
            <a:r>
              <a:t>Link </a:t>
            </a:r>
            <a:r>
              <a:rPr>
                <a:solidFill>
                  <a:srgbClr val="A7A7A7"/>
                </a:solidFill>
              </a:rPr>
              <a:t>this external CSS file to all the HTML files in where you would like the style rules applied</a:t>
            </a:r>
          </a:p>
        </p:txBody>
      </p:sp>
      <p:pic>
        <p:nvPicPr>
          <p:cNvPr id="217" name="Google Shape;195;p25" descr="Google Shape;195;p25"/>
          <p:cNvPicPr>
            <a:picLocks noChangeAspect="1"/>
          </p:cNvPicPr>
          <p:nvPr/>
        </p:nvPicPr>
        <p:blipFill>
          <a:blip r:embed="rId3">
            <a:extLst/>
          </a:blip>
          <a:stretch>
            <a:fillRect/>
          </a:stretch>
        </p:blipFill>
        <p:spPr>
          <a:xfrm>
            <a:off x="2448815" y="10436015"/>
            <a:ext cx="20558465" cy="152720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201;p26"/>
          <p:cNvSpPr txBox="1"/>
          <p:nvPr>
            <p:ph type="title"/>
          </p:nvPr>
        </p:nvSpPr>
        <p:spPr>
          <a:xfrm>
            <a:off x="3007456" y="1221679"/>
            <a:ext cx="20732752"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Internal, External or Inline: Which is Best?</a:t>
            </a:r>
          </a:p>
        </p:txBody>
      </p:sp>
      <p:sp>
        <p:nvSpPr>
          <p:cNvPr id="222" name="Google Shape;202;p26"/>
          <p:cNvSpPr txBox="1"/>
          <p:nvPr/>
        </p:nvSpPr>
        <p:spPr>
          <a:xfrm>
            <a:off x="2287536" y="3790606"/>
            <a:ext cx="20257604" cy="4907199"/>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Generally, it is better to use</a:t>
            </a:r>
            <a:r>
              <a:rPr>
                <a:solidFill>
                  <a:srgbClr val="E6B91E"/>
                </a:solidFill>
              </a:rPr>
              <a:t> external CSS </a:t>
            </a:r>
            <a:r>
              <a:t>wherever possible because:</a:t>
            </a:r>
            <a:r>
              <a:rPr>
                <a:solidFill>
                  <a:srgbClr val="FFFFFF"/>
                </a:solidFill>
              </a:rPr>
              <a:t> </a:t>
            </a:r>
            <a:endParaRPr>
              <a:solidFill>
                <a:srgbClr val="FFFFFF"/>
              </a:solidFill>
            </a:endParaRPr>
          </a:p>
          <a:p>
            <a:pPr lvl="1" marL="1549400" indent="-1016000">
              <a:spcBef>
                <a:spcPts val="2600"/>
              </a:spcBef>
              <a:buClr>
                <a:srgbClr val="E6B91E"/>
              </a:buClr>
              <a:buSzPts val="6400"/>
              <a:buFont typeface="Trebuchet MS"/>
              <a:buChar char="➢"/>
              <a:defRPr sz="6400">
                <a:solidFill>
                  <a:schemeClr val="accent4"/>
                </a:solidFill>
                <a:latin typeface="Trebuchet MS"/>
                <a:ea typeface="Trebuchet MS"/>
                <a:cs typeface="Trebuchet MS"/>
                <a:sym typeface="Trebuchet MS"/>
              </a:defRPr>
            </a:pPr>
            <a:r>
              <a:t>Readability</a:t>
            </a:r>
            <a:r>
              <a:rPr>
                <a:solidFill>
                  <a:srgbClr val="FFFFFF"/>
                </a:solidFill>
              </a:rPr>
              <a:t> </a:t>
            </a:r>
            <a:endParaRPr>
              <a:solidFill>
                <a:srgbClr val="FFFFFF"/>
              </a:solidFill>
            </a:endParaRPr>
          </a:p>
          <a:p>
            <a:pPr lvl="1" marL="1549400" indent="-1016000">
              <a:spcBef>
                <a:spcPts val="2600"/>
              </a:spcBef>
              <a:buClr>
                <a:srgbClr val="E6B91E"/>
              </a:buClr>
              <a:buSzPts val="6400"/>
              <a:buFont typeface="Trebuchet MS"/>
              <a:buChar char="➢"/>
              <a:defRPr sz="6400">
                <a:solidFill>
                  <a:schemeClr val="accent4"/>
                </a:solidFill>
                <a:latin typeface="Trebuchet MS"/>
                <a:ea typeface="Trebuchet MS"/>
                <a:cs typeface="Trebuchet MS"/>
                <a:sym typeface="Trebuchet MS"/>
              </a:defRPr>
            </a:pPr>
            <a:r>
              <a:t>Maintainability</a:t>
            </a:r>
            <a:r>
              <a: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Google Shape;208;p27"/>
          <p:cNvSpPr txBox="1"/>
          <p:nvPr>
            <p:ph type="title"/>
          </p:nvPr>
        </p:nvSpPr>
        <p:spPr>
          <a:xfrm>
            <a:off x="3481392" y="937319"/>
            <a:ext cx="15066532" cy="1434951"/>
          </a:xfrm>
          <a:prstGeom prst="rect">
            <a:avLst/>
          </a:prstGeom>
        </p:spPr>
        <p:txBody>
          <a:bodyPr/>
          <a:lstStyle>
            <a:lvl1pPr>
              <a:defRPr spc="-200">
                <a:solidFill>
                  <a:srgbClr val="E6B91E"/>
                </a:solidFill>
                <a:latin typeface="Trebuchet MS"/>
                <a:ea typeface="Trebuchet MS"/>
                <a:cs typeface="Trebuchet MS"/>
                <a:sym typeface="Trebuchet MS"/>
              </a:defRPr>
            </a:lvl1pPr>
          </a:lstStyle>
          <a:p>
            <a:pPr/>
            <a:r>
              <a:t>Cascade</a:t>
            </a:r>
          </a:p>
        </p:txBody>
      </p:sp>
      <p:sp>
        <p:nvSpPr>
          <p:cNvPr id="227" name="Google Shape;209;p27"/>
          <p:cNvSpPr txBox="1"/>
          <p:nvPr/>
        </p:nvSpPr>
        <p:spPr>
          <a:xfrm>
            <a:off x="3164317" y="2263200"/>
            <a:ext cx="20072804" cy="8056799"/>
          </a:xfrm>
          <a:prstGeom prst="rect">
            <a:avLst/>
          </a:prstGeom>
          <a:ln w="12700">
            <a:miter lim="400000"/>
          </a:ln>
          <a:extLst>
            <a:ext uri="{C572A759-6A51-4108-AA02-DFA0A04FC94B}">
              <ma14:wrappingTextBoxFlag xmlns:ma14="http://schemas.microsoft.com/office/mac/drawingml/2011/main" val="1"/>
            </a:ext>
          </a:extLst>
        </p:spPr>
        <p:txBody>
          <a:bodyPr lIns="243798" tIns="243798" rIns="243798" bIns="243798"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Inline CSS overrides internal CSS rules and external CSS files</a:t>
            </a:r>
            <a:r>
              <a:t> </a:t>
            </a:r>
            <a:endParaRPr>
              <a:solidFill>
                <a:srgbClr val="FFFFFF"/>
              </a:solidFill>
            </a:endParaRPr>
          </a:p>
          <a:p>
            <a:pPr marL="10922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Internal CSS overrides external CSS rules.</a:t>
            </a:r>
          </a:p>
          <a:p>
            <a:pPr indent="76200">
              <a:spcBef>
                <a:spcPts val="2600"/>
              </a:spcBef>
              <a:defRPr sz="6400">
                <a:solidFill>
                  <a:schemeClr val="accent4"/>
                </a:solidFill>
                <a:latin typeface="Trebuchet MS"/>
                <a:ea typeface="Trebuchet MS"/>
                <a:cs typeface="Trebuchet MS"/>
                <a:sym typeface="Trebuchet MS"/>
              </a:defRPr>
            </a:pPr>
            <a:r>
              <a:t>Inline CSS &gt; Internal CSS &gt; External CSS</a:t>
            </a:r>
            <a:endParaRPr>
              <a:solidFill>
                <a:srgbClr val="FFFFFF"/>
              </a:solidFill>
            </a:endParaRPr>
          </a:p>
          <a:p>
            <a:pPr indent="76200">
              <a:spcBef>
                <a:spcPts val="2600"/>
              </a:spcBef>
              <a:defRPr sz="6400">
                <a:solidFill>
                  <a:srgbClr val="A7A7A7"/>
                </a:solidFill>
                <a:latin typeface="Trebuchet MS"/>
                <a:ea typeface="Trebuchet MS"/>
                <a:cs typeface="Trebuchet MS"/>
                <a:sym typeface="Trebuchet MS"/>
              </a:defRPr>
            </a:pPr>
            <a:r>
              <a:t>If there are conflicting rules regarding properties, properties override other properties, but entire rules don’t override other rules.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