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8" name="Shape 198"/>
          <p:cNvSpPr/>
          <p:nvPr>
            <p:ph type="sldImg"/>
          </p:nvPr>
        </p:nvSpPr>
        <p:spPr>
          <a:xfrm>
            <a:off x="1143000" y="685800"/>
            <a:ext cx="4572000" cy="3429000"/>
          </a:xfrm>
          <a:prstGeom prst="rect">
            <a:avLst/>
          </a:prstGeom>
        </p:spPr>
        <p:txBody>
          <a:bodyPr/>
          <a:lstStyle/>
          <a:p>
            <a:pPr/>
          </a:p>
        </p:txBody>
      </p:sp>
      <p:sp>
        <p:nvSpPr>
          <p:cNvPr id="199" name="Shape 1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defTabSz="914400">
              <a:lnSpc>
                <a:spcPct val="125000"/>
              </a:lnSpc>
              <a:defRPr sz="1100">
                <a:latin typeface="Montserrat Light"/>
                <a:ea typeface="Montserrat Light"/>
                <a:cs typeface="Montserrat Light"/>
                <a:sym typeface="Montserrat Light"/>
              </a:defRPr>
            </a:pPr>
            <a:r>
              <a:t>The words ‘opening tag’ and ‘closing tag’ are just placeholders we use to illustrate the pattern. Instead of those words, we are going to use special keywords, or elements, that actually modify the appearance of our webpage.</a:t>
            </a:r>
            <a:endParaRPr sz="2800"/>
          </a:p>
          <a:p>
            <a:pPr defTabSz="914400">
              <a:lnSpc>
                <a:spcPct val="125000"/>
              </a:lnSpc>
              <a:defRPr sz="1100">
                <a:latin typeface="Montserrat Light"/>
                <a:ea typeface="Montserrat Light"/>
                <a:cs typeface="Montserrat Light"/>
                <a:sym typeface="Montserrat Light"/>
              </a:defRPr>
            </a:pPr>
            <a:r>
              <a:t> </a:t>
            </a:r>
            <a:endParaRPr sz="2800"/>
          </a:p>
          <a:p>
            <a:pPr defTabSz="914400">
              <a:lnSpc>
                <a:spcPct val="125000"/>
              </a:lnSpc>
              <a:defRPr sz="1100">
                <a:latin typeface="Montserrat Light"/>
                <a:ea typeface="Montserrat Light"/>
                <a:cs typeface="Montserrat Light"/>
                <a:sym typeface="Montserrat Light"/>
              </a:defRPr>
            </a:pPr>
            <a:r>
              <a:t>Note that the opening and closing tags are not the same. The opening tag consists of an opening angled bracket, &lt;, the name of the element, and a closing angled bracket, &gt;. The closing tag consists of an opening angled bracket, &lt;, a forward slash, /, then the name of the tag, and finally the closing angled bracket, &gt;. You must adhere to this structure at all times. Remember to use a forward slash, /, and not a backslash,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defTabSz="914400">
              <a:lnSpc>
                <a:spcPct val="125000"/>
              </a:lnSpc>
              <a:defRPr sz="1100">
                <a:latin typeface="Montserrat Light"/>
                <a:ea typeface="Montserrat Light"/>
                <a:cs typeface="Montserrat Light"/>
                <a:sym typeface="Montserrat Light"/>
              </a:defRPr>
            </a:pPr>
            <a:r>
              <a:t>You will see the HTML used to create this webpage that includes many HTML tags. When the browser encounters the tag &lt;h2&gt; it knows to treat the information between the opening &lt;h2&gt; tag and the closing &lt;/h2&gt; tag as a heading. Similarly, the browser will display the information between the tags &lt;p&gt; and &lt;/p&gt; as a paragraph of text.</a:t>
            </a:r>
            <a:endParaRPr sz="2800"/>
          </a:p>
          <a:p>
            <a:pPr defTabSz="914400">
              <a:lnSpc>
                <a:spcPct val="125000"/>
              </a:lnSpc>
              <a:defRPr sz="1100">
                <a:latin typeface="Arial"/>
                <a:ea typeface="Arial"/>
                <a:cs typeface="Arial"/>
                <a:sym typeface="Arial"/>
              </a:defRPr>
            </a:pPr>
            <a:endParaRPr sz="2800">
              <a:latin typeface="Montserrat Light"/>
              <a:ea typeface="Montserrat Light"/>
              <a:cs typeface="Montserrat Light"/>
              <a:sym typeface="Montserrat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The Doctype is indicated at the top of the page and when typing ‘html’ it defaults it to HTML5. This is one of the only elements that does not need a closing tag. Note that throughout HTML, capitalisation is very important.</a:t>
            </a:r>
            <a:endParaRPr sz="2800"/>
          </a:p>
          <a:p>
            <a:pPr defTabSz="914400">
              <a:lnSpc>
                <a:spcPct val="115000"/>
              </a:lnSpc>
              <a:defRPr sz="1100">
                <a:latin typeface="Arial"/>
                <a:ea typeface="Arial"/>
                <a:cs typeface="Arial"/>
                <a:sym typeface="Arial"/>
              </a:defRPr>
            </a:pPr>
            <a:endParaRPr sz="2800">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Next, we define what the content is to follow within the &lt;html&gt; tags (note the closing tag at the bottom). Within this &lt;html&gt; element, we introduce two other elements, namely &lt;head&gt; and &lt;body&gt;. Notice that although each of the tags is located on a separate line, we still have </a:t>
            </a:r>
            <a:r>
              <a:rPr b="1">
                <a:latin typeface="Montserrat"/>
                <a:ea typeface="Montserrat"/>
                <a:cs typeface="Montserrat"/>
                <a:sym typeface="Montserrat"/>
              </a:rPr>
              <a:t>opening tags</a:t>
            </a:r>
            <a:r>
              <a:t> matching their </a:t>
            </a:r>
            <a:r>
              <a:rPr b="1">
                <a:latin typeface="Montserrat"/>
                <a:ea typeface="Montserrat"/>
                <a:cs typeface="Montserrat"/>
                <a:sym typeface="Montserrat"/>
              </a:rPr>
              <a:t>corresponding closing tags</a:t>
            </a:r>
            <a:r>
              <a:t>. Notice how the &lt;html&gt; tag wraps around its contents. We use a nested order to structure tags on our web page; this means that tags are contained within other tags, which may themselves contain more tags. Above, the &lt;html&gt; tag </a:t>
            </a:r>
            <a:r>
              <a:rPr i="1"/>
              <a:t>contains </a:t>
            </a:r>
            <a:r>
              <a:t>the &lt;head&gt; and &lt;body&gt; tags. It is important to understand how elements are nested because one of the </a:t>
            </a:r>
            <a:r>
              <a:rPr b="1">
                <a:latin typeface="Montserrat"/>
                <a:ea typeface="Montserrat"/>
                <a:cs typeface="Montserrat"/>
                <a:sym typeface="Montserrat"/>
              </a:rPr>
              <a:t>most frequent mistakes that students make with HTML is getting the order all mixed up</a:t>
            </a:r>
            <a:r>
              <a:t>. For example, it would be wrong to have a closing body tag (&lt;/body&gt;) after a closing html tag (&lt;/html&gt;) because the body element should be completely contained or nested within the &lt;html&gt; element. It should also be noted that white space is ignored by the browser, so you can lay out the physical spacing of the elements as you please.</a:t>
            </a:r>
            <a:endParaRPr sz="2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lvl1pPr defTabSz="914400">
              <a:lnSpc>
                <a:spcPct val="125000"/>
              </a:lnSpc>
              <a:defRPr sz="1100">
                <a:latin typeface="Montserrat Light"/>
                <a:ea typeface="Montserrat Light"/>
                <a:cs typeface="Montserrat Light"/>
                <a:sym typeface="Montserrat Light"/>
              </a:defRPr>
            </a:lvl1pPr>
          </a:lstStyle>
          <a:p>
            <a:pPr/>
            <a:r>
              <a:t>In this case, the element is of type ‘title’. Next, we have an ‘id’ which is an attribute of the element (title), and has a value of “myTitle”. Attributes like this are used mainly for the purposes of CSS and JS (JavaScript) and will be covered later in the course. Then there is a closing ‘&gt;’ which indicates that you have finished defining the attributes of the element.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defTabSz="914400">
              <a:lnSpc>
                <a:spcPct val="125000"/>
              </a:lnSpc>
              <a:defRPr sz="1100">
                <a:latin typeface="Montserrat Light"/>
                <a:ea typeface="Montserrat Light"/>
                <a:cs typeface="Montserrat Light"/>
                <a:sym typeface="Montserrat Light"/>
              </a:defRPr>
            </a:pPr>
            <a:r>
              <a:t>The &lt;title&gt; element:</a:t>
            </a:r>
            <a:endParaRPr sz="2800"/>
          </a:p>
          <a:p>
            <a:pPr defTabSz="914400">
              <a:lnSpc>
                <a:spcPct val="125000"/>
              </a:lnSpc>
              <a:defRPr sz="1100">
                <a:latin typeface="Montserrat Light"/>
                <a:ea typeface="Montserrat Light"/>
                <a:cs typeface="Montserrat Light"/>
                <a:sym typeface="Montserrat Light"/>
              </a:defRPr>
            </a:pPr>
            <a:r>
              <a:t>defines a title in the browser tab</a:t>
            </a:r>
            <a:endParaRPr sz="2800"/>
          </a:p>
          <a:p>
            <a:pPr defTabSz="914400">
              <a:lnSpc>
                <a:spcPct val="125000"/>
              </a:lnSpc>
              <a:defRPr sz="1100">
                <a:latin typeface="Montserrat Light"/>
                <a:ea typeface="Montserrat Light"/>
                <a:cs typeface="Montserrat Light"/>
                <a:sym typeface="Montserrat Light"/>
              </a:defRPr>
            </a:pPr>
            <a:r>
              <a:t>provides a title for the page when it is added to favorites</a:t>
            </a:r>
            <a:endParaRPr sz="2800"/>
          </a:p>
          <a:p>
            <a:pPr defTabSz="914400">
              <a:lnSpc>
                <a:spcPct val="125000"/>
              </a:lnSpc>
              <a:defRPr sz="1100">
                <a:latin typeface="Montserrat Light"/>
                <a:ea typeface="Montserrat Light"/>
                <a:cs typeface="Montserrat Light"/>
                <a:sym typeface="Montserrat Light"/>
              </a:defRPr>
            </a:pPr>
            <a:r>
              <a:t>displays a title for the page in search engine results</a:t>
            </a:r>
            <a:endParaRPr sz="2800"/>
          </a:p>
          <a:p>
            <a:pPr defTabSz="914400">
              <a:lnSpc>
                <a:spcPct val="125000"/>
              </a:lnSpc>
              <a:defRPr sz="1100">
                <a:latin typeface="Montserrat Light"/>
                <a:ea typeface="Montserrat Light"/>
                <a:cs typeface="Montserrat Light"/>
                <a:sym typeface="Montserrat Light"/>
              </a:defRPr>
            </a:pPr>
            <a:r>
              <a:t>As noted before, metadata should be contained in the &lt;head&gt; of the HTML document.</a:t>
            </a:r>
            <a:endParaRPr sz="2800"/>
          </a:p>
          <a:p>
            <a:pPr defTabSz="914400">
              <a:lnSpc>
                <a:spcPct val="125000"/>
              </a:lnSpc>
              <a:defRPr sz="1100">
                <a:latin typeface="Arial"/>
                <a:ea typeface="Arial"/>
                <a:cs typeface="Arial"/>
                <a:sym typeface="Arial"/>
              </a:defRPr>
            </a:pPr>
            <a:endParaRPr sz="2800">
              <a:latin typeface="Montserrat Light"/>
              <a:ea typeface="Montserrat Light"/>
              <a:cs typeface="Montserrat Light"/>
              <a:sym typeface="Montserrat Light"/>
            </a:endParaRP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As you would with a word document, use</a:t>
            </a:r>
            <a:r>
              <a:rPr b="1">
                <a:latin typeface="Montserrat"/>
                <a:ea typeface="Montserrat"/>
                <a:cs typeface="Montserrat"/>
                <a:sym typeface="Montserrat"/>
              </a:rPr>
              <a:t> headings </a:t>
            </a:r>
            <a:r>
              <a:t>to show the structure of your web page. This is important because search engines use the headings to index the structure and content of your web pages. There are 6 heading elements you can use: &lt;h1&gt; to &lt;h6&gt; where &lt;h1&gt; element is used for the most important headings and &lt;h6&gt; for the least important. </a:t>
            </a:r>
            <a:endParaRPr sz="2800"/>
          </a:p>
          <a:p>
            <a:pPr defTabSz="914400">
              <a:lnSpc>
                <a:spcPct val="125000"/>
              </a:lnSpc>
              <a:defRPr sz="1100">
                <a:latin typeface="Arial"/>
                <a:ea typeface="Arial"/>
                <a:cs typeface="Arial"/>
                <a:sym typeface="Arial"/>
              </a:defRPr>
            </a:pPr>
            <a:endParaRPr sz="2800">
              <a:latin typeface="Montserrat Light"/>
              <a:ea typeface="Montserrat Light"/>
              <a:cs typeface="Montserrat Light"/>
              <a:sym typeface="Montserrat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 In lists keeping track of how far you are with nesting of the various elements is VERY important. We highly recommend that you use indentations to keep track of what elements fall under what other elements. Remember that indentation and “whitespace” does not affect the layout of the elements on the web page.</a:t>
            </a:r>
            <a:endParaRPr sz="2800"/>
          </a:p>
          <a:p>
            <a:pPr defTabSz="914400">
              <a:lnSpc>
                <a:spcPct val="115000"/>
              </a:lnSpc>
              <a:defRPr sz="1100">
                <a:latin typeface="Arial"/>
                <a:ea typeface="Arial"/>
                <a:cs typeface="Arial"/>
                <a:sym typeface="Arial"/>
              </a:defRPr>
            </a:pPr>
            <a:endParaRPr sz="2800">
              <a:latin typeface="Montserrat Light"/>
              <a:ea typeface="Montserrat Light"/>
              <a:cs typeface="Montserrat Light"/>
              <a:sym typeface="Montserrat Light"/>
            </a:endParaRPr>
          </a:p>
          <a:p>
            <a:pPr indent="457200" defTabSz="914400">
              <a:lnSpc>
                <a:spcPct val="115000"/>
              </a:lnSpc>
              <a:defRPr sz="1100" u="sng">
                <a:latin typeface="Montserrat Light"/>
                <a:ea typeface="Montserrat Light"/>
                <a:cs typeface="Montserrat Light"/>
                <a:sym typeface="Montserrat Light"/>
              </a:defRPr>
            </a:pPr>
            <a:r>
              <a:t>Unordered Lists</a:t>
            </a:r>
            <a:endParaRPr sz="2800"/>
          </a:p>
          <a:p>
            <a:pPr indent="457200" defTabSz="914400">
              <a:lnSpc>
                <a:spcPct val="115000"/>
              </a:lnSpc>
              <a:defRPr sz="1100">
                <a:latin typeface="Arial"/>
                <a:ea typeface="Arial"/>
                <a:cs typeface="Arial"/>
                <a:sym typeface="Arial"/>
              </a:defRPr>
            </a:pPr>
            <a:endParaRPr sz="2800">
              <a:latin typeface="Montserrat Light"/>
              <a:ea typeface="Montserrat Light"/>
              <a:cs typeface="Montserrat Light"/>
              <a:sym typeface="Montserrat Light"/>
            </a:endParaRPr>
          </a:p>
          <a:p>
            <a:pPr indent="457200" defTabSz="914400">
              <a:lnSpc>
                <a:spcPct val="115000"/>
              </a:lnSpc>
              <a:defRPr sz="1100">
                <a:latin typeface="Montserrat Light"/>
                <a:ea typeface="Montserrat Light"/>
                <a:cs typeface="Montserrat Light"/>
                <a:sym typeface="Montserrat Light"/>
              </a:defRPr>
            </a:pPr>
            <a:r>
              <a:t>In an unordered list, as with most elements, we have to open and close the tags. Within this element, we now want to display some content in our list. This content is inputted in the form of </a:t>
            </a:r>
            <a:r>
              <a:rPr i="1"/>
              <a:t>list items</a:t>
            </a:r>
            <a:r>
              <a:t> and thus have the tag &lt;li&gt;. </a:t>
            </a:r>
            <a:endParaRPr sz="2800"/>
          </a:p>
          <a:p>
            <a:pPr indent="457200" defTabSz="914400">
              <a:lnSpc>
                <a:spcPct val="115000"/>
              </a:lnSpc>
              <a:defRPr sz="1100">
                <a:latin typeface="Arial"/>
                <a:ea typeface="Arial"/>
                <a:cs typeface="Arial"/>
                <a:sym typeface="Arial"/>
              </a:defRPr>
            </a:pPr>
            <a:endParaRPr sz="2800">
              <a:latin typeface="Montserrat Light"/>
              <a:ea typeface="Montserrat Light"/>
              <a:cs typeface="Montserrat Light"/>
              <a:sym typeface="Montserrat Light"/>
            </a:endParaRPr>
          </a:p>
          <a:p>
            <a:pPr indent="457200" defTabSz="914400">
              <a:lnSpc>
                <a:spcPct val="115000"/>
              </a:lnSpc>
              <a:defRPr sz="1100" u="sng">
                <a:latin typeface="Montserrat Light"/>
                <a:ea typeface="Montserrat Light"/>
                <a:cs typeface="Montserrat Light"/>
                <a:sym typeface="Montserrat Light"/>
              </a:defRPr>
            </a:pPr>
            <a:r>
              <a:t>Ordered Lists</a:t>
            </a:r>
            <a:endParaRPr sz="2800"/>
          </a:p>
          <a:p>
            <a:pPr indent="457200" defTabSz="914400">
              <a:lnSpc>
                <a:spcPct val="115000"/>
              </a:lnSpc>
              <a:defRPr sz="1100">
                <a:latin typeface="Arial"/>
                <a:ea typeface="Arial"/>
                <a:cs typeface="Arial"/>
                <a:sym typeface="Arial"/>
              </a:defRPr>
            </a:pPr>
            <a:endParaRPr sz="2800">
              <a:latin typeface="Montserrat Light"/>
              <a:ea typeface="Montserrat Light"/>
              <a:cs typeface="Montserrat Light"/>
              <a:sym typeface="Montserrat Light"/>
            </a:endParaRPr>
          </a:p>
          <a:p>
            <a:pPr indent="457200" defTabSz="914400">
              <a:lnSpc>
                <a:spcPct val="115000"/>
              </a:lnSpc>
              <a:defRPr sz="1100">
                <a:latin typeface="Montserrat Light"/>
                <a:ea typeface="Montserrat Light"/>
                <a:cs typeface="Montserrat Light"/>
                <a:sym typeface="Montserrat Light"/>
              </a:defRPr>
            </a:pPr>
            <a:r>
              <a:t>Ordered lists work almost the same as unordered lists, except that you use the tag, &lt;ol&gt;. You input list items in the same way as shown above. Instead of showing bullet points, these list items are numbered.</a:t>
            </a:r>
            <a:endParaRPr sz="2800"/>
          </a:p>
          <a:p>
            <a:pPr defTabSz="914400">
              <a:lnSpc>
                <a:spcPct val="115000"/>
              </a:lnSpc>
              <a:defRPr sz="1100">
                <a:latin typeface="Arial"/>
                <a:ea typeface="Arial"/>
                <a:cs typeface="Arial"/>
                <a:sym typeface="Arial"/>
              </a:defRPr>
            </a:pPr>
            <a:endParaRPr sz="2800">
              <a:latin typeface="Montserrat Light"/>
              <a:ea typeface="Montserrat Light"/>
              <a:cs typeface="Montserrat Light"/>
              <a:sym typeface="Montserrat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indent="457200" defTabSz="914400">
              <a:lnSpc>
                <a:spcPct val="115000"/>
              </a:lnSpc>
              <a:defRPr sz="1100">
                <a:latin typeface="Montserrat Light"/>
                <a:ea typeface="Montserrat Light"/>
                <a:cs typeface="Montserrat Light"/>
                <a:sym typeface="Montserrat Light"/>
              </a:defRPr>
            </a:pPr>
            <a:r>
              <a:t>The table element is defined within the opening and closing tags. Immediately within these tags, there is a </a:t>
            </a:r>
            <a:r>
              <a:rPr i="1"/>
              <a:t>table row</a:t>
            </a:r>
            <a:r>
              <a:t> indicated by &lt;tr&gt; which also has a closing tag. Within that first table row, there is a &lt;td&gt; tag which indicates that there is </a:t>
            </a:r>
            <a:r>
              <a:rPr i="1"/>
              <a:t>table data</a:t>
            </a:r>
            <a:r>
              <a:t>. A table is shown in the “example2.html” file so that you can try and correlate what elements contribute to what visual appearance on the web page.</a:t>
            </a:r>
            <a:endParaRPr sz="2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e name of an element incorrectly or not closing tags properly or in the wrong order. You are bound to make mistakes that will violate these rules and that will cause problems when you try to view web pages in the browser! We all make syntax errors! Often! Being able to identify and correct these errors becomes easier with time and is an extremely important skill to develop. </a:t>
            </a:r>
            <a:endParaRPr sz="2800"/>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4294A2"/>
        </a:solidFill>
      </p:bgPr>
    </p:bg>
    <p:spTree>
      <p:nvGrpSpPr>
        <p:cNvPr id="1" name=""/>
        <p:cNvGrpSpPr/>
        <p:nvPr/>
      </p:nvGrpSpPr>
      <p:grpSpPr>
        <a:xfrm>
          <a:off x="0" y="0"/>
          <a:ext cx="0" cy="0"/>
          <a:chOff x="0" y="0"/>
          <a:chExt cx="0" cy="0"/>
        </a:xfrm>
      </p:grpSpPr>
      <p:sp>
        <p:nvSpPr>
          <p:cNvPr id="14" name="Presentation Title"/>
          <p:cNvSpPr txBox="1"/>
          <p:nvPr>
            <p:ph type="title" hasCustomPrompt="1"/>
          </p:nvPr>
        </p:nvSpPr>
        <p:spPr>
          <a:xfrm>
            <a:off x="1206496" y="2574991"/>
            <a:ext cx="21971005" cy="4648202"/>
          </a:xfrm>
          <a:prstGeom prst="rect">
            <a:avLst/>
          </a:prstGeom>
        </p:spPr>
        <p:txBody>
          <a:bodyPr anchor="b"/>
          <a:lstStyle>
            <a:lvl1pPr algn="r">
              <a:defRPr spc="-232" sz="11600">
                <a:solidFill>
                  <a:srgbClr val="FFFFFF"/>
                </a:solidFill>
              </a:defRPr>
            </a:lvl1pPr>
          </a:lstStyle>
          <a:p>
            <a:pPr/>
            <a:r>
              <a:t>Presentation Title</a:t>
            </a:r>
          </a:p>
        </p:txBody>
      </p:sp>
      <p:sp>
        <p:nvSpPr>
          <p:cNvPr id="15" name="Body Level One…"/>
          <p:cNvSpPr txBox="1"/>
          <p:nvPr>
            <p:ph type="body" sz="quarter" idx="1" hasCustomPrompt="1"/>
          </p:nvPr>
        </p:nvSpPr>
        <p:spPr>
          <a:xfrm>
            <a:off x="1206500" y="7196865"/>
            <a:ext cx="21971000" cy="1905002"/>
          </a:xfrm>
          <a:prstGeom prst="rect">
            <a:avLst/>
          </a:prstGeom>
        </p:spPr>
        <p:txBody>
          <a:bodyPr/>
          <a:lstStyle>
            <a:lvl1pPr marL="0" indent="0" algn="r" defTabSz="825500">
              <a:lnSpc>
                <a:spcPct val="100000"/>
              </a:lnSpc>
              <a:spcBef>
                <a:spcPts val="0"/>
              </a:spcBef>
              <a:buSzTx/>
              <a:buNone/>
              <a:defRPr b="1" sz="5500">
                <a:solidFill>
                  <a:srgbClr val="FFFFFF"/>
                </a:solidFill>
              </a:defRPr>
            </a:lvl1pPr>
            <a:lvl2pPr marL="0" indent="0" algn="r" defTabSz="825500">
              <a:lnSpc>
                <a:spcPct val="100000"/>
              </a:lnSpc>
              <a:spcBef>
                <a:spcPts val="0"/>
              </a:spcBef>
              <a:buSzTx/>
              <a:buNone/>
              <a:defRPr b="1" sz="5500">
                <a:solidFill>
                  <a:srgbClr val="FFFFFF"/>
                </a:solidFill>
              </a:defRPr>
            </a:lvl2pPr>
            <a:lvl3pPr marL="0" indent="0" algn="r" defTabSz="825500">
              <a:lnSpc>
                <a:spcPct val="100000"/>
              </a:lnSpc>
              <a:spcBef>
                <a:spcPts val="0"/>
              </a:spcBef>
              <a:buSzTx/>
              <a:buNone/>
              <a:defRPr b="1" sz="5500">
                <a:solidFill>
                  <a:srgbClr val="FFFFFF"/>
                </a:solidFill>
              </a:defRPr>
            </a:lvl3pPr>
            <a:lvl4pPr marL="0" indent="0" algn="r" defTabSz="825500">
              <a:lnSpc>
                <a:spcPct val="100000"/>
              </a:lnSpc>
              <a:spcBef>
                <a:spcPts val="0"/>
              </a:spcBef>
              <a:buSzTx/>
              <a:buNone/>
              <a:defRPr b="1" sz="5500">
                <a:solidFill>
                  <a:srgbClr val="FFFFFF"/>
                </a:solidFill>
              </a:defRPr>
            </a:lvl4pPr>
            <a:lvl5pPr marL="0" indent="0" algn="r"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pic>
        <p:nvPicPr>
          <p:cNvPr id="16" name="mcittt-01.png" descr="mcittt-01.png"/>
          <p:cNvPicPr>
            <a:picLocks noChangeAspect="1"/>
          </p:cNvPicPr>
          <p:nvPr/>
        </p:nvPicPr>
        <p:blipFill>
          <a:blip r:embed="rId2">
            <a:extLst/>
          </a:blip>
          <a:stretch>
            <a:fillRect/>
          </a:stretch>
        </p:blipFill>
        <p:spPr>
          <a:xfrm>
            <a:off x="5351098" y="11337232"/>
            <a:ext cx="4777360" cy="2687266"/>
          </a:xfrm>
          <a:prstGeom prst="rect">
            <a:avLst/>
          </a:prstGeom>
          <a:ln w="12700">
            <a:miter lim="400000"/>
          </a:ln>
        </p:spPr>
      </p:pic>
      <p:pic>
        <p:nvPicPr>
          <p:cNvPr id="17" name="Tuwaiq Academy Logo-02.png" descr="Tuwaiq Academy Logo-02.png"/>
          <p:cNvPicPr>
            <a:picLocks noChangeAspect="1"/>
          </p:cNvPicPr>
          <p:nvPr/>
        </p:nvPicPr>
        <p:blipFill>
          <a:blip r:embed="rId3">
            <a:extLst/>
          </a:blip>
          <a:stretch>
            <a:fillRect/>
          </a:stretch>
        </p:blipFill>
        <p:spPr>
          <a:xfrm>
            <a:off x="-551050" y="10674873"/>
            <a:ext cx="7136317" cy="4011985"/>
          </a:xfrm>
          <a:prstGeom prst="rect">
            <a:avLst/>
          </a:prstGeom>
          <a:ln w="12700">
            <a:miter lim="400000"/>
          </a:ln>
        </p:spPr>
      </p:pic>
      <p:pic>
        <p:nvPicPr>
          <p:cNvPr id="18" name="logoSAFCSP-01.png" descr="logoSAFCSP-01.png"/>
          <p:cNvPicPr>
            <a:picLocks noChangeAspect="1"/>
          </p:cNvPicPr>
          <p:nvPr/>
        </p:nvPicPr>
        <p:blipFill>
          <a:blip r:embed="rId4">
            <a:extLst/>
          </a:blip>
          <a:stretch>
            <a:fillRect/>
          </a:stretch>
        </p:blipFill>
        <p:spPr>
          <a:xfrm>
            <a:off x="9510717" y="10674873"/>
            <a:ext cx="5672730" cy="4011985"/>
          </a:xfrm>
          <a:prstGeom prst="rect">
            <a:avLst/>
          </a:prstGeom>
          <a:ln w="12700">
            <a:miter lim="400000"/>
          </a:ln>
        </p:spPr>
      </p:pic>
      <p:grpSp>
        <p:nvGrpSpPr>
          <p:cNvPr id="21" name="v"/>
          <p:cNvGrpSpPr/>
          <p:nvPr/>
        </p:nvGrpSpPr>
        <p:grpSpPr>
          <a:xfrm>
            <a:off x="5857" y="-54932"/>
            <a:ext cx="24372286" cy="1531841"/>
            <a:chOff x="0" y="0"/>
            <a:chExt cx="24372284" cy="1531839"/>
          </a:xfrm>
        </p:grpSpPr>
        <p:sp>
          <p:nvSpPr>
            <p:cNvPr id="19" name="Rectangle"/>
            <p:cNvSpPr/>
            <p:nvPr/>
          </p:nvSpPr>
          <p:spPr>
            <a:xfrm>
              <a:off x="-1" y="-1"/>
              <a:ext cx="24372286" cy="153184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 name="v"/>
            <p:cNvSpPr txBox="1"/>
            <p:nvPr/>
          </p:nvSpPr>
          <p:spPr>
            <a:xfrm>
              <a:off x="-1" y="473363"/>
              <a:ext cx="24372286"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22" name="Tuwaiq1000-google-logo-01.png" descr="Tuwaiq1000-google-logo-01.png"/>
          <p:cNvPicPr>
            <a:picLocks noChangeAspect="1"/>
          </p:cNvPicPr>
          <p:nvPr/>
        </p:nvPicPr>
        <p:blipFill>
          <a:blip r:embed="rId5">
            <a:extLst/>
          </a:blip>
          <a:stretch>
            <a:fillRect/>
          </a:stretch>
        </p:blipFill>
        <p:spPr>
          <a:xfrm>
            <a:off x="502624" y="-970858"/>
            <a:ext cx="6194033" cy="336369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pic>
        <p:nvPicPr>
          <p:cNvPr id="12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27" name="Dotline-01.png" descr="Dotline-01.png"/>
          <p:cNvPicPr>
            <a:picLocks noChangeAspect="1"/>
          </p:cNvPicPr>
          <p:nvPr/>
        </p:nvPicPr>
        <p:blipFill>
          <a:blip r:embed="rId3">
            <a:extLst/>
          </a:blip>
          <a:stretch>
            <a:fillRect/>
          </a:stretch>
        </p:blipFill>
        <p:spPr>
          <a:xfrm>
            <a:off x="-987802" y="-1621805"/>
            <a:ext cx="9700513" cy="13716003"/>
          </a:xfrm>
          <a:prstGeom prst="rect">
            <a:avLst/>
          </a:prstGeom>
          <a:ln w="12700">
            <a:miter lim="400000"/>
          </a:ln>
        </p:spPr>
      </p:pic>
      <p:sp>
        <p:nvSpPr>
          <p:cNvPr id="128" name="Body Level One…"/>
          <p:cNvSpPr txBox="1"/>
          <p:nvPr>
            <p:ph type="body" sz="quarter" idx="1"/>
          </p:nvPr>
        </p:nvSpPr>
        <p:spPr>
          <a:xfrm>
            <a:off x="20006180" y="3163652"/>
            <a:ext cx="3045545" cy="820537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9" name="Rectangle"/>
          <p:cNvSpPr txBox="1"/>
          <p:nvPr>
            <p:ph type="body" idx="21"/>
          </p:nvPr>
        </p:nvSpPr>
        <p:spPr>
          <a:xfrm>
            <a:off x="1780557" y="3163652"/>
            <a:ext cx="17993860" cy="8205376"/>
          </a:xfrm>
          <a:prstGeom prst="rect">
            <a:avLst/>
          </a:prstGeom>
        </p:spPr>
        <p:txBody>
          <a:bodyPr anchor="ctr"/>
          <a:lstStyle/>
          <a:p>
            <a:pPr/>
          </a:p>
        </p:txBody>
      </p:sp>
      <p:sp>
        <p:nvSpPr>
          <p:cNvPr id="130" name="Time : 30 min"/>
          <p:cNvSpPr txBox="1"/>
          <p:nvPr>
            <p:ph type="body" sz="quarter" idx="22"/>
          </p:nvPr>
        </p:nvSpPr>
        <p:spPr>
          <a:xfrm>
            <a:off x="1759560" y="1813733"/>
            <a:ext cx="7656922" cy="817669"/>
          </a:xfrm>
          <a:prstGeom prst="rect">
            <a:avLst/>
          </a:prstGeom>
        </p:spPr>
        <p:txBody>
          <a:bodyPr anchor="ctr"/>
          <a:lstStyle/>
          <a:p>
            <a:pPr marL="0" indent="0">
              <a:lnSpc>
                <a:spcPct val="100000"/>
              </a:lnSpc>
              <a:spcBef>
                <a:spcPts val="0"/>
              </a:spcBef>
              <a:buSzTx/>
              <a:buNone/>
              <a:defRPr sz="2400">
                <a:latin typeface="+mn-lt"/>
                <a:ea typeface="+mn-ea"/>
                <a:cs typeface="+mn-cs"/>
                <a:sym typeface="Helvetica Neue"/>
              </a:defRPr>
            </a:pPr>
          </a:p>
        </p:txBody>
      </p:sp>
      <p:sp>
        <p:nvSpPr>
          <p:cNvPr id="131" name="Titile"/>
          <p:cNvSpPr txBox="1"/>
          <p:nvPr>
            <p:ph type="body" sz="quarter" idx="23"/>
          </p:nvPr>
        </p:nvSpPr>
        <p:spPr>
          <a:xfrm>
            <a:off x="12115930" y="1813733"/>
            <a:ext cx="7656923" cy="817669"/>
          </a:xfrm>
          <a:prstGeom prst="rect">
            <a:avLst/>
          </a:prstGeom>
        </p:spPr>
        <p:txBody>
          <a:bodyPr anchor="ctr"/>
          <a:lstStyle/>
          <a:p>
            <a:pPr marL="0" indent="0" defTabSz="1365468">
              <a:lnSpc>
                <a:spcPct val="80000"/>
              </a:lnSpc>
              <a:spcBef>
                <a:spcPts val="0"/>
              </a:spcBef>
              <a:buSzTx/>
              <a:buNone/>
              <a:defRPr b="1" spc="-99" sz="4700">
                <a:solidFill>
                  <a:srgbClr val="6B7076"/>
                </a:solidFill>
                <a:latin typeface="+mn-lt"/>
                <a:ea typeface="+mn-ea"/>
                <a:cs typeface="+mn-cs"/>
                <a:sym typeface="Helvetica Neue"/>
              </a:defRPr>
            </a:pPr>
          </a:p>
        </p:txBody>
      </p:sp>
      <p:pic>
        <p:nvPicPr>
          <p:cNvPr id="132"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40" name="Body Level One…"/>
          <p:cNvSpPr txBox="1"/>
          <p:nvPr>
            <p:ph type="body" idx="1" hasCustomPrompt="1"/>
          </p:nvPr>
        </p:nvSpPr>
        <p:spPr>
          <a:xfrm>
            <a:off x="1206500" y="1075926"/>
            <a:ext cx="21971000" cy="7241586"/>
          </a:xfrm>
          <a:prstGeom prst="rect">
            <a:avLst/>
          </a:prstGeom>
        </p:spPr>
        <p:txBody>
          <a:bodyPr anchor="b"/>
          <a:lstStyle>
            <a:lvl1pPr marL="0" indent="0">
              <a:lnSpc>
                <a:spcPct val="80000"/>
              </a:lnSpc>
              <a:spcBef>
                <a:spcPts val="0"/>
              </a:spcBef>
              <a:buSzTx/>
              <a:buNone/>
              <a:defRPr b="1" spc="-250" sz="25000"/>
            </a:lvl1pPr>
            <a:lvl2pPr marL="0" indent="0">
              <a:lnSpc>
                <a:spcPct val="80000"/>
              </a:lnSpc>
              <a:spcBef>
                <a:spcPts val="0"/>
              </a:spcBef>
              <a:buSzTx/>
              <a:buNone/>
              <a:defRPr b="1" spc="-250" sz="25000"/>
            </a:lvl2pPr>
            <a:lvl3pPr marL="0" indent="0">
              <a:lnSpc>
                <a:spcPct val="80000"/>
              </a:lnSpc>
              <a:spcBef>
                <a:spcPts val="0"/>
              </a:spcBef>
              <a:buSzTx/>
              <a:buNone/>
              <a:defRPr b="1" spc="-250" sz="25000"/>
            </a:lvl3pPr>
            <a:lvl4pPr marL="0" indent="0">
              <a:lnSpc>
                <a:spcPct val="80000"/>
              </a:lnSpc>
              <a:spcBef>
                <a:spcPts val="0"/>
              </a:spcBef>
              <a:buSzTx/>
              <a:buNone/>
              <a:defRPr b="1" spc="-250" sz="25000"/>
            </a:lvl4pPr>
            <a:lvl5pPr marL="0" indent="0">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41"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Fact information</a:t>
            </a:r>
          </a:p>
        </p:txBody>
      </p:sp>
      <p:pic>
        <p:nvPicPr>
          <p:cNvPr id="142"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43"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144"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52" name="Body Level One…"/>
          <p:cNvSpPr txBox="1"/>
          <p:nvPr>
            <p:ph type="body" sz="quarter" idx="1" hasCustomPrompt="1"/>
          </p:nvPr>
        </p:nvSpPr>
        <p:spPr>
          <a:xfrm>
            <a:off x="2430024" y="10675453"/>
            <a:ext cx="20200054" cy="636980"/>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53" name="Body Level One…"/>
          <p:cNvSpPr txBox="1"/>
          <p:nvPr>
            <p:ph type="body" sz="half" idx="21" hasCustomPrompt="1"/>
          </p:nvPr>
        </p:nvSpPr>
        <p:spPr>
          <a:xfrm>
            <a:off x="1753923" y="4939860"/>
            <a:ext cx="20876154" cy="3836281"/>
          </a:xfrm>
          <a:prstGeom prst="rect">
            <a:avLst/>
          </a:prstGeom>
        </p:spPr>
        <p:txBody>
          <a:bodyPr/>
          <a:lstStyle>
            <a:lvl1pPr marL="469900" indent="-300876">
              <a:spcBef>
                <a:spcPts val="0"/>
              </a:spcBef>
              <a:buSzTx/>
              <a:buNone/>
              <a:defRPr spc="-200" sz="8500"/>
            </a:lvl1pPr>
          </a:lstStyle>
          <a:p>
            <a:pPr/>
            <a:r>
              <a:t>“Notable Quote”</a:t>
            </a:r>
          </a:p>
        </p:txBody>
      </p:sp>
      <p:pic>
        <p:nvPicPr>
          <p:cNvPr id="154"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55" name="Dotline-01.png" descr="Dotline-01.png"/>
          <p:cNvPicPr>
            <a:picLocks noChangeAspect="1"/>
          </p:cNvPicPr>
          <p:nvPr/>
        </p:nvPicPr>
        <p:blipFill>
          <a:blip r:embed="rId3">
            <a:extLst/>
          </a:blip>
          <a:stretch>
            <a:fillRect/>
          </a:stretch>
        </p:blipFill>
        <p:spPr>
          <a:xfrm>
            <a:off x="379146" y="-3081428"/>
            <a:ext cx="9700515" cy="13716003"/>
          </a:xfrm>
          <a:prstGeom prst="rect">
            <a:avLst/>
          </a:prstGeom>
          <a:ln w="12700">
            <a:miter lim="400000"/>
          </a:ln>
        </p:spPr>
      </p:pic>
      <p:pic>
        <p:nvPicPr>
          <p:cNvPr id="156"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64" name="image.png"/>
          <p:cNvSpPr/>
          <p:nvPr>
            <p:ph type="pic" sz="quarter" idx="21"/>
          </p:nvPr>
        </p:nvSpPr>
        <p:spPr>
          <a:xfrm>
            <a:off x="16570576" y="2146151"/>
            <a:ext cx="4399070" cy="4399071"/>
          </a:xfrm>
          <a:prstGeom prst="rect">
            <a:avLst/>
          </a:prstGeom>
        </p:spPr>
        <p:txBody>
          <a:bodyPr lIns="91439" tIns="45719" rIns="91439" bIns="45719">
            <a:noAutofit/>
          </a:bodyPr>
          <a:lstStyle/>
          <a:p>
            <a:pPr/>
          </a:p>
        </p:txBody>
      </p:sp>
      <p:sp>
        <p:nvSpPr>
          <p:cNvPr id="165" name="image.png"/>
          <p:cNvSpPr/>
          <p:nvPr>
            <p:ph type="pic" sz="quarter" idx="22"/>
          </p:nvPr>
        </p:nvSpPr>
        <p:spPr>
          <a:xfrm>
            <a:off x="16571596" y="7095452"/>
            <a:ext cx="4397121" cy="4397121"/>
          </a:xfrm>
          <a:prstGeom prst="rect">
            <a:avLst/>
          </a:prstGeom>
        </p:spPr>
        <p:txBody>
          <a:bodyPr lIns="91439" tIns="45719" rIns="91439" bIns="45719">
            <a:noAutofit/>
          </a:bodyPr>
          <a:lstStyle/>
          <a:p>
            <a:pPr/>
          </a:p>
        </p:txBody>
      </p:sp>
      <p:sp>
        <p:nvSpPr>
          <p:cNvPr id="166" name="image.png"/>
          <p:cNvSpPr/>
          <p:nvPr>
            <p:ph type="pic" sz="half" idx="23"/>
          </p:nvPr>
        </p:nvSpPr>
        <p:spPr>
          <a:xfrm>
            <a:off x="3587234" y="2155100"/>
            <a:ext cx="9488866" cy="9488865"/>
          </a:xfrm>
          <a:prstGeom prst="rect">
            <a:avLst/>
          </a:prstGeom>
        </p:spPr>
        <p:txBody>
          <a:bodyPr lIns="91439" tIns="45719" rIns="91439" bIns="45719">
            <a:noAutofit/>
          </a:bodyPr>
          <a:lstStyle/>
          <a:p>
            <a:pPr/>
          </a:p>
        </p:txBody>
      </p:sp>
      <p:pic>
        <p:nvPicPr>
          <p:cNvPr id="167"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75" name="image.png"/>
          <p:cNvSpPr/>
          <p:nvPr>
            <p:ph type="pic" idx="21"/>
          </p:nvPr>
        </p:nvSpPr>
        <p:spPr>
          <a:xfrm>
            <a:off x="5853393" y="519393"/>
            <a:ext cx="12677214" cy="12677214"/>
          </a:xfrm>
          <a:prstGeom prst="rect">
            <a:avLst/>
          </a:prstGeom>
        </p:spPr>
        <p:txBody>
          <a:bodyPr lIns="91439" tIns="45719" rIns="91439" bIns="45719">
            <a:noAutofit/>
          </a:bodyPr>
          <a:lstStyle/>
          <a:p>
            <a:pPr/>
          </a:p>
        </p:txBody>
      </p:sp>
      <p:pic>
        <p:nvPicPr>
          <p:cNvPr id="17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sp>
        <p:nvSpPr>
          <p:cNvPr id="17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4294A2"/>
        </a:solidFill>
      </p:bgPr>
    </p:bg>
    <p:spTree>
      <p:nvGrpSpPr>
        <p:cNvPr id="1" name=""/>
        <p:cNvGrpSpPr/>
        <p:nvPr/>
      </p:nvGrpSpPr>
      <p:grpSpPr>
        <a:xfrm>
          <a:off x="0" y="0"/>
          <a:ext cx="0" cy="0"/>
          <a:chOff x="0" y="0"/>
          <a:chExt cx="0" cy="0"/>
        </a:xfrm>
      </p:grpSpPr>
      <p:sp>
        <p:nvSpPr>
          <p:cNvPr id="184" name="Slide Title"/>
          <p:cNvSpPr txBox="1"/>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a:r>
              <a:t>Slide Title</a:t>
            </a:r>
          </a:p>
        </p:txBody>
      </p:sp>
      <p:pic>
        <p:nvPicPr>
          <p:cNvPr id="185" name="mcittt-01.png" descr="mcittt-01.png"/>
          <p:cNvPicPr>
            <a:picLocks noChangeAspect="1"/>
          </p:cNvPicPr>
          <p:nvPr/>
        </p:nvPicPr>
        <p:blipFill>
          <a:blip r:embed="rId2">
            <a:extLst/>
          </a:blip>
          <a:stretch>
            <a:fillRect/>
          </a:stretch>
        </p:blipFill>
        <p:spPr>
          <a:xfrm>
            <a:off x="5351098" y="11337232"/>
            <a:ext cx="4777360" cy="2687266"/>
          </a:xfrm>
          <a:prstGeom prst="rect">
            <a:avLst/>
          </a:prstGeom>
          <a:ln w="12700">
            <a:miter lim="400000"/>
          </a:ln>
        </p:spPr>
      </p:pic>
      <p:pic>
        <p:nvPicPr>
          <p:cNvPr id="186" name="Tuwaiq Academy Logo-02.png" descr="Tuwaiq Academy Logo-02.png"/>
          <p:cNvPicPr>
            <a:picLocks noChangeAspect="1"/>
          </p:cNvPicPr>
          <p:nvPr/>
        </p:nvPicPr>
        <p:blipFill>
          <a:blip r:embed="rId3">
            <a:extLst/>
          </a:blip>
          <a:stretch>
            <a:fillRect/>
          </a:stretch>
        </p:blipFill>
        <p:spPr>
          <a:xfrm>
            <a:off x="-551050" y="10674873"/>
            <a:ext cx="7136317" cy="4011985"/>
          </a:xfrm>
          <a:prstGeom prst="rect">
            <a:avLst/>
          </a:prstGeom>
          <a:ln w="12700">
            <a:miter lim="400000"/>
          </a:ln>
        </p:spPr>
      </p:pic>
      <p:pic>
        <p:nvPicPr>
          <p:cNvPr id="187" name="logoSAFCSP-01.png" descr="logoSAFCSP-01.png"/>
          <p:cNvPicPr>
            <a:picLocks noChangeAspect="1"/>
          </p:cNvPicPr>
          <p:nvPr/>
        </p:nvPicPr>
        <p:blipFill>
          <a:blip r:embed="rId4">
            <a:extLst/>
          </a:blip>
          <a:stretch>
            <a:fillRect/>
          </a:stretch>
        </p:blipFill>
        <p:spPr>
          <a:xfrm>
            <a:off x="9510717" y="10674873"/>
            <a:ext cx="5672730" cy="4011985"/>
          </a:xfrm>
          <a:prstGeom prst="rect">
            <a:avLst/>
          </a:prstGeom>
          <a:ln w="12700">
            <a:miter lim="400000"/>
          </a:ln>
        </p:spPr>
      </p:pic>
      <p:grpSp>
        <p:nvGrpSpPr>
          <p:cNvPr id="190" name="v"/>
          <p:cNvGrpSpPr/>
          <p:nvPr/>
        </p:nvGrpSpPr>
        <p:grpSpPr>
          <a:xfrm>
            <a:off x="5857" y="-54932"/>
            <a:ext cx="24372286" cy="1531841"/>
            <a:chOff x="0" y="0"/>
            <a:chExt cx="24372284" cy="1531839"/>
          </a:xfrm>
        </p:grpSpPr>
        <p:sp>
          <p:nvSpPr>
            <p:cNvPr id="188" name="Rectangle"/>
            <p:cNvSpPr/>
            <p:nvPr/>
          </p:nvSpPr>
          <p:spPr>
            <a:xfrm>
              <a:off x="-1" y="-1"/>
              <a:ext cx="24372286" cy="153184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9" name="v"/>
            <p:cNvSpPr txBox="1"/>
            <p:nvPr/>
          </p:nvSpPr>
          <p:spPr>
            <a:xfrm>
              <a:off x="-1" y="473363"/>
              <a:ext cx="24372286"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191" name="Tuwaiq1000-google-logo-01.png" descr="Tuwaiq1000-google-logo-01.png"/>
          <p:cNvPicPr>
            <a:picLocks noChangeAspect="1"/>
          </p:cNvPicPr>
          <p:nvPr/>
        </p:nvPicPr>
        <p:blipFill>
          <a:blip r:embed="rId5">
            <a:extLst/>
          </a:blip>
          <a:stretch>
            <a:fillRect/>
          </a:stretch>
        </p:blipFill>
        <p:spPr>
          <a:xfrm>
            <a:off x="502624" y="-970858"/>
            <a:ext cx="6194033" cy="3363692"/>
          </a:xfrm>
          <a:prstGeom prst="rect">
            <a:avLst/>
          </a:prstGeom>
          <a:ln w="12700">
            <a:miter lim="400000"/>
          </a:ln>
        </p:spPr>
      </p:pic>
      <p:sp>
        <p:nvSpPr>
          <p:cNvPr id="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30" name="Presentation Title"/>
          <p:cNvSpPr txBox="1"/>
          <p:nvPr>
            <p:ph type="title" hasCustomPrompt="1"/>
          </p:nvPr>
        </p:nvSpPr>
        <p:spPr>
          <a:xfrm>
            <a:off x="1206500" y="7123707"/>
            <a:ext cx="19570511" cy="4648202"/>
          </a:xfrm>
          <a:prstGeom prst="rect">
            <a:avLst/>
          </a:prstGeom>
        </p:spPr>
        <p:txBody>
          <a:bodyPr anchor="b"/>
          <a:lstStyle>
            <a:lvl1pPr>
              <a:defRPr spc="-232" sz="11600"/>
            </a:lvl1pPr>
          </a:lstStyle>
          <a:p>
            <a:pPr/>
            <a:r>
              <a:t>Presentation Title</a:t>
            </a:r>
          </a:p>
        </p:txBody>
      </p:sp>
      <p:sp>
        <p:nvSpPr>
          <p:cNvPr id="31" name="Body Level One…"/>
          <p:cNvSpPr txBox="1"/>
          <p:nvPr>
            <p:ph type="body" sz="quarter" idx="1" hasCustomPrompt="1"/>
          </p:nvPr>
        </p:nvSpPr>
        <p:spPr>
          <a:xfrm>
            <a:off x="1207690" y="1106137"/>
            <a:ext cx="19568132" cy="636980"/>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2" name="Body Level One…"/>
          <p:cNvSpPr txBox="1"/>
          <p:nvPr>
            <p:ph type="body" sz="quarter" idx="21" hasCustomPrompt="1"/>
          </p:nvPr>
        </p:nvSpPr>
        <p:spPr>
          <a:xfrm>
            <a:off x="1206499" y="11609909"/>
            <a:ext cx="19570512" cy="1116953"/>
          </a:xfrm>
          <a:prstGeom prst="rect">
            <a:avLst/>
          </a:prstGeom>
        </p:spPr>
        <p:txBody>
          <a:bodyPr/>
          <a:lstStyle>
            <a:lvl1pPr marL="0" indent="0" defTabSz="825500">
              <a:lnSpc>
                <a:spcPct val="100000"/>
              </a:lnSpc>
              <a:spcBef>
                <a:spcPts val="0"/>
              </a:spcBef>
              <a:buSzTx/>
              <a:buNone/>
              <a:defRPr b="1" sz="5500"/>
            </a:lvl1pPr>
          </a:lstStyle>
          <a:p>
            <a:pPr/>
            <a:r>
              <a:t>Presentation Subtitle</a:t>
            </a:r>
          </a:p>
        </p:txBody>
      </p:sp>
      <p:sp>
        <p:nvSpPr>
          <p:cNvPr id="33" name="Rectangle"/>
          <p:cNvSpPr/>
          <p:nvPr/>
        </p:nvSpPr>
        <p:spPr>
          <a:xfrm>
            <a:off x="21848894" y="-110578"/>
            <a:ext cx="2543008" cy="13937157"/>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4"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35"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36"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pic>
        <p:nvPicPr>
          <p:cNvPr id="44" name="Tuwaiq Academy LogoWaterMark-01-01.png" descr="Tuwaiq Academy LogoWaterMark-01-01.png"/>
          <p:cNvPicPr>
            <a:picLocks noChangeAspect="1"/>
          </p:cNvPicPr>
          <p:nvPr/>
        </p:nvPicPr>
        <p:blipFill>
          <a:blip r:embed="rId2">
            <a:alphaModFix amt="50159"/>
            <a:extLst/>
          </a:blip>
          <a:stretch>
            <a:fillRect/>
          </a:stretch>
        </p:blipFill>
        <p:spPr>
          <a:xfrm>
            <a:off x="2141903" y="-7352294"/>
            <a:ext cx="20100193" cy="28420588"/>
          </a:xfrm>
          <a:prstGeom prst="rect">
            <a:avLst/>
          </a:prstGeom>
          <a:ln w="12700">
            <a:miter lim="400000"/>
          </a:ln>
        </p:spPr>
      </p:pic>
      <p:sp>
        <p:nvSpPr>
          <p:cNvPr id="45" name="image.png"/>
          <p:cNvSpPr/>
          <p:nvPr>
            <p:ph type="pic" sz="half" idx="21"/>
          </p:nvPr>
        </p:nvSpPr>
        <p:spPr>
          <a:xfrm>
            <a:off x="12065000" y="1270000"/>
            <a:ext cx="11176000" cy="11176000"/>
          </a:xfrm>
          <a:prstGeom prst="rect">
            <a:avLst/>
          </a:prstGeom>
        </p:spPr>
        <p:txBody>
          <a:bodyPr lIns="91439" tIns="45719" rIns="91439" bIns="45719">
            <a:noAutofit/>
          </a:bodyPr>
          <a:lstStyle/>
          <a:p>
            <a:pPr/>
          </a:p>
        </p:txBody>
      </p:sp>
      <p:sp>
        <p:nvSpPr>
          <p:cNvPr id="46" name="Slide Title"/>
          <p:cNvSpPr txBox="1"/>
          <p:nvPr>
            <p:ph type="title" hasCustomPrompt="1"/>
          </p:nvPr>
        </p:nvSpPr>
        <p:spPr>
          <a:xfrm>
            <a:off x="1206500" y="-381000"/>
            <a:ext cx="9779000" cy="5882274"/>
          </a:xfrm>
          <a:prstGeom prst="rect">
            <a:avLst/>
          </a:prstGeom>
        </p:spPr>
        <p:txBody>
          <a:bodyPr anchor="b"/>
          <a:lstStyle/>
          <a:p>
            <a:pPr/>
            <a:r>
              <a:t>Slide Title</a:t>
            </a:r>
          </a:p>
        </p:txBody>
      </p:sp>
      <p:sp>
        <p:nvSpPr>
          <p:cNvPr id="47" name="Body Level One…"/>
          <p:cNvSpPr txBox="1"/>
          <p:nvPr>
            <p:ph type="body" sz="quarter" idx="1" hasCustomPrompt="1"/>
          </p:nvPr>
        </p:nvSpPr>
        <p:spPr>
          <a:xfrm>
            <a:off x="1206500" y="5409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pic>
        <p:nvPicPr>
          <p:cNvPr id="48" name="Tuwaiq1000-google-logo-01.png" descr="Tuwaiq1000-google-logo-01.png"/>
          <p:cNvPicPr>
            <a:picLocks noChangeAspect="1"/>
          </p:cNvPicPr>
          <p:nvPr/>
        </p:nvPicPr>
        <p:blipFill>
          <a:blip r:embed="rId3">
            <a:extLst/>
          </a:blip>
          <a:stretch>
            <a:fillRect/>
          </a:stretch>
        </p:blipFill>
        <p:spPr>
          <a:xfrm>
            <a:off x="502624" y="10970684"/>
            <a:ext cx="6194033" cy="3363692"/>
          </a:xfrm>
          <a:prstGeom prst="rect">
            <a:avLst/>
          </a:prstGeom>
          <a:ln w="12700">
            <a:miter lim="400000"/>
          </a:ln>
        </p:spPr>
      </p:pic>
      <p:sp>
        <p:nvSpPr>
          <p:cNvPr id="49"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Slide Title"/>
          <p:cNvSpPr txBox="1"/>
          <p:nvPr>
            <p:ph type="title" hasCustomPrompt="1"/>
          </p:nvPr>
        </p:nvSpPr>
        <p:spPr>
          <a:prstGeom prst="rect">
            <a:avLst/>
          </a:prstGeom>
        </p:spPr>
        <p:txBody>
          <a:bodyPr/>
          <a:lstStyle/>
          <a:p>
            <a:pPr/>
            <a:r>
              <a:t>Slide Title</a:t>
            </a:r>
          </a:p>
        </p:txBody>
      </p:sp>
      <p:sp>
        <p:nvSpPr>
          <p:cNvPr id="5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8" name="Slide Subtitle"/>
          <p:cNvSpPr txBox="1"/>
          <p:nvPr>
            <p:ph type="body" sz="quarter" idx="21" hasCustomPrompt="1"/>
          </p:nvPr>
        </p:nvSpPr>
        <p:spPr>
          <a:xfrm>
            <a:off x="1206500" y="2372961"/>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Slide Subtitle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66" name="Body Level One…"/>
          <p:cNvSpPr txBox="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81000" indent="-381000" algn="l">
              <a:lnSpc>
                <a:spcPct val="90000"/>
              </a:lnSpc>
              <a:spcBef>
                <a:spcPts val="4500"/>
              </a:spcBef>
              <a:buSzPct val="123000"/>
              <a:buChar char="•"/>
              <a:defRPr sz="3000">
                <a:latin typeface="+mj-lt"/>
                <a:ea typeface="+mj-ea"/>
                <a:cs typeface="+mj-cs"/>
                <a:sym typeface="Helvetica"/>
              </a:defRPr>
            </a:lvl1pPr>
            <a:lvl2pPr marL="990600" indent="-381000" algn="l">
              <a:lnSpc>
                <a:spcPct val="90000"/>
              </a:lnSpc>
              <a:spcBef>
                <a:spcPts val="4500"/>
              </a:spcBef>
              <a:buSzPct val="123000"/>
              <a:buChar char="•"/>
              <a:defRPr sz="3000">
                <a:latin typeface="+mj-lt"/>
                <a:ea typeface="+mj-ea"/>
                <a:cs typeface="+mj-cs"/>
                <a:sym typeface="Helvetica"/>
              </a:defRPr>
            </a:lvl2pPr>
            <a:lvl3pPr marL="1600200" indent="-381000" algn="l">
              <a:lnSpc>
                <a:spcPct val="90000"/>
              </a:lnSpc>
              <a:spcBef>
                <a:spcPts val="4500"/>
              </a:spcBef>
              <a:buSzPct val="123000"/>
              <a:buChar char="•"/>
              <a:defRPr sz="3000">
                <a:latin typeface="+mj-lt"/>
                <a:ea typeface="+mj-ea"/>
                <a:cs typeface="+mj-cs"/>
                <a:sym typeface="Helvetica"/>
              </a:defRPr>
            </a:lvl3pPr>
            <a:lvl4pPr marL="2209800" indent="-381000" algn="l">
              <a:lnSpc>
                <a:spcPct val="90000"/>
              </a:lnSpc>
              <a:spcBef>
                <a:spcPts val="4500"/>
              </a:spcBef>
              <a:buSzPct val="123000"/>
              <a:buChar char="•"/>
              <a:defRPr sz="3000">
                <a:latin typeface="+mj-lt"/>
                <a:ea typeface="+mj-ea"/>
                <a:cs typeface="+mj-cs"/>
                <a:sym typeface="Helvetica"/>
              </a:defRPr>
            </a:lvl4pPr>
            <a:lvl5pPr marL="2819400" indent="-381000" algn="l">
              <a:lnSpc>
                <a:spcPct val="90000"/>
              </a:lnSpc>
              <a:spcBef>
                <a:spcPts val="4500"/>
              </a:spcBef>
              <a:buSzPct val="123000"/>
              <a:buChar char="•"/>
              <a:defRPr sz="30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pic>
        <p:nvPicPr>
          <p:cNvPr id="67"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68"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69"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7" name="Body Level One…"/>
          <p:cNvSpPr txBox="1"/>
          <p:nvPr>
            <p:ph type="body" sz="quarter" idx="1" hasCustomPrompt="1"/>
          </p:nvPr>
        </p:nvSpPr>
        <p:spPr>
          <a:xfrm>
            <a:off x="1206500" y="2372961"/>
            <a:ext cx="9779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8" name="Body Level One…"/>
          <p:cNvSpPr txBox="1"/>
          <p:nvPr>
            <p:ph type="body" sz="half" idx="21" hasCustomPrompt="1"/>
          </p:nvPr>
        </p:nvSpPr>
        <p:spPr>
          <a:xfrm>
            <a:off x="1206500" y="4248503"/>
            <a:ext cx="9779000" cy="8256631"/>
          </a:xfrm>
          <a:prstGeom prst="rect">
            <a:avLst/>
          </a:prstGeom>
        </p:spPr>
        <p:txBody>
          <a:bodyPr/>
          <a:lstStyle/>
          <a:p>
            <a:pPr/>
            <a:r>
              <a:t>Slide bullet text</a:t>
            </a:r>
          </a:p>
        </p:txBody>
      </p:sp>
      <p:sp>
        <p:nvSpPr>
          <p:cNvPr id="79" name="image.png"/>
          <p:cNvSpPr/>
          <p:nvPr>
            <p:ph type="pic" sz="half" idx="22"/>
          </p:nvPr>
        </p:nvSpPr>
        <p:spPr>
          <a:xfrm>
            <a:off x="12193751" y="1401264"/>
            <a:ext cx="10913372" cy="10913373"/>
          </a:xfrm>
          <a:prstGeom prst="rect">
            <a:avLst/>
          </a:prstGeom>
        </p:spPr>
        <p:txBody>
          <a:bodyPr lIns="91439" tIns="45719" rIns="91439" bIns="45719">
            <a:noAutofit/>
          </a:bodyPr>
          <a:lstStyle/>
          <a:p>
            <a:pPr/>
          </a:p>
        </p:txBody>
      </p:sp>
      <p:sp>
        <p:nvSpPr>
          <p:cNvPr id="80" name="Slide Title"/>
          <p:cNvSpPr txBox="1"/>
          <p:nvPr>
            <p:ph type="title" hasCustomPrompt="1"/>
          </p:nvPr>
        </p:nvSpPr>
        <p:spPr>
          <a:xfrm>
            <a:off x="1206500" y="1079500"/>
            <a:ext cx="9779000" cy="1435100"/>
          </a:xfrm>
          <a:prstGeom prst="rect">
            <a:avLst/>
          </a:prstGeom>
        </p:spPr>
        <p:txBody>
          <a:bodyPr/>
          <a:lstStyle/>
          <a:p>
            <a:pPr/>
            <a:r>
              <a:t>Slide Title</a:t>
            </a:r>
          </a:p>
        </p:txBody>
      </p:sp>
      <p:pic>
        <p:nvPicPr>
          <p:cNvPr id="81"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82"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90"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1" name="Rectangle"/>
          <p:cNvSpPr/>
          <p:nvPr/>
        </p:nvSpPr>
        <p:spPr>
          <a:xfrm>
            <a:off x="23559867" y="4533900"/>
            <a:ext cx="832032" cy="4648200"/>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92" name="Dotline-02.png" descr="Dotline-02.png"/>
          <p:cNvPicPr>
            <a:picLocks noChangeAspect="1"/>
          </p:cNvPicPr>
          <p:nvPr/>
        </p:nvPicPr>
        <p:blipFill>
          <a:blip r:embed="rId2">
            <a:extLst/>
          </a:blip>
          <a:stretch>
            <a:fillRect/>
          </a:stretch>
        </p:blipFill>
        <p:spPr>
          <a:xfrm>
            <a:off x="-4451083" y="0"/>
            <a:ext cx="9700513" cy="13716002"/>
          </a:xfrm>
          <a:prstGeom prst="rect">
            <a:avLst/>
          </a:prstGeom>
          <a:ln w="12700">
            <a:miter lim="400000"/>
          </a:ln>
        </p:spPr>
      </p:pic>
      <p:pic>
        <p:nvPicPr>
          <p:cNvPr id="93"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sp>
        <p:nvSpPr>
          <p:cNvPr id="9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1"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102"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pic>
        <p:nvPicPr>
          <p:cNvPr id="103"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04" name="Dotline-01.png" descr="Dotline-01.png"/>
          <p:cNvPicPr>
            <a:picLocks noChangeAspect="1"/>
          </p:cNvPicPr>
          <p:nvPr/>
        </p:nvPicPr>
        <p:blipFill>
          <a:blip r:embed="rId3">
            <a:extLst/>
          </a:blip>
          <a:stretch>
            <a:fillRect/>
          </a:stretch>
        </p:blipFill>
        <p:spPr>
          <a:xfrm>
            <a:off x="159472" y="-2525380"/>
            <a:ext cx="9700514" cy="13716002"/>
          </a:xfrm>
          <a:prstGeom prst="rect">
            <a:avLst/>
          </a:prstGeom>
          <a:ln w="12700">
            <a:miter lim="400000"/>
          </a:ln>
        </p:spPr>
      </p:pic>
      <p:pic>
        <p:nvPicPr>
          <p:cNvPr id="105"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113"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14"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15" name="Body Level One…"/>
          <p:cNvSpPr txBox="1"/>
          <p:nvPr>
            <p:ph type="body" idx="21" hasCustomPrompt="1"/>
          </p:nvPr>
        </p:nvSpPr>
        <p:spPr>
          <a:prstGeom prst="rect">
            <a:avLst/>
          </a:prstGeom>
        </p:spPr>
        <p:txBody>
          <a:bodyPr/>
          <a:lstStyle>
            <a:lvl1pPr marL="0" indent="0" defTabSz="825500">
              <a:lnSpc>
                <a:spcPct val="100000"/>
              </a:lnSpc>
              <a:spcBef>
                <a:spcPts val="1800"/>
              </a:spcBef>
              <a:buSzTx/>
              <a:buNone/>
              <a:defRPr spc="-99" sz="5500"/>
            </a:lvl1pPr>
          </a:lstStyle>
          <a:p>
            <a:pPr/>
            <a:r>
              <a:t>Agenda Topics</a:t>
            </a:r>
          </a:p>
        </p:txBody>
      </p:sp>
      <p:pic>
        <p:nvPicPr>
          <p:cNvPr id="11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17"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118"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3"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pic>
        <p:nvPicPr>
          <p:cNvPr id="4" name="Dotline-02.png" descr="Dotline-02.png"/>
          <p:cNvPicPr>
            <a:picLocks noChangeAspect="1"/>
          </p:cNvPicPr>
          <p:nvPr/>
        </p:nvPicPr>
        <p:blipFill>
          <a:blip r:embed="rId4">
            <a:extLst/>
          </a:blip>
          <a:stretch>
            <a:fillRect/>
          </a:stretch>
        </p:blipFill>
        <p:spPr>
          <a:xfrm>
            <a:off x="-4451083" y="0"/>
            <a:ext cx="9700513" cy="13716002"/>
          </a:xfrm>
          <a:prstGeom prst="rect">
            <a:avLst/>
          </a:prstGeom>
          <a:ln w="12700">
            <a:miter lim="400000"/>
          </a:ln>
        </p:spPr>
      </p:pic>
      <p:sp>
        <p:nvSpPr>
          <p:cNvPr id="5" name="Slide Title"/>
          <p:cNvSpPr txBox="1"/>
          <p:nvPr>
            <p:ph type="title" hasCustomPrompt="1"/>
          </p:nvPr>
        </p:nvSpPr>
        <p:spPr>
          <a:xfrm>
            <a:off x="1206500" y="1079500"/>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6"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7"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1pPr>
      <a:lvl2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2pPr>
      <a:lvl3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3pPr>
      <a:lvl4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4pPr>
      <a:lvl5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5pPr>
      <a:lvl6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6pPr>
      <a:lvl7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7pPr>
      <a:lvl8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8pPr>
      <a:lvl9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9pPr>
    </p:titleStyle>
    <p:bodyStyle>
      <a:lvl1pPr marL="3810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1pPr>
      <a:lvl2pPr marL="9906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2pPr>
      <a:lvl3pPr marL="16002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3pPr>
      <a:lvl4pPr marL="22098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4pPr>
      <a:lvl5pPr marL="28194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5pPr>
      <a:lvl6pPr marL="34290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6pPr>
      <a:lvl7pPr marL="40386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7pPr>
      <a:lvl8pPr marL="46482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8pPr>
      <a:lvl9pPr marL="52578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Picture 3" descr="Picture 3"/>
          <p:cNvPicPr>
            <a:picLocks noChangeAspect="1"/>
          </p:cNvPicPr>
          <p:nvPr/>
        </p:nvPicPr>
        <p:blipFill>
          <a:blip r:embed="rId2">
            <a:extLst/>
          </a:blip>
          <a:stretch>
            <a:fillRect/>
          </a:stretch>
        </p:blipFill>
        <p:spPr>
          <a:xfrm>
            <a:off x="14847239" y="12052717"/>
            <a:ext cx="2271441" cy="1605775"/>
          </a:xfrm>
          <a:prstGeom prst="rect">
            <a:avLst/>
          </a:prstGeom>
          <a:ln w="12700">
            <a:miter lim="400000"/>
          </a:ln>
        </p:spPr>
      </p:pic>
      <p:pic>
        <p:nvPicPr>
          <p:cNvPr id="202" name="Picture 2" descr="Picture 2"/>
          <p:cNvPicPr>
            <a:picLocks noChangeAspect="1"/>
          </p:cNvPicPr>
          <p:nvPr/>
        </p:nvPicPr>
        <p:blipFill>
          <a:blip r:embed="rId3">
            <a:extLst/>
          </a:blip>
          <a:stretch>
            <a:fillRect/>
          </a:stretch>
        </p:blipFill>
        <p:spPr>
          <a:xfrm>
            <a:off x="17648640" y="12429266"/>
            <a:ext cx="1505131" cy="752566"/>
          </a:xfrm>
          <a:prstGeom prst="rect">
            <a:avLst/>
          </a:prstGeom>
          <a:ln w="12700">
            <a:miter lim="400000"/>
          </a:ln>
        </p:spPr>
      </p:pic>
      <p:sp>
        <p:nvSpPr>
          <p:cNvPr id="203" name="Google Shape;163;p21"/>
          <p:cNvSpPr txBox="1"/>
          <p:nvPr/>
        </p:nvSpPr>
        <p:spPr>
          <a:xfrm>
            <a:off x="1206496" y="2574991"/>
            <a:ext cx="21971005" cy="46482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gn="l">
              <a:lnSpc>
                <a:spcPct val="80000"/>
              </a:lnSpc>
              <a:defRPr b="1" spc="-232" sz="11600">
                <a:solidFill>
                  <a:srgbClr val="E6B91E"/>
                </a:solidFill>
                <a:latin typeface="Trebuchet MS"/>
                <a:ea typeface="Trebuchet MS"/>
                <a:cs typeface="Trebuchet MS"/>
                <a:sym typeface="Trebuchet MS"/>
              </a:defRPr>
            </a:lvl1pPr>
          </a:lstStyle>
          <a:p>
            <a:pPr/>
            <a:r>
              <a:t>Introduction to HTML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216;p28"/>
          <p:cNvSpPr txBox="1"/>
          <p:nvPr>
            <p:ph type="ctrTitle"/>
          </p:nvPr>
        </p:nvSpPr>
        <p:spPr>
          <a:xfrm>
            <a:off x="-3912012" y="-1613113"/>
            <a:ext cx="21971006" cy="4648203"/>
          </a:xfrm>
          <a:prstGeom prst="rect">
            <a:avLst/>
          </a:prstGeom>
        </p:spPr>
        <p:txBody>
          <a:bodyPr/>
          <a:lstStyle>
            <a:lvl1pPr>
              <a:defRPr>
                <a:solidFill>
                  <a:srgbClr val="E6B91E"/>
                </a:solidFill>
                <a:latin typeface="Trebuchet MS"/>
                <a:ea typeface="Trebuchet MS"/>
                <a:cs typeface="Trebuchet MS"/>
                <a:sym typeface="Trebuchet MS"/>
              </a:defRPr>
            </a:lvl1pPr>
          </a:lstStyle>
          <a:p>
            <a:pPr/>
            <a:r>
              <a:t>Common HTML Elements</a:t>
            </a:r>
          </a:p>
        </p:txBody>
      </p:sp>
      <p:sp>
        <p:nvSpPr>
          <p:cNvPr id="241" name="Google Shape;217;p28"/>
          <p:cNvSpPr txBox="1"/>
          <p:nvPr/>
        </p:nvSpPr>
        <p:spPr>
          <a:xfrm>
            <a:off x="1811199" y="3232505"/>
            <a:ext cx="20761602" cy="790731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Horizontal rule. </a:t>
            </a:r>
            <a:r>
              <a:rPr>
                <a:solidFill>
                  <a:srgbClr val="FFFFFF"/>
                </a:solidFill>
              </a:rPr>
              <a:t>This is another void element. By adding the HTML element </a:t>
            </a:r>
            <a:r>
              <a:rPr>
                <a:latin typeface="Consolas"/>
                <a:ea typeface="Consolas"/>
                <a:cs typeface="Consolas"/>
                <a:sym typeface="Consolas"/>
              </a:rPr>
              <a:t>&lt;hr&gt; </a:t>
            </a:r>
            <a:r>
              <a:rPr>
                <a:solidFill>
                  <a:srgbClr val="FFFFFF"/>
                </a:solidFill>
              </a:rPr>
              <a:t>to your web page you will create a horizontal rule.</a:t>
            </a:r>
            <a:endParaRPr>
              <a:solidFill>
                <a:srgbClr val="FFFFFF"/>
              </a:solidFill>
            </a:endParaRPr>
          </a:p>
          <a:p>
            <a:pPr marL="1092200" indent="-1016000" defTabSz="24384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Lists.</a:t>
            </a:r>
            <a:r>
              <a:rPr>
                <a:solidFill>
                  <a:srgbClr val="FFFFFF"/>
                </a:solidFill>
              </a:rPr>
              <a:t> Lists can either be ordered lists </a:t>
            </a:r>
            <a:r>
              <a:rPr>
                <a:latin typeface="Consolas"/>
                <a:ea typeface="Consolas"/>
                <a:cs typeface="Consolas"/>
                <a:sym typeface="Consolas"/>
              </a:rPr>
              <a:t>&lt;ol&gt;</a:t>
            </a:r>
            <a:r>
              <a:rPr>
                <a:solidFill>
                  <a:srgbClr val="FFFFFF"/>
                </a:solidFill>
              </a:rPr>
              <a:t> or unordered lists </a:t>
            </a:r>
            <a:r>
              <a:rPr>
                <a:latin typeface="Consolas"/>
                <a:ea typeface="Consolas"/>
                <a:cs typeface="Consolas"/>
                <a:sym typeface="Consolas"/>
              </a:rPr>
              <a:t>&lt;ul&gt;</a:t>
            </a:r>
            <a:r>
              <a:rPr>
                <a:solidFill>
                  <a:srgbClr val="FFFFFF"/>
                </a:solidFill>
              </a:rPr>
              <a:t>. Ordered simply means that the list is numbered, i.e. 1, 2, 3, etc. and unordered is in the form of bullet points.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223;p29"/>
          <p:cNvSpPr txBox="1"/>
          <p:nvPr>
            <p:ph type="ctrTitle"/>
          </p:nvPr>
        </p:nvSpPr>
        <p:spPr>
          <a:xfrm>
            <a:off x="-3245725" y="-1613113"/>
            <a:ext cx="21971006" cy="4648203"/>
          </a:xfrm>
          <a:prstGeom prst="rect">
            <a:avLst/>
          </a:prstGeom>
        </p:spPr>
        <p:txBody>
          <a:bodyPr/>
          <a:lstStyle>
            <a:lvl1pPr>
              <a:defRPr>
                <a:solidFill>
                  <a:srgbClr val="E6B91E"/>
                </a:solidFill>
                <a:latin typeface="Trebuchet MS"/>
                <a:ea typeface="Trebuchet MS"/>
                <a:cs typeface="Trebuchet MS"/>
                <a:sym typeface="Trebuchet MS"/>
              </a:defRPr>
            </a:lvl1pPr>
          </a:lstStyle>
          <a:p>
            <a:pPr/>
            <a:r>
              <a:t>Common HTML Elements</a:t>
            </a:r>
          </a:p>
        </p:txBody>
      </p:sp>
      <p:sp>
        <p:nvSpPr>
          <p:cNvPr id="246" name="Google Shape;224;p29"/>
          <p:cNvSpPr txBox="1"/>
          <p:nvPr/>
        </p:nvSpPr>
        <p:spPr>
          <a:xfrm>
            <a:off x="2169054" y="2720657"/>
            <a:ext cx="20761601" cy="14274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Tables. </a:t>
            </a:r>
            <a:r>
              <a:rPr>
                <a:solidFill>
                  <a:srgbClr val="FFFFFF"/>
                </a:solidFill>
              </a:rPr>
              <a:t>Similar to lists in terms of nesting elements. </a:t>
            </a:r>
          </a:p>
        </p:txBody>
      </p:sp>
      <p:pic>
        <p:nvPicPr>
          <p:cNvPr id="247" name="Google Shape;225;p29" descr="Google Shape;225;p29"/>
          <p:cNvPicPr>
            <a:picLocks noChangeAspect="1"/>
          </p:cNvPicPr>
          <p:nvPr/>
        </p:nvPicPr>
        <p:blipFill>
          <a:blip r:embed="rId3">
            <a:extLst/>
          </a:blip>
          <a:stretch>
            <a:fillRect/>
          </a:stretch>
        </p:blipFill>
        <p:spPr>
          <a:xfrm>
            <a:off x="15182271" y="4758935"/>
            <a:ext cx="5413842" cy="87538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231;p30"/>
          <p:cNvSpPr txBox="1"/>
          <p:nvPr>
            <p:ph type="ctrTitle"/>
          </p:nvPr>
        </p:nvSpPr>
        <p:spPr>
          <a:xfrm>
            <a:off x="-11210624" y="-1169103"/>
            <a:ext cx="21971006" cy="4648202"/>
          </a:xfrm>
          <a:prstGeom prst="rect">
            <a:avLst/>
          </a:prstGeom>
        </p:spPr>
        <p:txBody>
          <a:bodyPr/>
          <a:lstStyle>
            <a:lvl1pPr>
              <a:defRPr>
                <a:solidFill>
                  <a:srgbClr val="E6B91E"/>
                </a:solidFill>
                <a:latin typeface="Trebuchet MS"/>
                <a:ea typeface="Trebuchet MS"/>
                <a:cs typeface="Trebuchet MS"/>
                <a:sym typeface="Trebuchet MS"/>
              </a:defRPr>
            </a:lvl1pPr>
          </a:lstStyle>
          <a:p>
            <a:pPr/>
            <a:r>
              <a:t>HTML Syntax</a:t>
            </a:r>
          </a:p>
        </p:txBody>
      </p:sp>
      <p:sp>
        <p:nvSpPr>
          <p:cNvPr id="252" name="Google Shape;232;p30"/>
          <p:cNvSpPr txBox="1"/>
          <p:nvPr/>
        </p:nvSpPr>
        <p:spPr>
          <a:xfrm>
            <a:off x="1966282" y="3775670"/>
            <a:ext cx="20761602" cy="52628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Syntax:</a:t>
            </a:r>
            <a:r>
              <a:rPr>
                <a:solidFill>
                  <a:srgbClr val="FFFFFF"/>
                </a:solidFill>
              </a:rPr>
              <a:t> the rules of a language </a:t>
            </a:r>
            <a:endParaRPr>
              <a:solidFill>
                <a:srgbClr val="FFFFFF"/>
              </a:solidFill>
            </a:endParaRPr>
          </a:p>
          <a:p>
            <a:pPr marL="10922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Common HTML syntax </a:t>
            </a:r>
            <a:r>
              <a:rPr>
                <a:solidFill>
                  <a:srgbClr val="E6B91E"/>
                </a:solidFill>
              </a:rPr>
              <a:t>errors</a:t>
            </a:r>
            <a:r>
              <a:t>:</a:t>
            </a:r>
          </a:p>
          <a:p>
            <a:pPr lvl="1" marL="15494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Spelling the name of an element incorrectly </a:t>
            </a:r>
          </a:p>
          <a:p>
            <a:pPr lvl="1" marL="15494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Not closing tags properly or in the wrong order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56;p20"/>
          <p:cNvSpPr txBox="1"/>
          <p:nvPr>
            <p:ph type="ctrTitle"/>
          </p:nvPr>
        </p:nvSpPr>
        <p:spPr>
          <a:prstGeom prst="rect">
            <a:avLst/>
          </a:prstGeom>
        </p:spPr>
        <p:txBody>
          <a:bodyPr lIns="243799" tIns="243799" rIns="243799" bIns="243799"/>
          <a:lstStyle>
            <a:lvl1pPr algn="l">
              <a:defRPr spc="-168" sz="8400">
                <a:solidFill>
                  <a:srgbClr val="E6B91E"/>
                </a:solidFill>
                <a:latin typeface="Trebuchet MS"/>
                <a:ea typeface="Trebuchet MS"/>
                <a:cs typeface="Trebuchet MS"/>
                <a:sym typeface="Trebuchet MS"/>
              </a:defRPr>
            </a:lvl1pPr>
          </a:lstStyle>
          <a:p>
            <a:pPr/>
            <a:r>
              <a:t>Objectives</a:t>
            </a:r>
          </a:p>
        </p:txBody>
      </p:sp>
      <p:sp>
        <p:nvSpPr>
          <p:cNvPr id="206" name="Google Shape;157;p20"/>
          <p:cNvSpPr txBox="1"/>
          <p:nvPr>
            <p:ph type="subTitle" sz="quarter" idx="1"/>
          </p:nvPr>
        </p:nvSpPr>
        <p:spPr>
          <a:prstGeom prst="rect">
            <a:avLst/>
          </a:prstGeom>
        </p:spPr>
        <p:txBody>
          <a:bodyPr lIns="243799" tIns="243799" rIns="243799" bIns="243799"/>
          <a:lstStyle/>
          <a:p>
            <a:pPr indent="32765" algn="l" defTabSz="354965">
              <a:lnSpc>
                <a:spcPct val="115000"/>
              </a:lnSpc>
              <a:buClr>
                <a:srgbClr val="E6B91E"/>
              </a:buClr>
              <a:buFont typeface="Trebuchet MS"/>
              <a:defRPr sz="2752"/>
            </a:pPr>
            <a:r>
              <a:t>Create your first HTML page! Learn what HTML is. </a:t>
            </a:r>
          </a:p>
          <a:p>
            <a:pPr indent="32765" algn="l" defTabSz="354965">
              <a:lnSpc>
                <a:spcPct val="115000"/>
              </a:lnSpc>
              <a:buClr>
                <a:srgbClr val="E6B91E"/>
              </a:buClr>
              <a:buFont typeface="Trebuchet MS"/>
              <a:defRPr sz="2752"/>
            </a:pPr>
            <a:r>
              <a:t>This task also introduces HTML elements, tags and attributes. </a:t>
            </a:r>
          </a:p>
          <a:p>
            <a:pPr indent="32765" algn="l" defTabSz="354965">
              <a:lnSpc>
                <a:spcPct val="115000"/>
              </a:lnSpc>
              <a:buClr>
                <a:srgbClr val="E6B91E"/>
              </a:buClr>
              <a:buFont typeface="Trebuchet MS"/>
              <a:defRPr sz="2752"/>
            </a:pPr>
            <a:r>
              <a:t>Titles, paragraphs, and headings are also discussed, as well as how to define ordered and unordered lists.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164;p21"/>
          <p:cNvSpPr txBox="1"/>
          <p:nvPr/>
        </p:nvSpPr>
        <p:spPr>
          <a:xfrm>
            <a:off x="1173788" y="2346999"/>
            <a:ext cx="20423201" cy="90220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Firstly, make sure you’ve set up the</a:t>
            </a:r>
            <a:r>
              <a:rPr>
                <a:solidFill>
                  <a:srgbClr val="E6B91E"/>
                </a:solidFill>
              </a:rPr>
              <a:t> text editor</a:t>
            </a:r>
            <a:r>
              <a:t> you will be using for web development </a:t>
            </a:r>
          </a:p>
          <a:p>
            <a:pPr marL="1092200" indent="-1016000" defTabSz="24384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Hypertext Markup Language (HTML): </a:t>
            </a:r>
            <a:r>
              <a:rPr>
                <a:solidFill>
                  <a:srgbClr val="FFFFFF"/>
                </a:solidFill>
              </a:rPr>
              <a:t>language used to write files that tell the browser how to lay out the text and images on a page</a:t>
            </a:r>
            <a:endParaRPr>
              <a:solidFill>
                <a:srgbClr val="FFFFFF"/>
              </a:solidFill>
            </a:endParaRPr>
          </a:p>
          <a:p>
            <a:pPr lvl="1" marL="15494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.html </a:t>
            </a:r>
          </a:p>
          <a:p>
            <a:pPr lvl="1" marL="1549400" indent="-1016000" defTabSz="24384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HTML tags:</a:t>
            </a:r>
            <a:r>
              <a:rPr>
                <a:solidFill>
                  <a:srgbClr val="FFFFFF"/>
                </a:solidFill>
              </a:rPr>
              <a:t> used to define how the page must be structured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70;p22"/>
          <p:cNvSpPr txBox="1"/>
          <p:nvPr>
            <p:ph type="ctrTitle"/>
          </p:nvPr>
        </p:nvSpPr>
        <p:spPr>
          <a:xfrm>
            <a:off x="-9646636" y="110524"/>
            <a:ext cx="21971006" cy="4648202"/>
          </a:xfrm>
          <a:prstGeom prst="rect">
            <a:avLst/>
          </a:prstGeom>
        </p:spPr>
        <p:txBody>
          <a:bodyPr/>
          <a:lstStyle>
            <a:lvl1pPr>
              <a:defRPr>
                <a:solidFill>
                  <a:srgbClr val="E6B91E"/>
                </a:solidFill>
                <a:latin typeface="Trebuchet MS"/>
                <a:ea typeface="Trebuchet MS"/>
                <a:cs typeface="Trebuchet MS"/>
                <a:sym typeface="Trebuchet MS"/>
              </a:defRPr>
            </a:lvl1pPr>
          </a:lstStyle>
          <a:p>
            <a:pPr/>
            <a:r>
              <a:t>HTML Tags</a:t>
            </a:r>
          </a:p>
        </p:txBody>
      </p:sp>
      <p:sp>
        <p:nvSpPr>
          <p:cNvPr id="211" name="Google Shape;171;p22"/>
          <p:cNvSpPr txBox="1"/>
          <p:nvPr/>
        </p:nvSpPr>
        <p:spPr>
          <a:xfrm>
            <a:off x="1980399" y="4719069"/>
            <a:ext cx="20423201" cy="14274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Symbols </a:t>
            </a:r>
            <a:r>
              <a:rPr>
                <a:solidFill>
                  <a:srgbClr val="FFFFFF"/>
                </a:solidFill>
              </a:rPr>
              <a:t>used to construct ‘sentences’ </a:t>
            </a:r>
          </a:p>
        </p:txBody>
      </p:sp>
      <p:graphicFrame>
        <p:nvGraphicFramePr>
          <p:cNvPr id="212" name="Google Shape;172;p22"/>
          <p:cNvGraphicFramePr/>
          <p:nvPr/>
        </p:nvGraphicFramePr>
        <p:xfrm>
          <a:off x="5752212" y="6132339"/>
          <a:ext cx="15550734" cy="59563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531683"/>
              </a:tblGrid>
              <a:tr h="4247453">
                <a:tc>
                  <a:txBody>
                    <a:bodyPr/>
                    <a:lstStyle/>
                    <a:p>
                      <a:pPr algn="l" defTabSz="914400">
                        <a:defRPr>
                          <a:solidFill>
                            <a:srgbClr val="000000"/>
                          </a:solidFill>
                        </a:defRPr>
                      </a:pPr>
                      <a:r>
                        <a:rPr sz="3200">
                          <a:latin typeface="Montserrat Light"/>
                          <a:ea typeface="Montserrat Light"/>
                          <a:cs typeface="Montserrat Light"/>
                          <a:sym typeface="Montserrat Light"/>
                        </a:rPr>
                        <a:t>&lt;!DOCTYPE html&gt;
 &lt;html&gt; &lt;head&gt; 	&lt;title&gt;My first web page!&lt;/title&gt; &lt;/head&gt;  &lt;body&gt; 	&lt;p&gt;I am learning to develop a dynamic web application.&lt;/p&gt; &lt;/body&gt; &lt;/html&gt;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179;p23"/>
          <p:cNvSpPr txBox="1"/>
          <p:nvPr/>
        </p:nvSpPr>
        <p:spPr>
          <a:xfrm>
            <a:off x="1339665" y="1713543"/>
            <a:ext cx="20072802" cy="99618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Element example:</a:t>
            </a:r>
          </a:p>
          <a:p>
            <a:pPr indent="457200" defTabSz="2438400">
              <a:spcBef>
                <a:spcPts val="2600"/>
              </a:spcBef>
              <a:defRPr sz="6400">
                <a:solidFill>
                  <a:srgbClr val="E6B91E"/>
                </a:solidFill>
                <a:latin typeface="Trebuchet MS"/>
                <a:ea typeface="Trebuchet MS"/>
                <a:cs typeface="Trebuchet MS"/>
                <a:sym typeface="Trebuchet MS"/>
              </a:defRPr>
            </a:pPr>
            <a:r>
              <a:t> </a:t>
            </a:r>
          </a:p>
          <a:p>
            <a:pPr defTabSz="2438400">
              <a:spcBef>
                <a:spcPts val="2600"/>
              </a:spcBef>
              <a:defRPr sz="3600">
                <a:latin typeface="Arial"/>
                <a:ea typeface="Arial"/>
                <a:cs typeface="Arial"/>
                <a:sym typeface="Arial"/>
              </a:defRPr>
            </a:pPr>
            <a:endParaRPr sz="6400">
              <a:solidFill>
                <a:srgbClr val="E6B91E"/>
              </a:solidFill>
              <a:latin typeface="Trebuchet MS"/>
              <a:ea typeface="Trebuchet MS"/>
              <a:cs typeface="Trebuchet MS"/>
              <a:sym typeface="Trebuchet MS"/>
            </a:endParaRPr>
          </a:p>
          <a:p>
            <a:pPr marL="10922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Try this:</a:t>
            </a:r>
          </a:p>
          <a:p>
            <a:pPr lvl="1" marL="15494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Double click on the file called ‘example.html’ (in the same Dropbox folder as this task)</a:t>
            </a:r>
          </a:p>
          <a:p>
            <a:pPr lvl="1" marL="15494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Examine how the page renders in the browser. </a:t>
            </a:r>
          </a:p>
          <a:p>
            <a:pPr lvl="1" marL="15494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Right-click in the browser and select the option ‘View page source.’</a:t>
            </a:r>
          </a:p>
        </p:txBody>
      </p:sp>
      <p:graphicFrame>
        <p:nvGraphicFramePr>
          <p:cNvPr id="217" name="Google Shape;180;p23"/>
          <p:cNvGraphicFramePr/>
          <p:nvPr/>
        </p:nvGraphicFramePr>
        <p:xfrm>
          <a:off x="1807917" y="3878350"/>
          <a:ext cx="21668562" cy="15370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649512"/>
              </a:tblGrid>
              <a:tr h="1517978">
                <a:tc>
                  <a:txBody>
                    <a:bodyPr/>
                    <a:lstStyle/>
                    <a:p>
                      <a:pPr algn="just" defTabSz="914400">
                        <a:defRPr>
                          <a:solidFill>
                            <a:srgbClr val="000000"/>
                          </a:solidFill>
                        </a:defRPr>
                      </a:pPr>
                      <a:r>
                        <a:rPr sz="4400">
                          <a:latin typeface="Montserrat Light"/>
                          <a:ea typeface="Montserrat Light"/>
                          <a:cs typeface="Montserrat Light"/>
                          <a:sym typeface="Montserrat Light"/>
                        </a:rPr>
                        <a:t>&lt;p&gt;This element is going to result in this paragraph of text being displayed in the browser&lt;/p&gt;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87;p24"/>
          <p:cNvSpPr txBox="1"/>
          <p:nvPr/>
        </p:nvSpPr>
        <p:spPr>
          <a:xfrm>
            <a:off x="2097963" y="2012950"/>
            <a:ext cx="12729601" cy="6803735"/>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Doctype:</a:t>
            </a:r>
            <a:r>
              <a:rPr>
                <a:solidFill>
                  <a:srgbClr val="FFFFFF"/>
                </a:solidFill>
              </a:rPr>
              <a:t> indicates which version of the HTML to load</a:t>
            </a:r>
            <a:endParaRPr>
              <a:solidFill>
                <a:srgbClr val="FFFFFF"/>
              </a:solidFill>
            </a:endParaRPr>
          </a:p>
          <a:p>
            <a:pPr marL="1092200" indent="-1016000" defTabSz="24384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Head:</a:t>
            </a:r>
            <a:r>
              <a:rPr>
                <a:solidFill>
                  <a:srgbClr val="FFFFFF"/>
                </a:solidFill>
              </a:rPr>
              <a:t> contains metadata about the page</a:t>
            </a:r>
            <a:endParaRPr>
              <a:solidFill>
                <a:srgbClr val="FFFFFF"/>
              </a:solidFill>
            </a:endParaRPr>
          </a:p>
          <a:p>
            <a:pPr marL="1092200" indent="-1016000" defTabSz="24384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Body:</a:t>
            </a:r>
            <a:r>
              <a:rPr>
                <a:solidFill>
                  <a:srgbClr val="FFFFFF"/>
                </a:solidFill>
              </a:rPr>
              <a:t> contains the actual content</a:t>
            </a:r>
          </a:p>
        </p:txBody>
      </p:sp>
      <p:pic>
        <p:nvPicPr>
          <p:cNvPr id="222" name="Google Shape;188;p24" descr="Google Shape;188;p24"/>
          <p:cNvPicPr>
            <a:picLocks noChangeAspect="1"/>
          </p:cNvPicPr>
          <p:nvPr/>
        </p:nvPicPr>
        <p:blipFill>
          <a:blip r:embed="rId3">
            <a:extLst/>
          </a:blip>
          <a:stretch>
            <a:fillRect/>
          </a:stretch>
        </p:blipFill>
        <p:spPr>
          <a:xfrm>
            <a:off x="15571367" y="2159466"/>
            <a:ext cx="5156201" cy="103124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94;p25"/>
          <p:cNvSpPr txBox="1"/>
          <p:nvPr>
            <p:ph type="ctrTitle"/>
          </p:nvPr>
        </p:nvSpPr>
        <p:spPr>
          <a:xfrm>
            <a:off x="-13726715" y="-1358677"/>
            <a:ext cx="21971006" cy="4648202"/>
          </a:xfrm>
          <a:prstGeom prst="rect">
            <a:avLst/>
          </a:prstGeom>
        </p:spPr>
        <p:txBody>
          <a:bodyPr/>
          <a:lstStyle>
            <a:lvl1pPr>
              <a:defRPr>
                <a:solidFill>
                  <a:srgbClr val="E6B91E"/>
                </a:solidFill>
                <a:latin typeface="Trebuchet MS"/>
                <a:ea typeface="Trebuchet MS"/>
                <a:cs typeface="Trebuchet MS"/>
                <a:sym typeface="Trebuchet MS"/>
              </a:defRPr>
            </a:lvl1pPr>
          </a:lstStyle>
          <a:p>
            <a:pPr/>
            <a:r>
              <a:t>Attributes</a:t>
            </a:r>
          </a:p>
        </p:txBody>
      </p:sp>
      <p:sp>
        <p:nvSpPr>
          <p:cNvPr id="227" name="Google Shape;195;p25"/>
          <p:cNvSpPr txBox="1"/>
          <p:nvPr/>
        </p:nvSpPr>
        <p:spPr>
          <a:xfrm>
            <a:off x="936820" y="3993010"/>
            <a:ext cx="20761602" cy="3645667"/>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Things that </a:t>
            </a:r>
            <a:r>
              <a:rPr>
                <a:solidFill>
                  <a:srgbClr val="E6B91E"/>
                </a:solidFill>
              </a:rPr>
              <a:t>describe </a:t>
            </a:r>
            <a:r>
              <a:t>the </a:t>
            </a:r>
            <a:r>
              <a:rPr>
                <a:solidFill>
                  <a:srgbClr val="E6B91E"/>
                </a:solidFill>
              </a:rPr>
              <a:t>objects </a:t>
            </a:r>
            <a:r>
              <a:t>created by HTML elements </a:t>
            </a:r>
          </a:p>
          <a:p>
            <a:pPr marL="10922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E.g.: </a:t>
            </a:r>
          </a:p>
        </p:txBody>
      </p:sp>
      <p:pic>
        <p:nvPicPr>
          <p:cNvPr id="228" name="Google Shape;196;p25" descr="Google Shape;196;p25"/>
          <p:cNvPicPr>
            <a:picLocks noChangeAspect="1"/>
          </p:cNvPicPr>
          <p:nvPr/>
        </p:nvPicPr>
        <p:blipFill>
          <a:blip r:embed="rId3">
            <a:extLst/>
          </a:blip>
          <a:stretch>
            <a:fillRect/>
          </a:stretch>
        </p:blipFill>
        <p:spPr>
          <a:xfrm>
            <a:off x="2247440" y="7776482"/>
            <a:ext cx="19889119" cy="1527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Google Shape;202;p26"/>
          <p:cNvSpPr txBox="1"/>
          <p:nvPr>
            <p:ph type="ctrTitle"/>
          </p:nvPr>
        </p:nvSpPr>
        <p:spPr>
          <a:xfrm>
            <a:off x="-4765096" y="-1311283"/>
            <a:ext cx="21971005" cy="4648202"/>
          </a:xfrm>
          <a:prstGeom prst="rect">
            <a:avLst/>
          </a:prstGeom>
        </p:spPr>
        <p:txBody>
          <a:bodyPr/>
          <a:lstStyle>
            <a:lvl1pPr>
              <a:defRPr>
                <a:solidFill>
                  <a:srgbClr val="E6B91E"/>
                </a:solidFill>
                <a:latin typeface="Trebuchet MS"/>
                <a:ea typeface="Trebuchet MS"/>
                <a:cs typeface="Trebuchet MS"/>
                <a:sym typeface="Trebuchet MS"/>
              </a:defRPr>
            </a:lvl1pPr>
          </a:lstStyle>
          <a:p>
            <a:pPr/>
            <a:r>
              <a:t>Common HTML Elements</a:t>
            </a:r>
          </a:p>
        </p:txBody>
      </p:sp>
      <p:sp>
        <p:nvSpPr>
          <p:cNvPr id="233" name="Google Shape;203;p26"/>
          <p:cNvSpPr txBox="1"/>
          <p:nvPr/>
        </p:nvSpPr>
        <p:spPr>
          <a:xfrm>
            <a:off x="1089500" y="3036232"/>
            <a:ext cx="20761602" cy="9686105"/>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A piece of metadata that should be included in all web page is the </a:t>
            </a:r>
            <a:r>
              <a:rPr>
                <a:solidFill>
                  <a:srgbClr val="E6B91E"/>
                </a:solidFill>
                <a:latin typeface="Consolas"/>
                <a:ea typeface="Consolas"/>
                <a:cs typeface="Consolas"/>
                <a:sym typeface="Consolas"/>
              </a:rPr>
              <a:t>&lt;title&gt;</a:t>
            </a:r>
            <a:r>
              <a:t> element</a:t>
            </a:r>
          </a:p>
          <a:p>
            <a:pPr lvl="1" marL="15494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E.g.: 	</a:t>
            </a:r>
            <a:r>
              <a:rPr>
                <a:solidFill>
                  <a:srgbClr val="E6B91E"/>
                </a:solidFill>
                <a:latin typeface="Consolas"/>
                <a:ea typeface="Consolas"/>
                <a:cs typeface="Consolas"/>
                <a:sym typeface="Consolas"/>
              </a:rPr>
              <a:t>&lt;head&gt;</a:t>
            </a:r>
            <a:endParaRPr>
              <a:solidFill>
                <a:srgbClr val="E6B91E"/>
              </a:solidFill>
              <a:latin typeface="Consolas"/>
              <a:ea typeface="Consolas"/>
              <a:cs typeface="Consolas"/>
              <a:sym typeface="Consolas"/>
            </a:endParaRPr>
          </a:p>
          <a:p>
            <a:pPr indent="2590800" defTabSz="2438400">
              <a:defRPr sz="6400">
                <a:solidFill>
                  <a:srgbClr val="E6B91E"/>
                </a:solidFill>
                <a:latin typeface="Consolas"/>
                <a:ea typeface="Consolas"/>
                <a:cs typeface="Consolas"/>
                <a:sym typeface="Consolas"/>
              </a:defRPr>
            </a:pPr>
            <a:r>
              <a:t>    &lt;title&gt;Portfolio&lt;/title&gt;</a:t>
            </a:r>
          </a:p>
          <a:p>
            <a:pPr indent="2590800" defTabSz="2438400">
              <a:defRPr sz="6400">
                <a:solidFill>
                  <a:srgbClr val="E6B91E"/>
                </a:solidFill>
                <a:latin typeface="Consolas"/>
                <a:ea typeface="Consolas"/>
                <a:cs typeface="Consolas"/>
                <a:sym typeface="Consolas"/>
              </a:defRPr>
            </a:pPr>
            <a:r>
              <a:t>&lt;/head&gt;</a:t>
            </a:r>
          </a:p>
          <a:p>
            <a:pPr marL="1092200" indent="-1016000" defTabSz="24384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As you would with a word document, use </a:t>
            </a:r>
            <a:r>
              <a:rPr>
                <a:solidFill>
                  <a:srgbClr val="E6B91E"/>
                </a:solidFill>
              </a:rPr>
              <a:t>headings </a:t>
            </a:r>
            <a:r>
              <a:t>to show the structure of your web page:</a:t>
            </a:r>
          </a:p>
          <a:p>
            <a:pPr lvl="1" marL="1549400" indent="-1016000"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E.g. 	</a:t>
            </a:r>
            <a:r>
              <a:rPr>
                <a:solidFill>
                  <a:srgbClr val="E6B91E"/>
                </a:solidFill>
                <a:latin typeface="Consolas"/>
                <a:ea typeface="Consolas"/>
                <a:cs typeface="Consolas"/>
                <a:sym typeface="Consolas"/>
              </a:rPr>
              <a:t>&lt;h1&gt;Online Portfolio of work&lt;/h1&gt;</a:t>
            </a:r>
            <a:endParaRPr>
              <a:solidFill>
                <a:srgbClr val="E6B91E"/>
              </a:solidFill>
              <a:latin typeface="Consolas"/>
              <a:ea typeface="Consolas"/>
              <a:cs typeface="Consolas"/>
              <a:sym typeface="Consolas"/>
            </a:endParaRPr>
          </a:p>
          <a:p>
            <a:pPr indent="1828800" defTabSz="2438400">
              <a:spcBef>
                <a:spcPts val="2600"/>
              </a:spcBef>
              <a:defRPr sz="6400">
                <a:solidFill>
                  <a:srgbClr val="E6B91E"/>
                </a:solidFill>
                <a:latin typeface="Consolas"/>
                <a:ea typeface="Consolas"/>
                <a:cs typeface="Consolas"/>
                <a:sym typeface="Consolas"/>
              </a:defRPr>
            </a:pPr>
            <a:r>
              <a:t>&lt;h2&gt;About me&lt;/h2&gt;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209;p27"/>
          <p:cNvSpPr txBox="1"/>
          <p:nvPr>
            <p:ph type="ctrTitle"/>
          </p:nvPr>
        </p:nvSpPr>
        <p:spPr>
          <a:xfrm>
            <a:off x="-3746134" y="-1613113"/>
            <a:ext cx="21971005" cy="4648203"/>
          </a:xfrm>
          <a:prstGeom prst="rect">
            <a:avLst/>
          </a:prstGeom>
        </p:spPr>
        <p:txBody>
          <a:bodyPr/>
          <a:lstStyle>
            <a:lvl1pPr>
              <a:defRPr>
                <a:solidFill>
                  <a:srgbClr val="E6B91E"/>
                </a:solidFill>
                <a:latin typeface="Trebuchet MS"/>
                <a:ea typeface="Trebuchet MS"/>
                <a:cs typeface="Trebuchet MS"/>
                <a:sym typeface="Trebuchet MS"/>
              </a:defRPr>
            </a:lvl1pPr>
          </a:lstStyle>
          <a:p>
            <a:pPr/>
            <a:r>
              <a:t>Common HTML Elements</a:t>
            </a:r>
          </a:p>
        </p:txBody>
      </p:sp>
      <p:sp>
        <p:nvSpPr>
          <p:cNvPr id="238" name="Google Shape;210;p27"/>
          <p:cNvSpPr txBox="1"/>
          <p:nvPr/>
        </p:nvSpPr>
        <p:spPr>
          <a:xfrm>
            <a:off x="1492346" y="3023928"/>
            <a:ext cx="22631057" cy="9331563"/>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defTabSz="2438400">
              <a:buClr>
                <a:srgbClr val="E6B91E"/>
              </a:buClr>
              <a:buSzPts val="6400"/>
              <a:buFont typeface="Trebuchet MS"/>
              <a:buChar char="❖"/>
              <a:defRPr sz="6400">
                <a:solidFill>
                  <a:srgbClr val="FFFFFF"/>
                </a:solidFill>
                <a:latin typeface="Trebuchet MS"/>
                <a:ea typeface="Trebuchet MS"/>
                <a:cs typeface="Trebuchet MS"/>
                <a:sym typeface="Trebuchet MS"/>
              </a:defRPr>
            </a:pPr>
            <a:r>
              <a:t>Add </a:t>
            </a:r>
            <a:r>
              <a:rPr>
                <a:solidFill>
                  <a:srgbClr val="E6B91E"/>
                </a:solidFill>
              </a:rPr>
              <a:t>paragraphs </a:t>
            </a:r>
            <a:r>
              <a:t>of text using the</a:t>
            </a:r>
            <a:r>
              <a:rPr>
                <a:solidFill>
                  <a:srgbClr val="E6B91E"/>
                </a:solidFill>
                <a:latin typeface="Consolas"/>
                <a:ea typeface="Consolas"/>
                <a:cs typeface="Consolas"/>
                <a:sym typeface="Consolas"/>
              </a:rPr>
              <a:t> &lt;p&gt;</a:t>
            </a:r>
            <a:r>
              <a:t> element as follows:</a:t>
            </a:r>
          </a:p>
          <a:p>
            <a:pPr lvl="1" marL="1549400" indent="-1016000" algn="l" defTabSz="2438400">
              <a:buClr>
                <a:srgbClr val="E6B91E"/>
              </a:buClr>
              <a:buSzPts val="6400"/>
              <a:buFont typeface="Consolas"/>
              <a:buChar char="➢"/>
              <a:defRPr sz="6400">
                <a:solidFill>
                  <a:srgbClr val="E6B91E"/>
                </a:solidFill>
                <a:latin typeface="Consolas"/>
                <a:ea typeface="Consolas"/>
                <a:cs typeface="Consolas"/>
                <a:sym typeface="Consolas"/>
              </a:defRPr>
            </a:pPr>
            <a:r>
              <a:t>&lt;p&gt;This is an example of a paragraph. Paragraphs usually contain more text than headings and are not used by search engines to structure the content of your web page. &lt;/p&gt;</a:t>
            </a:r>
          </a:p>
          <a:p>
            <a:pPr marL="1092200" indent="-1016000" algn="l" defTabSz="2438400">
              <a:buClr>
                <a:srgbClr val="E6B91E"/>
              </a:buClr>
              <a:buSzPts val="6400"/>
              <a:buFont typeface="Trebuchet MS"/>
              <a:buChar char="❖"/>
              <a:defRPr sz="6400">
                <a:solidFill>
                  <a:srgbClr val="E6B91E"/>
                </a:solidFill>
                <a:latin typeface="Trebuchet MS"/>
                <a:ea typeface="Trebuchet MS"/>
                <a:cs typeface="Trebuchet MS"/>
                <a:sym typeface="Trebuchet MS"/>
              </a:defRPr>
            </a:pPr>
            <a:r>
              <a:t>Line breaks.</a:t>
            </a:r>
            <a:r>
              <a:rPr>
                <a:solidFill>
                  <a:srgbClr val="FFFFFF"/>
                </a:solidFill>
              </a:rPr>
              <a:t> To do the equivalent of pressing enter to get a line break between text, use the</a:t>
            </a:r>
            <a:r>
              <a:rPr>
                <a:latin typeface="Consolas"/>
                <a:ea typeface="Consolas"/>
                <a:cs typeface="Consolas"/>
                <a:sym typeface="Consolas"/>
              </a:rPr>
              <a:t> &lt;br&gt;</a:t>
            </a:r>
            <a:r>
              <a:rPr>
                <a:solidFill>
                  <a:srgbClr val="FFFFFF"/>
                </a:solidFill>
              </a:rPr>
              <a:t> element. This element does not have a matching closing tag.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