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0" algn="ctr" defTabSz="2438337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9E9E9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D1D1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5E5E5E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solidFill>
            <a:srgbClr val="5E5E5E">
              <a:alpha val="20000"/>
            </a:srgbClr>
          </a:solidFill>
        </a:fill>
      </a:tcStyle>
    </a:firstCol>
    <a:la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50800" cap="flat">
              <a:solidFill>
                <a:srgbClr val="5E5E5E"/>
              </a:solidFill>
              <a:prstDash val="solid"/>
              <a:round/>
            </a:ln>
          </a:top>
          <a:bottom>
            <a:ln w="127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5E5E5E"/>
        </a:fontRef>
        <a:srgbClr val="5E5E5E"/>
      </a:tcTxStyle>
      <a:tcStyle>
        <a:tcBdr>
          <a:left>
            <a:ln w="12700" cap="flat">
              <a:solidFill>
                <a:srgbClr val="5E5E5E"/>
              </a:solidFill>
              <a:prstDash val="solid"/>
              <a:round/>
            </a:ln>
          </a:left>
          <a:right>
            <a:ln w="12700" cap="flat">
              <a:solidFill>
                <a:srgbClr val="5E5E5E"/>
              </a:solidFill>
              <a:prstDash val="solid"/>
              <a:round/>
            </a:ln>
          </a:right>
          <a:top>
            <a:ln w="12700" cap="flat">
              <a:solidFill>
                <a:srgbClr val="5E5E5E"/>
              </a:solidFill>
              <a:prstDash val="solid"/>
              <a:round/>
            </a:ln>
          </a:top>
          <a:bottom>
            <a:ln w="25400" cap="flat">
              <a:solidFill>
                <a:srgbClr val="5E5E5E"/>
              </a:solidFill>
              <a:prstDash val="solid"/>
              <a:round/>
            </a:ln>
          </a:bottom>
          <a:insideH>
            <a:ln w="12700" cap="flat">
              <a:solidFill>
                <a:srgbClr val="5E5E5E"/>
              </a:solidFill>
              <a:prstDash val="solid"/>
              <a:round/>
            </a:ln>
          </a:insideH>
          <a:insideV>
            <a:ln w="12700" cap="flat">
              <a:solidFill>
                <a:srgbClr val="5E5E5E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8" name="Shape 198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Shape 208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9" name="Shape 209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As you learned in the previous task,</a:t>
            </a:r>
            <a:r>
              <a:rPr>
                <a:solidFill>
                  <a:srgbClr val="242729"/>
                </a:solidFill>
              </a:rPr>
              <a:t> CSS follows the following syntax:</a:t>
            </a:r>
            <a:endParaRPr>
              <a:solidFill>
                <a:srgbClr val="242729"/>
              </a:solidFill>
            </a:endParaRPr>
          </a:p>
          <a:p>
            <a:pPr defTabSz="914400">
              <a:lnSpc>
                <a:spcPct val="115000"/>
              </a:lnSpc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 style sheet consists of a selector and a declaration. </a:t>
            </a:r>
          </a:p>
          <a:p>
            <a:pPr marL="457200" indent="-298450" defTabSz="914400">
              <a:lnSpc>
                <a:spcPct val="115000"/>
              </a:lnSpc>
              <a:buClr>
                <a:srgbClr val="242729"/>
              </a:buClr>
              <a:buSzPts val="1100"/>
              <a:buFont typeface="Verdana"/>
              <a:buChar char="●"/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selector</a:t>
            </a:r>
            <a:r>
              <a:t> indicates which HTML element you want to style.</a:t>
            </a:r>
          </a:p>
          <a:p>
            <a:pPr marL="457200" indent="-298450" defTabSz="914400">
              <a:lnSpc>
                <a:spcPct val="115000"/>
              </a:lnSpc>
              <a:buClr>
                <a:srgbClr val="242729"/>
              </a:buClr>
              <a:buSzPts val="1100"/>
              <a:buFont typeface="Verdana"/>
              <a:buChar char="●"/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declaration</a:t>
            </a:r>
            <a:r>
              <a:t> block contains one or more declarations separated by semicolons. A declaration always ends with a semicolon and is surrounded by curly braces.</a:t>
            </a:r>
          </a:p>
          <a:p>
            <a:pPr marL="457200" indent="-298450" defTabSz="914400">
              <a:lnSpc>
                <a:spcPct val="115000"/>
              </a:lnSpc>
              <a:buClr>
                <a:srgbClr val="242729"/>
              </a:buClr>
              <a:buSzPts val="1100"/>
              <a:buFont typeface="Verdana"/>
              <a:buChar char="●"/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Each declaration includes a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property</a:t>
            </a:r>
            <a:r>
              <a:t> and a </a:t>
            </a:r>
            <a:r>
              <a:rPr b="1">
                <a:latin typeface="Montserrat"/>
                <a:ea typeface="Montserrat"/>
                <a:cs typeface="Montserrat"/>
                <a:sym typeface="Montserrat"/>
              </a:rPr>
              <a:t>value</a:t>
            </a:r>
            <a:r>
              <a:t>, separated by a colon.</a:t>
            </a:r>
          </a:p>
          <a:p>
            <a:pPr defTabSz="914400">
              <a:lnSpc>
                <a:spcPct val="125000"/>
              </a:lnSpc>
              <a:defRPr sz="1100"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. A class selector is used when the selector describes the rule for all elements that have a </a:t>
            </a:r>
            <a:r>
              <a:rPr i="1"/>
              <a:t>class attribute with the same name defined</a:t>
            </a:r>
            <a:r>
              <a:t>. An ID selector describes the style of an element with a specific id attribute defined.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solidFill>
                <a:srgbClr val="24272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Open </a:t>
            </a:r>
            <a:r>
              <a:rPr i="1"/>
              <a:t>example.html</a:t>
            </a:r>
            <a:r>
              <a:t>. Notice that in this file we have several elements for which either the class or id attribute has been defined. For example, notice how there are several &lt;a&gt; elements that have the class attribute set to “moreButton”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solidFill>
                <a:srgbClr val="24272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However, there are also &lt;a&gt; elements that do not have a class attribute specified.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solidFill>
                <a:srgbClr val="24272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solidFill>
                  <a:srgbClr val="242729"/>
                </a:solidFill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Therefore, instead of creating a CSS with an element selector (‘a’) we could create a rule that is specific to a class selector. See an example of this below. When you use a class selector, the name of the class will always be preceded by a dot, ‘ . ’. The style rule below will cause all elements where the class attribute has been set to ‘class="moreButton"’ to have bold text. 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solidFill>
                <a:srgbClr val="24272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In a similar manner, you could create a stylesheet that uses ID selectors. ID selectors start with a hash, ‘#’.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solidFill>
                <a:srgbClr val="242729"/>
              </a:solidFill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The rule above would cause the text of the element where the id attribute equals “mainNav” to be cursive. </a:t>
            </a:r>
          </a:p>
          <a:p>
            <a:pPr defTabSz="914400">
              <a:lnSpc>
                <a:spcPct val="115000"/>
              </a:lnSpc>
              <a:defRPr sz="1100"/>
            </a:pPr>
            <a:endParaRPr>
              <a:latin typeface="Montserrat Light"/>
              <a:ea typeface="Montserrat Light"/>
              <a:cs typeface="Montserrat Light"/>
              <a:sym typeface="Montserrat Light"/>
            </a:endParaRPr>
          </a:p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Although you can have many elements that have a class attribute with the same value, an ID name must be unique in the document!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Shape 213"/>
          <p:cNvSpPr/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14" name="Shape 214"/>
          <p:cNvSpPr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defTabSz="914400">
              <a:lnSpc>
                <a:spcPct val="115000"/>
              </a:lnSpc>
              <a:defRPr sz="1100">
                <a:latin typeface="Montserrat Light"/>
                <a:ea typeface="Montserrat Light"/>
                <a:cs typeface="Montserrat Light"/>
                <a:sym typeface="Montserrat Light"/>
              </a:defRPr>
            </a:pPr>
            <a:r>
              <a:t>Another important rule to remember is that </a:t>
            </a:r>
            <a:r>
              <a:rPr i="1"/>
              <a:t>the more specific a rule is, the higher its precedence.</a:t>
            </a:r>
            <a:r>
              <a:t> For example, in a stylesheet that uses element selectors, class selectors and ID selectors, </a:t>
            </a:r>
            <a:r>
              <a:rPr i="1"/>
              <a:t>element selectors are the least specific</a:t>
            </a:r>
            <a:r>
              <a:t> (because they could match the most elements in a page) whereas ID selectors are the most specific. Therefore, ID selectors will be applied over class selectors and element selectors. See </a:t>
            </a:r>
            <a:r>
              <a:rPr i="1"/>
              <a:t>example2.html</a:t>
            </a:r>
            <a:r>
              <a:t> to clarify this concept more.</a:t>
            </a:r>
          </a:p>
        </p:txBody>
      </p:sp>
    </p:spTree>
  </p:cSld>
  <p:clrMapOvr>
    <a:masterClrMapping/>
  </p:clrMapOvr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2.png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resentation Title"/>
          <p:cNvSpPr txBox="1"/>
          <p:nvPr>
            <p:ph type="title" hasCustomPrompt="1"/>
          </p:nvPr>
        </p:nvSpPr>
        <p:spPr>
          <a:xfrm>
            <a:off x="1206496" y="2574991"/>
            <a:ext cx="21971005" cy="4648202"/>
          </a:xfrm>
          <a:prstGeom prst="rect">
            <a:avLst/>
          </a:prstGeom>
        </p:spPr>
        <p:txBody>
          <a:bodyPr anchor="b"/>
          <a:lstStyle>
            <a:lvl1pPr algn="r">
              <a:defRPr spc="-232" sz="11600">
                <a:solidFill>
                  <a:srgbClr val="FFFFFF"/>
                </a:solidFill>
              </a:defRPr>
            </a:lvl1pPr>
          </a:lstStyle>
          <a:p>
            <a:pPr/>
            <a:r>
              <a:t>Presentation Title</a:t>
            </a:r>
          </a:p>
        </p:txBody>
      </p:sp>
      <p:sp>
        <p:nvSpPr>
          <p:cNvPr id="15" name="Body Level One…"/>
          <p:cNvSpPr txBox="1"/>
          <p:nvPr>
            <p:ph type="body" sz="quarter" idx="1" hasCustomPrompt="1"/>
          </p:nvPr>
        </p:nvSpPr>
        <p:spPr>
          <a:xfrm>
            <a:off x="1206500" y="7196865"/>
            <a:ext cx="21971000" cy="1905002"/>
          </a:xfrm>
          <a:prstGeom prst="rect">
            <a:avLst/>
          </a:prstGeom>
        </p:spPr>
        <p:txBody>
          <a:bodyPr/>
          <a:lstStyle>
            <a:lvl1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1pPr>
            <a:lvl2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2pPr>
            <a:lvl3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3pPr>
            <a:lvl4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4pPr>
            <a:lvl5pPr marL="0" indent="0" algn="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>
                <a:solidFill>
                  <a:srgbClr val="FFFFFF"/>
                </a:solidFill>
              </a:defRPr>
            </a:lvl5pPr>
          </a:lstStyle>
          <a:p>
            <a:pPr/>
            <a:r>
              <a:t>Presentation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6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098" y="11337232"/>
            <a:ext cx="4777360" cy="26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7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050" y="10674873"/>
            <a:ext cx="7136317" cy="401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0717" y="10674873"/>
            <a:ext cx="5672730" cy="4011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1" name="v"/>
          <p:cNvGrpSpPr/>
          <p:nvPr/>
        </p:nvGrpSpPr>
        <p:grpSpPr>
          <a:xfrm>
            <a:off x="5857" y="-54932"/>
            <a:ext cx="24372286" cy="1531841"/>
            <a:chOff x="0" y="0"/>
            <a:chExt cx="24372284" cy="1531839"/>
          </a:xfrm>
        </p:grpSpPr>
        <p:sp>
          <p:nvSpPr>
            <p:cNvPr id="19" name="Rectangle"/>
            <p:cNvSpPr/>
            <p:nvPr/>
          </p:nvSpPr>
          <p:spPr>
            <a:xfrm>
              <a:off x="-1" y="-1"/>
              <a:ext cx="24372286" cy="1531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20" name="v"/>
            <p:cNvSpPr txBox="1"/>
            <p:nvPr/>
          </p:nvSpPr>
          <p:spPr>
            <a:xfrm>
              <a:off x="-1" y="473363"/>
              <a:ext cx="2437228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22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624" y="-970858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26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987802" y="-1621805"/>
            <a:ext cx="9700513" cy="13716003"/>
          </a:xfrm>
          <a:prstGeom prst="rect">
            <a:avLst/>
          </a:prstGeom>
          <a:ln w="12700">
            <a:miter lim="400000"/>
          </a:ln>
        </p:spPr>
      </p:pic>
      <p:sp>
        <p:nvSpPr>
          <p:cNvPr id="127" name="Body Level One…"/>
          <p:cNvSpPr txBox="1"/>
          <p:nvPr>
            <p:ph type="body" sz="quarter" idx="1"/>
          </p:nvPr>
        </p:nvSpPr>
        <p:spPr>
          <a:xfrm>
            <a:off x="20006180" y="3163652"/>
            <a:ext cx="3045545" cy="8205376"/>
          </a:xfrm>
          <a:prstGeom prst="rect">
            <a:avLst/>
          </a:prstGeom>
        </p:spPr>
        <p:txBody>
          <a:bodyPr anchor="ctr"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28" name="Rectangle"/>
          <p:cNvSpPr txBox="1"/>
          <p:nvPr>
            <p:ph type="body" idx="21"/>
          </p:nvPr>
        </p:nvSpPr>
        <p:spPr>
          <a:xfrm>
            <a:off x="1780557" y="3163652"/>
            <a:ext cx="17993860" cy="8205376"/>
          </a:xfrm>
          <a:prstGeom prst="rect">
            <a:avLst/>
          </a:prstGeom>
        </p:spPr>
        <p:txBody>
          <a:bodyPr anchor="ctr"/>
          <a:lstStyle/>
          <a:p>
            <a:pPr/>
          </a:p>
        </p:txBody>
      </p:sp>
      <p:sp>
        <p:nvSpPr>
          <p:cNvPr id="129" name="Time : 30 min"/>
          <p:cNvSpPr txBox="1"/>
          <p:nvPr>
            <p:ph type="body" sz="quarter" idx="22"/>
          </p:nvPr>
        </p:nvSpPr>
        <p:spPr>
          <a:xfrm>
            <a:off x="1759560" y="1813733"/>
            <a:ext cx="7656922" cy="817669"/>
          </a:xfrm>
          <a:prstGeom prst="rect">
            <a:avLst/>
          </a:prstGeom>
        </p:spPr>
        <p:txBody>
          <a:bodyPr anchor="ctr"/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Tx/>
              <a:buNone/>
              <a:defRPr sz="2400"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sp>
        <p:nvSpPr>
          <p:cNvPr id="130" name="Titile"/>
          <p:cNvSpPr txBox="1"/>
          <p:nvPr>
            <p:ph type="body" sz="quarter" idx="23"/>
          </p:nvPr>
        </p:nvSpPr>
        <p:spPr>
          <a:xfrm>
            <a:off x="12115930" y="1813733"/>
            <a:ext cx="7656923" cy="817669"/>
          </a:xfrm>
          <a:prstGeom prst="rect">
            <a:avLst/>
          </a:prstGeom>
        </p:spPr>
        <p:txBody>
          <a:bodyPr anchor="ctr"/>
          <a:lstStyle/>
          <a:p>
            <a:pPr marL="0" indent="0" defTabSz="1365468">
              <a:lnSpc>
                <a:spcPct val="80000"/>
              </a:lnSpc>
              <a:spcBef>
                <a:spcPts val="0"/>
              </a:spcBef>
              <a:buSzTx/>
              <a:buNone/>
              <a:defRPr b="1" spc="-99" sz="4700">
                <a:solidFill>
                  <a:srgbClr val="6B7076"/>
                </a:solidFill>
                <a:latin typeface="+mn-lt"/>
                <a:ea typeface="+mn-ea"/>
                <a:cs typeface="+mn-cs"/>
                <a:sym typeface="Helvetica Neue"/>
              </a:defRPr>
            </a:pPr>
          </a:p>
        </p:txBody>
      </p:sp>
      <p:pic>
        <p:nvPicPr>
          <p:cNvPr id="131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3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Body Level One…"/>
          <p:cNvSpPr txBox="1"/>
          <p:nvPr>
            <p:ph type="body" idx="1" hasCustomPrompt="1"/>
          </p:nvPr>
        </p:nvSpPr>
        <p:spPr>
          <a:xfrm>
            <a:off x="1206500" y="1075926"/>
            <a:ext cx="21971000" cy="7241586"/>
          </a:xfrm>
          <a:prstGeom prst="rect">
            <a:avLst/>
          </a:prstGeom>
        </p:spPr>
        <p:txBody>
          <a:bodyPr anchor="b"/>
          <a:lstStyle>
            <a:lvl1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0" name="Fact 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Fact information</a:t>
            </a:r>
          </a:p>
        </p:txBody>
      </p:sp>
      <p:pic>
        <p:nvPicPr>
          <p:cNvPr id="141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4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Body Level One…"/>
          <p:cNvSpPr txBox="1"/>
          <p:nvPr>
            <p:ph type="body" sz="quarter" idx="1" hasCustomPrompt="1"/>
          </p:nvPr>
        </p:nvSpPr>
        <p:spPr>
          <a:xfrm>
            <a:off x="2430024" y="10675453"/>
            <a:ext cx="20200054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52" name="Body Level One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1"/>
          </a:xfrm>
          <a:prstGeom prst="rect">
            <a:avLst/>
          </a:prstGeom>
        </p:spPr>
        <p:txBody>
          <a:bodyPr/>
          <a:lstStyle>
            <a:lvl1pPr marL="469900" indent="-300876">
              <a:spcBef>
                <a:spcPts val="0"/>
              </a:spcBef>
              <a:buSzTx/>
              <a:buNone/>
              <a:defRPr spc="-200" sz="8500"/>
            </a:lvl1pPr>
          </a:lstStyle>
          <a:p>
            <a:pPr/>
            <a:r>
              <a:t>“Notable Quote”</a:t>
            </a:r>
          </a:p>
        </p:txBody>
      </p:sp>
      <p:pic>
        <p:nvPicPr>
          <p:cNvPr id="153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54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79146" y="-3081428"/>
            <a:ext cx="9700515" cy="13716003"/>
          </a:xfrm>
          <a:prstGeom prst="rect">
            <a:avLst/>
          </a:prstGeom>
          <a:ln w="12700">
            <a:miter lim="400000"/>
          </a:ln>
        </p:spPr>
      </p:pic>
      <p:pic>
        <p:nvPicPr>
          <p:cNvPr id="155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image.png"/>
          <p:cNvSpPr/>
          <p:nvPr>
            <p:ph type="pic" sz="quarter" idx="21"/>
          </p:nvPr>
        </p:nvSpPr>
        <p:spPr>
          <a:xfrm>
            <a:off x="16570576" y="2146151"/>
            <a:ext cx="4399070" cy="439907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4" name="image.png"/>
          <p:cNvSpPr/>
          <p:nvPr>
            <p:ph type="pic" sz="quarter" idx="22"/>
          </p:nvPr>
        </p:nvSpPr>
        <p:spPr>
          <a:xfrm>
            <a:off x="16571596" y="7095452"/>
            <a:ext cx="4397121" cy="43971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65" name="image.png"/>
          <p:cNvSpPr/>
          <p:nvPr>
            <p:ph type="pic" sz="half" idx="23"/>
          </p:nvPr>
        </p:nvSpPr>
        <p:spPr>
          <a:xfrm>
            <a:off x="3587234" y="2155100"/>
            <a:ext cx="9488866" cy="948886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66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image.png"/>
          <p:cNvSpPr/>
          <p:nvPr>
            <p:ph type="pic" idx="21"/>
          </p:nvPr>
        </p:nvSpPr>
        <p:spPr>
          <a:xfrm>
            <a:off x="5853393" y="519393"/>
            <a:ext cx="12677214" cy="1267721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pic>
        <p:nvPicPr>
          <p:cNvPr id="17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bg>
      <p:bgPr>
        <a:solidFill>
          <a:srgbClr val="4294A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Slide Title"/>
          <p:cNvSpPr txBox="1"/>
          <p:nvPr>
            <p:ph type="title" hasCustomPrompt="1"/>
          </p:nvPr>
        </p:nvSpPr>
        <p:spPr>
          <a:xfrm>
            <a:off x="6953250" y="6140450"/>
            <a:ext cx="10477500" cy="1435100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pPr/>
            <a:r>
              <a:t>Slide Title</a:t>
            </a:r>
          </a:p>
        </p:txBody>
      </p:sp>
      <p:pic>
        <p:nvPicPr>
          <p:cNvPr id="184" name="mcittt-01.png" descr="mcittt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51098" y="11337232"/>
            <a:ext cx="4777360" cy="2687266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Tuwaiq Academy Logo-02.png" descr="Tuwaiq Academy Logo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551050" y="10674873"/>
            <a:ext cx="7136317" cy="4011985"/>
          </a:xfrm>
          <a:prstGeom prst="rect">
            <a:avLst/>
          </a:prstGeom>
          <a:ln w="12700">
            <a:miter lim="400000"/>
          </a:ln>
        </p:spPr>
      </p:pic>
      <p:pic>
        <p:nvPicPr>
          <p:cNvPr id="186" name="logoSAFCSP-01.png" descr="logoSAFCSP-01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510717" y="10674873"/>
            <a:ext cx="5672730" cy="4011985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89" name="v"/>
          <p:cNvGrpSpPr/>
          <p:nvPr/>
        </p:nvGrpSpPr>
        <p:grpSpPr>
          <a:xfrm>
            <a:off x="5857" y="-54932"/>
            <a:ext cx="24372286" cy="1531841"/>
            <a:chOff x="0" y="0"/>
            <a:chExt cx="24372284" cy="1531839"/>
          </a:xfrm>
        </p:grpSpPr>
        <p:sp>
          <p:nvSpPr>
            <p:cNvPr id="187" name="Rectangle"/>
            <p:cNvSpPr/>
            <p:nvPr/>
          </p:nvSpPr>
          <p:spPr>
            <a:xfrm>
              <a:off x="-1" y="-1"/>
              <a:ext cx="24372286" cy="1531841"/>
            </a:xfrm>
            <a:prstGeom prst="rect">
              <a:avLst/>
            </a:prstGeom>
            <a:solidFill>
              <a:srgbClr val="FFFFFF"/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pPr>
            </a:p>
          </p:txBody>
        </p:sp>
        <p:sp>
          <p:nvSpPr>
            <p:cNvPr id="188" name="v"/>
            <p:cNvSpPr txBox="1"/>
            <p:nvPr/>
          </p:nvSpPr>
          <p:spPr>
            <a:xfrm>
              <a:off x="-1" y="473363"/>
              <a:ext cx="24372286" cy="585113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defTabSz="825500">
                <a:defRPr sz="3200">
                  <a:solidFill>
                    <a:srgbClr val="FFFFFF"/>
                  </a:solidFill>
                  <a:latin typeface="Helvetica Neue Medium"/>
                  <a:ea typeface="Helvetica Neue Medium"/>
                  <a:cs typeface="Helvetica Neue Medium"/>
                  <a:sym typeface="Helvetica Neue Medium"/>
                </a:defRPr>
              </a:lvl1pPr>
            </a:lstStyle>
            <a:p>
              <a:pPr/>
              <a:r>
                <a:t>v</a:t>
              </a:r>
            </a:p>
          </p:txBody>
        </p:sp>
      </p:grpSp>
      <p:pic>
        <p:nvPicPr>
          <p:cNvPr id="190" name="Tuwaiq1000-google-logo-01.png" descr="Tuwaiq1000-google-logo-01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502624" y="-970858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19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resentation Title"/>
          <p:cNvSpPr txBox="1"/>
          <p:nvPr>
            <p:ph type="title" hasCustomPrompt="1"/>
          </p:nvPr>
        </p:nvSpPr>
        <p:spPr>
          <a:xfrm>
            <a:off x="1206500" y="7123707"/>
            <a:ext cx="19570511" cy="4648202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 Title</a:t>
            </a:r>
          </a:p>
        </p:txBody>
      </p:sp>
      <p:sp>
        <p:nvSpPr>
          <p:cNvPr id="31" name="Body Level One…"/>
          <p:cNvSpPr txBox="1"/>
          <p:nvPr>
            <p:ph type="body" sz="quarter" idx="1" hasCustomPrompt="1"/>
          </p:nvPr>
        </p:nvSpPr>
        <p:spPr>
          <a:xfrm>
            <a:off x="1207690" y="1106137"/>
            <a:ext cx="19568132" cy="6369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Author and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2" name="Body Level One…"/>
          <p:cNvSpPr txBox="1"/>
          <p:nvPr>
            <p:ph type="body" sz="quarter" idx="21" hasCustomPrompt="1"/>
          </p:nvPr>
        </p:nvSpPr>
        <p:spPr>
          <a:xfrm>
            <a:off x="1206499" y="11609909"/>
            <a:ext cx="19570512" cy="1116953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Presentation Subtitle</a:t>
            </a:r>
          </a:p>
        </p:txBody>
      </p:sp>
      <p:sp>
        <p:nvSpPr>
          <p:cNvPr id="33" name="Rectangle"/>
          <p:cNvSpPr/>
          <p:nvPr/>
        </p:nvSpPr>
        <p:spPr>
          <a:xfrm>
            <a:off x="21848894" y="-110578"/>
            <a:ext cx="2543008" cy="13937157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34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5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36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3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2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45" name="image.png"/>
          <p:cNvSpPr/>
          <p:nvPr>
            <p:ph type="pic" sz="half" idx="21"/>
          </p:nvPr>
        </p:nvSpPr>
        <p:spPr>
          <a:xfrm>
            <a:off x="12065000" y="1270000"/>
            <a:ext cx="11176000" cy="1117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46" name="Slide Title"/>
          <p:cNvSpPr txBox="1"/>
          <p:nvPr>
            <p:ph type="title" hasCustomPrompt="1"/>
          </p:nvPr>
        </p:nvSpPr>
        <p:spPr>
          <a:xfrm>
            <a:off x="1206500" y="-381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Slide Title</a:t>
            </a:r>
          </a:p>
        </p:txBody>
      </p:sp>
      <p:sp>
        <p:nvSpPr>
          <p:cNvPr id="47" name="Body Level One…"/>
          <p:cNvSpPr txBox="1"/>
          <p:nvPr>
            <p:ph type="body" sz="quarter" idx="1" hasCustomPrompt="1"/>
          </p:nvPr>
        </p:nvSpPr>
        <p:spPr>
          <a:xfrm>
            <a:off x="1206500" y="5409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48" name="Tuwaiq1000-google-logo-01.png" descr="Tuwaiq1000-google-logo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sp>
        <p:nvSpPr>
          <p:cNvPr id="49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Titl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57" name="Body Level One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8" name="Slide Subtitle"/>
          <p:cNvSpPr txBox="1"/>
          <p:nvPr>
            <p:ph type="body" sz="quarter" idx="21" hasCustomPrompt="1"/>
          </p:nvPr>
        </p:nvSpPr>
        <p:spPr>
          <a:xfrm>
            <a:off x="1206500" y="2372961"/>
            <a:ext cx="21971000" cy="934780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Slide Subtitle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68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6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9779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7" name="Body Level One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/>
          <a:lstStyle/>
          <a:p>
            <a:pPr/>
            <a:r>
              <a:t>Slide bullet text</a:t>
            </a:r>
          </a:p>
        </p:txBody>
      </p:sp>
      <p:sp>
        <p:nvSpPr>
          <p:cNvPr id="78" name="image.png"/>
          <p:cNvSpPr/>
          <p:nvPr>
            <p:ph type="pic" sz="half" idx="22"/>
          </p:nvPr>
        </p:nvSpPr>
        <p:spPr>
          <a:xfrm>
            <a:off x="12193751" y="1401264"/>
            <a:ext cx="10913372" cy="1091337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79" name="Slide Titl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pic>
        <p:nvPicPr>
          <p:cNvPr id="80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81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8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ection Title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Section Title</a:t>
            </a:r>
          </a:p>
        </p:txBody>
      </p:sp>
      <p:sp>
        <p:nvSpPr>
          <p:cNvPr id="90" name="Rectangle"/>
          <p:cNvSpPr/>
          <p:nvPr/>
        </p:nvSpPr>
        <p:spPr>
          <a:xfrm>
            <a:off x="23559867" y="4533900"/>
            <a:ext cx="832032" cy="4648200"/>
          </a:xfrm>
          <a:prstGeom prst="rect">
            <a:avLst/>
          </a:prstGeom>
          <a:solidFill>
            <a:srgbClr val="4294A2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</a:p>
        </p:txBody>
      </p:sp>
      <p:pic>
        <p:nvPicPr>
          <p:cNvPr id="91" name="Dotline-02.png" descr="Dotline-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92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93" name="Slide Numb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4950"/>
          </a:xfrm>
          <a:prstGeom prst="rect">
            <a:avLst/>
          </a:prstGeom>
        </p:spPr>
        <p:txBody>
          <a:bodyPr/>
          <a:lstStyle/>
          <a:p>
            <a:pPr/>
            <a:r>
              <a:t>Slide Title</a:t>
            </a:r>
          </a:p>
        </p:txBody>
      </p:sp>
      <p:sp>
        <p:nvSpPr>
          <p:cNvPr id="101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Slide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pic>
        <p:nvPicPr>
          <p:cNvPr id="102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3" name="Dotline-01.png" descr="Dotline-01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59472" y="-2525380"/>
            <a:ext cx="9700514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4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0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Agenda Title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Agenda Title</a:t>
            </a:r>
          </a:p>
        </p:txBody>
      </p:sp>
      <p:sp>
        <p:nvSpPr>
          <p:cNvPr id="113" name="Body Level One…"/>
          <p:cNvSpPr txBox="1"/>
          <p:nvPr>
            <p:ph type="body" sz="quarter" idx="1" hasCustomPrompt="1"/>
          </p:nvPr>
        </p:nvSpPr>
        <p:spPr>
          <a:xfrm>
            <a:off x="1206500" y="2372961"/>
            <a:ext cx="21971000" cy="93478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Agenda Subtitle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4" name="Body Level One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Agenda Topics</a:t>
            </a:r>
          </a:p>
        </p:txBody>
      </p:sp>
      <p:pic>
        <p:nvPicPr>
          <p:cNvPr id="115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6" name="Dotline-02.png" descr="Dotline-02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17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4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sp>
        <p:nvSpPr>
          <p:cNvPr id="11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Relationship Id="rId15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4.xml"/><Relationship Id="rId19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Tuwaiq1000-google-logo-01.png" descr="Tuwaiq1000-google-logo-0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624" y="10970684"/>
            <a:ext cx="6194033" cy="3363692"/>
          </a:xfrm>
          <a:prstGeom prst="rect">
            <a:avLst/>
          </a:prstGeom>
          <a:ln w="12700">
            <a:miter lim="400000"/>
          </a:ln>
        </p:spPr>
      </p:pic>
      <p:pic>
        <p:nvPicPr>
          <p:cNvPr id="3" name="Tuwaiq Academy LogoWaterMark-01-01.png" descr="Tuwaiq Academy LogoWaterMark-01-01.png"/>
          <p:cNvPicPr>
            <a:picLocks noChangeAspect="1"/>
          </p:cNvPicPr>
          <p:nvPr/>
        </p:nvPicPr>
        <p:blipFill>
          <a:blip r:embed="rId3">
            <a:alphaModFix amt="50159"/>
            <a:extLst/>
          </a:blip>
          <a:stretch>
            <a:fillRect/>
          </a:stretch>
        </p:blipFill>
        <p:spPr>
          <a:xfrm>
            <a:off x="2141903" y="-7352294"/>
            <a:ext cx="20100193" cy="28420588"/>
          </a:xfrm>
          <a:prstGeom prst="rect">
            <a:avLst/>
          </a:prstGeom>
          <a:ln w="12700">
            <a:miter lim="400000"/>
          </a:ln>
        </p:spPr>
      </p:pic>
      <p:pic>
        <p:nvPicPr>
          <p:cNvPr id="4" name="Dotline-02.png" descr="Dotline-02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-4451083" y="0"/>
            <a:ext cx="9700513" cy="13716002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Slide Titl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Title</a:t>
            </a:r>
          </a:p>
        </p:txBody>
      </p:sp>
      <p:sp>
        <p:nvSpPr>
          <p:cNvPr id="6" name="Body Level One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Slide bullet 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  <p:sldLayoutId id="2147483659" r:id="rId15"/>
    <p:sldLayoutId id="2147483660" r:id="rId16"/>
    <p:sldLayoutId id="2147483661" r:id="rId17"/>
    <p:sldLayoutId id="2147483662" r:id="rId18"/>
    <p:sldLayoutId id="2147483663" r:id="rId19"/>
  </p:sldLayoutIdLst>
  <p:transition xmlns:p14="http://schemas.microsoft.com/office/powerpoint/2010/main" spd="med" advClick="1"/>
  <p:txStyles>
    <p:titleStyle>
      <a:lvl1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1pPr>
      <a:lvl2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2pPr>
      <a:lvl3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3pPr>
      <a:lvl4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4pPr>
      <a:lvl5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5pPr>
      <a:lvl6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6pPr>
      <a:lvl7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7pPr>
      <a:lvl8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8pPr>
      <a:lvl9pPr marL="0" marR="0" indent="0" algn="l" defTabSz="2438337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9pPr>
    </p:titleStyle>
    <p:bodyStyle>
      <a:lvl1pPr marL="3810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1pPr>
      <a:lvl2pPr marL="9906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2pPr>
      <a:lvl3pPr marL="16002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3pPr>
      <a:lvl4pPr marL="22098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4pPr>
      <a:lvl5pPr marL="28194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5pPr>
      <a:lvl6pPr marL="34290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6pPr>
      <a:lvl7pPr marL="40386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7pPr>
      <a:lvl8pPr marL="46482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8pPr>
      <a:lvl9pPr marL="5257800" marR="0" indent="-381000" algn="l" defTabSz="2438337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3000" u="none">
          <a:solidFill>
            <a:srgbClr val="5E5E5E"/>
          </a:solidFill>
          <a:uFillTx/>
          <a:latin typeface="+mj-lt"/>
          <a:ea typeface="+mj-ea"/>
          <a:cs typeface="+mj-cs"/>
          <a:sym typeface="Helvetica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8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CSS II"/>
          <p:cNvSpPr txBox="1"/>
          <p:nvPr>
            <p:ph type="ctrTitle"/>
          </p:nvPr>
        </p:nvSpPr>
        <p:spPr>
          <a:xfrm>
            <a:off x="1206495" y="2574990"/>
            <a:ext cx="21971006" cy="4648202"/>
          </a:xfrm>
          <a:prstGeom prst="rect">
            <a:avLst/>
          </a:prstGeom>
        </p:spPr>
        <p:txBody>
          <a:bodyPr/>
          <a:lstStyle>
            <a:lvl1pPr>
              <a:defRPr spc="-200" sz="10000"/>
            </a:lvl1pPr>
          </a:lstStyle>
          <a:p>
            <a:pPr/>
            <a:r>
              <a:t>CSS II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156;p20"/>
          <p:cNvSpPr txBox="1"/>
          <p:nvPr>
            <p:ph type="title" idx="4294967295"/>
          </p:nvPr>
        </p:nvSpPr>
        <p:spPr>
          <a:xfrm>
            <a:off x="5428159" y="1605050"/>
            <a:ext cx="16847072" cy="2133601"/>
          </a:xfrm>
          <a:prstGeom prst="rect">
            <a:avLst/>
          </a:prstGeom>
        </p:spPr>
        <p:txBody>
          <a:bodyPr lIns="243799" tIns="243799" rIns="243799" bIns="243799"/>
          <a:lstStyle>
            <a:lvl1pPr>
              <a:defRPr spc="-168" sz="8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Objectives</a:t>
            </a:r>
          </a:p>
        </p:txBody>
      </p:sp>
      <p:sp>
        <p:nvSpPr>
          <p:cNvPr id="203" name="Google Shape;157;p20"/>
          <p:cNvSpPr txBox="1"/>
          <p:nvPr>
            <p:ph type="body" idx="4294967295"/>
          </p:nvPr>
        </p:nvSpPr>
        <p:spPr>
          <a:xfrm>
            <a:off x="5298222" y="3773139"/>
            <a:ext cx="17106946" cy="8839201"/>
          </a:xfrm>
          <a:prstGeom prst="rect">
            <a:avLst/>
          </a:prstGeom>
        </p:spPr>
        <p:txBody>
          <a:bodyPr lIns="243799" tIns="243799" rIns="243799" bIns="243799"/>
          <a:lstStyle/>
          <a:p>
            <a:pPr marL="1092200" indent="-1016000">
              <a:lnSpc>
                <a:spcPct val="115000"/>
              </a:lnSpc>
              <a:spcBef>
                <a:spcPts val="0"/>
              </a:spcBef>
              <a:buClr>
                <a:srgbClr val="E6B91E"/>
              </a:buClr>
              <a:buFont typeface="Trebuchet MS"/>
              <a:buChar char="❖"/>
              <a:defRPr sz="6400">
                <a:solidFill>
                  <a:srgbClr val="FFFFFF"/>
                </a:solidFill>
              </a:defRPr>
            </a:pPr>
            <a:r>
              <a:rPr>
                <a:solidFill>
                  <a:srgbClr val="A7A7A7"/>
                </a:solidFill>
              </a:rPr>
              <a:t>This task explains class and ID selectors and how to define your own selectors.</a:t>
            </a:r>
            <a:r>
              <a:t> </a:t>
            </a:r>
          </a:p>
          <a:p>
            <a:pPr marL="1092200" indent="-1016000">
              <a:lnSpc>
                <a:spcPct val="115000"/>
              </a:lnSpc>
              <a:spcBef>
                <a:spcPts val="0"/>
              </a:spcBef>
              <a:buClr>
                <a:srgbClr val="E6B91E"/>
              </a:buClr>
              <a:buFont typeface="Trebuchet MS"/>
              <a:buChar char="❖"/>
              <a:defRPr sz="6400">
                <a:solidFill>
                  <a:srgbClr val="A7A7A7"/>
                </a:solidFill>
              </a:defRPr>
            </a:pPr>
            <a:r>
              <a:t>Grouping and nesting, pseudo-classes, and page layout are also explained.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163;p21"/>
          <p:cNvSpPr txBox="1"/>
          <p:nvPr>
            <p:ph type="title"/>
          </p:nvPr>
        </p:nvSpPr>
        <p:spPr>
          <a:xfrm>
            <a:off x="3344842" y="941542"/>
            <a:ext cx="10259831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CSS Selectors</a:t>
            </a:r>
          </a:p>
        </p:txBody>
      </p:sp>
      <p:sp>
        <p:nvSpPr>
          <p:cNvPr id="206" name="Google Shape;164;p21"/>
          <p:cNvSpPr txBox="1"/>
          <p:nvPr/>
        </p:nvSpPr>
        <p:spPr>
          <a:xfrm>
            <a:off x="2867522" y="-3357144"/>
            <a:ext cx="20423201" cy="10977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We have thus far only worked with one type of selector. Here the </a:t>
            </a:r>
            <a:r>
              <a:rPr>
                <a:solidFill>
                  <a:srgbClr val="E6B91E"/>
                </a:solidFill>
              </a:rPr>
              <a:t>selector </a:t>
            </a:r>
            <a:r>
              <a:t>is always an </a:t>
            </a:r>
            <a:r>
              <a:rPr>
                <a:solidFill>
                  <a:srgbClr val="E6B91E"/>
                </a:solidFill>
              </a:rPr>
              <a:t>element</a:t>
            </a:r>
            <a:r>
              <a:t>.</a:t>
            </a:r>
          </a:p>
          <a:p>
            <a:pPr indent="457200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457200">
              <a:spcBef>
                <a:spcPts val="2600"/>
              </a:spcBef>
            </a:pPr>
            <a:endParaRPr sz="6400">
              <a:solidFill>
                <a:srgbClr val="FFFFF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>
              <a:spcBef>
                <a:spcPts val="2600"/>
              </a:spcBef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br/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You can also use</a:t>
            </a:r>
            <a:r>
              <a:t> </a:t>
            </a:r>
            <a:r>
              <a:rPr>
                <a:solidFill>
                  <a:srgbClr val="E6B91E"/>
                </a:solidFill>
              </a:rPr>
              <a:t>class </a:t>
            </a:r>
            <a:r>
              <a:rPr>
                <a:solidFill>
                  <a:srgbClr val="A7A7A7"/>
                </a:solidFill>
              </a:rPr>
              <a:t>and</a:t>
            </a:r>
            <a:r>
              <a:t> </a:t>
            </a:r>
            <a:r>
              <a:rPr>
                <a:solidFill>
                  <a:srgbClr val="E6B91E"/>
                </a:solidFill>
              </a:rPr>
              <a:t>ID </a:t>
            </a:r>
            <a:r>
              <a:rPr>
                <a:solidFill>
                  <a:srgbClr val="A7A7A7"/>
                </a:solidFill>
              </a:rPr>
              <a:t>selectors</a:t>
            </a:r>
          </a:p>
          <a:p>
            <a:pPr lvl="1" marL="15494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Class selector:</a:t>
            </a:r>
            <a:r>
              <a:t> </a:t>
            </a:r>
            <a:r>
              <a:rPr>
                <a:solidFill>
                  <a:srgbClr val="E6B91E"/>
                </a:solidFill>
              </a:rPr>
              <a:t>.class</a:t>
            </a:r>
            <a:endParaRPr>
              <a:solidFill>
                <a:srgbClr val="E6B91E"/>
              </a:solidFill>
            </a:endParaRPr>
          </a:p>
          <a:p>
            <a:pPr lvl="1" marL="15494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➢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ID selector:</a:t>
            </a:r>
            <a:r>
              <a:t> </a:t>
            </a:r>
            <a:r>
              <a:rPr>
                <a:solidFill>
                  <a:srgbClr val="E6B91E"/>
                </a:solidFill>
              </a:rPr>
              <a:t>#ID</a:t>
            </a:r>
          </a:p>
        </p:txBody>
      </p:sp>
      <p:pic>
        <p:nvPicPr>
          <p:cNvPr id="207" name="Google Shape;165;p21" descr="Google Shape;165;p2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110206" y="8015461"/>
            <a:ext cx="8026401" cy="44450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171;p22"/>
          <p:cNvSpPr txBox="1"/>
          <p:nvPr>
            <p:ph type="title"/>
          </p:nvPr>
        </p:nvSpPr>
        <p:spPr>
          <a:xfrm>
            <a:off x="3344842" y="1010521"/>
            <a:ext cx="15825962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Cascade: Specificity</a:t>
            </a:r>
          </a:p>
        </p:txBody>
      </p:sp>
      <p:sp>
        <p:nvSpPr>
          <p:cNvPr id="212" name="Google Shape;172;p22"/>
          <p:cNvSpPr txBox="1"/>
          <p:nvPr/>
        </p:nvSpPr>
        <p:spPr>
          <a:xfrm>
            <a:off x="2970990" y="3736323"/>
            <a:ext cx="20423201" cy="45854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“Cascade” has to do with the</a:t>
            </a:r>
            <a:r>
              <a:t> </a:t>
            </a:r>
            <a:r>
              <a:rPr>
                <a:solidFill>
                  <a:srgbClr val="E6B91E"/>
                </a:solidFill>
              </a:rPr>
              <a:t>order </a:t>
            </a:r>
            <a:r>
              <a:rPr>
                <a:solidFill>
                  <a:srgbClr val="A7A7A7"/>
                </a:solidFill>
              </a:rPr>
              <a:t>in which</a:t>
            </a:r>
            <a:r>
              <a:t> </a:t>
            </a:r>
            <a:r>
              <a:rPr>
                <a:solidFill>
                  <a:srgbClr val="E6B91E"/>
                </a:solidFill>
              </a:rPr>
              <a:t>rules </a:t>
            </a:r>
            <a:r>
              <a:rPr>
                <a:solidFill>
                  <a:srgbClr val="A7A7A7"/>
                </a:solidFill>
              </a:rPr>
              <a:t>are applied</a:t>
            </a: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NB! The more specific a rule is, the higher its precedence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178;p23"/>
          <p:cNvSpPr txBox="1"/>
          <p:nvPr>
            <p:ph type="title"/>
          </p:nvPr>
        </p:nvSpPr>
        <p:spPr>
          <a:xfrm>
            <a:off x="3517289" y="1113989"/>
            <a:ext cx="14447193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What Will We Be Doing?</a:t>
            </a:r>
          </a:p>
        </p:txBody>
      </p:sp>
      <p:sp>
        <p:nvSpPr>
          <p:cNvPr id="217" name="Google Shape;179;p23"/>
          <p:cNvSpPr txBox="1"/>
          <p:nvPr/>
        </p:nvSpPr>
        <p:spPr>
          <a:xfrm>
            <a:off x="2453649" y="4095366"/>
            <a:ext cx="20423201" cy="5525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We are going to style a page which</a:t>
            </a:r>
            <a:r>
              <a:t> </a:t>
            </a:r>
            <a:r>
              <a:rPr>
                <a:solidFill>
                  <a:srgbClr val="E6B91E"/>
                </a:solidFill>
              </a:rPr>
              <a:t>advertises different subjects</a:t>
            </a:r>
            <a:r>
              <a:t> </a:t>
            </a:r>
            <a:r>
              <a:rPr>
                <a:solidFill>
                  <a:srgbClr val="A7A7A7"/>
                </a:solidFill>
              </a:rPr>
              <a:t>to take at a high school level.</a:t>
            </a: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We recommend using</a:t>
            </a:r>
            <a:r>
              <a:t> </a:t>
            </a:r>
            <a:r>
              <a:rPr>
                <a:solidFill>
                  <a:srgbClr val="E6B91E"/>
                </a:solidFill>
              </a:rPr>
              <a:t>external CSS</a:t>
            </a:r>
            <a:r>
              <a:t> </a:t>
            </a:r>
            <a:r>
              <a:rPr>
                <a:solidFill>
                  <a:srgbClr val="A7A7A7"/>
                </a:solidFill>
              </a:rPr>
              <a:t>wherever possible, but you may use inline and internal as needed.</a:t>
            </a:r>
            <a:r>
              <a:t> 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185;p24"/>
          <p:cNvSpPr txBox="1"/>
          <p:nvPr>
            <p:ph type="title"/>
          </p:nvPr>
        </p:nvSpPr>
        <p:spPr>
          <a:xfrm>
            <a:off x="3275863" y="803584"/>
            <a:ext cx="14530184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220" name="Google Shape;186;p24"/>
          <p:cNvSpPr txBox="1"/>
          <p:nvPr/>
        </p:nvSpPr>
        <p:spPr>
          <a:xfrm>
            <a:off x="2660586" y="2431469"/>
            <a:ext cx="20423200" cy="996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t>Main heading</a:t>
            </a:r>
            <a:r>
              <a:rPr>
                <a:solidFill>
                  <a:srgbClr val="FFFFFF"/>
                </a:solidFill>
              </a:rPr>
              <a:t> </a:t>
            </a:r>
            <a:r>
              <a:rPr>
                <a:solidFill>
                  <a:srgbClr val="A7A7A7"/>
                </a:solidFill>
              </a:rPr>
              <a:t>and an</a:t>
            </a:r>
            <a:r>
              <a:rPr>
                <a:solidFill>
                  <a:srgbClr val="FFFFFF"/>
                </a:solidFill>
              </a:rPr>
              <a:t> </a:t>
            </a:r>
            <a:r>
              <a:t>image </a:t>
            </a:r>
            <a:r>
              <a:rPr>
                <a:solidFill>
                  <a:srgbClr val="A7A7A7"/>
                </a:solidFill>
              </a:rPr>
              <a:t>at the top of the page</a:t>
            </a:r>
            <a:endParaRPr>
              <a:solidFill>
                <a:srgbClr val="FFFFFF"/>
              </a:solidFill>
            </a:endParaRP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The webpage will have a</a:t>
            </a:r>
            <a:r>
              <a:t> </a:t>
            </a:r>
            <a:r>
              <a:rPr>
                <a:solidFill>
                  <a:srgbClr val="E6B91E"/>
                </a:solidFill>
              </a:rPr>
              <a:t>navigation bar</a:t>
            </a:r>
            <a:r>
              <a:t> </a:t>
            </a:r>
            <a:r>
              <a:rPr>
                <a:solidFill>
                  <a:srgbClr val="A7A7A7"/>
                </a:solidFill>
              </a:rPr>
              <a:t>which will have links to the</a:t>
            </a:r>
            <a:r>
              <a:t> </a:t>
            </a:r>
            <a:r>
              <a:rPr>
                <a:solidFill>
                  <a:srgbClr val="E6B91E"/>
                </a:solidFill>
              </a:rPr>
              <a:t>homepage</a:t>
            </a:r>
            <a:r>
              <a:t>, </a:t>
            </a:r>
            <a:r>
              <a:rPr>
                <a:solidFill>
                  <a:srgbClr val="A7A7A7"/>
                </a:solidFill>
              </a:rPr>
              <a:t>one per</a:t>
            </a:r>
            <a:r>
              <a:t> </a:t>
            </a:r>
            <a:r>
              <a:rPr>
                <a:solidFill>
                  <a:srgbClr val="E6B91E"/>
                </a:solidFill>
              </a:rPr>
              <a:t>subject </a:t>
            </a:r>
            <a:r>
              <a:rPr>
                <a:solidFill>
                  <a:srgbClr val="A7A7A7"/>
                </a:solidFill>
              </a:rPr>
              <a:t>and a </a:t>
            </a:r>
            <a:r>
              <a:rPr>
                <a:solidFill>
                  <a:srgbClr val="E6B91E"/>
                </a:solidFill>
              </a:rPr>
              <a:t>contact </a:t>
            </a:r>
            <a:r>
              <a:rPr>
                <a:solidFill>
                  <a:srgbClr val="A7A7A7"/>
                </a:solidFill>
              </a:rPr>
              <a:t>page (they don’t need to be functional yet)</a:t>
            </a: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We will offer three subjects:</a:t>
            </a:r>
            <a:r>
              <a:t> </a:t>
            </a:r>
            <a:r>
              <a:rPr>
                <a:solidFill>
                  <a:srgbClr val="E6B91E"/>
                </a:solidFill>
              </a:rPr>
              <a:t>Information Technology, Biology </a:t>
            </a:r>
            <a:r>
              <a:rPr>
                <a:solidFill>
                  <a:srgbClr val="A7A7A7"/>
                </a:solidFill>
              </a:rPr>
              <a:t>and</a:t>
            </a:r>
            <a:r>
              <a:t> </a:t>
            </a:r>
            <a:r>
              <a:rPr>
                <a:solidFill>
                  <a:srgbClr val="E6B91E"/>
                </a:solidFill>
              </a:rPr>
              <a:t>History</a:t>
            </a:r>
            <a:r>
              <a:rPr>
                <a:solidFill>
                  <a:srgbClr val="A7A7A7"/>
                </a:solidFill>
              </a:rPr>
              <a:t>, encapsulated in</a:t>
            </a:r>
            <a:r>
              <a:t> </a:t>
            </a:r>
            <a:r>
              <a:rPr>
                <a:solidFill>
                  <a:srgbClr val="E6B91E"/>
                </a:solidFill>
              </a:rPr>
              <a:t>article </a:t>
            </a:r>
            <a:r>
              <a:rPr>
                <a:solidFill>
                  <a:srgbClr val="A7A7A7"/>
                </a:solidFill>
              </a:rPr>
              <a:t>elements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193;p25"/>
          <p:cNvSpPr txBox="1"/>
          <p:nvPr>
            <p:ph type="title"/>
          </p:nvPr>
        </p:nvSpPr>
        <p:spPr>
          <a:xfrm>
            <a:off x="3310352" y="665627"/>
            <a:ext cx="17294321" cy="14349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E6B91E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</a:lstStyle>
          <a:p>
            <a:pPr/>
            <a:r>
              <a:t>Requirements</a:t>
            </a:r>
          </a:p>
        </p:txBody>
      </p:sp>
      <p:sp>
        <p:nvSpPr>
          <p:cNvPr id="223" name="Google Shape;194;p25"/>
          <p:cNvSpPr txBox="1"/>
          <p:nvPr/>
        </p:nvSpPr>
        <p:spPr>
          <a:xfrm>
            <a:off x="2867522" y="2303349"/>
            <a:ext cx="20423201" cy="10562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243799" tIns="243799" rIns="243799" bIns="243799" anchor="ctr">
            <a:spAutoFit/>
          </a:bodyPr>
          <a:lstStyle/>
          <a:p>
            <a:pPr marL="1092200" indent="-1016000"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Each article will consist of a</a:t>
            </a:r>
            <a:r>
              <a:t> </a:t>
            </a:r>
            <a:r>
              <a:rPr>
                <a:solidFill>
                  <a:srgbClr val="E6B91E"/>
                </a:solidFill>
              </a:rPr>
              <a:t>heading </a:t>
            </a:r>
            <a:r>
              <a:rPr>
                <a:solidFill>
                  <a:srgbClr val="A7A7A7"/>
                </a:solidFill>
              </a:rPr>
              <a:t>(the name of the subject), a</a:t>
            </a:r>
            <a:r>
              <a:t> </a:t>
            </a:r>
            <a:r>
              <a:rPr>
                <a:solidFill>
                  <a:srgbClr val="E6B91E"/>
                </a:solidFill>
              </a:rPr>
              <a:t>picture </a:t>
            </a:r>
            <a:r>
              <a:rPr>
                <a:solidFill>
                  <a:srgbClr val="A7A7A7"/>
                </a:solidFill>
              </a:rPr>
              <a:t>relating to the subject, and a small</a:t>
            </a:r>
            <a:r>
              <a:t> </a:t>
            </a:r>
            <a:r>
              <a:rPr>
                <a:solidFill>
                  <a:srgbClr val="E6B91E"/>
                </a:solidFill>
              </a:rPr>
              <a:t>paragraph </a:t>
            </a:r>
            <a:r>
              <a:rPr>
                <a:solidFill>
                  <a:srgbClr val="A7A7A7"/>
                </a:solidFill>
              </a:rPr>
              <a:t>which gives a brief overview of the subject.</a:t>
            </a:r>
            <a:r>
              <a:t> </a:t>
            </a: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There will be a</a:t>
            </a:r>
            <a:r>
              <a:t> </a:t>
            </a:r>
            <a:r>
              <a:rPr>
                <a:solidFill>
                  <a:srgbClr val="E6B91E"/>
                </a:solidFill>
              </a:rPr>
              <a:t>details </a:t>
            </a:r>
            <a:r>
              <a:rPr>
                <a:solidFill>
                  <a:srgbClr val="A7A7A7"/>
                </a:solidFill>
              </a:rPr>
              <a:t>button which will react when a mouse hovers over it, but will not provide extra functionality.</a:t>
            </a:r>
          </a:p>
          <a:p>
            <a:pPr marL="1092200" indent="-1016000">
              <a:spcBef>
                <a:spcPts val="2600"/>
              </a:spcBef>
              <a:buClr>
                <a:srgbClr val="E6B91E"/>
              </a:buClr>
              <a:buSzPts val="6400"/>
              <a:buFont typeface="Trebuchet MS"/>
              <a:buChar char="❖"/>
              <a:defRPr sz="6400">
                <a:solidFill>
                  <a:srgbClr val="FFFFFF"/>
                </a:solidFill>
                <a:latin typeface="Trebuchet MS"/>
                <a:ea typeface="Trebuchet MS"/>
                <a:cs typeface="Trebuchet MS"/>
                <a:sym typeface="Trebuchet MS"/>
              </a:defRPr>
            </a:pPr>
            <a:r>
              <a:rPr>
                <a:solidFill>
                  <a:srgbClr val="A7A7A7"/>
                </a:solidFill>
              </a:rPr>
              <a:t>In the</a:t>
            </a:r>
            <a:r>
              <a:t> </a:t>
            </a:r>
            <a:r>
              <a:rPr>
                <a:solidFill>
                  <a:srgbClr val="E6B91E"/>
                </a:solidFill>
              </a:rPr>
              <a:t>footer </a:t>
            </a:r>
            <a:r>
              <a:rPr>
                <a:solidFill>
                  <a:srgbClr val="A7A7A7"/>
                </a:solidFill>
              </a:rPr>
              <a:t>element, there will be all the</a:t>
            </a:r>
            <a:r>
              <a:t> </a:t>
            </a:r>
            <a:r>
              <a:rPr>
                <a:solidFill>
                  <a:srgbClr val="E6B91E"/>
                </a:solidFill>
              </a:rPr>
              <a:t>extra information</a:t>
            </a:r>
            <a:r>
              <a:t> </a:t>
            </a:r>
            <a:r>
              <a:rPr>
                <a:solidFill>
                  <a:srgbClr val="A7A7A7"/>
                </a:solidFill>
              </a:rPr>
              <a:t>which is usually contained in web pages.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"/>
        <a:ea typeface="Helvetica"/>
        <a:cs typeface="Helvetica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7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