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HipstamaticPhoto-542167047.760774.JPG" descr="HipstamaticPhoto-542167047.76077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98160" y="-410689"/>
            <a:ext cx="18799961" cy="1057497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SS Grid"/>
          <p:cNvSpPr txBox="1"/>
          <p:nvPr/>
        </p:nvSpPr>
        <p:spPr>
          <a:xfrm>
            <a:off x="2817608" y="7987090"/>
            <a:ext cx="4905757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rgbClr val="FFFFFF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CSS 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rid"/>
          <p:cNvSpPr txBox="1"/>
          <p:nvPr/>
        </p:nvSpPr>
        <p:spPr>
          <a:xfrm>
            <a:off x="5097424" y="3793067"/>
            <a:ext cx="2809952" cy="156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4">
                    <a:hueOff val="46120"/>
                    <a:satOff val="4178"/>
                    <a:lumOff val="-16732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Grid</a:t>
            </a:r>
          </a:p>
        </p:txBody>
      </p:sp>
      <p:sp>
        <p:nvSpPr>
          <p:cNvPr id="166" name="work?"/>
          <p:cNvSpPr txBox="1"/>
          <p:nvPr/>
        </p:nvSpPr>
        <p:spPr>
          <a:xfrm>
            <a:off x="5632201" y="5181599"/>
            <a:ext cx="174039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work?</a:t>
            </a:r>
          </a:p>
        </p:txBody>
      </p:sp>
      <p:sp>
        <p:nvSpPr>
          <p:cNvPr id="167" name="How does"/>
          <p:cNvSpPr txBox="1"/>
          <p:nvPr/>
        </p:nvSpPr>
        <p:spPr>
          <a:xfrm>
            <a:off x="5089872" y="3085159"/>
            <a:ext cx="282505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does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usin of flexbox"/>
          <p:cNvSpPr txBox="1"/>
          <p:nvPr/>
        </p:nvSpPr>
        <p:spPr>
          <a:xfrm>
            <a:off x="1117955" y="1893533"/>
            <a:ext cx="10768890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Cousin of flexbox</a:t>
            </a:r>
          </a:p>
        </p:txBody>
      </p:sp>
      <p:sp>
        <p:nvSpPr>
          <p:cNvPr id="170" name="Built with modern web in mind…"/>
          <p:cNvSpPr txBox="1"/>
          <p:nvPr/>
        </p:nvSpPr>
        <p:spPr>
          <a:xfrm>
            <a:off x="1064193" y="3721099"/>
            <a:ext cx="10876414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Built with modern web in mind</a:t>
            </a: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Natively responsive</a:t>
            </a: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Parent —&gt; Child Relationship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"/>
          <p:cNvSpPr/>
          <p:nvPr/>
        </p:nvSpPr>
        <p:spPr>
          <a:xfrm>
            <a:off x="-25808" y="-82708"/>
            <a:ext cx="13099335" cy="99190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" name="grid tracks"/>
          <p:cNvSpPr txBox="1"/>
          <p:nvPr/>
        </p:nvSpPr>
        <p:spPr>
          <a:xfrm>
            <a:off x="2918714" y="82439"/>
            <a:ext cx="7167373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rgbClr val="FFFFFF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grid tracks</a:t>
            </a:r>
          </a:p>
        </p:txBody>
      </p:sp>
      <p:sp>
        <p:nvSpPr>
          <p:cNvPr id="174" name="Rectangle"/>
          <p:cNvSpPr/>
          <p:nvPr/>
        </p:nvSpPr>
        <p:spPr>
          <a:xfrm>
            <a:off x="1603563" y="1852951"/>
            <a:ext cx="10069691" cy="296059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Rectangle"/>
          <p:cNvSpPr/>
          <p:nvPr/>
        </p:nvSpPr>
        <p:spPr>
          <a:xfrm>
            <a:off x="1542891" y="3178570"/>
            <a:ext cx="10112609" cy="29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6" name="Rectangle"/>
          <p:cNvSpPr/>
          <p:nvPr/>
        </p:nvSpPr>
        <p:spPr>
          <a:xfrm>
            <a:off x="1564351" y="4504188"/>
            <a:ext cx="10069690" cy="296059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7" name="Rectangle"/>
          <p:cNvSpPr/>
          <p:nvPr/>
        </p:nvSpPr>
        <p:spPr>
          <a:xfrm>
            <a:off x="1621317" y="5829806"/>
            <a:ext cx="10034183" cy="296059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" name="Rectangle"/>
          <p:cNvSpPr/>
          <p:nvPr/>
        </p:nvSpPr>
        <p:spPr>
          <a:xfrm>
            <a:off x="1664236" y="7155425"/>
            <a:ext cx="9948345" cy="296058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" name="Rectangle"/>
          <p:cNvSpPr/>
          <p:nvPr/>
        </p:nvSpPr>
        <p:spPr>
          <a:xfrm>
            <a:off x="11368025" y="1872102"/>
            <a:ext cx="331500" cy="556023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" name="Rectangle"/>
          <p:cNvSpPr/>
          <p:nvPr/>
        </p:nvSpPr>
        <p:spPr>
          <a:xfrm>
            <a:off x="9397443" y="1872102"/>
            <a:ext cx="331500" cy="556023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7426861" y="1872102"/>
            <a:ext cx="331500" cy="556023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5456278" y="1872102"/>
            <a:ext cx="331501" cy="556023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3" name="Rectangle"/>
          <p:cNvSpPr/>
          <p:nvPr/>
        </p:nvSpPr>
        <p:spPr>
          <a:xfrm>
            <a:off x="3485696" y="1872102"/>
            <a:ext cx="331500" cy="556023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" name="Rectangle"/>
          <p:cNvSpPr/>
          <p:nvPr/>
        </p:nvSpPr>
        <p:spPr>
          <a:xfrm>
            <a:off x="1515114" y="1872102"/>
            <a:ext cx="331500" cy="556023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" name="(thats what the rows and columns are called)"/>
          <p:cNvSpPr txBox="1"/>
          <p:nvPr/>
        </p:nvSpPr>
        <p:spPr>
          <a:xfrm>
            <a:off x="1280610" y="7857128"/>
            <a:ext cx="10876415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(thats what the rows and columns are called)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1 - Use Display"/>
          <p:cNvSpPr txBox="1"/>
          <p:nvPr/>
        </p:nvSpPr>
        <p:spPr>
          <a:xfrm>
            <a:off x="2643784" y="1558075"/>
            <a:ext cx="7717232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1 - Use Display</a:t>
            </a:r>
          </a:p>
        </p:txBody>
      </p:sp>
      <p:sp>
        <p:nvSpPr>
          <p:cNvPr id="188" name=".container {…"/>
          <p:cNvSpPr txBox="1"/>
          <p:nvPr/>
        </p:nvSpPr>
        <p:spPr>
          <a:xfrm>
            <a:off x="4113150" y="4044950"/>
            <a:ext cx="450413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 {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display: grid;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2 - Think !"/>
          <p:cNvSpPr txBox="1"/>
          <p:nvPr/>
        </p:nvSpPr>
        <p:spPr>
          <a:xfrm>
            <a:off x="3834333" y="361964"/>
            <a:ext cx="5336134" cy="156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2 - Think !</a:t>
            </a:r>
          </a:p>
        </p:txBody>
      </p:sp>
      <p:pic>
        <p:nvPicPr>
          <p:cNvPr id="191" name="brain.png" descr="br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286000"/>
            <a:ext cx="8890000" cy="662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"/>
          <p:cNvSpPr/>
          <p:nvPr/>
        </p:nvSpPr>
        <p:spPr>
          <a:xfrm>
            <a:off x="-25808" y="-36602"/>
            <a:ext cx="13099335" cy="99190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What kind of layout…"/>
          <p:cNvSpPr txBox="1"/>
          <p:nvPr/>
        </p:nvSpPr>
        <p:spPr>
          <a:xfrm>
            <a:off x="399236" y="3332481"/>
            <a:ext cx="12206327" cy="3088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600">
                <a:solidFill>
                  <a:srgbClr val="FFFFFF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What kind of layout</a:t>
            </a:r>
          </a:p>
          <a:p>
            <a:pPr>
              <a:defRPr sz="9600">
                <a:solidFill>
                  <a:srgbClr val="FFFFFF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t>do you want?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"/>
          <p:cNvSpPr/>
          <p:nvPr/>
        </p:nvSpPr>
        <p:spPr>
          <a:xfrm>
            <a:off x="4285889" y="7676790"/>
            <a:ext cx="7237472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columns"/>
          <p:cNvSpPr txBox="1"/>
          <p:nvPr/>
        </p:nvSpPr>
        <p:spPr>
          <a:xfrm>
            <a:off x="3842867" y="8112134"/>
            <a:ext cx="5319066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columns</a:t>
            </a:r>
          </a:p>
        </p:txBody>
      </p:sp>
      <p:sp>
        <p:nvSpPr>
          <p:cNvPr id="199" name="Make some"/>
          <p:cNvSpPr txBox="1"/>
          <p:nvPr/>
        </p:nvSpPr>
        <p:spPr>
          <a:xfrm>
            <a:off x="38469" y="8475352"/>
            <a:ext cx="413799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Make some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2345" y="-28166"/>
            <a:ext cx="15061764" cy="983533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ow"/>
          <p:cNvSpPr txBox="1"/>
          <p:nvPr/>
        </p:nvSpPr>
        <p:spPr>
          <a:xfrm>
            <a:off x="11150725" y="855782"/>
            <a:ext cx="625247" cy="4953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row</a:t>
            </a:r>
          </a:p>
        </p:txBody>
      </p:sp>
      <p:sp>
        <p:nvSpPr>
          <p:cNvPr id="203" name="Rectangle"/>
          <p:cNvSpPr/>
          <p:nvPr/>
        </p:nvSpPr>
        <p:spPr>
          <a:xfrm>
            <a:off x="4285889" y="7676790"/>
            <a:ext cx="7237472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" name="Row"/>
          <p:cNvSpPr txBox="1"/>
          <p:nvPr/>
        </p:nvSpPr>
        <p:spPr>
          <a:xfrm>
            <a:off x="8625891" y="7529472"/>
            <a:ext cx="2783130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Row</a:t>
            </a:r>
          </a:p>
        </p:txBody>
      </p:sp>
      <p:sp>
        <p:nvSpPr>
          <p:cNvPr id="205" name="And maybe a"/>
          <p:cNvSpPr txBox="1"/>
          <p:nvPr/>
        </p:nvSpPr>
        <p:spPr>
          <a:xfrm>
            <a:off x="4433403" y="7892690"/>
            <a:ext cx="41379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And maybe a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/* 2 column, 1 row grid */…"/>
          <p:cNvSpPr txBox="1"/>
          <p:nvPr/>
        </p:nvSpPr>
        <p:spPr>
          <a:xfrm>
            <a:off x="1565680" y="2461574"/>
            <a:ext cx="10106504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2 column, 1 row grid */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 {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display: grid;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grid-template-column: 100px 100px;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grid-template-row: 100px;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.item {</a:t>
            </a:r>
          </a:p>
          <a:p>
            <a:pPr lvl="1"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background-color: orange;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08" name="example"/>
          <p:cNvSpPr txBox="1"/>
          <p:nvPr/>
        </p:nvSpPr>
        <p:spPr>
          <a:xfrm>
            <a:off x="4069029" y="592522"/>
            <a:ext cx="4866742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 Shot 2018-05-29 at 12.13.24.png" descr="Screen Shot 2018-05-29 at 12.13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0" y="730250"/>
            <a:ext cx="4368800" cy="829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ome review"/>
          <p:cNvSpPr txBox="1"/>
          <p:nvPr/>
        </p:nvSpPr>
        <p:spPr>
          <a:xfrm>
            <a:off x="2826054" y="1210986"/>
            <a:ext cx="7352692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Some review</a:t>
            </a:r>
          </a:p>
        </p:txBody>
      </p:sp>
      <p:sp>
        <p:nvSpPr>
          <p:cNvPr id="123" name="What direction does a Flexbox natively go - horizontal or vertical?…"/>
          <p:cNvSpPr txBox="1"/>
          <p:nvPr/>
        </p:nvSpPr>
        <p:spPr>
          <a:xfrm>
            <a:off x="188834" y="3221186"/>
            <a:ext cx="12627131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What direction does a Flexbox natively go - horizontal or vertical?</a:t>
            </a: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Bonus: What CSS property adjusts that?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mplicit tracks"/>
          <p:cNvSpPr txBox="1"/>
          <p:nvPr/>
        </p:nvSpPr>
        <p:spPr>
          <a:xfrm>
            <a:off x="1982368" y="2740046"/>
            <a:ext cx="9040064" cy="156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implicit tracks</a:t>
            </a:r>
          </a:p>
        </p:txBody>
      </p:sp>
      <p:sp>
        <p:nvSpPr>
          <p:cNvPr id="213" name="You can leave off grid-template-row and CSS grid will automatically make the rows, conceptually called the implicit grid."/>
          <p:cNvSpPr txBox="1"/>
          <p:nvPr/>
        </p:nvSpPr>
        <p:spPr>
          <a:xfrm>
            <a:off x="1801817" y="4727066"/>
            <a:ext cx="9401166" cy="1747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You can leave off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grid-template-row </a:t>
            </a:r>
            <a:r>
              <a:t>and CSS grid will automatically make the rows, conceptually called the implicit grid.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/* 2 column, 1 row grid */…"/>
          <p:cNvSpPr txBox="1"/>
          <p:nvPr/>
        </p:nvSpPr>
        <p:spPr>
          <a:xfrm>
            <a:off x="1565680" y="2721924"/>
            <a:ext cx="10106504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2 column, 1 row grid */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 {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display: grid;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grid-template-column: 100px 100px;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.item {</a:t>
            </a:r>
          </a:p>
          <a:p>
            <a:pPr lvl="1"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background-color: orange;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16" name="so this also works"/>
          <p:cNvSpPr txBox="1"/>
          <p:nvPr/>
        </p:nvSpPr>
        <p:spPr>
          <a:xfrm>
            <a:off x="868019" y="492637"/>
            <a:ext cx="11268762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so this also works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creen Shot 2018-05-29 at 12.13.24.png" descr="Screen Shot 2018-05-29 at 12.13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0" y="730250"/>
            <a:ext cx="4368800" cy="8293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rid-gap"/>
          <p:cNvSpPr txBox="1"/>
          <p:nvPr/>
        </p:nvSpPr>
        <p:spPr>
          <a:xfrm>
            <a:off x="3752646" y="2057500"/>
            <a:ext cx="5499508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grid-gap</a:t>
            </a:r>
          </a:p>
        </p:txBody>
      </p:sp>
      <p:sp>
        <p:nvSpPr>
          <p:cNvPr id="221" name="grid-gap is the margin/padding of CSS grid. If you want space between your grid items, you apply grid-gap to the container. So easy!"/>
          <p:cNvSpPr txBox="1"/>
          <p:nvPr/>
        </p:nvSpPr>
        <p:spPr>
          <a:xfrm>
            <a:off x="1801817" y="4442854"/>
            <a:ext cx="9401166" cy="2315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grid-gap</a:t>
            </a:r>
            <a:r>
              <a:t> is the margin/padding of CSS grid. If you want space between your grid items, you apply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grid-gap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to the container. So easy!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.container {…"/>
          <p:cNvSpPr txBox="1"/>
          <p:nvPr/>
        </p:nvSpPr>
        <p:spPr>
          <a:xfrm>
            <a:off x="1565680" y="2721924"/>
            <a:ext cx="10106504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 {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display: grid;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grid-template-column: 100px 100px;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grid-gap: 20px;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.item {</a:t>
            </a:r>
          </a:p>
          <a:p>
            <a:pPr lvl="1"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background-color: orange;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24" name="grid-gap"/>
          <p:cNvSpPr txBox="1"/>
          <p:nvPr/>
        </p:nvSpPr>
        <p:spPr>
          <a:xfrm>
            <a:off x="3752646" y="326162"/>
            <a:ext cx="5499508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grid-gap</a:t>
            </a:r>
          </a:p>
        </p:txBody>
      </p:sp>
      <p:sp>
        <p:nvSpPr>
          <p:cNvPr id="225" name="One Value"/>
          <p:cNvSpPr txBox="1"/>
          <p:nvPr/>
        </p:nvSpPr>
        <p:spPr>
          <a:xfrm>
            <a:off x="1801817" y="1797527"/>
            <a:ext cx="94011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One Value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creen Shot 2018-05-29 at 15.56.50.png" descr="Screen Shot 2018-05-29 at 15.56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743" y="3155388"/>
            <a:ext cx="11781314" cy="590665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rid-gap"/>
          <p:cNvSpPr txBox="1"/>
          <p:nvPr/>
        </p:nvSpPr>
        <p:spPr>
          <a:xfrm>
            <a:off x="3752646" y="326162"/>
            <a:ext cx="5499508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grid-gap</a:t>
            </a:r>
          </a:p>
        </p:txBody>
      </p:sp>
      <p:sp>
        <p:nvSpPr>
          <p:cNvPr id="229" name="One Value"/>
          <p:cNvSpPr txBox="1"/>
          <p:nvPr/>
        </p:nvSpPr>
        <p:spPr>
          <a:xfrm>
            <a:off x="1801817" y="1797527"/>
            <a:ext cx="94011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One Value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rid-gap"/>
          <p:cNvSpPr txBox="1"/>
          <p:nvPr/>
        </p:nvSpPr>
        <p:spPr>
          <a:xfrm>
            <a:off x="3752646" y="3023053"/>
            <a:ext cx="5499508" cy="156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grid-gap</a:t>
            </a:r>
          </a:p>
        </p:txBody>
      </p:sp>
      <p:sp>
        <p:nvSpPr>
          <p:cNvPr id="232" name="grid-gap can take two values, which set column and row padding respectively"/>
          <p:cNvSpPr txBox="1"/>
          <p:nvPr/>
        </p:nvSpPr>
        <p:spPr>
          <a:xfrm>
            <a:off x="1801817" y="5000116"/>
            <a:ext cx="9401166" cy="12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grid-gap</a:t>
            </a:r>
            <a:r>
              <a:t> can take two values, which set column and row padding respectively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.container {…"/>
          <p:cNvSpPr txBox="1"/>
          <p:nvPr/>
        </p:nvSpPr>
        <p:spPr>
          <a:xfrm>
            <a:off x="1565680" y="2721924"/>
            <a:ext cx="10106504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 {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display: grid;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grid-template-column: 100px 100px;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grid-gap: 20px 80px;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.item {</a:t>
            </a:r>
          </a:p>
          <a:p>
            <a:pPr lvl="1"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background-color: orange;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35" name="grid-gap"/>
          <p:cNvSpPr txBox="1"/>
          <p:nvPr/>
        </p:nvSpPr>
        <p:spPr>
          <a:xfrm>
            <a:off x="3752646" y="326162"/>
            <a:ext cx="5499508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grid-gap</a:t>
            </a:r>
          </a:p>
        </p:txBody>
      </p:sp>
      <p:sp>
        <p:nvSpPr>
          <p:cNvPr id="236" name="Two Value"/>
          <p:cNvSpPr txBox="1"/>
          <p:nvPr/>
        </p:nvSpPr>
        <p:spPr>
          <a:xfrm>
            <a:off x="1801817" y="1797527"/>
            <a:ext cx="94011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Two Value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rid-gap"/>
          <p:cNvSpPr txBox="1"/>
          <p:nvPr/>
        </p:nvSpPr>
        <p:spPr>
          <a:xfrm>
            <a:off x="3752646" y="326162"/>
            <a:ext cx="5499508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grid-gap</a:t>
            </a:r>
          </a:p>
        </p:txBody>
      </p:sp>
      <p:sp>
        <p:nvSpPr>
          <p:cNvPr id="239" name="Two Value (note column/row padding difference)"/>
          <p:cNvSpPr txBox="1"/>
          <p:nvPr/>
        </p:nvSpPr>
        <p:spPr>
          <a:xfrm>
            <a:off x="1315691" y="1797527"/>
            <a:ext cx="103734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Two Value (note column/row padding difference)</a:t>
            </a:r>
          </a:p>
        </p:txBody>
      </p:sp>
      <p:pic>
        <p:nvPicPr>
          <p:cNvPr id="240" name="Screen Shot 2018-05-29 at 15.58.24.png" descr="Screen Shot 2018-05-29 at 15.5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9190" y="2841623"/>
            <a:ext cx="11466420" cy="5945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 unit"/>
          <p:cNvSpPr txBox="1"/>
          <p:nvPr/>
        </p:nvSpPr>
        <p:spPr>
          <a:xfrm>
            <a:off x="4465269" y="2057500"/>
            <a:ext cx="4074262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fr unit</a:t>
            </a:r>
          </a:p>
        </p:txBody>
      </p:sp>
      <p:sp>
        <p:nvSpPr>
          <p:cNvPr id="243" name="The ‘fractional unit’ - fr - is a new unit to be used with CSS grid (similar to percentages).…"/>
          <p:cNvSpPr txBox="1"/>
          <p:nvPr/>
        </p:nvSpPr>
        <p:spPr>
          <a:xfrm>
            <a:off x="1801817" y="4177283"/>
            <a:ext cx="9401166" cy="2846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‘fractional unit’ -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fr</a:t>
            </a:r>
            <a:r>
              <a:t> - is a new unit to be used with CSS grid (similar to percentages). </a:t>
            </a:r>
          </a:p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It stands for fractions of a grid container, and it intelligently takes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grid-gap</a:t>
            </a:r>
            <a:r>
              <a:rPr>
                <a:latin typeface="Arial"/>
                <a:ea typeface="Arial"/>
                <a:cs typeface="Arial"/>
                <a:sym typeface="Arial"/>
              </a:rPr>
              <a:t> into account. 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ore review"/>
          <p:cNvSpPr txBox="1"/>
          <p:nvPr/>
        </p:nvSpPr>
        <p:spPr>
          <a:xfrm>
            <a:off x="2744977" y="1210986"/>
            <a:ext cx="7514845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More review</a:t>
            </a:r>
          </a:p>
        </p:txBody>
      </p:sp>
      <p:sp>
        <p:nvSpPr>
          <p:cNvPr id="126" name="How do you reorder Flexbox children?…"/>
          <p:cNvSpPr txBox="1"/>
          <p:nvPr/>
        </p:nvSpPr>
        <p:spPr>
          <a:xfrm>
            <a:off x="188834" y="3589486"/>
            <a:ext cx="12627131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How do you reorder Flexbox children?</a:t>
            </a: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Bonus: What CSS property adjusts that?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/* 4 column grid, with fr */…"/>
          <p:cNvSpPr txBox="1"/>
          <p:nvPr/>
        </p:nvSpPr>
        <p:spPr>
          <a:xfrm>
            <a:off x="733241" y="2428279"/>
            <a:ext cx="11885899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4 column grid, with fr */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.container {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display: grid;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grid-template-columns: 1fr 1fr 1fr 1fr;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grid-gap: 20px;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.item {</a:t>
            </a:r>
          </a:p>
          <a:p>
            <a:pPr lvl="1"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background-color: orange;</a:t>
            </a:r>
          </a:p>
          <a:p>
            <a:pPr algn="l"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46" name="FR Unit"/>
          <p:cNvSpPr txBox="1"/>
          <p:nvPr/>
        </p:nvSpPr>
        <p:spPr>
          <a:xfrm>
            <a:off x="4465269" y="492637"/>
            <a:ext cx="4074262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FR Unit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ix fr &amp; pixel / % ?"/>
          <p:cNvSpPr txBox="1"/>
          <p:nvPr/>
        </p:nvSpPr>
        <p:spPr>
          <a:xfrm>
            <a:off x="1320952" y="1757845"/>
            <a:ext cx="10362896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mix fr &amp; pixel / % ?</a:t>
            </a:r>
          </a:p>
        </p:txBody>
      </p:sp>
      <p:sp>
        <p:nvSpPr>
          <p:cNvPr id="249" name="Yeah - we feel free to mix fixed width and variable width units like pixels, fr and percentages.…"/>
          <p:cNvSpPr txBox="1"/>
          <p:nvPr/>
        </p:nvSpPr>
        <p:spPr>
          <a:xfrm>
            <a:off x="1801817" y="3805024"/>
            <a:ext cx="9401166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Yeah - we feel free to mix fixed width and variable width units like pixels, fr and percentages. </a:t>
            </a:r>
          </a:p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They can be used together - fr is like saying ‘use the remainder of the space left AFTER you take out the fixed width elements’.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R unit"/>
          <p:cNvSpPr txBox="1"/>
          <p:nvPr/>
        </p:nvSpPr>
        <p:spPr>
          <a:xfrm>
            <a:off x="4465269" y="109745"/>
            <a:ext cx="4074262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FR unit</a:t>
            </a:r>
          </a:p>
        </p:txBody>
      </p:sp>
      <p:sp>
        <p:nvSpPr>
          <p:cNvPr id="252" name="Can’t really tell what’s going on unless you open a browser up"/>
          <p:cNvSpPr txBox="1"/>
          <p:nvPr/>
        </p:nvSpPr>
        <p:spPr>
          <a:xfrm>
            <a:off x="1315691" y="1474534"/>
            <a:ext cx="1037341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Can’t really tell what’s going on unless you open a browser up</a:t>
            </a:r>
          </a:p>
        </p:txBody>
      </p:sp>
      <p:pic>
        <p:nvPicPr>
          <p:cNvPr id="253" name="Screen Shot 2018-05-29 at 16.03.19.png" descr="Screen Shot 2018-05-29 at 16.03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36118"/>
            <a:ext cx="13004801" cy="64620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nough already"/>
          <p:cNvSpPr txBox="1"/>
          <p:nvPr/>
        </p:nvSpPr>
        <p:spPr>
          <a:xfrm>
            <a:off x="1613560" y="1210986"/>
            <a:ext cx="9777680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enough already</a:t>
            </a:r>
          </a:p>
        </p:txBody>
      </p:sp>
      <p:sp>
        <p:nvSpPr>
          <p:cNvPr id="129" name="Can you nest a flexbox inside of a flexbox? How?"/>
          <p:cNvSpPr txBox="1"/>
          <p:nvPr/>
        </p:nvSpPr>
        <p:spPr>
          <a:xfrm>
            <a:off x="188834" y="3957786"/>
            <a:ext cx="1262713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Can you nest a flexbox inside of a flexbox? How?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a grid?"/>
          <p:cNvSpPr txBox="1"/>
          <p:nvPr/>
        </p:nvSpPr>
        <p:spPr>
          <a:xfrm>
            <a:off x="2093315" y="1210986"/>
            <a:ext cx="8818170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What is a grid?</a:t>
            </a:r>
          </a:p>
        </p:txBody>
      </p:sp>
      <p:sp>
        <p:nvSpPr>
          <p:cNvPr id="132" name="Think of spreadsheets - columns and rows - that you can lay content into."/>
          <p:cNvSpPr txBox="1"/>
          <p:nvPr/>
        </p:nvSpPr>
        <p:spPr>
          <a:xfrm>
            <a:off x="188834" y="2975585"/>
            <a:ext cx="1262713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Think of spreadsheets - columns and rows - that you can lay content into.</a:t>
            </a:r>
          </a:p>
        </p:txBody>
      </p:sp>
      <p:pic>
        <p:nvPicPr>
          <p:cNvPr id="133" name="grid-simple.png" descr="grid-si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0" y="5240613"/>
            <a:ext cx="6604000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Why do I want this?"/>
          <p:cNvSpPr txBox="1"/>
          <p:nvPr/>
        </p:nvSpPr>
        <p:spPr>
          <a:xfrm>
            <a:off x="808888" y="1210986"/>
            <a:ext cx="11387024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Why do I want this?</a:t>
            </a:r>
          </a:p>
        </p:txBody>
      </p:sp>
      <p:sp>
        <p:nvSpPr>
          <p:cNvPr id="136" name="Flexbox only works in ONE dimension at a time (either a row or a column).…"/>
          <p:cNvSpPr txBox="1"/>
          <p:nvPr/>
        </p:nvSpPr>
        <p:spPr>
          <a:xfrm>
            <a:off x="1064193" y="2971800"/>
            <a:ext cx="10876414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Flexbox only works in ONE dimension at a time (either a row or a column).</a:t>
            </a: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Floats don’t work in any dimension ;)</a:t>
            </a: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sz="4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Grid works in TWO dimensions all the time (row and column).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"/>
          <p:cNvSpPr/>
          <p:nvPr/>
        </p:nvSpPr>
        <p:spPr>
          <a:xfrm>
            <a:off x="839861" y="4524592"/>
            <a:ext cx="11492008" cy="259880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" name="Square"/>
          <p:cNvSpPr/>
          <p:nvPr/>
        </p:nvSpPr>
        <p:spPr>
          <a:xfrm>
            <a:off x="1605645" y="518899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" name="Square"/>
          <p:cNvSpPr/>
          <p:nvPr/>
        </p:nvSpPr>
        <p:spPr>
          <a:xfrm>
            <a:off x="3780285" y="518899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" name="Square"/>
          <p:cNvSpPr/>
          <p:nvPr/>
        </p:nvSpPr>
        <p:spPr>
          <a:xfrm>
            <a:off x="6010610" y="518899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Square"/>
          <p:cNvSpPr/>
          <p:nvPr/>
        </p:nvSpPr>
        <p:spPr>
          <a:xfrm>
            <a:off x="8240935" y="518899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quare"/>
          <p:cNvSpPr/>
          <p:nvPr/>
        </p:nvSpPr>
        <p:spPr>
          <a:xfrm>
            <a:off x="10415575" y="518899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Flexbox can be a row"/>
          <p:cNvSpPr txBox="1"/>
          <p:nvPr/>
        </p:nvSpPr>
        <p:spPr>
          <a:xfrm>
            <a:off x="160273" y="2630200"/>
            <a:ext cx="12684253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Flexbox can be a row</a:t>
            </a:r>
          </a:p>
        </p:txBody>
      </p:sp>
      <p:sp>
        <p:nvSpPr>
          <p:cNvPr id="145" name="1"/>
          <p:cNvSpPr txBox="1"/>
          <p:nvPr/>
        </p:nvSpPr>
        <p:spPr>
          <a:xfrm>
            <a:off x="2056393" y="5500146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46" name="2"/>
          <p:cNvSpPr txBox="1"/>
          <p:nvPr/>
        </p:nvSpPr>
        <p:spPr>
          <a:xfrm>
            <a:off x="4231033" y="5500146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47" name="3"/>
          <p:cNvSpPr txBox="1"/>
          <p:nvPr/>
        </p:nvSpPr>
        <p:spPr>
          <a:xfrm>
            <a:off x="6461359" y="550014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8" name="4"/>
          <p:cNvSpPr txBox="1"/>
          <p:nvPr/>
        </p:nvSpPr>
        <p:spPr>
          <a:xfrm>
            <a:off x="8691684" y="550014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49" name="5"/>
          <p:cNvSpPr txBox="1"/>
          <p:nvPr/>
        </p:nvSpPr>
        <p:spPr>
          <a:xfrm>
            <a:off x="10922009" y="550014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r a column"/>
          <p:cNvSpPr txBox="1"/>
          <p:nvPr/>
        </p:nvSpPr>
        <p:spPr>
          <a:xfrm>
            <a:off x="2685237" y="237876"/>
            <a:ext cx="7634326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chemeClr val="accent3">
                    <a:satOff val="18648"/>
                    <a:lumOff val="5971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Or a column</a:t>
            </a:r>
          </a:p>
        </p:txBody>
      </p:sp>
      <p:sp>
        <p:nvSpPr>
          <p:cNvPr id="152" name="Rectangle"/>
          <p:cNvSpPr/>
          <p:nvPr/>
        </p:nvSpPr>
        <p:spPr>
          <a:xfrm>
            <a:off x="5169343" y="2227455"/>
            <a:ext cx="2666114" cy="71251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" name="Square"/>
          <p:cNvSpPr/>
          <p:nvPr/>
        </p:nvSpPr>
        <p:spPr>
          <a:xfrm>
            <a:off x="5867399" y="2891858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" name="Square"/>
          <p:cNvSpPr/>
          <p:nvPr/>
        </p:nvSpPr>
        <p:spPr>
          <a:xfrm>
            <a:off x="5867400" y="4806318"/>
            <a:ext cx="127000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quare"/>
          <p:cNvSpPr/>
          <p:nvPr/>
        </p:nvSpPr>
        <p:spPr>
          <a:xfrm>
            <a:off x="5867400" y="6720778"/>
            <a:ext cx="127000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5867400" y="8635238"/>
            <a:ext cx="1270000" cy="72798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" name="1"/>
          <p:cNvSpPr txBox="1"/>
          <p:nvPr/>
        </p:nvSpPr>
        <p:spPr>
          <a:xfrm>
            <a:off x="6318148" y="3203008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58" name="2"/>
          <p:cNvSpPr txBox="1"/>
          <p:nvPr/>
        </p:nvSpPr>
        <p:spPr>
          <a:xfrm>
            <a:off x="6318148" y="5117468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59" name="3"/>
          <p:cNvSpPr txBox="1"/>
          <p:nvPr/>
        </p:nvSpPr>
        <p:spPr>
          <a:xfrm>
            <a:off x="6318148" y="7031928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60" name="4"/>
          <p:cNvSpPr txBox="1"/>
          <p:nvPr/>
        </p:nvSpPr>
        <p:spPr>
          <a:xfrm>
            <a:off x="6318148" y="8675378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"/>
          <p:cNvSpPr/>
          <p:nvPr/>
        </p:nvSpPr>
        <p:spPr>
          <a:xfrm>
            <a:off x="-25808" y="-36602"/>
            <a:ext cx="13099335" cy="99190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" name="But not both"/>
          <p:cNvSpPr txBox="1"/>
          <p:nvPr/>
        </p:nvSpPr>
        <p:spPr>
          <a:xfrm>
            <a:off x="2622448" y="4094481"/>
            <a:ext cx="7759904" cy="156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600">
                <a:solidFill>
                  <a:srgbClr val="FFFFFF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But not both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