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lvl1pPr defTabSz="914400">
              <a:lnSpc>
                <a:spcPct val="115000"/>
              </a:lnSpc>
              <a:defRPr sz="1100">
                <a:latin typeface="Montserrat Light"/>
                <a:ea typeface="Montserrat Light"/>
                <a:cs typeface="Montserrat Light"/>
                <a:sym typeface="Montserrat Light"/>
              </a:defRPr>
            </a:lvl1pPr>
          </a:lstStyle>
          <a:p>
            <a:pPr/>
            <a:r>
              <a:t>When you start coding in JavaScript, you may notice that there are often different ways of writing the same code. The reason for this is often that some code will be written using the ‘older’ version of JavaScript while other code will be written using the changes to the language that have been introduced since ES6. The updates to JavaScript since ES6 will be highlighted in your tasks.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lvl1pPr defTabSz="914400">
              <a:lnSpc>
                <a:spcPct val="115000"/>
              </a:lnSpc>
              <a:defRPr sz="1100">
                <a:latin typeface="Montserrat Light"/>
                <a:ea typeface="Montserrat Light"/>
                <a:cs typeface="Montserrat Light"/>
                <a:sym typeface="Montserrat Light"/>
              </a:defRPr>
            </a:lvl1pPr>
          </a:lstStyle>
          <a:p>
            <a:pPr/>
            <a:r>
              <a:t>All modern browsers offer built-in support for JavaScript (you’re using it without even realising it). Browsers have a built-in console that can be used for debugging web pages. The functionality of the console may differ slightly based on the browser you use.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marL="457200" indent="-298450" defTabSz="914400">
              <a:lnSpc>
                <a:spcPct val="115000"/>
              </a:lnSpc>
              <a:buClr>
                <a:srgbClr val="000000"/>
              </a:buClr>
              <a:buSzPts val="1100"/>
              <a:buAutoNum type="arabicPeriod" startAt="1"/>
              <a:defRPr sz="1100">
                <a:latin typeface="Montserrat Light"/>
                <a:ea typeface="Montserrat Light"/>
                <a:cs typeface="Montserrat Light"/>
                <a:sym typeface="Montserrat Light"/>
              </a:defRPr>
            </a:pPr>
            <a:r>
              <a:t>Notice from the code above that the first thing you need to do to declare a variable is to use the keyword ‘let’. You can also use the keywords ‘var’ and ‘const’ to declare variables. ‘var’ is the old way of creating a variable. ‘const’ is used when you want to declare a variable that’s value can’t change, i.e. the variable stores a constant value.</a:t>
            </a:r>
          </a:p>
          <a:p>
            <a:pPr marL="457200" indent="-298450" defTabSz="914400">
              <a:lnSpc>
                <a:spcPct val="115000"/>
              </a:lnSpc>
              <a:buClr>
                <a:srgbClr val="000000"/>
              </a:buClr>
              <a:buSzPts val="1100"/>
              <a:buAutoNum type="arabicPeriod" startAt="1"/>
              <a:defRPr sz="1100">
                <a:latin typeface="Montserrat Light"/>
                <a:ea typeface="Montserrat Light"/>
                <a:cs typeface="Montserrat Light"/>
                <a:sym typeface="Montserrat Light"/>
              </a:defRPr>
            </a:pPr>
            <a:r>
              <a:t>After that, you declare the name of the variable. You can name a variable anything you like as long as the name:</a:t>
            </a:r>
          </a:p>
          <a:p>
            <a:pPr lvl="1" marL="914400" indent="-298450" defTabSz="914400">
              <a:lnSpc>
                <a:spcPct val="115000"/>
              </a:lnSpc>
              <a:buClr>
                <a:srgbClr val="000000"/>
              </a:buClr>
              <a:buSzPts val="1100"/>
              <a:buAutoNum type="alphaLcPeriod" startAt="1"/>
              <a:defRPr sz="1100">
                <a:latin typeface="Montserrat Light"/>
                <a:ea typeface="Montserrat Light"/>
                <a:cs typeface="Montserrat Light"/>
                <a:sym typeface="Montserrat Light"/>
              </a:defRPr>
            </a:pPr>
            <a:r>
              <a:t>Contains only letters, numbers, underscores and dollar signs. No other characters can be used in variable names, including spaces. “My name” would thus not be an acceptable variable name.</a:t>
            </a:r>
          </a:p>
          <a:p>
            <a:pPr lvl="1" marL="914400" indent="-298450" defTabSz="914400">
              <a:lnSpc>
                <a:spcPct val="115000"/>
              </a:lnSpc>
              <a:buClr>
                <a:srgbClr val="000000"/>
              </a:buClr>
              <a:buSzPts val="1100"/>
              <a:buAutoNum type="alphaLcPeriod" startAt="1"/>
              <a:defRPr sz="1100">
                <a:latin typeface="Montserrat Light"/>
                <a:ea typeface="Montserrat Light"/>
                <a:cs typeface="Montserrat Light"/>
                <a:sym typeface="Montserrat Light"/>
              </a:defRPr>
            </a:pPr>
            <a:r>
              <a:t>Starts with a letter.</a:t>
            </a:r>
          </a:p>
          <a:p>
            <a:pPr lvl="1" marL="914400" indent="-298450" defTabSz="914400">
              <a:lnSpc>
                <a:spcPct val="115000"/>
              </a:lnSpc>
              <a:buClr>
                <a:srgbClr val="000000"/>
              </a:buClr>
              <a:buSzPts val="1100"/>
              <a:buAutoNum type="alphaLcPeriod" startAt="1"/>
              <a:defRPr sz="1100">
                <a:latin typeface="Montserrat Light"/>
                <a:ea typeface="Montserrat Light"/>
                <a:cs typeface="Montserrat Light"/>
                <a:sym typeface="Montserrat Light"/>
              </a:defRPr>
            </a:pPr>
            <a:r>
              <a:t>Is not a reserved word. In JavaScript, certain words are reserved. For example, you would not be able to name a variable “var”, “console” or “log”, because these are reserved words.</a:t>
            </a:r>
          </a:p>
          <a:p>
            <a:pPr indent="914400" defTabSz="914400">
              <a:lnSpc>
                <a:spcPct val="115000"/>
              </a:lnSpc>
              <a:defRPr sz="1100"/>
            </a:pPr>
            <a:endParaRPr>
              <a:latin typeface="Montserrat Light"/>
              <a:ea typeface="Montserrat Light"/>
              <a:cs typeface="Montserrat Light"/>
              <a:sym typeface="Montserrat Light"/>
            </a:endParaRPr>
          </a:p>
          <a:p>
            <a:pPr indent="457200" defTabSz="914400">
              <a:lnSpc>
                <a:spcPct val="115000"/>
              </a:lnSpc>
              <a:defRPr sz="1100">
                <a:latin typeface="Montserrat Light"/>
                <a:ea typeface="Montserrat Light"/>
                <a:cs typeface="Montserrat Light"/>
                <a:sym typeface="Montserrat Light"/>
              </a:defRPr>
            </a:pPr>
            <a:r>
              <a:t>If you follow these rules, you can call your variables whatever you want. It is, however, good practice to give your variables </a:t>
            </a:r>
            <a:r>
              <a:rPr i="1"/>
              <a:t>meaningful names</a:t>
            </a:r>
            <a:r>
              <a:t>. </a:t>
            </a:r>
          </a:p>
          <a:p>
            <a:pPr indent="457200" defTabSz="914400">
              <a:lnSpc>
                <a:spcPct val="115000"/>
              </a:lnSpc>
              <a:defRPr sz="1100"/>
            </a:pPr>
            <a:endParaRPr>
              <a:latin typeface="Montserrat Light"/>
              <a:ea typeface="Montserrat Light"/>
              <a:cs typeface="Montserrat Light"/>
              <a:sym typeface="Montserrat Light"/>
            </a:endParaRPr>
          </a:p>
          <a:p>
            <a:pPr defTabSz="914400">
              <a:lnSpc>
                <a:spcPct val="115000"/>
              </a:lnSpc>
              <a:defRPr sz="1100">
                <a:latin typeface="Montserrat Light"/>
                <a:ea typeface="Montserrat Light"/>
                <a:cs typeface="Montserrat Light"/>
                <a:sym typeface="Montserrat Light"/>
              </a:defRPr>
            </a:pPr>
            <a:r>
              <a:t>To assign a value to a variable, you need to use the assignment operator. This is the equal-to sign (=) we usually use in maths. It takes the value on the right-hand side of the = and stores it in the variable on the left-hand side. For example, consider the line of JavaScript code below:</a:t>
            </a:r>
          </a:p>
          <a:p>
            <a:pPr defTabSz="914400">
              <a:lnSpc>
                <a:spcPct val="115000"/>
              </a:lnSpc>
              <a:defRPr sz="1100"/>
            </a:pPr>
            <a:endParaRPr>
              <a:latin typeface="Montserrat Light"/>
              <a:ea typeface="Montserrat Light"/>
              <a:cs typeface="Montserrat Light"/>
              <a:sym typeface="Montserrat Light"/>
            </a:endParaRPr>
          </a:p>
          <a:p>
            <a:pPr indent="457200" defTabSz="914400">
              <a:lnSpc>
                <a:spcPct val="115000"/>
              </a:lnSpc>
              <a:defRPr sz="1100">
                <a:latin typeface="Montserrat Light"/>
                <a:ea typeface="Montserrat Light"/>
                <a:cs typeface="Montserrat Light"/>
                <a:sym typeface="Montserrat Light"/>
              </a:defRPr>
            </a:pPr>
            <a:r>
              <a:t>let myName = "Tom";</a:t>
            </a:r>
          </a:p>
          <a:p>
            <a:pPr defTabSz="914400">
              <a:lnSpc>
                <a:spcPct val="115000"/>
              </a:lnSpc>
              <a:defRPr sz="1100"/>
            </a:pPr>
            <a:endParaRPr>
              <a:latin typeface="Montserrat Light"/>
              <a:ea typeface="Montserrat Light"/>
              <a:cs typeface="Montserrat Light"/>
              <a:sym typeface="Montserrat Light"/>
            </a:endParaRPr>
          </a:p>
          <a:p>
            <a:pPr defTabSz="914400">
              <a:lnSpc>
                <a:spcPct val="115000"/>
              </a:lnSpc>
              <a:defRPr sz="1100">
                <a:latin typeface="Montserrat Light"/>
                <a:ea typeface="Montserrat Light"/>
                <a:cs typeface="Montserrat Light"/>
                <a:sym typeface="Montserrat Light"/>
              </a:defRPr>
            </a:pPr>
            <a:r>
              <a:t>That statement would cause your computer to create an area in memory (i.e. a variable) called “myName” and put the value “Tom” into that area in memory. </a:t>
            </a:r>
          </a:p>
          <a:p>
            <a:pPr defTabSz="914400">
              <a:lnSpc>
                <a:spcPct val="115000"/>
              </a:lnSpc>
              <a:defRPr sz="1100"/>
            </a:pPr>
            <a:endParaRPr>
              <a:latin typeface="Montserrat Light"/>
              <a:ea typeface="Montserrat Light"/>
              <a:cs typeface="Montserrat Light"/>
              <a:sym typeface="Montserrat Light"/>
            </a:endParaRPr>
          </a:p>
          <a:p>
            <a:pPr defTabSz="914400">
              <a:lnSpc>
                <a:spcPct val="115000"/>
              </a:lnSpc>
              <a:defRPr sz="1100">
                <a:latin typeface="Montserrat Light"/>
                <a:ea typeface="Montserrat Light"/>
                <a:cs typeface="Montserrat Light"/>
                <a:sym typeface="Montserrat Light"/>
              </a:defRPr>
            </a:pPr>
            <a:r>
              <a:t>It is important that you always put the value you want to assign (or put into) your variable on the right-hand side of the assignment operator (=).</a:t>
            </a:r>
            <a: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lvl1pPr defTabSz="914400">
              <a:lnSpc>
                <a:spcPct val="115000"/>
              </a:lnSpc>
              <a:defRPr sz="1100">
                <a:latin typeface="Montserrat Light"/>
                <a:ea typeface="Montserrat Light"/>
                <a:cs typeface="Montserrat Light"/>
                <a:sym typeface="Montserrat Light"/>
              </a:defRPr>
            </a:lvl1pPr>
          </a:lstStyle>
          <a:p>
            <a:pPr/>
            <a:r>
              <a:t>Numeric data types describe any numbers that you store. Strings refer to a combination of characters. “Joe”, “23 Main Street”, “Hyperion” are all examples of strings. We use strings to store and manipulate text. String values must always be put within quotation marks (" ").  Booleans are data types that can store only two values: either true or false. An array is a data type that we use to store multiple values. As shown in the table above, we put all the values we want to store in an array variable in a comma-separated list that is enclosed by square brackets ([ ]). You will learn a lot more about objects later, but for now, it is important to know that an object is a data type that stores a collection of related data. If you wanted to create a person object, for example, you would store a collection of related information that describes a person such as their name, surname, date of birth, address etc.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defTabSz="914400">
              <a:lnSpc>
                <a:spcPct val="115000"/>
              </a:lnSpc>
              <a:defRPr sz="1100">
                <a:latin typeface="Montserrat Light"/>
                <a:ea typeface="Montserrat Light"/>
                <a:cs typeface="Montserrat Light"/>
                <a:sym typeface="Montserrat Light"/>
              </a:defRPr>
            </a:pPr>
            <a:r>
              <a:t>In many programming languages this would cause a </a:t>
            </a:r>
            <a:r>
              <a:rPr i="1"/>
              <a:t>type conflict error</a:t>
            </a:r>
            <a:r>
              <a:t> because mathematically you can’t add a number and a string, but JavaScript simply solves this issue by converting the entire variable contents into a string. The logic is that JavaScript first sees a number and assumes a number variable type but, once it detects a string, the variable is reclassified as a string.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4294A2"/>
        </a:solidFill>
      </p:bgPr>
    </p:bg>
    <p:spTree>
      <p:nvGrpSpPr>
        <p:cNvPr id="1" name=""/>
        <p:cNvGrpSpPr/>
        <p:nvPr/>
      </p:nvGrpSpPr>
      <p:grpSpPr>
        <a:xfrm>
          <a:off x="0" y="0"/>
          <a:ext cx="0" cy="0"/>
          <a:chOff x="0" y="0"/>
          <a:chExt cx="0" cy="0"/>
        </a:xfrm>
      </p:grpSpPr>
      <p:sp>
        <p:nvSpPr>
          <p:cNvPr id="14" name="Presentation Title"/>
          <p:cNvSpPr txBox="1"/>
          <p:nvPr>
            <p:ph type="title" hasCustomPrompt="1"/>
          </p:nvPr>
        </p:nvSpPr>
        <p:spPr>
          <a:xfrm>
            <a:off x="1206496" y="2574991"/>
            <a:ext cx="21971005" cy="4648202"/>
          </a:xfrm>
          <a:prstGeom prst="rect">
            <a:avLst/>
          </a:prstGeom>
        </p:spPr>
        <p:txBody>
          <a:bodyPr anchor="b"/>
          <a:lstStyle>
            <a:lvl1pPr algn="r">
              <a:defRPr spc="-232" sz="11600">
                <a:solidFill>
                  <a:srgbClr val="FFFFFF"/>
                </a:solidFill>
              </a:defRPr>
            </a:lvl1pPr>
          </a:lstStyle>
          <a:p>
            <a:pPr/>
            <a:r>
              <a:t>Presentation Title</a:t>
            </a:r>
          </a:p>
        </p:txBody>
      </p:sp>
      <p:sp>
        <p:nvSpPr>
          <p:cNvPr id="15" name="Body Level One…"/>
          <p:cNvSpPr txBox="1"/>
          <p:nvPr>
            <p:ph type="body" sz="quarter" idx="1" hasCustomPrompt="1"/>
          </p:nvPr>
        </p:nvSpPr>
        <p:spPr>
          <a:xfrm>
            <a:off x="1206500" y="7196865"/>
            <a:ext cx="21971000" cy="1905002"/>
          </a:xfrm>
          <a:prstGeom prst="rect">
            <a:avLst/>
          </a:prstGeom>
        </p:spPr>
        <p:txBody>
          <a:bodyPr/>
          <a:lstStyle>
            <a:lvl1pPr marL="0" indent="0" algn="r" defTabSz="825500">
              <a:lnSpc>
                <a:spcPct val="100000"/>
              </a:lnSpc>
              <a:spcBef>
                <a:spcPts val="0"/>
              </a:spcBef>
              <a:buSzTx/>
              <a:buNone/>
              <a:defRPr b="1" sz="5500">
                <a:solidFill>
                  <a:srgbClr val="FFFFFF"/>
                </a:solidFill>
              </a:defRPr>
            </a:lvl1pPr>
            <a:lvl2pPr marL="0" indent="0" algn="r" defTabSz="825500">
              <a:lnSpc>
                <a:spcPct val="100000"/>
              </a:lnSpc>
              <a:spcBef>
                <a:spcPts val="0"/>
              </a:spcBef>
              <a:buSzTx/>
              <a:buNone/>
              <a:defRPr b="1" sz="5500">
                <a:solidFill>
                  <a:srgbClr val="FFFFFF"/>
                </a:solidFill>
              </a:defRPr>
            </a:lvl2pPr>
            <a:lvl3pPr marL="0" indent="0" algn="r" defTabSz="825500">
              <a:lnSpc>
                <a:spcPct val="100000"/>
              </a:lnSpc>
              <a:spcBef>
                <a:spcPts val="0"/>
              </a:spcBef>
              <a:buSzTx/>
              <a:buNone/>
              <a:defRPr b="1" sz="5500">
                <a:solidFill>
                  <a:srgbClr val="FFFFFF"/>
                </a:solidFill>
              </a:defRPr>
            </a:lvl3pPr>
            <a:lvl4pPr marL="0" indent="0" algn="r" defTabSz="825500">
              <a:lnSpc>
                <a:spcPct val="100000"/>
              </a:lnSpc>
              <a:spcBef>
                <a:spcPts val="0"/>
              </a:spcBef>
              <a:buSzTx/>
              <a:buNone/>
              <a:defRPr b="1" sz="5500">
                <a:solidFill>
                  <a:srgbClr val="FFFFFF"/>
                </a:solidFill>
              </a:defRPr>
            </a:lvl4pPr>
            <a:lvl5pPr marL="0" indent="0" algn="r"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pic>
        <p:nvPicPr>
          <p:cNvPr id="16" name="mcittt-01.png" descr="mcittt-01.png"/>
          <p:cNvPicPr>
            <a:picLocks noChangeAspect="1"/>
          </p:cNvPicPr>
          <p:nvPr/>
        </p:nvPicPr>
        <p:blipFill>
          <a:blip r:embed="rId2">
            <a:extLst/>
          </a:blip>
          <a:stretch>
            <a:fillRect/>
          </a:stretch>
        </p:blipFill>
        <p:spPr>
          <a:xfrm>
            <a:off x="5351098" y="11337232"/>
            <a:ext cx="4777360" cy="2687266"/>
          </a:xfrm>
          <a:prstGeom prst="rect">
            <a:avLst/>
          </a:prstGeom>
          <a:ln w="12700">
            <a:miter lim="400000"/>
          </a:ln>
        </p:spPr>
      </p:pic>
      <p:pic>
        <p:nvPicPr>
          <p:cNvPr id="17" name="Tuwaiq Academy Logo-02.png" descr="Tuwaiq Academy Logo-02.png"/>
          <p:cNvPicPr>
            <a:picLocks noChangeAspect="1"/>
          </p:cNvPicPr>
          <p:nvPr/>
        </p:nvPicPr>
        <p:blipFill>
          <a:blip r:embed="rId3">
            <a:extLst/>
          </a:blip>
          <a:stretch>
            <a:fillRect/>
          </a:stretch>
        </p:blipFill>
        <p:spPr>
          <a:xfrm>
            <a:off x="-551050" y="10674873"/>
            <a:ext cx="7136317" cy="4011985"/>
          </a:xfrm>
          <a:prstGeom prst="rect">
            <a:avLst/>
          </a:prstGeom>
          <a:ln w="12700">
            <a:miter lim="400000"/>
          </a:ln>
        </p:spPr>
      </p:pic>
      <p:pic>
        <p:nvPicPr>
          <p:cNvPr id="18" name="logoSAFCSP-01.png" descr="logoSAFCSP-01.png"/>
          <p:cNvPicPr>
            <a:picLocks noChangeAspect="1"/>
          </p:cNvPicPr>
          <p:nvPr/>
        </p:nvPicPr>
        <p:blipFill>
          <a:blip r:embed="rId4">
            <a:extLst/>
          </a:blip>
          <a:stretch>
            <a:fillRect/>
          </a:stretch>
        </p:blipFill>
        <p:spPr>
          <a:xfrm>
            <a:off x="9510717" y="10674873"/>
            <a:ext cx="5672730" cy="4011985"/>
          </a:xfrm>
          <a:prstGeom prst="rect">
            <a:avLst/>
          </a:prstGeom>
          <a:ln w="12700">
            <a:miter lim="400000"/>
          </a:ln>
        </p:spPr>
      </p:pic>
      <p:grpSp>
        <p:nvGrpSpPr>
          <p:cNvPr id="21" name="v"/>
          <p:cNvGrpSpPr/>
          <p:nvPr/>
        </p:nvGrpSpPr>
        <p:grpSpPr>
          <a:xfrm>
            <a:off x="5857" y="-54932"/>
            <a:ext cx="24372286" cy="1531841"/>
            <a:chOff x="0" y="0"/>
            <a:chExt cx="24372284" cy="1531839"/>
          </a:xfrm>
        </p:grpSpPr>
        <p:sp>
          <p:nvSpPr>
            <p:cNvPr id="19" name="Rectangle"/>
            <p:cNvSpPr/>
            <p:nvPr/>
          </p:nvSpPr>
          <p:spPr>
            <a:xfrm>
              <a:off x="-1" y="-1"/>
              <a:ext cx="24372286" cy="1531841"/>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0" name="v"/>
            <p:cNvSpPr txBox="1"/>
            <p:nvPr/>
          </p:nvSpPr>
          <p:spPr>
            <a:xfrm>
              <a:off x="-1" y="473363"/>
              <a:ext cx="24372286"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v</a:t>
              </a:r>
            </a:p>
          </p:txBody>
        </p:sp>
      </p:grpSp>
      <p:pic>
        <p:nvPicPr>
          <p:cNvPr id="22" name="Tuwaiq1000-google-logo-01.png" descr="Tuwaiq1000-google-logo-01.png"/>
          <p:cNvPicPr>
            <a:picLocks noChangeAspect="1"/>
          </p:cNvPicPr>
          <p:nvPr/>
        </p:nvPicPr>
        <p:blipFill>
          <a:blip r:embed="rId5">
            <a:extLst/>
          </a:blip>
          <a:stretch>
            <a:fillRect/>
          </a:stretch>
        </p:blipFill>
        <p:spPr>
          <a:xfrm>
            <a:off x="502624" y="-970858"/>
            <a:ext cx="6194033" cy="3363692"/>
          </a:xfrm>
          <a:prstGeom prst="rect">
            <a:avLst/>
          </a:prstGeom>
          <a:ln w="12700">
            <a:miter lim="400000"/>
          </a:ln>
        </p:spPr>
      </p:pic>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spTree>
      <p:nvGrpSpPr>
        <p:cNvPr id="1" name=""/>
        <p:cNvGrpSpPr/>
        <p:nvPr/>
      </p:nvGrpSpPr>
      <p:grpSpPr>
        <a:xfrm>
          <a:off x="0" y="0"/>
          <a:ext cx="0" cy="0"/>
          <a:chOff x="0" y="0"/>
          <a:chExt cx="0" cy="0"/>
        </a:xfrm>
      </p:grpSpPr>
      <p:pic>
        <p:nvPicPr>
          <p:cNvPr id="125"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126" name="Dotline-01.png" descr="Dotline-01.png"/>
          <p:cNvPicPr>
            <a:picLocks noChangeAspect="1"/>
          </p:cNvPicPr>
          <p:nvPr/>
        </p:nvPicPr>
        <p:blipFill>
          <a:blip r:embed="rId3">
            <a:extLst/>
          </a:blip>
          <a:stretch>
            <a:fillRect/>
          </a:stretch>
        </p:blipFill>
        <p:spPr>
          <a:xfrm>
            <a:off x="-987802" y="-1621805"/>
            <a:ext cx="9700513" cy="13716003"/>
          </a:xfrm>
          <a:prstGeom prst="rect">
            <a:avLst/>
          </a:prstGeom>
          <a:ln w="12700">
            <a:miter lim="400000"/>
          </a:ln>
        </p:spPr>
      </p:pic>
      <p:sp>
        <p:nvSpPr>
          <p:cNvPr id="127" name="Body Level One…"/>
          <p:cNvSpPr txBox="1"/>
          <p:nvPr>
            <p:ph type="body" sz="quarter" idx="1"/>
          </p:nvPr>
        </p:nvSpPr>
        <p:spPr>
          <a:xfrm>
            <a:off x="20006180" y="3163652"/>
            <a:ext cx="3045545" cy="8205376"/>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28" name="Rectangle"/>
          <p:cNvSpPr txBox="1"/>
          <p:nvPr>
            <p:ph type="body" idx="21"/>
          </p:nvPr>
        </p:nvSpPr>
        <p:spPr>
          <a:xfrm>
            <a:off x="1780557" y="3163652"/>
            <a:ext cx="17993860" cy="8205376"/>
          </a:xfrm>
          <a:prstGeom prst="rect">
            <a:avLst/>
          </a:prstGeom>
        </p:spPr>
        <p:txBody>
          <a:bodyPr anchor="ctr"/>
          <a:lstStyle/>
          <a:p>
            <a:pPr/>
          </a:p>
        </p:txBody>
      </p:sp>
      <p:sp>
        <p:nvSpPr>
          <p:cNvPr id="129" name="Time : 30 min"/>
          <p:cNvSpPr txBox="1"/>
          <p:nvPr>
            <p:ph type="body" sz="quarter" idx="22"/>
          </p:nvPr>
        </p:nvSpPr>
        <p:spPr>
          <a:xfrm>
            <a:off x="1759560" y="1813733"/>
            <a:ext cx="7656922" cy="817669"/>
          </a:xfrm>
          <a:prstGeom prst="rect">
            <a:avLst/>
          </a:prstGeom>
        </p:spPr>
        <p:txBody>
          <a:bodyPr anchor="ctr"/>
          <a:lstStyle/>
          <a:p>
            <a:pPr marL="0" indent="0">
              <a:lnSpc>
                <a:spcPct val="100000"/>
              </a:lnSpc>
              <a:spcBef>
                <a:spcPts val="0"/>
              </a:spcBef>
              <a:buSzTx/>
              <a:buNone/>
              <a:defRPr sz="2400">
                <a:latin typeface="+mn-lt"/>
                <a:ea typeface="+mn-ea"/>
                <a:cs typeface="+mn-cs"/>
                <a:sym typeface="Helvetica Neue"/>
              </a:defRPr>
            </a:pPr>
          </a:p>
        </p:txBody>
      </p:sp>
      <p:sp>
        <p:nvSpPr>
          <p:cNvPr id="130" name="Titile"/>
          <p:cNvSpPr txBox="1"/>
          <p:nvPr>
            <p:ph type="body" sz="quarter" idx="23"/>
          </p:nvPr>
        </p:nvSpPr>
        <p:spPr>
          <a:xfrm>
            <a:off x="12115930" y="1813733"/>
            <a:ext cx="7656923" cy="817669"/>
          </a:xfrm>
          <a:prstGeom prst="rect">
            <a:avLst/>
          </a:prstGeom>
        </p:spPr>
        <p:txBody>
          <a:bodyPr anchor="ctr"/>
          <a:lstStyle/>
          <a:p>
            <a:pPr marL="0" indent="0" defTabSz="1365468">
              <a:lnSpc>
                <a:spcPct val="80000"/>
              </a:lnSpc>
              <a:spcBef>
                <a:spcPts val="0"/>
              </a:spcBef>
              <a:buSzTx/>
              <a:buNone/>
              <a:defRPr b="1" spc="-99" sz="4700">
                <a:solidFill>
                  <a:srgbClr val="6B7076"/>
                </a:solidFill>
                <a:latin typeface="+mn-lt"/>
                <a:ea typeface="+mn-ea"/>
                <a:cs typeface="+mn-cs"/>
                <a:sym typeface="Helvetica Neue"/>
              </a:defRPr>
            </a:pPr>
          </a:p>
        </p:txBody>
      </p:sp>
      <p:pic>
        <p:nvPicPr>
          <p:cNvPr id="131"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spTree>
      <p:nvGrpSpPr>
        <p:cNvPr id="1" name=""/>
        <p:cNvGrpSpPr/>
        <p:nvPr/>
      </p:nvGrpSpPr>
      <p:grpSpPr>
        <a:xfrm>
          <a:off x="0" y="0"/>
          <a:ext cx="0" cy="0"/>
          <a:chOff x="0" y="0"/>
          <a:chExt cx="0" cy="0"/>
        </a:xfrm>
      </p:grpSpPr>
      <p:sp>
        <p:nvSpPr>
          <p:cNvPr id="139" name="Body Level One…"/>
          <p:cNvSpPr txBox="1"/>
          <p:nvPr>
            <p:ph type="body" idx="1" hasCustomPrompt="1"/>
          </p:nvPr>
        </p:nvSpPr>
        <p:spPr>
          <a:xfrm>
            <a:off x="1206500" y="1075926"/>
            <a:ext cx="21971000" cy="7241586"/>
          </a:xfrm>
          <a:prstGeom prst="rect">
            <a:avLst/>
          </a:prstGeom>
        </p:spPr>
        <p:txBody>
          <a:bodyPr anchor="b"/>
          <a:lstStyle>
            <a:lvl1pPr marL="0" indent="0">
              <a:lnSpc>
                <a:spcPct val="80000"/>
              </a:lnSpc>
              <a:spcBef>
                <a:spcPts val="0"/>
              </a:spcBef>
              <a:buSzTx/>
              <a:buNone/>
              <a:defRPr b="1" spc="-250" sz="25000"/>
            </a:lvl1pPr>
            <a:lvl2pPr marL="0" indent="0">
              <a:lnSpc>
                <a:spcPct val="80000"/>
              </a:lnSpc>
              <a:spcBef>
                <a:spcPts val="0"/>
              </a:spcBef>
              <a:buSzTx/>
              <a:buNone/>
              <a:defRPr b="1" spc="-250" sz="25000"/>
            </a:lvl2pPr>
            <a:lvl3pPr marL="0" indent="0">
              <a:lnSpc>
                <a:spcPct val="80000"/>
              </a:lnSpc>
              <a:spcBef>
                <a:spcPts val="0"/>
              </a:spcBef>
              <a:buSzTx/>
              <a:buNone/>
              <a:defRPr b="1" spc="-250" sz="25000"/>
            </a:lvl3pPr>
            <a:lvl4pPr marL="0" indent="0">
              <a:lnSpc>
                <a:spcPct val="80000"/>
              </a:lnSpc>
              <a:spcBef>
                <a:spcPts val="0"/>
              </a:spcBef>
              <a:buSzTx/>
              <a:buNone/>
              <a:defRPr b="1" spc="-250" sz="25000"/>
            </a:lvl4pPr>
            <a:lvl5pPr marL="0" indent="0">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40" name="Fact information"/>
          <p:cNvSpPr txBox="1"/>
          <p:nvPr>
            <p:ph type="body" sz="quarter" idx="21" hasCustomPrompt="1"/>
          </p:nvPr>
        </p:nvSpPr>
        <p:spPr>
          <a:xfrm>
            <a:off x="1206500" y="8262180"/>
            <a:ext cx="21971000" cy="934780"/>
          </a:xfrm>
          <a:prstGeom prst="rect">
            <a:avLst/>
          </a:prstGeom>
        </p:spPr>
        <p:txBody>
          <a:bodyPr lIns="45718" tIns="45718" rIns="45718" bIns="45718"/>
          <a:lstStyle>
            <a:lvl1pPr marL="0" indent="0" defTabSz="825500">
              <a:lnSpc>
                <a:spcPct val="100000"/>
              </a:lnSpc>
              <a:spcBef>
                <a:spcPts val="0"/>
              </a:spcBef>
              <a:buSzTx/>
              <a:buNone/>
              <a:defRPr b="1" sz="5500"/>
            </a:lvl1pPr>
          </a:lstStyle>
          <a:p>
            <a:pPr/>
            <a:r>
              <a:t>Fact information</a:t>
            </a:r>
          </a:p>
        </p:txBody>
      </p:sp>
      <p:pic>
        <p:nvPicPr>
          <p:cNvPr id="141"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142" name="Dotline-02.png" descr="Dotline-02.png"/>
          <p:cNvPicPr>
            <a:picLocks noChangeAspect="1"/>
          </p:cNvPicPr>
          <p:nvPr/>
        </p:nvPicPr>
        <p:blipFill>
          <a:blip r:embed="rId3">
            <a:extLst/>
          </a:blip>
          <a:stretch>
            <a:fillRect/>
          </a:stretch>
        </p:blipFill>
        <p:spPr>
          <a:xfrm>
            <a:off x="-4451083" y="0"/>
            <a:ext cx="9700513" cy="13716002"/>
          </a:xfrm>
          <a:prstGeom prst="rect">
            <a:avLst/>
          </a:prstGeom>
          <a:ln w="12700">
            <a:miter lim="400000"/>
          </a:ln>
        </p:spPr>
      </p:pic>
      <p:pic>
        <p:nvPicPr>
          <p:cNvPr id="143"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51" name="Body Level One…"/>
          <p:cNvSpPr txBox="1"/>
          <p:nvPr>
            <p:ph type="body" sz="quarter" idx="1" hasCustomPrompt="1"/>
          </p:nvPr>
        </p:nvSpPr>
        <p:spPr>
          <a:xfrm>
            <a:off x="2430024" y="10675453"/>
            <a:ext cx="20200054" cy="636980"/>
          </a:xfrm>
          <a:prstGeom prst="rect">
            <a:avLst/>
          </a:prstGeom>
        </p:spPr>
        <p:txBody>
          <a:bodyPr lIns="45718" tIns="45718" rIns="45718" bIns="45718"/>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Attribution</a:t>
            </a:r>
          </a:p>
          <a:p>
            <a:pPr lvl="1"/>
            <a:r>
              <a:t/>
            </a:r>
          </a:p>
          <a:p>
            <a:pPr lvl="2"/>
            <a:r>
              <a:t/>
            </a:r>
          </a:p>
          <a:p>
            <a:pPr lvl="3"/>
            <a:r>
              <a:t/>
            </a:r>
          </a:p>
          <a:p>
            <a:pPr lvl="4"/>
            <a:r>
              <a:t/>
            </a:r>
          </a:p>
        </p:txBody>
      </p:sp>
      <p:sp>
        <p:nvSpPr>
          <p:cNvPr id="152" name="Body Level One…"/>
          <p:cNvSpPr txBox="1"/>
          <p:nvPr>
            <p:ph type="body" sz="half" idx="21" hasCustomPrompt="1"/>
          </p:nvPr>
        </p:nvSpPr>
        <p:spPr>
          <a:xfrm>
            <a:off x="1753923" y="4939860"/>
            <a:ext cx="20876154" cy="3836281"/>
          </a:xfrm>
          <a:prstGeom prst="rect">
            <a:avLst/>
          </a:prstGeom>
        </p:spPr>
        <p:txBody>
          <a:bodyPr/>
          <a:lstStyle>
            <a:lvl1pPr marL="469900" indent="-300876">
              <a:spcBef>
                <a:spcPts val="0"/>
              </a:spcBef>
              <a:buSzTx/>
              <a:buNone/>
              <a:defRPr spc="-200" sz="8500"/>
            </a:lvl1pPr>
          </a:lstStyle>
          <a:p>
            <a:pPr/>
            <a:r>
              <a:t>“Notable Quote”</a:t>
            </a:r>
          </a:p>
        </p:txBody>
      </p:sp>
      <p:pic>
        <p:nvPicPr>
          <p:cNvPr id="153"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154" name="Dotline-01.png" descr="Dotline-01.png"/>
          <p:cNvPicPr>
            <a:picLocks noChangeAspect="1"/>
          </p:cNvPicPr>
          <p:nvPr/>
        </p:nvPicPr>
        <p:blipFill>
          <a:blip r:embed="rId3">
            <a:extLst/>
          </a:blip>
          <a:stretch>
            <a:fillRect/>
          </a:stretch>
        </p:blipFill>
        <p:spPr>
          <a:xfrm>
            <a:off x="379146" y="-3081428"/>
            <a:ext cx="9700515" cy="13716003"/>
          </a:xfrm>
          <a:prstGeom prst="rect">
            <a:avLst/>
          </a:prstGeom>
          <a:ln w="12700">
            <a:miter lim="400000"/>
          </a:ln>
        </p:spPr>
      </p:pic>
      <p:pic>
        <p:nvPicPr>
          <p:cNvPr id="155"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1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63" name="image.png"/>
          <p:cNvSpPr/>
          <p:nvPr>
            <p:ph type="pic" sz="quarter" idx="21"/>
          </p:nvPr>
        </p:nvSpPr>
        <p:spPr>
          <a:xfrm>
            <a:off x="16570576" y="2146151"/>
            <a:ext cx="4399070" cy="4399071"/>
          </a:xfrm>
          <a:prstGeom prst="rect">
            <a:avLst/>
          </a:prstGeom>
        </p:spPr>
        <p:txBody>
          <a:bodyPr lIns="91439" tIns="45719" rIns="91439" bIns="45719">
            <a:noAutofit/>
          </a:bodyPr>
          <a:lstStyle/>
          <a:p>
            <a:pPr/>
          </a:p>
        </p:txBody>
      </p:sp>
      <p:sp>
        <p:nvSpPr>
          <p:cNvPr id="164" name="image.png"/>
          <p:cNvSpPr/>
          <p:nvPr>
            <p:ph type="pic" sz="quarter" idx="22"/>
          </p:nvPr>
        </p:nvSpPr>
        <p:spPr>
          <a:xfrm>
            <a:off x="16571596" y="7095452"/>
            <a:ext cx="4397121" cy="4397121"/>
          </a:xfrm>
          <a:prstGeom prst="rect">
            <a:avLst/>
          </a:prstGeom>
        </p:spPr>
        <p:txBody>
          <a:bodyPr lIns="91439" tIns="45719" rIns="91439" bIns="45719">
            <a:noAutofit/>
          </a:bodyPr>
          <a:lstStyle/>
          <a:p>
            <a:pPr/>
          </a:p>
        </p:txBody>
      </p:sp>
      <p:sp>
        <p:nvSpPr>
          <p:cNvPr id="165" name="image.png"/>
          <p:cNvSpPr/>
          <p:nvPr>
            <p:ph type="pic" sz="half" idx="23"/>
          </p:nvPr>
        </p:nvSpPr>
        <p:spPr>
          <a:xfrm>
            <a:off x="3587234" y="2155100"/>
            <a:ext cx="9488866" cy="9488865"/>
          </a:xfrm>
          <a:prstGeom prst="rect">
            <a:avLst/>
          </a:prstGeom>
        </p:spPr>
        <p:txBody>
          <a:bodyPr lIns="91439" tIns="45719" rIns="91439" bIns="45719">
            <a:noAutofit/>
          </a:bodyPr>
          <a:lstStyle/>
          <a:p>
            <a:pPr/>
          </a:p>
        </p:txBody>
      </p:sp>
      <p:pic>
        <p:nvPicPr>
          <p:cNvPr id="166"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74" name="image.png"/>
          <p:cNvSpPr/>
          <p:nvPr>
            <p:ph type="pic" idx="21"/>
          </p:nvPr>
        </p:nvSpPr>
        <p:spPr>
          <a:xfrm>
            <a:off x="5853393" y="519393"/>
            <a:ext cx="12677214" cy="12677214"/>
          </a:xfrm>
          <a:prstGeom prst="rect">
            <a:avLst/>
          </a:prstGeom>
        </p:spPr>
        <p:txBody>
          <a:bodyPr lIns="91439" tIns="45719" rIns="91439" bIns="45719">
            <a:noAutofit/>
          </a:bodyPr>
          <a:lstStyle/>
          <a:p>
            <a:pPr/>
          </a:p>
        </p:txBody>
      </p:sp>
      <p:pic>
        <p:nvPicPr>
          <p:cNvPr id="175"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sp>
        <p:nvSpPr>
          <p:cNvPr id="17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4294A2"/>
        </a:solidFill>
      </p:bgPr>
    </p:bg>
    <p:spTree>
      <p:nvGrpSpPr>
        <p:cNvPr id="1" name=""/>
        <p:cNvGrpSpPr/>
        <p:nvPr/>
      </p:nvGrpSpPr>
      <p:grpSpPr>
        <a:xfrm>
          <a:off x="0" y="0"/>
          <a:ext cx="0" cy="0"/>
          <a:chOff x="0" y="0"/>
          <a:chExt cx="0" cy="0"/>
        </a:xfrm>
      </p:grpSpPr>
      <p:sp>
        <p:nvSpPr>
          <p:cNvPr id="183" name="Slide Title"/>
          <p:cNvSpPr txBox="1"/>
          <p:nvPr>
            <p:ph type="title" hasCustomPrompt="1"/>
          </p:nvPr>
        </p:nvSpPr>
        <p:spPr>
          <a:xfrm>
            <a:off x="6953250" y="6140450"/>
            <a:ext cx="10477500" cy="1435100"/>
          </a:xfrm>
          <a:prstGeom prst="rect">
            <a:avLst/>
          </a:prstGeom>
        </p:spPr>
        <p:txBody>
          <a:bodyPr anchor="ctr"/>
          <a:lstStyle>
            <a:lvl1pPr algn="ctr">
              <a:defRPr>
                <a:solidFill>
                  <a:srgbClr val="FFFFFF"/>
                </a:solidFill>
              </a:defRPr>
            </a:lvl1pPr>
          </a:lstStyle>
          <a:p>
            <a:pPr/>
            <a:r>
              <a:t>Slide Title</a:t>
            </a:r>
          </a:p>
        </p:txBody>
      </p:sp>
      <p:pic>
        <p:nvPicPr>
          <p:cNvPr id="184" name="mcittt-01.png" descr="mcittt-01.png"/>
          <p:cNvPicPr>
            <a:picLocks noChangeAspect="1"/>
          </p:cNvPicPr>
          <p:nvPr/>
        </p:nvPicPr>
        <p:blipFill>
          <a:blip r:embed="rId2">
            <a:extLst/>
          </a:blip>
          <a:stretch>
            <a:fillRect/>
          </a:stretch>
        </p:blipFill>
        <p:spPr>
          <a:xfrm>
            <a:off x="5351098" y="11337232"/>
            <a:ext cx="4777360" cy="2687266"/>
          </a:xfrm>
          <a:prstGeom prst="rect">
            <a:avLst/>
          </a:prstGeom>
          <a:ln w="12700">
            <a:miter lim="400000"/>
          </a:ln>
        </p:spPr>
      </p:pic>
      <p:pic>
        <p:nvPicPr>
          <p:cNvPr id="185" name="Tuwaiq Academy Logo-02.png" descr="Tuwaiq Academy Logo-02.png"/>
          <p:cNvPicPr>
            <a:picLocks noChangeAspect="1"/>
          </p:cNvPicPr>
          <p:nvPr/>
        </p:nvPicPr>
        <p:blipFill>
          <a:blip r:embed="rId3">
            <a:extLst/>
          </a:blip>
          <a:stretch>
            <a:fillRect/>
          </a:stretch>
        </p:blipFill>
        <p:spPr>
          <a:xfrm>
            <a:off x="-551050" y="10674873"/>
            <a:ext cx="7136317" cy="4011985"/>
          </a:xfrm>
          <a:prstGeom prst="rect">
            <a:avLst/>
          </a:prstGeom>
          <a:ln w="12700">
            <a:miter lim="400000"/>
          </a:ln>
        </p:spPr>
      </p:pic>
      <p:pic>
        <p:nvPicPr>
          <p:cNvPr id="186" name="logoSAFCSP-01.png" descr="logoSAFCSP-01.png"/>
          <p:cNvPicPr>
            <a:picLocks noChangeAspect="1"/>
          </p:cNvPicPr>
          <p:nvPr/>
        </p:nvPicPr>
        <p:blipFill>
          <a:blip r:embed="rId4">
            <a:extLst/>
          </a:blip>
          <a:stretch>
            <a:fillRect/>
          </a:stretch>
        </p:blipFill>
        <p:spPr>
          <a:xfrm>
            <a:off x="9510717" y="10674873"/>
            <a:ext cx="5672730" cy="4011985"/>
          </a:xfrm>
          <a:prstGeom prst="rect">
            <a:avLst/>
          </a:prstGeom>
          <a:ln w="12700">
            <a:miter lim="400000"/>
          </a:ln>
        </p:spPr>
      </p:pic>
      <p:grpSp>
        <p:nvGrpSpPr>
          <p:cNvPr id="189" name="v"/>
          <p:cNvGrpSpPr/>
          <p:nvPr/>
        </p:nvGrpSpPr>
        <p:grpSpPr>
          <a:xfrm>
            <a:off x="5857" y="-54932"/>
            <a:ext cx="24372286" cy="1531841"/>
            <a:chOff x="0" y="0"/>
            <a:chExt cx="24372284" cy="1531839"/>
          </a:xfrm>
        </p:grpSpPr>
        <p:sp>
          <p:nvSpPr>
            <p:cNvPr id="187" name="Rectangle"/>
            <p:cNvSpPr/>
            <p:nvPr/>
          </p:nvSpPr>
          <p:spPr>
            <a:xfrm>
              <a:off x="-1" y="-1"/>
              <a:ext cx="24372286" cy="1531841"/>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8" name="v"/>
            <p:cNvSpPr txBox="1"/>
            <p:nvPr/>
          </p:nvSpPr>
          <p:spPr>
            <a:xfrm>
              <a:off x="-1" y="473363"/>
              <a:ext cx="24372286"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v</a:t>
              </a:r>
            </a:p>
          </p:txBody>
        </p:sp>
      </p:grpSp>
      <p:pic>
        <p:nvPicPr>
          <p:cNvPr id="190" name="Tuwaiq1000-google-logo-01.png" descr="Tuwaiq1000-google-logo-01.png"/>
          <p:cNvPicPr>
            <a:picLocks noChangeAspect="1"/>
          </p:cNvPicPr>
          <p:nvPr/>
        </p:nvPicPr>
        <p:blipFill>
          <a:blip r:embed="rId5">
            <a:extLst/>
          </a:blip>
          <a:stretch>
            <a:fillRect/>
          </a:stretch>
        </p:blipFill>
        <p:spPr>
          <a:xfrm>
            <a:off x="502624" y="-970858"/>
            <a:ext cx="6194033" cy="3363692"/>
          </a:xfrm>
          <a:prstGeom prst="rect">
            <a:avLst/>
          </a:prstGeom>
          <a:ln w="12700">
            <a:miter lim="400000"/>
          </a:ln>
        </p:spPr>
      </p:pic>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30" name="Presentation Title"/>
          <p:cNvSpPr txBox="1"/>
          <p:nvPr>
            <p:ph type="title" hasCustomPrompt="1"/>
          </p:nvPr>
        </p:nvSpPr>
        <p:spPr>
          <a:xfrm>
            <a:off x="1206500" y="7123707"/>
            <a:ext cx="19570511" cy="4648202"/>
          </a:xfrm>
          <a:prstGeom prst="rect">
            <a:avLst/>
          </a:prstGeom>
        </p:spPr>
        <p:txBody>
          <a:bodyPr anchor="b"/>
          <a:lstStyle>
            <a:lvl1pPr>
              <a:defRPr spc="-232" sz="11600"/>
            </a:lvl1pPr>
          </a:lstStyle>
          <a:p>
            <a:pPr/>
            <a:r>
              <a:t>Presentation Title</a:t>
            </a:r>
          </a:p>
        </p:txBody>
      </p:sp>
      <p:sp>
        <p:nvSpPr>
          <p:cNvPr id="31" name="Body Level One…"/>
          <p:cNvSpPr txBox="1"/>
          <p:nvPr>
            <p:ph type="body" sz="quarter" idx="1" hasCustomPrompt="1"/>
          </p:nvPr>
        </p:nvSpPr>
        <p:spPr>
          <a:xfrm>
            <a:off x="1207690" y="1106137"/>
            <a:ext cx="19568132" cy="636980"/>
          </a:xfrm>
          <a:prstGeom prst="rect">
            <a:avLst/>
          </a:prstGeom>
        </p:spPr>
        <p:txBody>
          <a:bodyPr lIns="45718" tIns="45718" rIns="45718" bIns="45718"/>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32" name="Body Level One…"/>
          <p:cNvSpPr txBox="1"/>
          <p:nvPr>
            <p:ph type="body" sz="quarter" idx="21" hasCustomPrompt="1"/>
          </p:nvPr>
        </p:nvSpPr>
        <p:spPr>
          <a:xfrm>
            <a:off x="1206499" y="11609909"/>
            <a:ext cx="19570512" cy="1116953"/>
          </a:xfrm>
          <a:prstGeom prst="rect">
            <a:avLst/>
          </a:prstGeom>
        </p:spPr>
        <p:txBody>
          <a:bodyPr/>
          <a:lstStyle>
            <a:lvl1pPr marL="0" indent="0" defTabSz="825500">
              <a:lnSpc>
                <a:spcPct val="100000"/>
              </a:lnSpc>
              <a:spcBef>
                <a:spcPts val="0"/>
              </a:spcBef>
              <a:buSzTx/>
              <a:buNone/>
              <a:defRPr b="1" sz="5500"/>
            </a:lvl1pPr>
          </a:lstStyle>
          <a:p>
            <a:pPr/>
            <a:r>
              <a:t>Presentation Subtitle</a:t>
            </a:r>
          </a:p>
        </p:txBody>
      </p:sp>
      <p:sp>
        <p:nvSpPr>
          <p:cNvPr id="33" name="Rectangle"/>
          <p:cNvSpPr/>
          <p:nvPr/>
        </p:nvSpPr>
        <p:spPr>
          <a:xfrm>
            <a:off x="21848894" y="-110578"/>
            <a:ext cx="2543008" cy="13937157"/>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34"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35" name="Dotline-02.png" descr="Dotline-02.png"/>
          <p:cNvPicPr>
            <a:picLocks noChangeAspect="1"/>
          </p:cNvPicPr>
          <p:nvPr/>
        </p:nvPicPr>
        <p:blipFill>
          <a:blip r:embed="rId3">
            <a:extLst/>
          </a:blip>
          <a:stretch>
            <a:fillRect/>
          </a:stretch>
        </p:blipFill>
        <p:spPr>
          <a:xfrm>
            <a:off x="-4451083" y="0"/>
            <a:ext cx="9700513" cy="13716002"/>
          </a:xfrm>
          <a:prstGeom prst="rect">
            <a:avLst/>
          </a:prstGeom>
          <a:ln w="12700">
            <a:miter lim="400000"/>
          </a:ln>
        </p:spPr>
      </p:pic>
      <p:pic>
        <p:nvPicPr>
          <p:cNvPr id="36"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pic>
        <p:nvPicPr>
          <p:cNvPr id="44" name="Tuwaiq Academy LogoWaterMark-01-01.png" descr="Tuwaiq Academy LogoWaterMark-01-01.png"/>
          <p:cNvPicPr>
            <a:picLocks noChangeAspect="1"/>
          </p:cNvPicPr>
          <p:nvPr/>
        </p:nvPicPr>
        <p:blipFill>
          <a:blip r:embed="rId2">
            <a:alphaModFix amt="50159"/>
            <a:extLst/>
          </a:blip>
          <a:stretch>
            <a:fillRect/>
          </a:stretch>
        </p:blipFill>
        <p:spPr>
          <a:xfrm>
            <a:off x="2141903" y="-7352294"/>
            <a:ext cx="20100193" cy="28420588"/>
          </a:xfrm>
          <a:prstGeom prst="rect">
            <a:avLst/>
          </a:prstGeom>
          <a:ln w="12700">
            <a:miter lim="400000"/>
          </a:ln>
        </p:spPr>
      </p:pic>
      <p:sp>
        <p:nvSpPr>
          <p:cNvPr id="45" name="image.png"/>
          <p:cNvSpPr/>
          <p:nvPr>
            <p:ph type="pic" sz="half" idx="21"/>
          </p:nvPr>
        </p:nvSpPr>
        <p:spPr>
          <a:xfrm>
            <a:off x="12065000" y="1270000"/>
            <a:ext cx="11176000" cy="11176000"/>
          </a:xfrm>
          <a:prstGeom prst="rect">
            <a:avLst/>
          </a:prstGeom>
        </p:spPr>
        <p:txBody>
          <a:bodyPr lIns="91439" tIns="45719" rIns="91439" bIns="45719">
            <a:noAutofit/>
          </a:bodyPr>
          <a:lstStyle/>
          <a:p>
            <a:pPr/>
          </a:p>
        </p:txBody>
      </p:sp>
      <p:sp>
        <p:nvSpPr>
          <p:cNvPr id="46" name="Slide Title"/>
          <p:cNvSpPr txBox="1"/>
          <p:nvPr>
            <p:ph type="title" hasCustomPrompt="1"/>
          </p:nvPr>
        </p:nvSpPr>
        <p:spPr>
          <a:xfrm>
            <a:off x="1206500" y="-381000"/>
            <a:ext cx="9779000" cy="5882274"/>
          </a:xfrm>
          <a:prstGeom prst="rect">
            <a:avLst/>
          </a:prstGeom>
        </p:spPr>
        <p:txBody>
          <a:bodyPr anchor="b"/>
          <a:lstStyle/>
          <a:p>
            <a:pPr/>
            <a:r>
              <a:t>Slide Title</a:t>
            </a:r>
          </a:p>
        </p:txBody>
      </p:sp>
      <p:sp>
        <p:nvSpPr>
          <p:cNvPr id="47" name="Body Level One…"/>
          <p:cNvSpPr txBox="1"/>
          <p:nvPr>
            <p:ph type="body" sz="quarter" idx="1" hasCustomPrompt="1"/>
          </p:nvPr>
        </p:nvSpPr>
        <p:spPr>
          <a:xfrm>
            <a:off x="1206500" y="5409576"/>
            <a:ext cx="9779000" cy="5385424"/>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pic>
        <p:nvPicPr>
          <p:cNvPr id="48" name="Tuwaiq1000-google-logo-01.png" descr="Tuwaiq1000-google-logo-01.png"/>
          <p:cNvPicPr>
            <a:picLocks noChangeAspect="1"/>
          </p:cNvPicPr>
          <p:nvPr/>
        </p:nvPicPr>
        <p:blipFill>
          <a:blip r:embed="rId3">
            <a:extLst/>
          </a:blip>
          <a:stretch>
            <a:fillRect/>
          </a:stretch>
        </p:blipFill>
        <p:spPr>
          <a:xfrm>
            <a:off x="502624" y="10970684"/>
            <a:ext cx="6194033" cy="3363692"/>
          </a:xfrm>
          <a:prstGeom prst="rect">
            <a:avLst/>
          </a:prstGeom>
          <a:ln w="12700">
            <a:miter lim="400000"/>
          </a:ln>
        </p:spPr>
      </p:pic>
      <p:sp>
        <p:nvSpPr>
          <p:cNvPr id="49"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Slide Title"/>
          <p:cNvSpPr txBox="1"/>
          <p:nvPr>
            <p:ph type="title" hasCustomPrompt="1"/>
          </p:nvPr>
        </p:nvSpPr>
        <p:spPr>
          <a:prstGeom prst="rect">
            <a:avLst/>
          </a:prstGeom>
        </p:spPr>
        <p:txBody>
          <a:bodyPr/>
          <a:lstStyle/>
          <a:p>
            <a:pPr/>
            <a:r>
              <a:t>Slide Title</a:t>
            </a:r>
          </a:p>
        </p:txBody>
      </p:sp>
      <p:sp>
        <p:nvSpPr>
          <p:cNvPr id="57"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8" name="Slide Subtitle"/>
          <p:cNvSpPr txBox="1"/>
          <p:nvPr>
            <p:ph type="body" sz="quarter" idx="21" hasCustomPrompt="1"/>
          </p:nvPr>
        </p:nvSpPr>
        <p:spPr>
          <a:xfrm>
            <a:off x="1206500" y="2372961"/>
            <a:ext cx="21971000" cy="934780"/>
          </a:xfrm>
          <a:prstGeom prst="rect">
            <a:avLst/>
          </a:prstGeom>
        </p:spPr>
        <p:txBody>
          <a:bodyPr lIns="45718" tIns="45718" rIns="45718" bIns="45718"/>
          <a:lstStyle>
            <a:lvl1pPr marL="0" indent="0" defTabSz="825500">
              <a:lnSpc>
                <a:spcPct val="100000"/>
              </a:lnSpc>
              <a:spcBef>
                <a:spcPts val="0"/>
              </a:spcBef>
              <a:buSzTx/>
              <a:buNone/>
              <a:defRPr b="1" sz="5500"/>
            </a:lvl1pPr>
          </a:lstStyle>
          <a:p>
            <a:pPr/>
            <a:r>
              <a:t>Slide Subtitle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pic>
        <p:nvPicPr>
          <p:cNvPr id="66"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67" name="Dotline-02.png" descr="Dotline-02.png"/>
          <p:cNvPicPr>
            <a:picLocks noChangeAspect="1"/>
          </p:cNvPicPr>
          <p:nvPr/>
        </p:nvPicPr>
        <p:blipFill>
          <a:blip r:embed="rId3">
            <a:extLst/>
          </a:blip>
          <a:stretch>
            <a:fillRect/>
          </a:stretch>
        </p:blipFill>
        <p:spPr>
          <a:xfrm>
            <a:off x="-4451083" y="0"/>
            <a:ext cx="9700513" cy="13716002"/>
          </a:xfrm>
          <a:prstGeom prst="rect">
            <a:avLst/>
          </a:prstGeom>
          <a:ln w="12700">
            <a:miter lim="400000"/>
          </a:ln>
        </p:spPr>
      </p:pic>
      <p:pic>
        <p:nvPicPr>
          <p:cNvPr id="68"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76" name="Body Level One…"/>
          <p:cNvSpPr txBox="1"/>
          <p:nvPr>
            <p:ph type="body" sz="quarter" idx="1" hasCustomPrompt="1"/>
          </p:nvPr>
        </p:nvSpPr>
        <p:spPr>
          <a:xfrm>
            <a:off x="1206500" y="2372961"/>
            <a:ext cx="9779000" cy="934781"/>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77" name="Body Level One…"/>
          <p:cNvSpPr txBox="1"/>
          <p:nvPr>
            <p:ph type="body" sz="half" idx="21" hasCustomPrompt="1"/>
          </p:nvPr>
        </p:nvSpPr>
        <p:spPr>
          <a:xfrm>
            <a:off x="1206500" y="4248503"/>
            <a:ext cx="9779000" cy="8256631"/>
          </a:xfrm>
          <a:prstGeom prst="rect">
            <a:avLst/>
          </a:prstGeom>
        </p:spPr>
        <p:txBody>
          <a:bodyPr/>
          <a:lstStyle/>
          <a:p>
            <a:pPr/>
            <a:r>
              <a:t>Slide bullet text</a:t>
            </a:r>
          </a:p>
        </p:txBody>
      </p:sp>
      <p:sp>
        <p:nvSpPr>
          <p:cNvPr id="78" name="image.png"/>
          <p:cNvSpPr/>
          <p:nvPr>
            <p:ph type="pic" sz="half" idx="22"/>
          </p:nvPr>
        </p:nvSpPr>
        <p:spPr>
          <a:xfrm>
            <a:off x="12193751" y="1401264"/>
            <a:ext cx="10913372" cy="10913373"/>
          </a:xfrm>
          <a:prstGeom prst="rect">
            <a:avLst/>
          </a:prstGeom>
        </p:spPr>
        <p:txBody>
          <a:bodyPr lIns="91439" tIns="45719" rIns="91439" bIns="45719">
            <a:noAutofit/>
          </a:bodyPr>
          <a:lstStyle/>
          <a:p>
            <a:pPr/>
          </a:p>
        </p:txBody>
      </p:sp>
      <p:sp>
        <p:nvSpPr>
          <p:cNvPr id="79" name="Slide Title"/>
          <p:cNvSpPr txBox="1"/>
          <p:nvPr>
            <p:ph type="title" hasCustomPrompt="1"/>
          </p:nvPr>
        </p:nvSpPr>
        <p:spPr>
          <a:xfrm>
            <a:off x="1206500" y="1079500"/>
            <a:ext cx="9779000" cy="1435100"/>
          </a:xfrm>
          <a:prstGeom prst="rect">
            <a:avLst/>
          </a:prstGeom>
        </p:spPr>
        <p:txBody>
          <a:bodyPr/>
          <a:lstStyle/>
          <a:p>
            <a:pPr/>
            <a:r>
              <a:t>Slide Title</a:t>
            </a:r>
          </a:p>
        </p:txBody>
      </p:sp>
      <p:pic>
        <p:nvPicPr>
          <p:cNvPr id="80"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81" name="Tuwaiq Academy LogoWaterMark-01-01.png" descr="Tuwaiq Academy LogoWaterMark-01-01.png"/>
          <p:cNvPicPr>
            <a:picLocks noChangeAspect="1"/>
          </p:cNvPicPr>
          <p:nvPr/>
        </p:nvPicPr>
        <p:blipFill>
          <a:blip r:embed="rId3">
            <a:alphaModFix amt="50159"/>
            <a:extLst/>
          </a:blip>
          <a:stretch>
            <a:fillRect/>
          </a:stretch>
        </p:blipFill>
        <p:spPr>
          <a:xfrm>
            <a:off x="2141903" y="-7352294"/>
            <a:ext cx="20100193" cy="28420588"/>
          </a:xfrm>
          <a:prstGeom prst="rect">
            <a:avLst/>
          </a:prstGeom>
          <a:ln w="12700">
            <a:miter lim="400000"/>
          </a:ln>
        </p:spPr>
      </p:pic>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spTree>
      <p:nvGrpSpPr>
        <p:cNvPr id="1" name=""/>
        <p:cNvGrpSpPr/>
        <p:nvPr/>
      </p:nvGrpSpPr>
      <p:grpSpPr>
        <a:xfrm>
          <a:off x="0" y="0"/>
          <a:ext cx="0" cy="0"/>
          <a:chOff x="0" y="0"/>
          <a:chExt cx="0" cy="0"/>
        </a:xfrm>
      </p:grpSpPr>
      <p:sp>
        <p:nvSpPr>
          <p:cNvPr id="89" name="Section Title"/>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0" name="Rectangle"/>
          <p:cNvSpPr/>
          <p:nvPr/>
        </p:nvSpPr>
        <p:spPr>
          <a:xfrm>
            <a:off x="23559867" y="4533900"/>
            <a:ext cx="832032" cy="4648200"/>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91" name="Dotline-02.png" descr="Dotline-02.png"/>
          <p:cNvPicPr>
            <a:picLocks noChangeAspect="1"/>
          </p:cNvPicPr>
          <p:nvPr/>
        </p:nvPicPr>
        <p:blipFill>
          <a:blip r:embed="rId2">
            <a:extLst/>
          </a:blip>
          <a:stretch>
            <a:fillRect/>
          </a:stretch>
        </p:blipFill>
        <p:spPr>
          <a:xfrm>
            <a:off x="-4451083" y="0"/>
            <a:ext cx="9700513" cy="13716002"/>
          </a:xfrm>
          <a:prstGeom prst="rect">
            <a:avLst/>
          </a:prstGeom>
          <a:ln w="12700">
            <a:miter lim="400000"/>
          </a:ln>
        </p:spPr>
      </p:pic>
      <p:pic>
        <p:nvPicPr>
          <p:cNvPr id="92" name="Tuwaiq Academy LogoWaterMark-01-01.png" descr="Tuwaiq Academy LogoWaterMark-01-01.png"/>
          <p:cNvPicPr>
            <a:picLocks noChangeAspect="1"/>
          </p:cNvPicPr>
          <p:nvPr/>
        </p:nvPicPr>
        <p:blipFill>
          <a:blip r:embed="rId3">
            <a:alphaModFix amt="50159"/>
            <a:extLst/>
          </a:blip>
          <a:stretch>
            <a:fillRect/>
          </a:stretch>
        </p:blipFill>
        <p:spPr>
          <a:xfrm>
            <a:off x="2141903" y="-7352294"/>
            <a:ext cx="20100193" cy="28420588"/>
          </a:xfrm>
          <a:prstGeom prst="rect">
            <a:avLst/>
          </a:prstGeom>
          <a:ln w="12700">
            <a:miter lim="400000"/>
          </a:ln>
        </p:spPr>
      </p:pic>
      <p:sp>
        <p:nvSpPr>
          <p:cNvPr id="93"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100" name="Slide Title"/>
          <p:cNvSpPr txBox="1"/>
          <p:nvPr>
            <p:ph type="title" hasCustomPrompt="1"/>
          </p:nvPr>
        </p:nvSpPr>
        <p:spPr>
          <a:xfrm>
            <a:off x="1206500" y="1079500"/>
            <a:ext cx="21971000" cy="1434950"/>
          </a:xfrm>
          <a:prstGeom prst="rect">
            <a:avLst/>
          </a:prstGeom>
        </p:spPr>
        <p:txBody>
          <a:bodyPr/>
          <a:lstStyle/>
          <a:p>
            <a:pPr/>
            <a:r>
              <a:t>Slide Title</a:t>
            </a:r>
          </a:p>
        </p:txBody>
      </p:sp>
      <p:sp>
        <p:nvSpPr>
          <p:cNvPr id="101" name="Body Level One…"/>
          <p:cNvSpPr txBox="1"/>
          <p:nvPr>
            <p:ph type="body" sz="quarter" idx="1" hasCustomPrompt="1"/>
          </p:nvPr>
        </p:nvSpPr>
        <p:spPr>
          <a:xfrm>
            <a:off x="1206500" y="2372961"/>
            <a:ext cx="21971000" cy="934781"/>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pic>
        <p:nvPicPr>
          <p:cNvPr id="102"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103" name="Dotline-01.png" descr="Dotline-01.png"/>
          <p:cNvPicPr>
            <a:picLocks noChangeAspect="1"/>
          </p:cNvPicPr>
          <p:nvPr/>
        </p:nvPicPr>
        <p:blipFill>
          <a:blip r:embed="rId3">
            <a:extLst/>
          </a:blip>
          <a:stretch>
            <a:fillRect/>
          </a:stretch>
        </p:blipFill>
        <p:spPr>
          <a:xfrm>
            <a:off x="159472" y="-2525380"/>
            <a:ext cx="9700514" cy="13716002"/>
          </a:xfrm>
          <a:prstGeom prst="rect">
            <a:avLst/>
          </a:prstGeom>
          <a:ln w="12700">
            <a:miter lim="400000"/>
          </a:ln>
        </p:spPr>
      </p:pic>
      <p:pic>
        <p:nvPicPr>
          <p:cNvPr id="104"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spTree>
      <p:nvGrpSpPr>
        <p:cNvPr id="1" name=""/>
        <p:cNvGrpSpPr/>
        <p:nvPr/>
      </p:nvGrpSpPr>
      <p:grpSpPr>
        <a:xfrm>
          <a:off x="0" y="0"/>
          <a:ext cx="0" cy="0"/>
          <a:chOff x="0" y="0"/>
          <a:chExt cx="0" cy="0"/>
        </a:xfrm>
      </p:grpSpPr>
      <p:sp>
        <p:nvSpPr>
          <p:cNvPr id="112"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13" name="Body Level One…"/>
          <p:cNvSpPr txBox="1"/>
          <p:nvPr>
            <p:ph type="body" sz="quarter" idx="1" hasCustomPrompt="1"/>
          </p:nvPr>
        </p:nvSpPr>
        <p:spPr>
          <a:xfrm>
            <a:off x="1206500" y="2372961"/>
            <a:ext cx="21971000" cy="934781"/>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114" name="Body Level One…"/>
          <p:cNvSpPr txBox="1"/>
          <p:nvPr>
            <p:ph type="body" idx="21" hasCustomPrompt="1"/>
          </p:nvPr>
        </p:nvSpPr>
        <p:spPr>
          <a:prstGeom prst="rect">
            <a:avLst/>
          </a:prstGeom>
        </p:spPr>
        <p:txBody>
          <a:bodyPr/>
          <a:lstStyle>
            <a:lvl1pPr marL="0" indent="0" defTabSz="825500">
              <a:lnSpc>
                <a:spcPct val="100000"/>
              </a:lnSpc>
              <a:spcBef>
                <a:spcPts val="1800"/>
              </a:spcBef>
              <a:buSzTx/>
              <a:buNone/>
              <a:defRPr spc="-99" sz="5500"/>
            </a:lvl1pPr>
          </a:lstStyle>
          <a:p>
            <a:pPr/>
            <a:r>
              <a:t>Agenda Topics</a:t>
            </a:r>
          </a:p>
        </p:txBody>
      </p:sp>
      <p:pic>
        <p:nvPicPr>
          <p:cNvPr id="115"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116" name="Dotline-02.png" descr="Dotline-02.png"/>
          <p:cNvPicPr>
            <a:picLocks noChangeAspect="1"/>
          </p:cNvPicPr>
          <p:nvPr/>
        </p:nvPicPr>
        <p:blipFill>
          <a:blip r:embed="rId3">
            <a:extLst/>
          </a:blip>
          <a:stretch>
            <a:fillRect/>
          </a:stretch>
        </p:blipFill>
        <p:spPr>
          <a:xfrm>
            <a:off x="-4451083" y="0"/>
            <a:ext cx="9700513" cy="13716002"/>
          </a:xfrm>
          <a:prstGeom prst="rect">
            <a:avLst/>
          </a:prstGeom>
          <a:ln w="12700">
            <a:miter lim="400000"/>
          </a:ln>
        </p:spPr>
      </p:pic>
      <p:pic>
        <p:nvPicPr>
          <p:cNvPr id="117"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3" name="Tuwaiq Academy LogoWaterMark-01-01.png" descr="Tuwaiq Academy LogoWaterMark-01-01.png"/>
          <p:cNvPicPr>
            <a:picLocks noChangeAspect="1"/>
          </p:cNvPicPr>
          <p:nvPr/>
        </p:nvPicPr>
        <p:blipFill>
          <a:blip r:embed="rId3">
            <a:alphaModFix amt="50159"/>
            <a:extLst/>
          </a:blip>
          <a:stretch>
            <a:fillRect/>
          </a:stretch>
        </p:blipFill>
        <p:spPr>
          <a:xfrm>
            <a:off x="2141903" y="-7352294"/>
            <a:ext cx="20100193" cy="28420588"/>
          </a:xfrm>
          <a:prstGeom prst="rect">
            <a:avLst/>
          </a:prstGeom>
          <a:ln w="12700">
            <a:miter lim="400000"/>
          </a:ln>
        </p:spPr>
      </p:pic>
      <p:pic>
        <p:nvPicPr>
          <p:cNvPr id="4" name="Dotline-02.png" descr="Dotline-02.png"/>
          <p:cNvPicPr>
            <a:picLocks noChangeAspect="1"/>
          </p:cNvPicPr>
          <p:nvPr/>
        </p:nvPicPr>
        <p:blipFill>
          <a:blip r:embed="rId4">
            <a:extLst/>
          </a:blip>
          <a:stretch>
            <a:fillRect/>
          </a:stretch>
        </p:blipFill>
        <p:spPr>
          <a:xfrm>
            <a:off x="-4451083" y="0"/>
            <a:ext cx="9700513" cy="13716002"/>
          </a:xfrm>
          <a:prstGeom prst="rect">
            <a:avLst/>
          </a:prstGeom>
          <a:ln w="12700">
            <a:miter lim="400000"/>
          </a:ln>
        </p:spPr>
      </p:pic>
      <p:sp>
        <p:nvSpPr>
          <p:cNvPr id="5" name="Slide Title"/>
          <p:cNvSpPr txBox="1"/>
          <p:nvPr>
            <p:ph type="title" hasCustomPrompt="1"/>
          </p:nvPr>
        </p:nvSpPr>
        <p:spPr>
          <a:xfrm>
            <a:off x="1206500" y="1079500"/>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6"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7"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Lst>
  <p:transition xmlns:p14="http://schemas.microsoft.com/office/powerpoint/2010/main" spd="med" advClick="1"/>
  <p:txStyles>
    <p:titleStyle>
      <a:lvl1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1pPr>
      <a:lvl2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2pPr>
      <a:lvl3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3pPr>
      <a:lvl4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4pPr>
      <a:lvl5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5pPr>
      <a:lvl6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6pPr>
      <a:lvl7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7pPr>
      <a:lvl8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8pPr>
      <a:lvl9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9pPr>
    </p:titleStyle>
    <p:bodyStyle>
      <a:lvl1pPr marL="3810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1pPr>
      <a:lvl2pPr marL="9906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2pPr>
      <a:lvl3pPr marL="16002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3pPr>
      <a:lvl4pPr marL="22098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4pPr>
      <a:lvl5pPr marL="28194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5pPr>
      <a:lvl6pPr marL="34290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6pPr>
      <a:lvl7pPr marL="40386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7pPr>
      <a:lvl8pPr marL="46482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8pPr>
      <a:lvl9pPr marL="52578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JavaScript I: Variables and Operators"/>
          <p:cNvSpPr txBox="1"/>
          <p:nvPr>
            <p:ph type="ctrTitle"/>
          </p:nvPr>
        </p:nvSpPr>
        <p:spPr>
          <a:xfrm>
            <a:off x="1206495" y="2574990"/>
            <a:ext cx="21971006" cy="4648202"/>
          </a:xfrm>
          <a:prstGeom prst="rect">
            <a:avLst/>
          </a:prstGeom>
        </p:spPr>
        <p:txBody>
          <a:bodyPr/>
          <a:lstStyle>
            <a:lvl1pPr>
              <a:defRPr spc="-200" sz="10000"/>
            </a:lvl1pPr>
          </a:lstStyle>
          <a:p>
            <a:pPr/>
            <a:r>
              <a:t>JavaScript I: Variables and Operators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Google Shape;214;p28"/>
          <p:cNvSpPr txBox="1"/>
          <p:nvPr>
            <p:ph type="title"/>
          </p:nvPr>
        </p:nvSpPr>
        <p:spPr>
          <a:xfrm>
            <a:off x="2984500" y="927100"/>
            <a:ext cx="13765411"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Essential Data Types</a:t>
            </a:r>
          </a:p>
        </p:txBody>
      </p:sp>
      <p:sp>
        <p:nvSpPr>
          <p:cNvPr id="234" name="Google Shape;215;p28"/>
          <p:cNvSpPr txBox="1"/>
          <p:nvPr/>
        </p:nvSpPr>
        <p:spPr>
          <a:xfrm>
            <a:off x="2226666" y="2590066"/>
            <a:ext cx="20423201" cy="23672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buClr>
                <a:srgbClr val="E6B91E"/>
              </a:buClr>
              <a:buSzPts val="6400"/>
              <a:buFont typeface="Trebuchet MS"/>
              <a:buChar char="❖"/>
              <a:defRPr sz="6400">
                <a:solidFill>
                  <a:srgbClr val="E6B91E"/>
                </a:solidFill>
                <a:latin typeface="Trebuchet MS"/>
                <a:ea typeface="Trebuchet MS"/>
                <a:cs typeface="Trebuchet MS"/>
                <a:sym typeface="Trebuchet MS"/>
              </a:defRPr>
            </a:pPr>
            <a:r>
              <a:t>Data Type: </a:t>
            </a:r>
            <a:r>
              <a:rPr>
                <a:solidFill>
                  <a:srgbClr val="A7A7A7"/>
                </a:solidFill>
              </a:rPr>
              <a:t>the type of data that is stored by a variable</a:t>
            </a:r>
          </a:p>
        </p:txBody>
      </p:sp>
      <p:graphicFrame>
        <p:nvGraphicFramePr>
          <p:cNvPr id="235" name="Google Shape;216;p28"/>
          <p:cNvGraphicFramePr/>
          <p:nvPr/>
        </p:nvGraphicFramePr>
        <p:xfrm>
          <a:off x="6398424" y="5185284"/>
          <a:ext cx="13793987" cy="5920435"/>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6882705"/>
                <a:gridCol w="6882705"/>
              </a:tblGrid>
              <a:tr h="921630">
                <a:tc>
                  <a:txBody>
                    <a:bodyPr/>
                    <a:lstStyle/>
                    <a:p>
                      <a:pPr defTabSz="914400">
                        <a:lnSpc>
                          <a:spcPct val="115000"/>
                        </a:lnSpc>
                        <a:defRPr>
                          <a:solidFill>
                            <a:srgbClr val="000000"/>
                          </a:solidFill>
                        </a:defRPr>
                      </a:pPr>
                      <a:r>
                        <a:rPr b="1" sz="4300">
                          <a:latin typeface="Montserrat"/>
                          <a:ea typeface="Montserrat"/>
                          <a:cs typeface="Montserrat"/>
                          <a:sym typeface="Montserrat"/>
                        </a:rPr>
                        <a:t>Data Type</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c>
                  <a:txBody>
                    <a:bodyPr/>
                    <a:lstStyle/>
                    <a:p>
                      <a:pPr defTabSz="914400">
                        <a:lnSpc>
                          <a:spcPct val="115000"/>
                        </a:lnSpc>
                        <a:defRPr>
                          <a:solidFill>
                            <a:srgbClr val="000000"/>
                          </a:solidFill>
                        </a:defRPr>
                      </a:pPr>
                      <a:r>
                        <a:rPr b="1" sz="4300">
                          <a:latin typeface="Montserrat"/>
                          <a:ea typeface="Montserrat"/>
                          <a:cs typeface="Montserrat"/>
                          <a:sym typeface="Montserrat"/>
                        </a:rPr>
                        <a:t>Declaration</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r>
              <a:tr h="921630">
                <a:tc>
                  <a:txBody>
                    <a:bodyPr/>
                    <a:lstStyle/>
                    <a:p>
                      <a:pPr defTabSz="914400">
                        <a:lnSpc>
                          <a:spcPct val="115000"/>
                        </a:lnSpc>
                        <a:defRPr>
                          <a:solidFill>
                            <a:srgbClr val="000000"/>
                          </a:solidFill>
                        </a:defRPr>
                      </a:pPr>
                      <a:r>
                        <a:rPr sz="4300">
                          <a:latin typeface="Montserrat Light"/>
                          <a:ea typeface="Montserrat Light"/>
                          <a:cs typeface="Montserrat Light"/>
                          <a:sym typeface="Montserrat Light"/>
                        </a:rPr>
                        <a:t>Numeric</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c>
                  <a:txBody>
                    <a:bodyPr/>
                    <a:lstStyle/>
                    <a:p>
                      <a:pPr algn="l" defTabSz="914400">
                        <a:lnSpc>
                          <a:spcPct val="115000"/>
                        </a:lnSpc>
                        <a:defRPr sz="4300">
                          <a:solidFill>
                            <a:srgbClr val="000088"/>
                          </a:solidFill>
                          <a:latin typeface="Montserrat Light"/>
                          <a:ea typeface="Montserrat Light"/>
                          <a:cs typeface="Montserrat Light"/>
                          <a:sym typeface="Montserrat Light"/>
                        </a:defRPr>
                      </a:pPr>
                      <a:r>
                        <a:t>let</a:t>
                      </a:r>
                      <a:r>
                        <a:rPr>
                          <a:solidFill>
                            <a:srgbClr val="000000"/>
                          </a:solidFill>
                        </a:rPr>
                        <a:t> someNumber </a:t>
                      </a:r>
                      <a:r>
                        <a:rPr>
                          <a:solidFill>
                            <a:srgbClr val="666600"/>
                          </a:solidFill>
                        </a:rPr>
                        <a:t>=</a:t>
                      </a:r>
                      <a:r>
                        <a:rPr>
                          <a:solidFill>
                            <a:srgbClr val="000000"/>
                          </a:solidFill>
                        </a:rPr>
                        <a:t> </a:t>
                      </a:r>
                      <a:r>
                        <a:rPr>
                          <a:solidFill>
                            <a:srgbClr val="006666"/>
                          </a:solidFill>
                        </a:rPr>
                        <a:t>25;</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r>
              <a:tr h="921630">
                <a:tc>
                  <a:txBody>
                    <a:bodyPr/>
                    <a:lstStyle/>
                    <a:p>
                      <a:pPr defTabSz="914400">
                        <a:lnSpc>
                          <a:spcPct val="115000"/>
                        </a:lnSpc>
                        <a:defRPr>
                          <a:solidFill>
                            <a:srgbClr val="000000"/>
                          </a:solidFill>
                        </a:defRPr>
                      </a:pPr>
                      <a:r>
                        <a:rPr sz="4300">
                          <a:latin typeface="Montserrat Light"/>
                          <a:ea typeface="Montserrat Light"/>
                          <a:cs typeface="Montserrat Light"/>
                          <a:sym typeface="Montserrat Light"/>
                        </a:rPr>
                        <a:t>String</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c>
                  <a:txBody>
                    <a:bodyPr/>
                    <a:lstStyle/>
                    <a:p>
                      <a:pPr algn="l" defTabSz="914400">
                        <a:lnSpc>
                          <a:spcPct val="115000"/>
                        </a:lnSpc>
                        <a:defRPr sz="4300">
                          <a:solidFill>
                            <a:srgbClr val="000088"/>
                          </a:solidFill>
                          <a:latin typeface="Montserrat Light"/>
                          <a:ea typeface="Montserrat Light"/>
                          <a:cs typeface="Montserrat Light"/>
                          <a:sym typeface="Montserrat Light"/>
                        </a:defRPr>
                      </a:pPr>
                      <a:r>
                        <a:t>let</a:t>
                      </a:r>
                      <a:r>
                        <a:rPr>
                          <a:solidFill>
                            <a:srgbClr val="000000"/>
                          </a:solidFill>
                        </a:rPr>
                        <a:t> someName </a:t>
                      </a:r>
                      <a:r>
                        <a:rPr>
                          <a:solidFill>
                            <a:srgbClr val="666600"/>
                          </a:solidFill>
                        </a:rPr>
                        <a:t>=</a:t>
                      </a:r>
                      <a:r>
                        <a:rPr>
                          <a:solidFill>
                            <a:srgbClr val="000000"/>
                          </a:solidFill>
                        </a:rPr>
                        <a:t> </a:t>
                      </a:r>
                      <a:r>
                        <a:rPr>
                          <a:solidFill>
                            <a:srgbClr val="666600"/>
                          </a:solidFill>
                        </a:rPr>
                        <a:t>"</a:t>
                      </a:r>
                      <a:r>
                        <a:rPr>
                          <a:solidFill>
                            <a:srgbClr val="660066"/>
                          </a:solidFill>
                        </a:rPr>
                        <a:t>Joe</a:t>
                      </a:r>
                      <a:r>
                        <a:rPr>
                          <a:solidFill>
                            <a:srgbClr val="666600"/>
                          </a:solidFill>
                        </a:rPr>
                        <a:t>";</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r>
              <a:tr h="921630">
                <a:tc>
                  <a:txBody>
                    <a:bodyPr/>
                    <a:lstStyle/>
                    <a:p>
                      <a:pPr defTabSz="914400">
                        <a:lnSpc>
                          <a:spcPct val="115000"/>
                        </a:lnSpc>
                        <a:defRPr>
                          <a:solidFill>
                            <a:srgbClr val="000000"/>
                          </a:solidFill>
                        </a:defRPr>
                      </a:pPr>
                      <a:r>
                        <a:rPr sz="4300">
                          <a:latin typeface="Montserrat Light"/>
                          <a:ea typeface="Montserrat Light"/>
                          <a:cs typeface="Montserrat Light"/>
                          <a:sym typeface="Montserrat Light"/>
                        </a:rPr>
                        <a:t>Boolean</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c>
                  <a:txBody>
                    <a:bodyPr/>
                    <a:lstStyle/>
                    <a:p>
                      <a:pPr algn="l" defTabSz="914400">
                        <a:lnSpc>
                          <a:spcPct val="115000"/>
                        </a:lnSpc>
                        <a:defRPr sz="4300">
                          <a:solidFill>
                            <a:srgbClr val="660066"/>
                          </a:solidFill>
                          <a:latin typeface="Montserrat Light"/>
                          <a:ea typeface="Montserrat Light"/>
                          <a:cs typeface="Montserrat Light"/>
                          <a:sym typeface="Montserrat Light"/>
                        </a:defRPr>
                      </a:pPr>
                      <a:r>
                        <a:t>let</a:t>
                      </a:r>
                      <a:r>
                        <a:rPr>
                          <a:solidFill>
                            <a:srgbClr val="000000"/>
                          </a:solidFill>
                        </a:rPr>
                        <a:t> someBool </a:t>
                      </a:r>
                      <a:r>
                        <a:rPr>
                          <a:solidFill>
                            <a:srgbClr val="666600"/>
                          </a:solidFill>
                        </a:rPr>
                        <a:t>=</a:t>
                      </a:r>
                      <a:r>
                        <a:rPr>
                          <a:solidFill>
                            <a:srgbClr val="000000"/>
                          </a:solidFill>
                        </a:rPr>
                        <a:t> </a:t>
                      </a:r>
                      <a:r>
                        <a:rPr>
                          <a:solidFill>
                            <a:srgbClr val="000088"/>
                          </a:solidFill>
                        </a:rPr>
                        <a:t>true;</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r>
              <a:tr h="921630">
                <a:tc>
                  <a:txBody>
                    <a:bodyPr/>
                    <a:lstStyle/>
                    <a:p>
                      <a:pPr defTabSz="914400">
                        <a:lnSpc>
                          <a:spcPct val="115000"/>
                        </a:lnSpc>
                        <a:defRPr>
                          <a:solidFill>
                            <a:srgbClr val="000000"/>
                          </a:solidFill>
                        </a:defRPr>
                      </a:pPr>
                      <a:r>
                        <a:rPr sz="4300">
                          <a:latin typeface="Montserrat Light"/>
                          <a:ea typeface="Montserrat Light"/>
                          <a:cs typeface="Montserrat Light"/>
                          <a:sym typeface="Montserrat Light"/>
                        </a:rPr>
                        <a:t>Array</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c>
                  <a:txBody>
                    <a:bodyPr/>
                    <a:lstStyle/>
                    <a:p>
                      <a:pPr algn="l" defTabSz="914400">
                        <a:lnSpc>
                          <a:spcPct val="115000"/>
                        </a:lnSpc>
                        <a:defRPr sz="4300">
                          <a:solidFill>
                            <a:srgbClr val="000088"/>
                          </a:solidFill>
                          <a:latin typeface="Montserrat Light"/>
                          <a:ea typeface="Montserrat Light"/>
                          <a:cs typeface="Montserrat Light"/>
                          <a:sym typeface="Montserrat Light"/>
                        </a:defRPr>
                      </a:pPr>
                      <a:r>
                        <a:t>let</a:t>
                      </a:r>
                      <a:r>
                        <a:rPr>
                          <a:solidFill>
                            <a:srgbClr val="000000"/>
                          </a:solidFill>
                        </a:rPr>
                        <a:t> someArray </a:t>
                      </a:r>
                      <a:r>
                        <a:rPr>
                          <a:solidFill>
                            <a:srgbClr val="666600"/>
                          </a:solidFill>
                        </a:rPr>
                        <a:t>=</a:t>
                      </a:r>
                      <a:r>
                        <a:rPr>
                          <a:solidFill>
                            <a:srgbClr val="000000"/>
                          </a:solidFill>
                        </a:rPr>
                        <a:t> </a:t>
                      </a:r>
                      <a:r>
                        <a:rPr>
                          <a:solidFill>
                            <a:srgbClr val="666600"/>
                          </a:solidFill>
                        </a:rPr>
                        <a:t>[</a:t>
                      </a:r>
                      <a:r>
                        <a:rPr>
                          <a:solidFill>
                            <a:srgbClr val="006666"/>
                          </a:solidFill>
                        </a:rPr>
                        <a:t>15</a:t>
                      </a:r>
                      <a:r>
                        <a:rPr>
                          <a:solidFill>
                            <a:srgbClr val="666600"/>
                          </a:solidFill>
                        </a:rPr>
                        <a:t>,</a:t>
                      </a:r>
                      <a:r>
                        <a:rPr>
                          <a:solidFill>
                            <a:srgbClr val="000000"/>
                          </a:solidFill>
                        </a:rPr>
                        <a:t> </a:t>
                      </a:r>
                      <a:r>
                        <a:rPr>
                          <a:solidFill>
                            <a:srgbClr val="006666"/>
                          </a:solidFill>
                        </a:rPr>
                        <a:t>17</a:t>
                      </a:r>
                      <a:r>
                        <a:rPr>
                          <a:solidFill>
                            <a:srgbClr val="666600"/>
                          </a:solidFill>
                        </a:rPr>
                        <a:t>,</a:t>
                      </a:r>
                      <a:r>
                        <a:rPr>
                          <a:solidFill>
                            <a:srgbClr val="000000"/>
                          </a:solidFill>
                        </a:rPr>
                        <a:t> </a:t>
                      </a:r>
                      <a:r>
                        <a:rPr>
                          <a:solidFill>
                            <a:srgbClr val="006666"/>
                          </a:solidFill>
                        </a:rPr>
                        <a:t>19</a:t>
                      </a:r>
                      <a:r>
                        <a:rPr>
                          <a:solidFill>
                            <a:srgbClr val="666600"/>
                          </a:solidFill>
                        </a:rPr>
                        <a:t>];</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r>
              <a:tr h="1537625">
                <a:tc>
                  <a:txBody>
                    <a:bodyPr/>
                    <a:lstStyle/>
                    <a:p>
                      <a:pPr defTabSz="914400">
                        <a:lnSpc>
                          <a:spcPct val="115000"/>
                        </a:lnSpc>
                        <a:defRPr>
                          <a:solidFill>
                            <a:srgbClr val="000000"/>
                          </a:solidFill>
                        </a:defRPr>
                      </a:pPr>
                      <a:r>
                        <a:rPr sz="4300">
                          <a:latin typeface="Montserrat Light"/>
                          <a:ea typeface="Montserrat Light"/>
                          <a:cs typeface="Montserrat Light"/>
                          <a:sym typeface="Montserrat Light"/>
                        </a:rPr>
                        <a:t>Object</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c>
                  <a:txBody>
                    <a:bodyPr/>
                    <a:lstStyle/>
                    <a:p>
                      <a:pPr algn="l" defTabSz="914400">
                        <a:lnSpc>
                          <a:spcPct val="115000"/>
                        </a:lnSpc>
                        <a:defRPr sz="4300">
                          <a:solidFill>
                            <a:srgbClr val="000088"/>
                          </a:solidFill>
                          <a:latin typeface="Montserrat Light"/>
                          <a:ea typeface="Montserrat Light"/>
                          <a:cs typeface="Montserrat Light"/>
                          <a:sym typeface="Montserrat Light"/>
                        </a:defRPr>
                      </a:pPr>
                      <a:r>
                        <a:t>let</a:t>
                      </a:r>
                      <a:r>
                        <a:rPr>
                          <a:solidFill>
                            <a:srgbClr val="000000"/>
                          </a:solidFill>
                        </a:rPr>
                        <a:t> someObject </a:t>
                      </a:r>
                      <a:r>
                        <a:rPr>
                          <a:solidFill>
                            <a:srgbClr val="666600"/>
                          </a:solidFill>
                        </a:rPr>
                        <a:t>=</a:t>
                      </a:r>
                      <a:r>
                        <a:rPr>
                          <a:solidFill>
                            <a:srgbClr val="000000"/>
                          </a:solidFill>
                        </a:rPr>
                        <a:t> </a:t>
                      </a:r>
                      <a:r>
                        <a:rPr>
                          <a:solidFill>
                            <a:srgbClr val="666600"/>
                          </a:solidFill>
                        </a:rPr>
                        <a:t>{</a:t>
                      </a:r>
                      <a:r>
                        <a:rPr>
                          <a:solidFill>
                            <a:srgbClr val="000000"/>
                          </a:solidFill>
                        </a:rPr>
                        <a:t>firstName</a:t>
                      </a:r>
                      <a:r>
                        <a:rPr>
                          <a:solidFill>
                            <a:srgbClr val="666600"/>
                          </a:solidFill>
                        </a:rPr>
                        <a:t>:</a:t>
                      </a:r>
                      <a:r>
                        <a:rPr>
                          <a:solidFill>
                            <a:srgbClr val="000000"/>
                          </a:solidFill>
                        </a:rPr>
                        <a:t> </a:t>
                      </a:r>
                      <a:r>
                        <a:rPr>
                          <a:solidFill>
                            <a:srgbClr val="666600"/>
                          </a:solidFill>
                        </a:rPr>
                        <a:t>"</a:t>
                      </a:r>
                      <a:r>
                        <a:rPr>
                          <a:solidFill>
                            <a:srgbClr val="660066"/>
                          </a:solidFill>
                        </a:rPr>
                        <a:t>James</a:t>
                      </a:r>
                      <a:r>
                        <a:rPr>
                          <a:solidFill>
                            <a:srgbClr val="666600"/>
                          </a:solidFill>
                        </a:rPr>
                        <a:t>",</a:t>
                      </a:r>
                      <a:r>
                        <a:rPr>
                          <a:solidFill>
                            <a:srgbClr val="000000"/>
                          </a:solidFill>
                        </a:rPr>
                        <a:t> lastName</a:t>
                      </a:r>
                      <a:r>
                        <a:rPr>
                          <a:solidFill>
                            <a:srgbClr val="666600"/>
                          </a:solidFill>
                        </a:rPr>
                        <a:t>:</a:t>
                      </a:r>
                      <a:r>
                        <a:rPr>
                          <a:solidFill>
                            <a:srgbClr val="000000"/>
                          </a:solidFill>
                        </a:rPr>
                        <a:t> </a:t>
                      </a:r>
                      <a:r>
                        <a:rPr>
                          <a:solidFill>
                            <a:srgbClr val="666600"/>
                          </a:solidFill>
                        </a:rPr>
                        <a:t>"</a:t>
                      </a:r>
                      <a:r>
                        <a:rPr>
                          <a:solidFill>
                            <a:srgbClr val="660066"/>
                          </a:solidFill>
                        </a:rPr>
                        <a:t>Bond</a:t>
                      </a:r>
                      <a:r>
                        <a:rPr>
                          <a:solidFill>
                            <a:srgbClr val="666600"/>
                          </a:solidFill>
                        </a:rPr>
                        <a:t>"}</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r>
            </a:tbl>
          </a:graphicData>
        </a:graphic>
      </p:graphicFrame>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Google Shape;222;p29"/>
          <p:cNvSpPr txBox="1"/>
          <p:nvPr>
            <p:ph type="title"/>
          </p:nvPr>
        </p:nvSpPr>
        <p:spPr>
          <a:xfrm>
            <a:off x="4305300" y="748847"/>
            <a:ext cx="9944497"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Type Identification</a:t>
            </a:r>
          </a:p>
        </p:txBody>
      </p:sp>
      <p:sp>
        <p:nvSpPr>
          <p:cNvPr id="240" name="Google Shape;223;p29"/>
          <p:cNvSpPr txBox="1"/>
          <p:nvPr/>
        </p:nvSpPr>
        <p:spPr>
          <a:xfrm>
            <a:off x="2996399" y="2679120"/>
            <a:ext cx="20423201" cy="33070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lgn="l">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JavaScript is able to</a:t>
            </a:r>
            <a:r>
              <a:t> </a:t>
            </a:r>
            <a:r>
              <a:rPr>
                <a:solidFill>
                  <a:srgbClr val="E6B91E"/>
                </a:solidFill>
              </a:rPr>
              <a:t>detect variable types automatically</a:t>
            </a:r>
            <a:r>
              <a:t> </a:t>
            </a:r>
            <a:r>
              <a:rPr>
                <a:solidFill>
                  <a:srgbClr val="A7A7A7"/>
                </a:solidFill>
              </a:rPr>
              <a:t>based on the value you assign to the variable</a:t>
            </a:r>
          </a:p>
        </p:txBody>
      </p:sp>
      <p:graphicFrame>
        <p:nvGraphicFramePr>
          <p:cNvPr id="241" name="Google Shape;225;p29"/>
          <p:cNvGraphicFramePr/>
          <p:nvPr/>
        </p:nvGraphicFramePr>
        <p:xfrm>
          <a:off x="6291050" y="6775450"/>
          <a:ext cx="10742429" cy="378206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0723378"/>
              </a:tblGrid>
              <a:tr h="101600">
                <a:tc>
                  <a:txBody>
                    <a:bodyPr/>
                    <a:lstStyle/>
                    <a:p>
                      <a:pPr algn="l" defTabSz="914400">
                        <a:lnSpc>
                          <a:spcPct val="115000"/>
                        </a:lnSpc>
                        <a:defRPr>
                          <a:solidFill>
                            <a:srgbClr val="000000"/>
                          </a:solidFill>
                        </a:defRPr>
                      </a:pPr>
                      <a:r>
                        <a:rPr sz="5300">
                          <a:latin typeface="Montserrat Light"/>
                          <a:ea typeface="Montserrat Light"/>
                          <a:cs typeface="Montserrat Light"/>
                          <a:sym typeface="Montserrat Light"/>
                        </a:rPr>
                        <a:t>let myString = "12";
let myNumber = 12;</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Google Shape;231;p30"/>
          <p:cNvSpPr txBox="1"/>
          <p:nvPr>
            <p:ph type="title"/>
          </p:nvPr>
        </p:nvSpPr>
        <p:spPr>
          <a:xfrm>
            <a:off x="4152900" y="1079500"/>
            <a:ext cx="14418072"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JavaScript Intelligence</a:t>
            </a:r>
          </a:p>
        </p:txBody>
      </p:sp>
      <p:sp>
        <p:nvSpPr>
          <p:cNvPr id="244" name="Google Shape;232;p30"/>
          <p:cNvSpPr txBox="1"/>
          <p:nvPr/>
        </p:nvSpPr>
        <p:spPr>
          <a:xfrm>
            <a:off x="3191866" y="2958366"/>
            <a:ext cx="20423201" cy="14274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lgn="l">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So what will happen with this line of code?</a:t>
            </a:r>
            <a:r>
              <a:rPr>
                <a:solidFill>
                  <a:srgbClr val="E6B91E"/>
                </a:solidFill>
              </a:rPr>
              <a:t> </a:t>
            </a:r>
          </a:p>
        </p:txBody>
      </p:sp>
      <p:graphicFrame>
        <p:nvGraphicFramePr>
          <p:cNvPr id="245" name="Google Shape;233;p30"/>
          <p:cNvGraphicFramePr/>
          <p:nvPr/>
        </p:nvGraphicFramePr>
        <p:xfrm>
          <a:off x="4298191" y="6068066"/>
          <a:ext cx="15283201" cy="98213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15264150"/>
              </a:tblGrid>
              <a:tr h="963083">
                <a:tc>
                  <a:txBody>
                    <a:bodyPr/>
                    <a:lstStyle/>
                    <a:p>
                      <a:pPr indent="457200">
                        <a:lnSpc>
                          <a:spcPct val="115000"/>
                        </a:lnSpc>
                        <a:defRPr>
                          <a:solidFill>
                            <a:srgbClr val="000000"/>
                          </a:solidFill>
                        </a:defRPr>
                      </a:pPr>
                      <a:r>
                        <a:rPr sz="5100">
                          <a:solidFill>
                            <a:srgbClr val="5E5E5E"/>
                          </a:solidFill>
                          <a:latin typeface="Montserrat Light"/>
                          <a:ea typeface="Montserrat Light"/>
                          <a:cs typeface="Montserrat Light"/>
                          <a:sym typeface="Montserrat Light"/>
                        </a:rPr>
                        <a:t>let unknownType = 53 + "Bond";</a:t>
                      </a:r>
                    </a:p>
                  </a:txBody>
                  <a:tcPr marL="63500" marR="63500" marT="63500" marB="63500" anchor="t" anchorCtr="0" horzOverflow="overflow">
                    <a:solidFill>
                      <a:srgbClr val="EAEFF5"/>
                    </a:solidFill>
                  </a:tcPr>
                </a:tc>
              </a:tr>
            </a:tbl>
          </a:graphicData>
        </a:graphic>
      </p:graphicFrame>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Google Shape;239;p31"/>
          <p:cNvSpPr txBox="1"/>
          <p:nvPr>
            <p:ph type="title"/>
          </p:nvPr>
        </p:nvSpPr>
        <p:spPr>
          <a:xfrm>
            <a:off x="3603855" y="747744"/>
            <a:ext cx="16185004"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Finding the Type</a:t>
            </a:r>
          </a:p>
        </p:txBody>
      </p:sp>
      <p:sp>
        <p:nvSpPr>
          <p:cNvPr id="250" name="Google Shape;240;p31"/>
          <p:cNvSpPr txBox="1"/>
          <p:nvPr/>
        </p:nvSpPr>
        <p:spPr>
          <a:xfrm>
            <a:off x="3059460" y="2595380"/>
            <a:ext cx="20423201" cy="347448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lgn="l">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We use the</a:t>
            </a:r>
            <a:r>
              <a:rPr>
                <a:solidFill>
                  <a:srgbClr val="E6B91E"/>
                </a:solidFill>
              </a:rPr>
              <a:t> </a:t>
            </a:r>
            <a:r>
              <a:rPr>
                <a:solidFill>
                  <a:srgbClr val="E6B91E"/>
                </a:solidFill>
                <a:latin typeface="Consolas"/>
                <a:ea typeface="Consolas"/>
                <a:cs typeface="Consolas"/>
                <a:sym typeface="Consolas"/>
              </a:rPr>
              <a:t>typeof </a:t>
            </a:r>
            <a:r>
              <a:rPr>
                <a:solidFill>
                  <a:srgbClr val="A7A7A7"/>
                </a:solidFill>
              </a:rPr>
              <a:t>built-in function</a:t>
            </a:r>
          </a:p>
          <a:p>
            <a:pPr marL="1092200" indent="-1016000" algn="l">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Enter the following code into your console and then press enter. Do you understand the output?</a:t>
            </a:r>
            <a:r>
              <a:rPr>
                <a:solidFill>
                  <a:srgbClr val="E6B91E"/>
                </a:solidFill>
              </a:rPr>
              <a:t> </a:t>
            </a:r>
          </a:p>
        </p:txBody>
      </p:sp>
      <p:graphicFrame>
        <p:nvGraphicFramePr>
          <p:cNvPr id="251" name="Google Shape;241;p31"/>
          <p:cNvGraphicFramePr/>
          <p:nvPr/>
        </p:nvGraphicFramePr>
        <p:xfrm>
          <a:off x="6591919" y="5989675"/>
          <a:ext cx="13377333" cy="623367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3358282"/>
              </a:tblGrid>
              <a:tr h="6215180">
                <a:tc>
                  <a:txBody>
                    <a:bodyPr/>
                    <a:lstStyle/>
                    <a:p>
                      <a:pPr algn="l" defTabSz="914400">
                        <a:lnSpc>
                          <a:spcPct val="115000"/>
                        </a:lnSpc>
                        <a:defRPr>
                          <a:solidFill>
                            <a:srgbClr val="000000"/>
                          </a:solidFill>
                        </a:defRPr>
                      </a:pPr>
                      <a:r>
                        <a:rPr sz="3400">
                          <a:latin typeface="Montserrat Light"/>
                          <a:ea typeface="Montserrat Light"/>
                          <a:cs typeface="Montserrat Light"/>
                          <a:sym typeface="Montserrat Light"/>
                        </a:rPr>
                        <a:t>let myName = "Tom"; let num = 33.33; let pass = true;  console.log(myName); console.log(num); console.log(pass);  let myDataType = typeof num; console.log(myDataType);  console.log(typeof pass);</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Google Shape;247;p32"/>
          <p:cNvSpPr txBox="1"/>
          <p:nvPr>
            <p:ph type="title"/>
          </p:nvPr>
        </p:nvSpPr>
        <p:spPr>
          <a:xfrm>
            <a:off x="3492500" y="774700"/>
            <a:ext cx="17980819" cy="1434950"/>
          </a:xfrm>
          <a:prstGeom prst="rect">
            <a:avLst/>
          </a:prstGeom>
        </p:spPr>
        <p:txBody>
          <a:bodyPr/>
          <a:lstStyle>
            <a:lvl1pPr defTabSz="2121354">
              <a:defRPr spc="-147" sz="7394">
                <a:solidFill>
                  <a:srgbClr val="E6B91E"/>
                </a:solidFill>
                <a:latin typeface="Trebuchet MS"/>
                <a:ea typeface="Trebuchet MS"/>
                <a:cs typeface="Trebuchet MS"/>
                <a:sym typeface="Trebuchet MS"/>
              </a:defRPr>
            </a:lvl1pPr>
          </a:lstStyle>
          <a:p>
            <a:pPr/>
            <a:r>
              <a:t>Mathematical Calculations with JavaScript</a:t>
            </a:r>
          </a:p>
        </p:txBody>
      </p:sp>
      <p:graphicFrame>
        <p:nvGraphicFramePr>
          <p:cNvPr id="254" name="Google Shape;250;p32"/>
          <p:cNvGraphicFramePr/>
          <p:nvPr/>
        </p:nvGraphicFramePr>
        <p:xfrm>
          <a:off x="6711760" y="2351479"/>
          <a:ext cx="13122655" cy="10736269"/>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8453140"/>
                <a:gridCol w="4640939"/>
              </a:tblGrid>
              <a:tr h="1519223">
                <a:tc>
                  <a:txBody>
                    <a:bodyPr/>
                    <a:lstStyle/>
                    <a:p>
                      <a:pPr defTabSz="914400">
                        <a:lnSpc>
                          <a:spcPct val="115000"/>
                        </a:lnSpc>
                        <a:defRPr>
                          <a:solidFill>
                            <a:srgbClr val="000000"/>
                          </a:solidFill>
                        </a:defRPr>
                      </a:pPr>
                      <a:r>
                        <a:rPr b="1" sz="3800">
                          <a:latin typeface="Montserrat"/>
                          <a:ea typeface="Montserrat"/>
                          <a:cs typeface="Montserrat"/>
                          <a:sym typeface="Montserrat"/>
                        </a:rPr>
                        <a:t>Arithmetic Operations </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c>
                  <a:txBody>
                    <a:bodyPr/>
                    <a:lstStyle/>
                    <a:p>
                      <a:pPr defTabSz="914400">
                        <a:lnSpc>
                          <a:spcPct val="115000"/>
                        </a:lnSpc>
                        <a:defRPr>
                          <a:solidFill>
                            <a:srgbClr val="000000"/>
                          </a:solidFill>
                        </a:defRPr>
                      </a:pPr>
                      <a:r>
                        <a:rPr b="1" sz="3800">
                          <a:latin typeface="Montserrat"/>
                          <a:ea typeface="Montserrat"/>
                          <a:cs typeface="Montserrat"/>
                          <a:sym typeface="Montserrat"/>
                        </a:rPr>
                        <a:t>Symbol used in JavaScript</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r>
              <a:tr h="796174">
                <a:tc>
                  <a:txBody>
                    <a:bodyPr/>
                    <a:lstStyle/>
                    <a:p>
                      <a:pPr algn="l" defTabSz="914400">
                        <a:lnSpc>
                          <a:spcPct val="115000"/>
                        </a:lnSpc>
                        <a:defRPr>
                          <a:solidFill>
                            <a:srgbClr val="000000"/>
                          </a:solidFill>
                        </a:defRPr>
                      </a:pPr>
                      <a:r>
                        <a:rPr sz="3800">
                          <a:latin typeface="Montserrat Light"/>
                          <a:ea typeface="Montserrat Light"/>
                          <a:cs typeface="Montserrat Light"/>
                          <a:sym typeface="Montserrat Light"/>
                        </a:rPr>
                        <a:t>Addition</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c>
                  <a:txBody>
                    <a:bodyPr/>
                    <a:lstStyle/>
                    <a:p>
                      <a:pPr defTabSz="914400">
                        <a:lnSpc>
                          <a:spcPct val="115000"/>
                        </a:lnSpc>
                        <a:defRPr>
                          <a:solidFill>
                            <a:srgbClr val="000000"/>
                          </a:solidFill>
                        </a:defRPr>
                      </a:pPr>
                      <a:r>
                        <a:rPr sz="3800">
                          <a:latin typeface="Montserrat Light"/>
                          <a:ea typeface="Montserrat Light"/>
                          <a:cs typeface="Montserrat Light"/>
                          <a:sym typeface="Montserrat Light"/>
                        </a:rPr>
                        <a:t>+</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r>
              <a:tr h="796174">
                <a:tc>
                  <a:txBody>
                    <a:bodyPr/>
                    <a:lstStyle/>
                    <a:p>
                      <a:pPr algn="l" defTabSz="914400">
                        <a:lnSpc>
                          <a:spcPct val="115000"/>
                        </a:lnSpc>
                        <a:defRPr>
                          <a:solidFill>
                            <a:srgbClr val="000000"/>
                          </a:solidFill>
                        </a:defRPr>
                      </a:pPr>
                      <a:r>
                        <a:rPr sz="3800">
                          <a:latin typeface="Montserrat Light"/>
                          <a:ea typeface="Montserrat Light"/>
                          <a:cs typeface="Montserrat Light"/>
                          <a:sym typeface="Montserrat Light"/>
                        </a:rPr>
                        <a:t>Subtraction</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c>
                  <a:txBody>
                    <a:bodyPr/>
                    <a:lstStyle/>
                    <a:p>
                      <a:pPr defTabSz="914400">
                        <a:lnSpc>
                          <a:spcPct val="115000"/>
                        </a:lnSpc>
                        <a:defRPr>
                          <a:solidFill>
                            <a:srgbClr val="000000"/>
                          </a:solidFill>
                        </a:defRPr>
                      </a:pPr>
                      <a:r>
                        <a:rPr sz="3800">
                          <a:latin typeface="Montserrat Light"/>
                          <a:ea typeface="Montserrat Light"/>
                          <a:cs typeface="Montserrat Light"/>
                          <a:sym typeface="Montserrat Light"/>
                        </a:rPr>
                        <a:t>-</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r>
              <a:tr h="796174">
                <a:tc>
                  <a:txBody>
                    <a:bodyPr/>
                    <a:lstStyle/>
                    <a:p>
                      <a:pPr algn="l" defTabSz="914400">
                        <a:lnSpc>
                          <a:spcPct val="115000"/>
                        </a:lnSpc>
                        <a:defRPr>
                          <a:solidFill>
                            <a:srgbClr val="000000"/>
                          </a:solidFill>
                        </a:defRPr>
                      </a:pPr>
                      <a:r>
                        <a:rPr sz="3800">
                          <a:latin typeface="Montserrat Light"/>
                          <a:ea typeface="Montserrat Light"/>
                          <a:cs typeface="Montserrat Light"/>
                          <a:sym typeface="Montserrat Light"/>
                        </a:rPr>
                        <a:t>Multiplication</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c>
                  <a:txBody>
                    <a:bodyPr/>
                    <a:lstStyle/>
                    <a:p>
                      <a:pPr defTabSz="914400">
                        <a:lnSpc>
                          <a:spcPct val="115000"/>
                        </a:lnSpc>
                        <a:defRPr>
                          <a:solidFill>
                            <a:srgbClr val="000000"/>
                          </a:solidFill>
                        </a:defRPr>
                      </a:pPr>
                      <a:r>
                        <a:rPr sz="3800">
                          <a:latin typeface="Montserrat Light"/>
                          <a:ea typeface="Montserrat Light"/>
                          <a:cs typeface="Montserrat Light"/>
                          <a:sym typeface="Montserrat Light"/>
                        </a:rPr>
                        <a:t>*</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r>
              <a:tr h="796174">
                <a:tc>
                  <a:txBody>
                    <a:bodyPr/>
                    <a:lstStyle/>
                    <a:p>
                      <a:pPr algn="l" defTabSz="914400">
                        <a:lnSpc>
                          <a:spcPct val="115000"/>
                        </a:lnSpc>
                        <a:defRPr>
                          <a:solidFill>
                            <a:srgbClr val="000000"/>
                          </a:solidFill>
                        </a:defRPr>
                      </a:pPr>
                      <a:r>
                        <a:rPr sz="3800">
                          <a:latin typeface="Montserrat Light"/>
                          <a:ea typeface="Montserrat Light"/>
                          <a:cs typeface="Montserrat Light"/>
                          <a:sym typeface="Montserrat Light"/>
                        </a:rPr>
                        <a:t>Division</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c>
                  <a:txBody>
                    <a:bodyPr/>
                    <a:lstStyle/>
                    <a:p>
                      <a:pPr defTabSz="914400">
                        <a:lnSpc>
                          <a:spcPct val="115000"/>
                        </a:lnSpc>
                        <a:defRPr>
                          <a:solidFill>
                            <a:srgbClr val="000000"/>
                          </a:solidFill>
                        </a:defRPr>
                      </a:pPr>
                      <a:r>
                        <a:rPr sz="3800">
                          <a:latin typeface="Montserrat Light"/>
                          <a:ea typeface="Montserrat Light"/>
                          <a:cs typeface="Montserrat Light"/>
                          <a:sym typeface="Montserrat Light"/>
                        </a:rPr>
                        <a:t>/</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r>
              <a:tr h="2965322">
                <a:tc>
                  <a:txBody>
                    <a:bodyPr/>
                    <a:lstStyle/>
                    <a:p>
                      <a:pPr algn="l" defTabSz="914400">
                        <a:lnSpc>
                          <a:spcPct val="115000"/>
                        </a:lnSpc>
                        <a:defRPr>
                          <a:solidFill>
                            <a:srgbClr val="000000"/>
                          </a:solidFill>
                        </a:defRPr>
                      </a:pPr>
                      <a:r>
                        <a:rPr sz="3800">
                          <a:latin typeface="Montserrat Light"/>
                          <a:ea typeface="Montserrat Light"/>
                          <a:cs typeface="Montserrat Light"/>
                          <a:sym typeface="Montserrat Light"/>
                        </a:rPr>
                        <a:t>Modulus (Divides left-hand operand by right-hand operand and returns remainder, e.g. 5%2 = 1)</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c>
                  <a:txBody>
                    <a:bodyPr/>
                    <a:lstStyle/>
                    <a:p>
                      <a:pPr defTabSz="914400">
                        <a:lnSpc>
                          <a:spcPct val="115000"/>
                        </a:lnSpc>
                        <a:defRPr>
                          <a:solidFill>
                            <a:srgbClr val="000000"/>
                          </a:solidFill>
                        </a:defRPr>
                      </a:pPr>
                      <a:r>
                        <a:rPr sz="3800">
                          <a:latin typeface="Montserrat Light"/>
                          <a:ea typeface="Montserrat Light"/>
                          <a:cs typeface="Montserrat Light"/>
                          <a:sym typeface="Montserrat Light"/>
                        </a:rPr>
                        <a:t>%</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r>
              <a:tr h="1519223">
                <a:tc>
                  <a:txBody>
                    <a:bodyPr/>
                    <a:lstStyle/>
                    <a:p>
                      <a:pPr algn="l" defTabSz="914400">
                        <a:lnSpc>
                          <a:spcPct val="115000"/>
                        </a:lnSpc>
                        <a:defRPr>
                          <a:solidFill>
                            <a:srgbClr val="000000"/>
                          </a:solidFill>
                        </a:defRPr>
                      </a:pPr>
                      <a:r>
                        <a:rPr sz="3800">
                          <a:latin typeface="Montserrat Light"/>
                          <a:ea typeface="Montserrat Light"/>
                          <a:cs typeface="Montserrat Light"/>
                          <a:sym typeface="Montserrat Light"/>
                        </a:rPr>
                        <a:t>Add one to a variable (e.g. 2++ = 3)</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c>
                  <a:txBody>
                    <a:bodyPr/>
                    <a:lstStyle/>
                    <a:p>
                      <a:pPr defTabSz="914400">
                        <a:lnSpc>
                          <a:spcPct val="115000"/>
                        </a:lnSpc>
                        <a:defRPr>
                          <a:solidFill>
                            <a:srgbClr val="000000"/>
                          </a:solidFill>
                        </a:defRPr>
                      </a:pPr>
                      <a:r>
                        <a:rPr sz="3800">
                          <a:latin typeface="Montserrat Light"/>
                          <a:ea typeface="Montserrat Light"/>
                          <a:cs typeface="Montserrat Light"/>
                          <a:sym typeface="Montserrat Light"/>
                        </a:rPr>
                        <a:t>++</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r>
              <a:tr h="1519223">
                <a:tc>
                  <a:txBody>
                    <a:bodyPr/>
                    <a:lstStyle/>
                    <a:p>
                      <a:pPr algn="l" defTabSz="914400">
                        <a:lnSpc>
                          <a:spcPct val="115000"/>
                        </a:lnSpc>
                        <a:defRPr>
                          <a:solidFill>
                            <a:srgbClr val="000000"/>
                          </a:solidFill>
                        </a:defRPr>
                      </a:pPr>
                      <a:r>
                        <a:rPr sz="3800">
                          <a:latin typeface="Montserrat Light"/>
                          <a:ea typeface="Montserrat Light"/>
                          <a:cs typeface="Montserrat Light"/>
                          <a:sym typeface="Montserrat Light"/>
                        </a:rPr>
                        <a:t>Subtract one from a variable (e.g. 2-- = 1)</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c>
                  <a:txBody>
                    <a:bodyPr/>
                    <a:lstStyle/>
                    <a:p>
                      <a:pPr defTabSz="914400">
                        <a:lnSpc>
                          <a:spcPct val="115000"/>
                        </a:lnSpc>
                        <a:defRPr>
                          <a:solidFill>
                            <a:srgbClr val="000000"/>
                          </a:solidFill>
                        </a:defRPr>
                      </a:pPr>
                      <a:r>
                        <a:rPr sz="3800">
                          <a:latin typeface="Montserrat Light"/>
                          <a:ea typeface="Montserrat Light"/>
                          <a:cs typeface="Montserrat Light"/>
                          <a:sym typeface="Montserrat Light"/>
                        </a:rPr>
                        <a:t>--</a:t>
                      </a:r>
                    </a:p>
                  </a:txBody>
                  <a:tcPr marL="63500" marR="63500" marT="63500" marB="63500" anchor="t" anchorCtr="0" horzOverflow="overflow">
                    <a:lnL w="28575">
                      <a:solidFill>
                        <a:srgbClr val="E6B91E"/>
                      </a:solidFill>
                    </a:lnL>
                    <a:lnR w="28575">
                      <a:solidFill>
                        <a:srgbClr val="E6B91E"/>
                      </a:solidFill>
                    </a:lnR>
                    <a:lnT w="28575">
                      <a:solidFill>
                        <a:srgbClr val="E6B91E"/>
                      </a:solidFill>
                    </a:lnT>
                    <a:lnB w="28575">
                      <a:solidFill>
                        <a:srgbClr val="E6B91E"/>
                      </a:solidFill>
                    </a:lnB>
                    <a:solidFill>
                      <a:srgbClr val="FFFFFF"/>
                    </a:solidFill>
                  </a:tcPr>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Google Shape;256;p33"/>
          <p:cNvSpPr txBox="1"/>
          <p:nvPr>
            <p:ph type="title"/>
          </p:nvPr>
        </p:nvSpPr>
        <p:spPr>
          <a:xfrm>
            <a:off x="3172395" y="1045010"/>
            <a:ext cx="13190487"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The Modulus Operator</a:t>
            </a:r>
          </a:p>
        </p:txBody>
      </p:sp>
      <p:sp>
        <p:nvSpPr>
          <p:cNvPr id="257" name="Google Shape;257;p33"/>
          <p:cNvSpPr txBox="1"/>
          <p:nvPr/>
        </p:nvSpPr>
        <p:spPr>
          <a:xfrm>
            <a:off x="2798543" y="2909201"/>
            <a:ext cx="20423201" cy="42468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lgn="l">
              <a:buClr>
                <a:srgbClr val="E6B91E"/>
              </a:buClr>
              <a:buSzPts val="6400"/>
              <a:buFont typeface="Trebuchet MS"/>
              <a:buChar char="❖"/>
              <a:defRPr sz="6400">
                <a:solidFill>
                  <a:srgbClr val="E6B91E"/>
                </a:solidFill>
                <a:latin typeface="Trebuchet MS"/>
                <a:ea typeface="Trebuchet MS"/>
                <a:cs typeface="Trebuchet MS"/>
                <a:sym typeface="Trebuchet MS"/>
              </a:defRPr>
            </a:pPr>
            <a:r>
              <a:t>Modulus (%): </a:t>
            </a:r>
            <a:r>
              <a:rPr>
                <a:solidFill>
                  <a:srgbClr val="A7A7A7"/>
                </a:solidFill>
              </a:rPr>
              <a:t>a way to get the remainder of a division problem</a:t>
            </a:r>
            <a:endParaRPr>
              <a:solidFill>
                <a:srgbClr val="FFFFFF"/>
              </a:solidFill>
            </a:endParaRPr>
          </a:p>
          <a:p>
            <a:pPr marL="1092200" indent="-1016000" algn="l">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Type the following into your console. Do you understand the output?</a:t>
            </a:r>
            <a:r>
              <a:t> </a:t>
            </a:r>
          </a:p>
        </p:txBody>
      </p:sp>
      <p:graphicFrame>
        <p:nvGraphicFramePr>
          <p:cNvPr id="258" name="Google Shape;258;p33"/>
          <p:cNvGraphicFramePr/>
          <p:nvPr/>
        </p:nvGraphicFramePr>
        <p:xfrm>
          <a:off x="6279835" y="6975643"/>
          <a:ext cx="11843380" cy="5143346"/>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11824329"/>
              </a:tblGrid>
              <a:tr h="5142978">
                <a:tc>
                  <a:txBody>
                    <a:bodyPr/>
                    <a:lstStyle/>
                    <a:p>
                      <a:pPr algn="just" defTabSz="914400">
                        <a:lnSpc>
                          <a:spcPct val="115000"/>
                        </a:lnSpc>
                        <a:defRPr>
                          <a:solidFill>
                            <a:srgbClr val="000000"/>
                          </a:solidFill>
                        </a:defRPr>
                      </a:pPr>
                      <a:r>
                        <a:rPr sz="3200">
                          <a:latin typeface="Montserrat Light"/>
                          <a:ea typeface="Montserrat Light"/>
                          <a:cs typeface="Montserrat Light"/>
                          <a:sym typeface="Montserrat Light"/>
                        </a:rPr>
                        <a:t>let num1 = 12; let num2 = 34;  console.log("num1 = " + num2); console.log("num2 = " + num2); console.log("num1 + num2 = " + num1+num2); console.log("num1 / num2 = " + num1/num2); console.log("num2 % num1 = " + num2%num1); console.log("num1++ = " + num1++); console.log("num2-- = " + num2--);</a:t>
                      </a:r>
                    </a:p>
                  </a:txBody>
                  <a:tcPr marL="63500" marR="63500" marT="63500" marB="63500" anchor="t" anchorCtr="0" horzOverflow="overflow">
                    <a:lnL w="19050">
                      <a:solidFill>
                        <a:srgbClr val="FFFFFF"/>
                      </a:solidFill>
                    </a:lnL>
                    <a:lnR w="19050">
                      <a:solidFill>
                        <a:srgbClr val="FFFFFF"/>
                      </a:solidFill>
                    </a:lnR>
                    <a:lnT w="19050">
                      <a:solidFill>
                        <a:srgbClr val="FFFFFF"/>
                      </a:solidFill>
                    </a:lnT>
                    <a:lnB w="19050">
                      <a:solidFill>
                        <a:srgbClr val="FFFFFF"/>
                      </a:solidFill>
                    </a:lnB>
                    <a:solidFill>
                      <a:srgbClr val="EAEFF5"/>
                    </a:solidFill>
                  </a:tcPr>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Google Shape;264;p34"/>
          <p:cNvSpPr txBox="1"/>
          <p:nvPr>
            <p:ph type="title"/>
          </p:nvPr>
        </p:nvSpPr>
        <p:spPr>
          <a:xfrm>
            <a:off x="3517289" y="1068940"/>
            <a:ext cx="14548506"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Creating .js Files</a:t>
            </a:r>
          </a:p>
        </p:txBody>
      </p:sp>
      <p:sp>
        <p:nvSpPr>
          <p:cNvPr id="261" name="Google Shape;265;p34"/>
          <p:cNvSpPr txBox="1"/>
          <p:nvPr/>
        </p:nvSpPr>
        <p:spPr>
          <a:xfrm>
            <a:off x="3246905" y="3286800"/>
            <a:ext cx="20423201" cy="71424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Create a new file (using a text editor like Notepad++ or Sublime Text)</a:t>
            </a:r>
            <a:endParaRPr>
              <a:solidFill>
                <a:srgbClr val="FFFFFF"/>
              </a:solidFill>
            </a:endParaRPr>
          </a:p>
          <a:p>
            <a:pPr marL="1092200" indent="-1016000" algn="l">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Enter the JavaScript instructions in this file one instruction per line</a:t>
            </a:r>
            <a:endParaRPr>
              <a:solidFill>
                <a:srgbClr val="FFFFFF"/>
              </a:solidFill>
            </a:endParaRPr>
          </a:p>
          <a:p>
            <a:pPr marL="1092200" indent="-1016000" algn="l">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Save this file with the .js extension.</a:t>
            </a:r>
            <a:endParaRPr>
              <a:solidFill>
                <a:srgbClr val="FFFFFF"/>
              </a:solidFill>
            </a:endParaRPr>
          </a:p>
          <a:p>
            <a:pPr marL="1092200" indent="-1016000" algn="l">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Save all your compulsory tasks as JavaScript files!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oogle Shape;156;p20"/>
          <p:cNvSpPr txBox="1"/>
          <p:nvPr>
            <p:ph type="title" idx="4294967295"/>
          </p:nvPr>
        </p:nvSpPr>
        <p:spPr>
          <a:xfrm>
            <a:off x="4826005" y="2432795"/>
            <a:ext cx="16715446" cy="2133601"/>
          </a:xfrm>
          <a:prstGeom prst="rect">
            <a:avLst/>
          </a:prstGeom>
        </p:spPr>
        <p:txBody>
          <a:bodyPr lIns="243799" tIns="243799" rIns="243799" bIns="243799"/>
          <a:lstStyle>
            <a:lvl1pPr>
              <a:defRPr spc="-168" sz="8400">
                <a:solidFill>
                  <a:srgbClr val="E6B91E"/>
                </a:solidFill>
                <a:latin typeface="Trebuchet MS"/>
                <a:ea typeface="Trebuchet MS"/>
                <a:cs typeface="Trebuchet MS"/>
                <a:sym typeface="Trebuchet MS"/>
              </a:defRPr>
            </a:lvl1pPr>
          </a:lstStyle>
          <a:p>
            <a:pPr/>
            <a:r>
              <a:t>Objectives</a:t>
            </a:r>
          </a:p>
        </p:txBody>
      </p:sp>
      <p:sp>
        <p:nvSpPr>
          <p:cNvPr id="203" name="Google Shape;157;p20"/>
          <p:cNvSpPr txBox="1"/>
          <p:nvPr>
            <p:ph type="body" idx="4294967295"/>
          </p:nvPr>
        </p:nvSpPr>
        <p:spPr>
          <a:xfrm>
            <a:off x="4780881" y="4531905"/>
            <a:ext cx="17936443" cy="8839201"/>
          </a:xfrm>
          <a:prstGeom prst="rect">
            <a:avLst/>
          </a:prstGeom>
        </p:spPr>
        <p:txBody>
          <a:bodyPr lIns="243799" tIns="243799" rIns="243799" bIns="243799"/>
          <a:lstStyle/>
          <a:p>
            <a:pPr marL="1092200" indent="-1016000">
              <a:lnSpc>
                <a:spcPct val="115000"/>
              </a:lnSpc>
              <a:spcBef>
                <a:spcPts val="0"/>
              </a:spcBef>
              <a:buClr>
                <a:srgbClr val="E6B91E"/>
              </a:buClr>
              <a:buFont typeface="Trebuchet MS"/>
              <a:buChar char="❖"/>
              <a:defRPr sz="6400">
                <a:solidFill>
                  <a:srgbClr val="FFFFFF"/>
                </a:solidFill>
              </a:defRPr>
            </a:pPr>
            <a:r>
              <a:rPr>
                <a:solidFill>
                  <a:srgbClr val="A7A7A7"/>
                </a:solidFill>
              </a:rPr>
              <a:t>This task explains what JavaScript is and how it relates to HTML and CSS.</a:t>
            </a:r>
            <a:r>
              <a:t> </a:t>
            </a:r>
          </a:p>
          <a:p>
            <a:pPr marL="1092200" indent="-1016000">
              <a:lnSpc>
                <a:spcPct val="115000"/>
              </a:lnSpc>
              <a:spcBef>
                <a:spcPts val="0"/>
              </a:spcBef>
              <a:buClr>
                <a:srgbClr val="E6B91E"/>
              </a:buClr>
              <a:buFont typeface="Trebuchet MS"/>
              <a:buChar char="❖"/>
              <a:defRPr sz="6400">
                <a:solidFill>
                  <a:srgbClr val="A7A7A7"/>
                </a:solidFill>
              </a:defRPr>
            </a:pPr>
            <a:r>
              <a:t>It also discusses variables and arithmetic operators.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163;p21"/>
          <p:cNvSpPr txBox="1"/>
          <p:nvPr>
            <p:ph type="title"/>
          </p:nvPr>
        </p:nvSpPr>
        <p:spPr>
          <a:xfrm>
            <a:off x="3068927" y="769095"/>
            <a:ext cx="15773553"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Introduction to JavaScript</a:t>
            </a:r>
          </a:p>
        </p:txBody>
      </p:sp>
      <p:sp>
        <p:nvSpPr>
          <p:cNvPr id="206" name="Google Shape;164;p21"/>
          <p:cNvSpPr txBox="1"/>
          <p:nvPr/>
        </p:nvSpPr>
        <p:spPr>
          <a:xfrm>
            <a:off x="2384670" y="2846831"/>
            <a:ext cx="20423201" cy="7481067"/>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lgn="l">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Usually used as a</a:t>
            </a:r>
            <a:r>
              <a:rPr>
                <a:solidFill>
                  <a:srgbClr val="E6B91E"/>
                </a:solidFill>
              </a:rPr>
              <a:t> front-end scripting</a:t>
            </a:r>
            <a:r>
              <a:t> </a:t>
            </a:r>
            <a:r>
              <a:rPr>
                <a:solidFill>
                  <a:srgbClr val="A7A7A7"/>
                </a:solidFill>
              </a:rPr>
              <a:t>language</a:t>
            </a:r>
          </a:p>
          <a:p>
            <a:pPr marL="1092200" indent="-1016000" algn="l">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Can also be used for</a:t>
            </a:r>
            <a:r>
              <a:rPr>
                <a:solidFill>
                  <a:srgbClr val="E6B91E"/>
                </a:solidFill>
              </a:rPr>
              <a:t> server-side</a:t>
            </a:r>
            <a:r>
              <a:t> </a:t>
            </a:r>
            <a:r>
              <a:rPr>
                <a:solidFill>
                  <a:srgbClr val="A7A7A7"/>
                </a:solidFill>
              </a:rPr>
              <a:t>programming</a:t>
            </a:r>
            <a:r>
              <a:t> </a:t>
            </a:r>
          </a:p>
          <a:p>
            <a:pPr marL="1092200" indent="-1016000" algn="l">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JavaScript is used to change web pages from</a:t>
            </a:r>
            <a:r>
              <a:t> </a:t>
            </a:r>
            <a:r>
              <a:rPr>
                <a:solidFill>
                  <a:srgbClr val="E6B91E"/>
                </a:solidFill>
              </a:rPr>
              <a:t>static </a:t>
            </a:r>
            <a:r>
              <a:rPr>
                <a:solidFill>
                  <a:srgbClr val="A7A7A7"/>
                </a:solidFill>
              </a:rPr>
              <a:t>web pages to</a:t>
            </a:r>
            <a:r>
              <a:t> </a:t>
            </a:r>
            <a:r>
              <a:rPr>
                <a:solidFill>
                  <a:srgbClr val="E6B91E"/>
                </a:solidFill>
              </a:rPr>
              <a:t>dynamic </a:t>
            </a:r>
            <a:r>
              <a:rPr>
                <a:solidFill>
                  <a:srgbClr val="A7A7A7"/>
                </a:solidFill>
              </a:rPr>
              <a:t>web pages</a:t>
            </a:r>
          </a:p>
          <a:p>
            <a:pPr algn="l">
              <a:spcBef>
                <a:spcPts val="2600"/>
              </a:spcBef>
            </a:pPr>
            <a:endParaRPr sz="6400">
              <a:solidFill>
                <a:srgbClr val="FFFFFF"/>
              </a:solidFill>
              <a:latin typeface="Trebuchet MS"/>
              <a:ea typeface="Trebuchet MS"/>
              <a:cs typeface="Trebuchet MS"/>
              <a:sym typeface="Trebuchet MS"/>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Google Shape;170;p22"/>
          <p:cNvSpPr txBox="1"/>
          <p:nvPr>
            <p:ph type="title"/>
          </p:nvPr>
        </p:nvSpPr>
        <p:spPr>
          <a:xfrm>
            <a:off x="4095122" y="462427"/>
            <a:ext cx="16599142"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JavaScript Background</a:t>
            </a:r>
          </a:p>
        </p:txBody>
      </p:sp>
      <p:sp>
        <p:nvSpPr>
          <p:cNvPr id="209" name="Google Shape;171;p22"/>
          <p:cNvSpPr txBox="1"/>
          <p:nvPr/>
        </p:nvSpPr>
        <p:spPr>
          <a:xfrm>
            <a:off x="3344769" y="1681797"/>
            <a:ext cx="20423201" cy="11240268"/>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lgn="l">
              <a:buClr>
                <a:srgbClr val="E6B91E"/>
              </a:buClr>
              <a:buSzPts val="6400"/>
              <a:buFont typeface="Trebuchet MS"/>
              <a:buChar char="❖"/>
              <a:defRPr sz="6400">
                <a:solidFill>
                  <a:srgbClr val="E6B91E"/>
                </a:solidFill>
                <a:latin typeface="Trebuchet MS"/>
                <a:ea typeface="Trebuchet MS"/>
                <a:cs typeface="Trebuchet MS"/>
                <a:sym typeface="Trebuchet MS"/>
              </a:defRPr>
            </a:pPr>
            <a:r>
              <a:t>ECMAScript</a:t>
            </a:r>
          </a:p>
          <a:p>
            <a:pPr lvl="1" marL="1549400" indent="-1016000" algn="l">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ECMA is basically the organization that has designed JavaScript and ECMAScript is</a:t>
            </a:r>
            <a:r>
              <a:rPr>
                <a:solidFill>
                  <a:srgbClr val="E6B91E"/>
                </a:solidFill>
              </a:rPr>
              <a:t> basically JavaScript</a:t>
            </a:r>
            <a:endParaRPr>
              <a:solidFill>
                <a:srgbClr val="E6B91E"/>
              </a:solidFill>
            </a:endParaRPr>
          </a:p>
          <a:p>
            <a:pPr lvl="1" marL="1549400" indent="-1016000" algn="l">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Based on technologies including</a:t>
            </a:r>
            <a:r>
              <a:t> </a:t>
            </a:r>
            <a:r>
              <a:rPr>
                <a:solidFill>
                  <a:srgbClr val="E6B91E"/>
                </a:solidFill>
              </a:rPr>
              <a:t>JavaScript </a:t>
            </a:r>
            <a:r>
              <a:rPr>
                <a:solidFill>
                  <a:srgbClr val="A7A7A7"/>
                </a:solidFill>
              </a:rPr>
              <a:t>and</a:t>
            </a:r>
            <a:r>
              <a:t> </a:t>
            </a:r>
            <a:r>
              <a:rPr>
                <a:solidFill>
                  <a:srgbClr val="E6B91E"/>
                </a:solidFill>
              </a:rPr>
              <a:t>JScript</a:t>
            </a:r>
            <a:endParaRPr>
              <a:solidFill>
                <a:srgbClr val="E6B91E"/>
              </a:solidFill>
            </a:endParaRPr>
          </a:p>
          <a:p>
            <a:pPr lvl="1" marL="1549400" indent="-1016000" algn="l">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Released in</a:t>
            </a:r>
            <a:r>
              <a:t> </a:t>
            </a:r>
            <a:r>
              <a:rPr>
                <a:solidFill>
                  <a:srgbClr val="E6B91E"/>
                </a:solidFill>
              </a:rPr>
              <a:t>1997 </a:t>
            </a:r>
            <a:r>
              <a:rPr>
                <a:solidFill>
                  <a:srgbClr val="A7A7A7"/>
                </a:solidFill>
              </a:rPr>
              <a:t>— a lot of changes have been made since</a:t>
            </a:r>
          </a:p>
          <a:p>
            <a:pPr lvl="1" marL="1549400" indent="-1016000" algn="l">
              <a:spcBef>
                <a:spcPts val="2600"/>
              </a:spcBef>
              <a:buClr>
                <a:srgbClr val="E6B91E"/>
              </a:buClr>
              <a:buSzPts val="6400"/>
              <a:buFont typeface="Trebuchet MS"/>
              <a:buChar char="➢"/>
              <a:defRPr sz="6400">
                <a:solidFill>
                  <a:srgbClr val="E6B91E"/>
                </a:solidFill>
                <a:latin typeface="Trebuchet MS"/>
                <a:ea typeface="Trebuchet MS"/>
                <a:cs typeface="Trebuchet MS"/>
                <a:sym typeface="Trebuchet MS"/>
              </a:defRPr>
            </a:pPr>
            <a:r>
              <a:t>ES6 </a:t>
            </a:r>
            <a:r>
              <a:rPr>
                <a:solidFill>
                  <a:srgbClr val="A7A7A7"/>
                </a:solidFill>
              </a:rPr>
              <a:t>(aka ES2015 or Harmony) was the biggest revision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Google Shape;177;p23"/>
          <p:cNvSpPr txBox="1"/>
          <p:nvPr>
            <p:ph type="title"/>
          </p:nvPr>
        </p:nvSpPr>
        <p:spPr>
          <a:xfrm>
            <a:off x="3115990" y="787274"/>
            <a:ext cx="15631151"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JavaScript Background</a:t>
            </a:r>
          </a:p>
        </p:txBody>
      </p:sp>
      <p:sp>
        <p:nvSpPr>
          <p:cNvPr id="212" name="Google Shape;178;p23"/>
          <p:cNvSpPr txBox="1"/>
          <p:nvPr/>
        </p:nvSpPr>
        <p:spPr>
          <a:xfrm>
            <a:off x="2908981" y="2837497"/>
            <a:ext cx="20423201" cy="8420868"/>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lgn="l">
              <a:buClr>
                <a:srgbClr val="E6B91E"/>
              </a:buClr>
              <a:buSzPts val="6400"/>
              <a:buFont typeface="Trebuchet MS"/>
              <a:buChar char="❖"/>
              <a:defRPr sz="6400">
                <a:solidFill>
                  <a:srgbClr val="E6B91E"/>
                </a:solidFill>
                <a:latin typeface="Trebuchet MS"/>
                <a:ea typeface="Trebuchet MS"/>
                <a:cs typeface="Trebuchet MS"/>
                <a:sym typeface="Trebuchet MS"/>
              </a:defRPr>
            </a:pPr>
            <a:r>
              <a:t>ES6, ES7 </a:t>
            </a:r>
            <a:r>
              <a:rPr>
                <a:solidFill>
                  <a:srgbClr val="A7A7A7"/>
                </a:solidFill>
              </a:rPr>
              <a:t>and</a:t>
            </a:r>
            <a:r>
              <a:rPr>
                <a:solidFill>
                  <a:srgbClr val="FFFFFF"/>
                </a:solidFill>
              </a:rPr>
              <a:t> </a:t>
            </a:r>
            <a:r>
              <a:t>ES8</a:t>
            </a:r>
          </a:p>
          <a:p>
            <a:pPr lvl="1" marL="1549400" indent="-1016000" algn="l">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ES6 has introduced many changes to JavaScript (which basically is the same thing as ECMAScript) which improve the programming language greatly</a:t>
            </a:r>
            <a:endParaRPr>
              <a:solidFill>
                <a:srgbClr val="FFFFFF"/>
              </a:solidFill>
            </a:endParaRPr>
          </a:p>
          <a:p>
            <a:pPr lvl="1" marL="1549400" indent="-1016000" algn="l">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ECMA now releases updates annually</a:t>
            </a:r>
            <a:endParaRPr>
              <a:solidFill>
                <a:srgbClr val="FFFFFF"/>
              </a:solidFill>
            </a:endParaRPr>
          </a:p>
          <a:p>
            <a:pPr algn="l">
              <a:spcBef>
                <a:spcPts val="2600"/>
              </a:spcBef>
            </a:pPr>
            <a:endParaRPr sz="6400">
              <a:solidFill>
                <a:srgbClr val="FFFFFF"/>
              </a:solidFill>
              <a:latin typeface="Trebuchet MS"/>
              <a:ea typeface="Trebuchet MS"/>
              <a:cs typeface="Trebuchet MS"/>
              <a:sym typeface="Trebuchet MS"/>
            </a:endParaR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Google Shape;184;p24"/>
          <p:cNvSpPr txBox="1"/>
          <p:nvPr>
            <p:ph type="title"/>
          </p:nvPr>
        </p:nvSpPr>
        <p:spPr>
          <a:xfrm>
            <a:off x="3301012" y="805453"/>
            <a:ext cx="15583187"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Using the JavaScript Console</a:t>
            </a:r>
          </a:p>
        </p:txBody>
      </p:sp>
      <p:sp>
        <p:nvSpPr>
          <p:cNvPr id="217" name="Google Shape;185;p24"/>
          <p:cNvSpPr txBox="1"/>
          <p:nvPr/>
        </p:nvSpPr>
        <p:spPr>
          <a:xfrm>
            <a:off x="3126624" y="2566736"/>
            <a:ext cx="20423200" cy="8582528"/>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lgn="l">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In this task, we will be using</a:t>
            </a:r>
            <a:r>
              <a:t> </a:t>
            </a:r>
            <a:r>
              <a:rPr>
                <a:solidFill>
                  <a:srgbClr val="E6B91E"/>
                </a:solidFill>
              </a:rPr>
              <a:t>Chrome’s DevTools Console</a:t>
            </a:r>
            <a:endParaRPr>
              <a:solidFill>
                <a:srgbClr val="E6B91E"/>
              </a:solidFill>
            </a:endParaRPr>
          </a:p>
          <a:p>
            <a:pPr marL="1092200" indent="-1016000" algn="l">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You can input your JavaScript code directly into this console to test and debug it. To write information to the console, we use the instruction:</a:t>
            </a:r>
            <a:r>
              <a:t> </a:t>
            </a:r>
          </a:p>
          <a:p>
            <a:pPr indent="1676400" algn="l">
              <a:spcBef>
                <a:spcPts val="2600"/>
              </a:spcBef>
              <a:defRPr sz="6400">
                <a:solidFill>
                  <a:srgbClr val="E6B91E"/>
                </a:solidFill>
                <a:latin typeface="Consolas"/>
                <a:ea typeface="Consolas"/>
                <a:cs typeface="Consolas"/>
                <a:sym typeface="Consolas"/>
              </a:defRPr>
            </a:pPr>
            <a:r>
              <a:t>console.log(“Whatever you would like to write to the console”);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Google Shape;191;p25"/>
          <p:cNvSpPr txBox="1"/>
          <p:nvPr>
            <p:ph type="title"/>
          </p:nvPr>
        </p:nvSpPr>
        <p:spPr>
          <a:xfrm>
            <a:off x="2999948" y="1010521"/>
            <a:ext cx="15681941"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Using the JavaScript Console</a:t>
            </a:r>
          </a:p>
        </p:txBody>
      </p:sp>
      <p:sp>
        <p:nvSpPr>
          <p:cNvPr id="222" name="Google Shape;192;p25"/>
          <p:cNvSpPr txBox="1"/>
          <p:nvPr/>
        </p:nvSpPr>
        <p:spPr>
          <a:xfrm>
            <a:off x="2764054" y="2387822"/>
            <a:ext cx="20423201" cy="11145282"/>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lgn="l">
              <a:buClr>
                <a:srgbClr val="E6B91E"/>
              </a:buClr>
              <a:buSzPts val="6400"/>
              <a:buAutoNum type="arabicPeriod" startAt="1"/>
              <a:defRPr sz="6400">
                <a:solidFill>
                  <a:srgbClr val="A7A7A7"/>
                </a:solidFill>
                <a:latin typeface="Trebuchet MS"/>
                <a:ea typeface="Trebuchet MS"/>
                <a:cs typeface="Trebuchet MS"/>
                <a:sym typeface="Trebuchet MS"/>
              </a:defRPr>
            </a:pPr>
            <a:r>
              <a:t>Open the Console</a:t>
            </a:r>
            <a:endParaRPr>
              <a:solidFill>
                <a:srgbClr val="FFFFFF"/>
              </a:solidFill>
            </a:endParaRPr>
          </a:p>
          <a:p>
            <a:pPr marL="1092200" indent="-1016000" algn="l">
              <a:spcBef>
                <a:spcPts val="2600"/>
              </a:spcBef>
              <a:buClr>
                <a:srgbClr val="E6B91E"/>
              </a:buClr>
              <a:buSzPts val="6400"/>
              <a:buAutoNum type="arabicPeriod" startAt="1"/>
              <a:defRPr sz="6400">
                <a:solidFill>
                  <a:srgbClr val="FFFFFF"/>
                </a:solidFill>
                <a:latin typeface="Trebuchet MS"/>
                <a:ea typeface="Trebuchet MS"/>
                <a:cs typeface="Trebuchet MS"/>
                <a:sym typeface="Trebuchet MS"/>
              </a:defRPr>
            </a:pPr>
            <a:r>
              <a:rPr>
                <a:solidFill>
                  <a:srgbClr val="A7A7A7"/>
                </a:solidFill>
              </a:rPr>
              <a:t>Type the code</a:t>
            </a:r>
            <a:r>
              <a:t> </a:t>
            </a:r>
            <a:r>
              <a:rPr>
                <a:solidFill>
                  <a:srgbClr val="E6B91E"/>
                </a:solidFill>
                <a:latin typeface="Consolas"/>
                <a:ea typeface="Consolas"/>
                <a:cs typeface="Consolas"/>
                <a:sym typeface="Consolas"/>
              </a:rPr>
              <a:t>console.log(“Hello World!!”); </a:t>
            </a:r>
            <a:r>
              <a:rPr>
                <a:solidFill>
                  <a:srgbClr val="A7A7A7"/>
                </a:solidFill>
              </a:rPr>
              <a:t>into the console</a:t>
            </a:r>
          </a:p>
          <a:p>
            <a:pPr marL="1092200" indent="-1016000" algn="l">
              <a:spcBef>
                <a:spcPts val="2600"/>
              </a:spcBef>
              <a:buClr>
                <a:srgbClr val="E6B91E"/>
              </a:buClr>
              <a:buSzPts val="6400"/>
              <a:buAutoNum type="arabicPeriod" startAt="1"/>
              <a:defRPr sz="6400">
                <a:solidFill>
                  <a:srgbClr val="A7A7A7"/>
                </a:solidFill>
                <a:latin typeface="Trebuchet MS"/>
                <a:ea typeface="Trebuchet MS"/>
                <a:cs typeface="Trebuchet MS"/>
                <a:sym typeface="Trebuchet MS"/>
              </a:defRPr>
            </a:pPr>
            <a:r>
              <a:t>Hit enter</a:t>
            </a:r>
            <a:endParaRPr>
              <a:solidFill>
                <a:srgbClr val="FFFFFF"/>
              </a:solidFill>
            </a:endParaRPr>
          </a:p>
          <a:p>
            <a:pPr marL="1092200" indent="-1016000" algn="l">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If everything isn’t typed correctly, you may get an error</a:t>
            </a:r>
            <a:endParaRPr>
              <a:solidFill>
                <a:srgbClr val="FFFFFF"/>
              </a:solidFill>
            </a:endParaRPr>
          </a:p>
          <a:p>
            <a:pPr algn="l">
              <a:spcBef>
                <a:spcPts val="2600"/>
              </a:spcBef>
            </a:pPr>
            <a:endParaRPr sz="6400">
              <a:solidFill>
                <a:srgbClr val="FFFFFF"/>
              </a:solidFill>
              <a:latin typeface="Trebuchet MS"/>
              <a:ea typeface="Trebuchet MS"/>
              <a:cs typeface="Trebuchet MS"/>
              <a:sym typeface="Trebuchet MS"/>
            </a:endParaRPr>
          </a:p>
          <a:p>
            <a:pPr marL="1092200" indent="-1016000" algn="l">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Remember to follow your</a:t>
            </a:r>
            <a:r>
              <a:t> </a:t>
            </a:r>
            <a:r>
              <a:rPr>
                <a:solidFill>
                  <a:srgbClr val="E6B91E"/>
                </a:solidFill>
              </a:rPr>
              <a:t>syntax rules</a:t>
            </a:r>
            <a:r>
              <a:rPr>
                <a:solidFill>
                  <a:srgbClr val="A7A7A7"/>
                </a:solidFill>
              </a:rPr>
              <a:t>!</a:t>
            </a:r>
          </a:p>
        </p:txBody>
      </p:sp>
      <p:pic>
        <p:nvPicPr>
          <p:cNvPr id="223" name="Google Shape;193;p25" descr="Google Shape;193;p25"/>
          <p:cNvPicPr>
            <a:picLocks noChangeAspect="1"/>
          </p:cNvPicPr>
          <p:nvPr/>
        </p:nvPicPr>
        <p:blipFill>
          <a:blip r:embed="rId2">
            <a:extLst/>
          </a:blip>
          <a:stretch>
            <a:fillRect/>
          </a:stretch>
        </p:blipFill>
        <p:spPr>
          <a:xfrm>
            <a:off x="6373802" y="8966351"/>
            <a:ext cx="9855201" cy="16002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Google Shape;199;p26"/>
          <p:cNvSpPr txBox="1"/>
          <p:nvPr>
            <p:ph type="title"/>
          </p:nvPr>
        </p:nvSpPr>
        <p:spPr>
          <a:xfrm>
            <a:off x="2930969" y="976031"/>
            <a:ext cx="10062595"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Variables</a:t>
            </a:r>
          </a:p>
        </p:txBody>
      </p:sp>
      <p:sp>
        <p:nvSpPr>
          <p:cNvPr id="226" name="Google Shape;200;p26"/>
          <p:cNvSpPr txBox="1"/>
          <p:nvPr/>
        </p:nvSpPr>
        <p:spPr>
          <a:xfrm>
            <a:off x="2626096" y="3399531"/>
            <a:ext cx="20423201" cy="7404868"/>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Programs usually process data that is put into the program and output the results of the processing. </a:t>
            </a:r>
            <a:endParaRPr>
              <a:solidFill>
                <a:srgbClr val="FFFFFF"/>
              </a:solidFill>
            </a:endParaRPr>
          </a:p>
          <a:p>
            <a:pPr marL="1092200" indent="-1016000" algn="l">
              <a:buClr>
                <a:srgbClr val="E6B91E"/>
              </a:buClr>
              <a:buSzPts val="6400"/>
              <a:buFont typeface="Trebuchet MS"/>
              <a:buChar char="❖"/>
              <a:defRPr sz="6400">
                <a:solidFill>
                  <a:srgbClr val="E6B91E"/>
                </a:solidFill>
                <a:latin typeface="Trebuchet MS"/>
                <a:ea typeface="Trebuchet MS"/>
                <a:cs typeface="Trebuchet MS"/>
                <a:sym typeface="Trebuchet MS"/>
              </a:defRPr>
            </a:pPr>
            <a:r>
              <a:t>Variables:</a:t>
            </a:r>
            <a:r>
              <a:rPr>
                <a:solidFill>
                  <a:srgbClr val="FFFFFF"/>
                </a:solidFill>
              </a:rPr>
              <a:t> </a:t>
            </a:r>
            <a:r>
              <a:rPr>
                <a:solidFill>
                  <a:srgbClr val="A7A7A7"/>
                </a:solidFill>
              </a:rPr>
              <a:t>‘containers’ to store the data we need to manipulate</a:t>
            </a:r>
            <a:r>
              <a:rPr>
                <a:solidFill>
                  <a:srgbClr val="FFFFFF"/>
                </a:solidFill>
              </a:rPr>
              <a:t> </a:t>
            </a:r>
            <a:endParaRPr>
              <a:solidFill>
                <a:srgbClr val="FFFFFF"/>
              </a:solidFill>
            </a:endParaRPr>
          </a:p>
          <a:p>
            <a:pPr lvl="1" marL="1549400" indent="-1016000" algn="l">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In calculations we use variables to hold values that can be changed</a:t>
            </a:r>
            <a:r>
              <a:t>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Google Shape;206;p27"/>
          <p:cNvSpPr txBox="1"/>
          <p:nvPr>
            <p:ph type="title"/>
          </p:nvPr>
        </p:nvSpPr>
        <p:spPr>
          <a:xfrm>
            <a:off x="3390900" y="927100"/>
            <a:ext cx="11125399"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Declaring Variables</a:t>
            </a:r>
          </a:p>
        </p:txBody>
      </p:sp>
      <p:sp>
        <p:nvSpPr>
          <p:cNvPr id="229" name="Google Shape;207;p27"/>
          <p:cNvSpPr txBox="1"/>
          <p:nvPr/>
        </p:nvSpPr>
        <p:spPr>
          <a:xfrm>
            <a:off x="2937866" y="2937200"/>
            <a:ext cx="20423201" cy="8683334"/>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lgn="l">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To assign storage space in memory and give it a name we can reference it with</a:t>
            </a:r>
            <a:r>
              <a:t> </a:t>
            </a:r>
          </a:p>
          <a:p>
            <a:pPr algn="l">
              <a:spcBef>
                <a:spcPts val="2600"/>
              </a:spcBef>
            </a:pPr>
            <a:endParaRPr sz="6400">
              <a:solidFill>
                <a:srgbClr val="FFFFFF"/>
              </a:solidFill>
              <a:latin typeface="Trebuchet MS"/>
              <a:ea typeface="Trebuchet MS"/>
              <a:cs typeface="Trebuchet MS"/>
              <a:sym typeface="Trebuchet MS"/>
            </a:endParaRPr>
          </a:p>
          <a:p>
            <a:pPr marL="1092200" indent="-1016000" algn="l">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Examples of</a:t>
            </a:r>
            <a:r>
              <a:rPr>
                <a:solidFill>
                  <a:srgbClr val="E6B91E"/>
                </a:solidFill>
              </a:rPr>
              <a:t> good vs. bad</a:t>
            </a:r>
            <a:r>
              <a:t> </a:t>
            </a:r>
            <a:r>
              <a:rPr>
                <a:solidFill>
                  <a:srgbClr val="A7A7A7"/>
                </a:solidFill>
              </a:rPr>
              <a:t>naming conventions:</a:t>
            </a:r>
          </a:p>
          <a:p>
            <a:pPr lvl="1" marL="15494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let myName = “Tim”</a:t>
            </a:r>
            <a:endParaRPr>
              <a:solidFill>
                <a:srgbClr val="FFFFFF"/>
              </a:solidFill>
            </a:endParaRPr>
          </a:p>
          <a:p>
            <a:pPr lvl="1" marL="15494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let variableOne = “Tim”</a:t>
            </a:r>
            <a:endParaRPr>
              <a:solidFill>
                <a:srgbClr val="FFFFFF"/>
              </a:solidFill>
            </a:endParaRPr>
          </a:p>
          <a:p>
            <a:pPr lvl="1" marL="15494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let string_name = “Tim”</a:t>
            </a:r>
            <a:endParaRPr>
              <a:solidFill>
                <a:srgbClr val="FFFFFF"/>
              </a:solidFill>
            </a:endParaRPr>
          </a:p>
          <a:p>
            <a:pPr lvl="1" marL="15494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let f23xs = “Tim”</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