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15000"/>
              </a:lnSpc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An if statement has two parts to it:</a:t>
            </a:r>
          </a:p>
          <a:p>
            <a:pPr marL="457200" indent="-298450" defTabSz="914400">
              <a:lnSpc>
                <a:spcPct val="115000"/>
              </a:lnSpc>
              <a:buClr>
                <a:srgbClr val="000000"/>
              </a:buClr>
              <a:buSzPts val="1100"/>
              <a:buAutoNum type="arabicPeriod" startAt="1"/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The condition in brackets which can either be true or false and is checked to determine whether to execute the statements in the body of the ‘if’ statement.</a:t>
            </a:r>
          </a:p>
          <a:p>
            <a:pPr marL="457200" indent="-298450" defTabSz="914400">
              <a:lnSpc>
                <a:spcPct val="115000"/>
              </a:lnSpc>
              <a:buClr>
                <a:srgbClr val="000000"/>
              </a:buClr>
              <a:buSzPts val="1100"/>
              <a:buAutoNum type="arabicPeriod" startAt="1"/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The body of code that contains statements is enclosed by curly brackets/braces ({ }) which are executed if the condition evaluates to true. If the condition evaluates to false, then the statements are ignored and the statement directly after the if statement is executed.</a:t>
            </a:r>
          </a:p>
          <a:p>
            <a:pPr defTabSz="914400">
              <a:lnSpc>
                <a:spcPct val="115000"/>
              </a:lnSpc>
              <a:defRPr sz="1100"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defTabSz="914400">
              <a:lnSpc>
                <a:spcPct val="115000"/>
              </a:lnSpc>
              <a:defRPr sz="1100"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defTabSz="914400">
              <a:lnSpc>
                <a:spcPct val="115000"/>
              </a:lnSpc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Note that three equals signs are used in variable comparison for JavaScript. The symbol === is a boolean operator. Boolean operators are similar to the normal operators that we encountered in prior lessons, such as +, -, * and /. The difference between the mathematical operators and boolean operators is that boolean operators evaluate to a value of True or False, and not a numeric value. The table below shows some more boolean or comparison operators.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15000"/>
              </a:lnSpc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The logic of an </a:t>
            </a:r>
            <a:r>
              <a:rPr b="1"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t>, </a:t>
            </a:r>
            <a:r>
              <a:rPr b="1">
                <a:latin typeface="Montserrat"/>
                <a:ea typeface="Montserrat"/>
                <a:cs typeface="Montserrat"/>
                <a:sym typeface="Montserrat"/>
              </a:rPr>
              <a:t>else if</a:t>
            </a:r>
            <a:r>
              <a:t>, </a:t>
            </a:r>
            <a:r>
              <a:rPr b="1"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t> statement can be implemented using a </a:t>
            </a:r>
            <a:r>
              <a:rPr b="1"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t> statement instead. This structure allows multiple conditions to be evaluated with a much more efficient and structured layout than many </a:t>
            </a:r>
            <a:r>
              <a:rPr b="1" i="1">
                <a:latin typeface="Montserrat"/>
                <a:ea typeface="Montserrat"/>
                <a:cs typeface="Montserrat"/>
                <a:sym typeface="Montserrat"/>
              </a:rPr>
              <a:t>else if</a:t>
            </a:r>
            <a:r>
              <a:t> statements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15000"/>
              </a:lnSpc>
              <a:defRPr b="1"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Be careful</a:t>
            </a:r>
            <a:r>
              <a:rPr b="0">
                <a:latin typeface="Montserrat Light"/>
                <a:ea typeface="Montserrat Light"/>
                <a:cs typeface="Montserrat Light"/>
                <a:sym typeface="Montserrat Light"/>
              </a:rPr>
              <a:t> when using loops that you don’t create infinite loops. An</a:t>
            </a:r>
            <a:r>
              <a:rPr b="0" i="1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i="1"/>
              <a:t>infinite loop</a:t>
            </a:r>
            <a:r>
              <a:rPr b="0">
                <a:latin typeface="Montserrat Light"/>
                <a:ea typeface="Montserrat Light"/>
                <a:cs typeface="Montserrat Light"/>
                <a:sym typeface="Montserrat Light"/>
              </a:rPr>
              <a:t> is a loop that will never stop because the condition never becomes false. For example, if you removed the statement a++; (which you will recall from the previous task instructs the computer to add 1 to the variable a) from the example above, what would happen? Your program would just print 1 over and over again because ‘a’ would never become bigger than or equal to 10.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defTabSz="914400">
              <a:lnSpc>
                <a:spcPct val="115000"/>
              </a:lnSpc>
              <a:defRPr sz="1100"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15000"/>
              </a:lnSpc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Compare the for loop below with the first while loop we looked at previously and see the three steps they both have in common:</a:t>
            </a:r>
          </a:p>
          <a:p>
            <a:pPr marL="457200" indent="-298450" defTabSz="914400">
              <a:lnSpc>
                <a:spcPct val="115000"/>
              </a:lnSpc>
              <a:buClr>
                <a:srgbClr val="000000"/>
              </a:buClr>
              <a:buSzPts val="1100"/>
              <a:buAutoNum type="arabicPeriod" startAt="1"/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Declare a counter/control variable. The code below does this when it says “i = 1;”. This creates a variable called i that contains the value 1. Something similar was done with the while loop with the code “var a = 1”. </a:t>
            </a:r>
          </a:p>
          <a:p>
            <a:pPr marL="457200" indent="-298450" defTabSz="914400">
              <a:lnSpc>
                <a:spcPct val="115000"/>
              </a:lnSpc>
              <a:buClr>
                <a:srgbClr val="000000"/>
              </a:buClr>
              <a:buSzPts val="1100"/>
              <a:buAutoNum type="arabicPeriod" startAt="1"/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Increase the counter/control variable in the loop. In the for loop below, this is done with the instruction “i++” which increases i by one with each pass of the loop. Similarly, the while loop did this with the code a++.</a:t>
            </a:r>
          </a:p>
          <a:p>
            <a:pPr marL="457200" indent="-298450" defTabSz="914400">
              <a:lnSpc>
                <a:spcPct val="115000"/>
              </a:lnSpc>
              <a:buClr>
                <a:srgbClr val="000000"/>
              </a:buClr>
              <a:buSzPts val="1100"/>
              <a:buAutoNum type="arabicPeriod" startAt="1"/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Specify a condition to control when the loop will end. The condition of the for loop below is “i &lt;= 10”. This loop will carry on executing as long as i is less than or equal to 10. This loop will, therefore, execute 10 times. The condition of the while loop was “a &lt;= 10”.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15000"/>
              </a:lnSpc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For example, if we want to create a table with </a:t>
            </a:r>
            <a:r>
              <a:rPr b="1" i="1">
                <a:latin typeface="Montserrat"/>
                <a:ea typeface="Montserrat"/>
                <a:cs typeface="Montserrat"/>
                <a:sym typeface="Montserrat"/>
              </a:rPr>
              <a:t>ten rows</a:t>
            </a:r>
            <a:r>
              <a:t> comparing various rand amounts with their equivalent dollar amount, then we would use a </a:t>
            </a:r>
            <a:r>
              <a:rPr b="1"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t> loop because we know that it must run ten times. However, if we want to determine how many perfect squares there are below a certain number entered by a user, then we would want to use a </a:t>
            </a:r>
            <a:r>
              <a:rPr b="1"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t> loop because we cannot tell how many times we would have to run through the loop before we found the solution.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4294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algn="r"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5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2"/>
          </a:xfrm>
          <a:prstGeom prst="rect">
            <a:avLst/>
          </a:prstGeom>
        </p:spPr>
        <p:txBody>
          <a:bodyPr/>
          <a:lstStyle>
            <a:lvl1pPr marL="0" indent="0" algn="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0" algn="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0" algn="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0" algn="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0" algn="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6" name="mcittt-01.png" descr="mcittt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1098" y="11337232"/>
            <a:ext cx="4777360" cy="26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Tuwaiq Academy Logo-02.png" descr="Tuwaiq Academy Logo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51050" y="10674873"/>
            <a:ext cx="7136317" cy="4011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ogoSAFCSP-01.png" descr="logoSAFCSP-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10717" y="10674873"/>
            <a:ext cx="5672730" cy="40119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v"/>
          <p:cNvGrpSpPr/>
          <p:nvPr/>
        </p:nvGrpSpPr>
        <p:grpSpPr>
          <a:xfrm>
            <a:off x="5857" y="-54932"/>
            <a:ext cx="24372286" cy="1531841"/>
            <a:chOff x="0" y="0"/>
            <a:chExt cx="24372284" cy="1531839"/>
          </a:xfrm>
        </p:grpSpPr>
        <p:sp>
          <p:nvSpPr>
            <p:cNvPr id="19" name="Rectangle"/>
            <p:cNvSpPr/>
            <p:nvPr/>
          </p:nvSpPr>
          <p:spPr>
            <a:xfrm>
              <a:off x="-1" y="-1"/>
              <a:ext cx="24372286" cy="15318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" name="v"/>
            <p:cNvSpPr txBox="1"/>
            <p:nvPr/>
          </p:nvSpPr>
          <p:spPr>
            <a:xfrm>
              <a:off x="-1" y="473363"/>
              <a:ext cx="24372286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</a:t>
              </a:r>
            </a:p>
          </p:txBody>
        </p:sp>
      </p:grpSp>
      <p:pic>
        <p:nvPicPr>
          <p:cNvPr id="22" name="Tuwaiq1000-google-logo-01.png" descr="Tuwaiq1000-google-logo-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2624" y="-970858"/>
            <a:ext cx="6194033" cy="336369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Dotline-01.png" descr="Dotlin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87802" y="-1621805"/>
            <a:ext cx="9700513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20006180" y="3163652"/>
            <a:ext cx="3045545" cy="8205376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Rectangle"/>
          <p:cNvSpPr txBox="1"/>
          <p:nvPr>
            <p:ph type="body" idx="21"/>
          </p:nvPr>
        </p:nvSpPr>
        <p:spPr>
          <a:xfrm>
            <a:off x="1780557" y="3163652"/>
            <a:ext cx="17993860" cy="8205376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29" name="Time : 30 min"/>
          <p:cNvSpPr txBox="1"/>
          <p:nvPr>
            <p:ph type="body" sz="quarter" idx="22"/>
          </p:nvPr>
        </p:nvSpPr>
        <p:spPr>
          <a:xfrm>
            <a:off x="1759560" y="1813733"/>
            <a:ext cx="7656922" cy="817669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0" name="Titile"/>
          <p:cNvSpPr txBox="1"/>
          <p:nvPr>
            <p:ph type="body" sz="quarter" idx="23"/>
          </p:nvPr>
        </p:nvSpPr>
        <p:spPr>
          <a:xfrm>
            <a:off x="12115930" y="1813733"/>
            <a:ext cx="7656923" cy="817669"/>
          </a:xfrm>
          <a:prstGeom prst="rect">
            <a:avLst/>
          </a:prstGeom>
        </p:spPr>
        <p:txBody>
          <a:bodyPr anchor="ctr"/>
          <a:lstStyle/>
          <a:p>
            <a:pPr marL="0" indent="0" defTabSz="1365468">
              <a:lnSpc>
                <a:spcPct val="80000"/>
              </a:lnSpc>
              <a:spcBef>
                <a:spcPts val="0"/>
              </a:spcBef>
              <a:buSzTx/>
              <a:buNone/>
              <a:defRPr b="1" spc="-99" sz="4700"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pic>
        <p:nvPicPr>
          <p:cNvPr id="131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0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pic>
        <p:nvPicPr>
          <p:cNvPr id="141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Dotline-02.png" descr="Dotline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451083" y="0"/>
            <a:ext cx="9700513" cy="1371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2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>
            <a:lvl1pPr marL="469900" indent="-300876">
              <a:spcBef>
                <a:spcPts val="0"/>
              </a:spcBef>
              <a:buSzTx/>
              <a:buNone/>
              <a:defRPr spc="-200" sz="8500"/>
            </a:lvl1pPr>
          </a:lstStyle>
          <a:p>
            <a:pPr/>
            <a:r>
              <a:t>“Notable Quote”</a:t>
            </a:r>
          </a:p>
        </p:txBody>
      </p:sp>
      <p:pic>
        <p:nvPicPr>
          <p:cNvPr id="153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Dotline-01.png" descr="Dotlin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146" y="-3081428"/>
            <a:ext cx="9700515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mage.png"/>
          <p:cNvSpPr/>
          <p:nvPr>
            <p:ph type="pic" sz="quarter" idx="21"/>
          </p:nvPr>
        </p:nvSpPr>
        <p:spPr>
          <a:xfrm>
            <a:off x="16570576" y="2146151"/>
            <a:ext cx="4399070" cy="43990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4" name="image.png"/>
          <p:cNvSpPr/>
          <p:nvPr>
            <p:ph type="pic" sz="quarter" idx="22"/>
          </p:nvPr>
        </p:nvSpPr>
        <p:spPr>
          <a:xfrm>
            <a:off x="16571596" y="7095452"/>
            <a:ext cx="4397121" cy="43971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5" name="image.png"/>
          <p:cNvSpPr/>
          <p:nvPr>
            <p:ph type="pic" sz="half" idx="23"/>
          </p:nvPr>
        </p:nvSpPr>
        <p:spPr>
          <a:xfrm>
            <a:off x="3587234" y="2155100"/>
            <a:ext cx="9488866" cy="94888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166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mage.png"/>
          <p:cNvSpPr/>
          <p:nvPr>
            <p:ph type="pic" idx="21"/>
          </p:nvPr>
        </p:nvSpPr>
        <p:spPr>
          <a:xfrm>
            <a:off x="5853393" y="519393"/>
            <a:ext cx="12677214" cy="126772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175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4294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Title"/>
          <p:cNvSpPr txBox="1"/>
          <p:nvPr>
            <p:ph type="title" hasCustomPrompt="1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pic>
        <p:nvPicPr>
          <p:cNvPr id="184" name="mcittt-01.png" descr="mcittt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1098" y="11337232"/>
            <a:ext cx="4777360" cy="26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Tuwaiq Academy Logo-02.png" descr="Tuwaiq Academy Logo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51050" y="10674873"/>
            <a:ext cx="7136317" cy="4011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logoSAFCSP-01.png" descr="logoSAFCSP-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10717" y="10674873"/>
            <a:ext cx="5672730" cy="40119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v"/>
          <p:cNvGrpSpPr/>
          <p:nvPr/>
        </p:nvGrpSpPr>
        <p:grpSpPr>
          <a:xfrm>
            <a:off x="5857" y="-54932"/>
            <a:ext cx="24372286" cy="1531841"/>
            <a:chOff x="0" y="0"/>
            <a:chExt cx="24372284" cy="1531839"/>
          </a:xfrm>
        </p:grpSpPr>
        <p:sp>
          <p:nvSpPr>
            <p:cNvPr id="187" name="Rectangle"/>
            <p:cNvSpPr/>
            <p:nvPr/>
          </p:nvSpPr>
          <p:spPr>
            <a:xfrm>
              <a:off x="-1" y="-1"/>
              <a:ext cx="24372286" cy="15318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8" name="v"/>
            <p:cNvSpPr txBox="1"/>
            <p:nvPr/>
          </p:nvSpPr>
          <p:spPr>
            <a:xfrm>
              <a:off x="-1" y="473363"/>
              <a:ext cx="24372286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</a:t>
              </a:r>
            </a:p>
          </p:txBody>
        </p:sp>
      </p:grpSp>
      <p:pic>
        <p:nvPicPr>
          <p:cNvPr id="190" name="Tuwaiq1000-google-logo-01.png" descr="Tuwaiq1000-google-logo-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2624" y="-970858"/>
            <a:ext cx="6194033" cy="336369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esentation Title"/>
          <p:cNvSpPr txBox="1"/>
          <p:nvPr>
            <p:ph type="title" hasCustomPrompt="1"/>
          </p:nvPr>
        </p:nvSpPr>
        <p:spPr>
          <a:xfrm>
            <a:off x="1206500" y="7123707"/>
            <a:ext cx="19570511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31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19568132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" name="Body Level One…"/>
          <p:cNvSpPr txBox="1"/>
          <p:nvPr>
            <p:ph type="body" sz="quarter" idx="21" hasCustomPrompt="1"/>
          </p:nvPr>
        </p:nvSpPr>
        <p:spPr>
          <a:xfrm>
            <a:off x="1206499" y="11609909"/>
            <a:ext cx="19570512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33" name="Rectangle"/>
          <p:cNvSpPr/>
          <p:nvPr/>
        </p:nvSpPr>
        <p:spPr>
          <a:xfrm>
            <a:off x="21848894" y="-110578"/>
            <a:ext cx="2543008" cy="13937157"/>
          </a:xfrm>
          <a:prstGeom prst="rect">
            <a:avLst/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4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Dotline-02.png" descr="Dotline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451083" y="0"/>
            <a:ext cx="9700513" cy="1371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2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image.png"/>
          <p:cNvSpPr/>
          <p:nvPr>
            <p:ph type="pic" sz="half" idx="21"/>
          </p:nvPr>
        </p:nvSpPr>
        <p:spPr>
          <a:xfrm>
            <a:off x="12065000" y="1270000"/>
            <a:ext cx="11176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" name="Slide Title"/>
          <p:cNvSpPr txBox="1"/>
          <p:nvPr>
            <p:ph type="title" hasCustomPrompt="1"/>
          </p:nvPr>
        </p:nvSpPr>
        <p:spPr>
          <a:xfrm>
            <a:off x="1206500" y="-381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47" name="Body Level One…"/>
          <p:cNvSpPr txBox="1"/>
          <p:nvPr>
            <p:ph type="body" sz="quarter" idx="1" hasCustomPrompt="1"/>
          </p:nvPr>
        </p:nvSpPr>
        <p:spPr>
          <a:xfrm>
            <a:off x="1206500" y="5409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8" name="Tuwaiq1000-google-logo-01.png" descr="Tuwaiq1000-google-logo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8" name="Slide Subtitle"/>
          <p:cNvSpPr txBox="1"/>
          <p:nvPr>
            <p:ph type="body" sz="quarter" idx="21" hasCustomPrompt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Dotline-02.png" descr="Dotline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451083" y="0"/>
            <a:ext cx="9700513" cy="1371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7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78" name="image.png"/>
          <p:cNvSpPr/>
          <p:nvPr>
            <p:ph type="pic" sz="half" idx="22"/>
          </p:nvPr>
        </p:nvSpPr>
        <p:spPr>
          <a:xfrm>
            <a:off x="12193751" y="1401264"/>
            <a:ext cx="10913372" cy="109133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pic>
        <p:nvPicPr>
          <p:cNvPr id="80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3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0" name="Rectangle"/>
          <p:cNvSpPr/>
          <p:nvPr/>
        </p:nvSpPr>
        <p:spPr>
          <a:xfrm>
            <a:off x="23559867" y="4533900"/>
            <a:ext cx="832032" cy="4648200"/>
          </a:xfrm>
          <a:prstGeom prst="rect">
            <a:avLst/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91" name="Dotline-02.png" descr="Dotline-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51083" y="0"/>
            <a:ext cx="9700513" cy="1371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3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02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Dotline-01.png" descr="Dotlin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472" y="-2525380"/>
            <a:ext cx="9700514" cy="1371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pic>
        <p:nvPicPr>
          <p:cNvPr id="115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Dotline-02.png" descr="Dotline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451083" y="0"/>
            <a:ext cx="9700513" cy="1371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3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Dotline-02.png" descr="Dotline-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4451083" y="0"/>
            <a:ext cx="9700513" cy="137160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6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</p:sldLayoutIdLst>
  <p:transition xmlns:p14="http://schemas.microsoft.com/office/powerpoint/2010/main" spd="med" advClick="1"/>
  <p:txStyles>
    <p:titleStyle>
      <a:lvl1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810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1pPr>
      <a:lvl2pPr marL="9906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2pPr>
      <a:lvl3pPr marL="16002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3pPr>
      <a:lvl4pPr marL="22098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4pPr>
      <a:lvl5pPr marL="28194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5pPr>
      <a:lvl6pPr marL="34290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6pPr>
      <a:lvl7pPr marL="40386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7pPr>
      <a:lvl8pPr marL="46482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8pPr>
      <a:lvl9pPr marL="52578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JavaScript II: Conditional Statements and Looping"/>
          <p:cNvSpPr txBox="1"/>
          <p:nvPr>
            <p:ph type="ctrTitle"/>
          </p:nvPr>
        </p:nvSpPr>
        <p:spPr>
          <a:xfrm>
            <a:off x="1206495" y="2574990"/>
            <a:ext cx="21971005" cy="4648202"/>
          </a:xfrm>
          <a:prstGeom prst="rect">
            <a:avLst/>
          </a:prstGeom>
        </p:spPr>
        <p:txBody>
          <a:bodyPr/>
          <a:lstStyle>
            <a:lvl1pPr>
              <a:defRPr spc="-192" sz="9600"/>
            </a:lvl1pPr>
          </a:lstStyle>
          <a:p>
            <a:pPr/>
            <a:r>
              <a:t>JavaScript II: Conditional Statements and Looping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22;p28"/>
          <p:cNvSpPr txBox="1"/>
          <p:nvPr>
            <p:ph type="title"/>
          </p:nvPr>
        </p:nvSpPr>
        <p:spPr>
          <a:xfrm>
            <a:off x="3206884" y="1045010"/>
            <a:ext cx="19858660" cy="1434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Repetition or Looping Control Structures</a:t>
            </a:r>
          </a:p>
        </p:txBody>
      </p:sp>
      <p:sp>
        <p:nvSpPr>
          <p:cNvPr id="240" name="Google Shape;223;p28"/>
          <p:cNvSpPr txBox="1"/>
          <p:nvPr/>
        </p:nvSpPr>
        <p:spPr>
          <a:xfrm>
            <a:off x="2177734" y="3068696"/>
            <a:ext cx="20423201" cy="330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marL="1092200" indent="-1016000"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 </a:t>
            </a:r>
            <a:r>
              <a:rPr i="1"/>
              <a:t>do while </a:t>
            </a:r>
            <a:r>
              <a:t>loop: 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A7A7A7"/>
                </a:solidFill>
              </a:rPr>
              <a:t>the same functionality as the while loop, with the exception of being guaranteed to iterate at least once</a:t>
            </a:r>
          </a:p>
        </p:txBody>
      </p:sp>
      <p:graphicFrame>
        <p:nvGraphicFramePr>
          <p:cNvPr id="241" name="Google Shape;224;p28"/>
          <p:cNvGraphicFramePr/>
          <p:nvPr/>
        </p:nvGraphicFramePr>
        <p:xfrm>
          <a:off x="6437246" y="6309135"/>
          <a:ext cx="11528558" cy="52251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509507"/>
              </a:tblGrid>
              <a:tr h="524936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15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let a = -10; do {     console.log("I've run at least once!");     a++; } while (a &lt;= 1); console.log("The result of a is " + a);</a:t>
                      </a:r>
                    </a:p>
                  </a:txBody>
                  <a:tcPr marL="63500" marR="63500" marT="63500" marB="63500" anchor="t" anchorCtr="0" horzOverflow="overflow">
                    <a:lnL w="19050">
                      <a:solidFill>
                        <a:srgbClr val="FFFFFF"/>
                      </a:solidFill>
                    </a:lnL>
                    <a:lnR w="1905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30;p2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Repetition or Looping Control Structures</a:t>
            </a:r>
          </a:p>
        </p:txBody>
      </p:sp>
      <p:sp>
        <p:nvSpPr>
          <p:cNvPr id="244" name="Google Shape;231;p29"/>
          <p:cNvSpPr txBox="1"/>
          <p:nvPr/>
        </p:nvSpPr>
        <p:spPr>
          <a:xfrm>
            <a:off x="2315692" y="3642065"/>
            <a:ext cx="20423201" cy="23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marL="1092200" indent="-1016000"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The</a:t>
            </a:r>
            <a:r>
              <a:rPr>
                <a:solidFill>
                  <a:srgbClr val="E6B91E"/>
                </a:solidFill>
              </a:rPr>
              <a:t> </a:t>
            </a:r>
            <a:r>
              <a:rPr i="1">
                <a:solidFill>
                  <a:srgbClr val="E6B91E"/>
                </a:solidFill>
              </a:rPr>
              <a:t>for loop</a:t>
            </a:r>
            <a:r>
              <a:rPr>
                <a:solidFill>
                  <a:srgbClr val="E6B91E"/>
                </a:solidFill>
              </a:rPr>
              <a:t>: </a:t>
            </a:r>
            <a:r>
              <a:rPr>
                <a:solidFill>
                  <a:srgbClr val="A7A7A7"/>
                </a:solidFill>
              </a:rPr>
              <a:t>very similar functionality to a while loop, but runs a predetermined number of times</a:t>
            </a:r>
          </a:p>
        </p:txBody>
      </p:sp>
      <p:graphicFrame>
        <p:nvGraphicFramePr>
          <p:cNvPr id="245" name="Google Shape;232;p29"/>
          <p:cNvGraphicFramePr/>
          <p:nvPr/>
        </p:nvGraphicFramePr>
        <p:xfrm>
          <a:off x="6121752" y="6179130"/>
          <a:ext cx="11596594" cy="41014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577543"/>
              </a:tblGrid>
              <a:tr h="4139065">
                <a:tc>
                  <a:txBody>
                    <a:bodyPr/>
                    <a:lstStyle/>
                    <a:p>
                      <a:pPr algn="l" defTabSz="914400">
                        <a:defRPr sz="58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for (i = 1; i &lt;= 10; i++)</a:t>
                      </a:r>
                    </a:p>
                    <a:p>
                      <a:pPr algn="l" defTabSz="914400">
                        <a:defRPr sz="58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{</a:t>
                      </a:r>
                    </a:p>
                    <a:p>
                      <a:pPr algn="just" defTabSz="914400">
                        <a:lnSpc>
                          <a:spcPct val="115000"/>
                        </a:lnSpc>
                        <a:defRPr sz="58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	console.log(i);</a:t>
                      </a:r>
                    </a:p>
                    <a:p>
                      <a:pPr algn="just" defTabSz="914400">
                        <a:lnSpc>
                          <a:spcPct val="115000"/>
                        </a:lnSpc>
                        <a:defRPr sz="58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}</a:t>
                      </a:r>
                    </a:p>
                  </a:txBody>
                  <a:tcPr marL="63500" marR="63500" marT="63500" marB="63500" anchor="t" anchorCtr="0" horzOverflow="overflow">
                    <a:lnL w="19050">
                      <a:solidFill>
                        <a:srgbClr val="FFFFFF"/>
                      </a:solidFill>
                    </a:lnL>
                    <a:lnR w="1905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38;p30"/>
          <p:cNvSpPr txBox="1"/>
          <p:nvPr>
            <p:ph type="title"/>
          </p:nvPr>
        </p:nvSpPr>
        <p:spPr>
          <a:xfrm>
            <a:off x="3344842" y="803584"/>
            <a:ext cx="12913224" cy="1434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Which Loop to Choose? </a:t>
            </a:r>
          </a:p>
        </p:txBody>
      </p:sp>
      <p:sp>
        <p:nvSpPr>
          <p:cNvPr id="250" name="Google Shape;239;p30"/>
          <p:cNvSpPr txBox="1"/>
          <p:nvPr/>
        </p:nvSpPr>
        <p:spPr>
          <a:xfrm>
            <a:off x="3384863" y="2369837"/>
            <a:ext cx="20423201" cy="988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marL="1092200" indent="-1016000" algn="l"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Both the while loop and the for loop have</a:t>
            </a:r>
            <a:r>
              <a:t> </a:t>
            </a:r>
            <a:r>
              <a:rPr>
                <a:solidFill>
                  <a:srgbClr val="E6B91E"/>
                </a:solidFill>
              </a:rPr>
              <a:t>4 common components:</a:t>
            </a:r>
            <a:endParaRPr>
              <a:solidFill>
                <a:srgbClr val="E6B91E"/>
              </a:solidFill>
            </a:endParaRPr>
          </a:p>
          <a:p>
            <a:pPr lvl="1" marL="1549400" indent="-1016000" algn="l">
              <a:buClr>
                <a:srgbClr val="E6B91E"/>
              </a:buClr>
              <a:buSzPts val="6400"/>
              <a:buFont typeface="Trebuchet MS"/>
              <a:buChar char="➢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Initialisation of control variable</a:t>
            </a:r>
          </a:p>
          <a:p>
            <a:pPr lvl="1" marL="1549400" indent="-1016000" algn="l">
              <a:buClr>
                <a:srgbClr val="E6B91E"/>
              </a:buClr>
              <a:buSzPts val="6400"/>
              <a:buFont typeface="Trebuchet MS"/>
              <a:buChar char="➢"/>
              <a:defRPr sz="6400">
                <a:solidFill>
                  <a:srgbClr val="A7A7A7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Termination condition</a:t>
            </a:r>
            <a:endParaRPr>
              <a:solidFill>
                <a:srgbClr val="FFFFFF"/>
              </a:solidFill>
            </a:endParaRPr>
          </a:p>
          <a:p>
            <a:pPr lvl="1" marL="1549400" indent="-1016000" algn="l">
              <a:buClr>
                <a:srgbClr val="E6B91E"/>
              </a:buClr>
              <a:buSzPts val="6400"/>
              <a:buFont typeface="Trebuchet MS"/>
              <a:buChar char="➢"/>
              <a:defRPr sz="6400">
                <a:solidFill>
                  <a:srgbClr val="A7A7A7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Update control variable</a:t>
            </a:r>
            <a:endParaRPr>
              <a:solidFill>
                <a:srgbClr val="FFFFFF"/>
              </a:solidFill>
            </a:endParaRPr>
          </a:p>
          <a:p>
            <a:pPr lvl="1" marL="1549400" indent="-1016000" algn="l">
              <a:buClr>
                <a:srgbClr val="E6B91E"/>
              </a:buClr>
              <a:buSzPts val="6400"/>
              <a:buFont typeface="Trebuchet MS"/>
              <a:buChar char="➢"/>
              <a:defRPr sz="6400">
                <a:solidFill>
                  <a:srgbClr val="A7A7A7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Body to be repeated</a:t>
            </a:r>
            <a:endParaRPr>
              <a:solidFill>
                <a:srgbClr val="FFFFFF"/>
              </a:solidFill>
            </a:endParaRPr>
          </a:p>
          <a:p>
            <a:pPr marL="1092200" indent="-1016000" algn="l"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A while loop is generally used when we</a:t>
            </a:r>
            <a:r>
              <a:rPr>
                <a:solidFill>
                  <a:srgbClr val="E6B91E"/>
                </a:solidFill>
              </a:rPr>
              <a:t> don’t know how many times</a:t>
            </a:r>
            <a:r>
              <a:t> </a:t>
            </a:r>
            <a:r>
              <a:rPr>
                <a:solidFill>
                  <a:srgbClr val="A7A7A7"/>
                </a:solidFill>
              </a:rPr>
              <a:t>to run through the loop</a:t>
            </a:r>
          </a:p>
          <a:p>
            <a:pPr marL="1092200" indent="-1016000" algn="l"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If we</a:t>
            </a:r>
            <a:r>
              <a:t> </a:t>
            </a:r>
            <a:r>
              <a:rPr>
                <a:solidFill>
                  <a:srgbClr val="E6B91E"/>
                </a:solidFill>
              </a:rPr>
              <a:t>do know how many times</a:t>
            </a:r>
            <a:r>
              <a:t> </a:t>
            </a:r>
            <a:r>
              <a:rPr>
                <a:solidFill>
                  <a:srgbClr val="A7A7A7"/>
                </a:solidFill>
              </a:rPr>
              <a:t>to run through the loop, we use the for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56;p20"/>
          <p:cNvSpPr txBox="1"/>
          <p:nvPr>
            <p:ph type="title" idx="4294967295"/>
          </p:nvPr>
        </p:nvSpPr>
        <p:spPr>
          <a:xfrm>
            <a:off x="4622952" y="2294837"/>
            <a:ext cx="15138096" cy="2133601"/>
          </a:xfrm>
          <a:prstGeom prst="rect">
            <a:avLst/>
          </a:prstGeom>
        </p:spPr>
        <p:txBody>
          <a:bodyPr lIns="243799" tIns="243799" rIns="243799" bIns="243799"/>
          <a:lstStyle>
            <a:lvl1pPr>
              <a:defRPr spc="-168" sz="8400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03" name="Google Shape;157;p20"/>
          <p:cNvSpPr txBox="1"/>
          <p:nvPr>
            <p:ph type="body" idx="4294967295"/>
          </p:nvPr>
        </p:nvSpPr>
        <p:spPr>
          <a:xfrm>
            <a:off x="4491360" y="4359459"/>
            <a:ext cx="19186548" cy="8839201"/>
          </a:xfrm>
          <a:prstGeom prst="rect">
            <a:avLst/>
          </a:prstGeom>
        </p:spPr>
        <p:txBody>
          <a:bodyPr lIns="243799" tIns="243799" rIns="243799" bIns="243799"/>
          <a:lstStyle>
            <a:lvl1pPr marL="1092200" indent="-1016000">
              <a:lnSpc>
                <a:spcPct val="115000"/>
              </a:lnSpc>
              <a:spcBef>
                <a:spcPts val="0"/>
              </a:spcBef>
              <a:buClr>
                <a:srgbClr val="E6B91E"/>
              </a:buClr>
              <a:buFont typeface="Trebuchet MS"/>
              <a:buChar char="❖"/>
              <a:defRPr sz="6400">
                <a:solidFill>
                  <a:srgbClr val="A7A7A7"/>
                </a:solidFill>
              </a:defRPr>
            </a:lvl1pPr>
          </a:lstStyle>
          <a:p>
            <a:pPr/>
            <a:r>
              <a:t>Learn to extend the functionality of your website by using conditional statements and looping.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63;p21"/>
          <p:cNvSpPr txBox="1"/>
          <p:nvPr>
            <p:ph type="title"/>
          </p:nvPr>
        </p:nvSpPr>
        <p:spPr>
          <a:xfrm>
            <a:off x="3827693" y="941542"/>
            <a:ext cx="15794975" cy="1434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Control Structures in JavaScript</a:t>
            </a:r>
          </a:p>
        </p:txBody>
      </p:sp>
      <p:sp>
        <p:nvSpPr>
          <p:cNvPr id="206" name="Google Shape;164;p21"/>
          <p:cNvSpPr txBox="1"/>
          <p:nvPr/>
        </p:nvSpPr>
        <p:spPr>
          <a:xfrm>
            <a:off x="3039969" y="3680296"/>
            <a:ext cx="20423201" cy="5525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marL="1092200" indent="-1016000" algn="l"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These allow the</a:t>
            </a:r>
            <a:r>
              <a:t> </a:t>
            </a:r>
            <a:r>
              <a:rPr>
                <a:solidFill>
                  <a:srgbClr val="E6B91E"/>
                </a:solidFill>
              </a:rPr>
              <a:t>flow </a:t>
            </a:r>
            <a:r>
              <a:rPr>
                <a:solidFill>
                  <a:srgbClr val="A7A7A7"/>
                </a:solidFill>
              </a:rPr>
              <a:t>of your program to</a:t>
            </a:r>
            <a:r>
              <a:t> </a:t>
            </a:r>
            <a:r>
              <a:rPr>
                <a:solidFill>
                  <a:srgbClr val="E6B91E"/>
                </a:solidFill>
              </a:rPr>
              <a:t>change </a:t>
            </a:r>
            <a:r>
              <a:rPr>
                <a:solidFill>
                  <a:srgbClr val="A7A7A7"/>
                </a:solidFill>
              </a:rPr>
              <a:t>within a unit of code or function</a:t>
            </a:r>
          </a:p>
          <a:p>
            <a:pPr marL="1092200" indent="-1016000" algn="l">
              <a:spcBef>
                <a:spcPts val="2600"/>
              </a:spcBef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These statements can determine</a:t>
            </a:r>
            <a:r>
              <a:t> </a:t>
            </a:r>
            <a:r>
              <a:rPr>
                <a:solidFill>
                  <a:srgbClr val="E6B91E"/>
                </a:solidFill>
              </a:rPr>
              <a:t>whether </a:t>
            </a:r>
            <a:r>
              <a:rPr>
                <a:solidFill>
                  <a:srgbClr val="A7A7A7"/>
                </a:solidFill>
              </a:rPr>
              <a:t>or not given statements are</a:t>
            </a:r>
            <a:r>
              <a:t> </a:t>
            </a:r>
            <a:r>
              <a:rPr>
                <a:solidFill>
                  <a:srgbClr val="E6B91E"/>
                </a:solidFill>
              </a:rPr>
              <a:t>executed </a:t>
            </a:r>
            <a:r>
              <a:rPr>
                <a:solidFill>
                  <a:srgbClr val="A7A7A7"/>
                </a:solidFill>
              </a:rPr>
              <a:t>or they can</a:t>
            </a:r>
            <a:r>
              <a:t> </a:t>
            </a:r>
            <a:r>
              <a:rPr>
                <a:solidFill>
                  <a:srgbClr val="E6B91E"/>
                </a:solidFill>
              </a:rPr>
              <a:t>repeat </a:t>
            </a:r>
            <a:r>
              <a:rPr>
                <a:solidFill>
                  <a:srgbClr val="A7A7A7"/>
                </a:solidFill>
              </a:rPr>
              <a:t>the execution of a block of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70;p22"/>
          <p:cNvSpPr txBox="1"/>
          <p:nvPr>
            <p:ph type="title"/>
          </p:nvPr>
        </p:nvSpPr>
        <p:spPr>
          <a:xfrm>
            <a:off x="3241374" y="424201"/>
            <a:ext cx="21971001" cy="14349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 </a:t>
            </a:r>
            <a:r>
              <a:rPr i="1"/>
              <a:t>if </a:t>
            </a:r>
            <a:r>
              <a:t>Conditional</a:t>
            </a:r>
          </a:p>
        </p:txBody>
      </p:sp>
      <p:sp>
        <p:nvSpPr>
          <p:cNvPr id="209" name="Google Shape;171;p22"/>
          <p:cNvSpPr txBox="1"/>
          <p:nvPr/>
        </p:nvSpPr>
        <p:spPr>
          <a:xfrm>
            <a:off x="3591799" y="1796325"/>
            <a:ext cx="20423201" cy="330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marL="1092200" indent="-1016000" algn="l">
              <a:spcBef>
                <a:spcPts val="2600"/>
              </a:spcBef>
              <a:buClr>
                <a:srgbClr val="E6B91E"/>
              </a:buClr>
              <a:buSzPts val="6400"/>
              <a:buFont typeface="Trebuchet MS"/>
              <a:buChar char="❖"/>
              <a:defRPr i="1" sz="6400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if </a:t>
            </a:r>
            <a:r>
              <a:rPr i="0"/>
              <a:t>Statement:</a:t>
            </a:r>
            <a:r>
              <a:rPr i="0">
                <a:solidFill>
                  <a:srgbClr val="FFFFFF"/>
                </a:solidFill>
              </a:rPr>
              <a:t> </a:t>
            </a:r>
            <a:r>
              <a:rPr i="0">
                <a:solidFill>
                  <a:srgbClr val="A7A7A7"/>
                </a:solidFill>
              </a:rPr>
              <a:t>is able to compare two or more variables or scenarios and perform a certain action based on the outcome of that comparison</a:t>
            </a:r>
          </a:p>
        </p:txBody>
      </p:sp>
      <p:grpSp>
        <p:nvGrpSpPr>
          <p:cNvPr id="212" name="Google Shape;172;p22"/>
          <p:cNvGrpSpPr/>
          <p:nvPr/>
        </p:nvGrpSpPr>
        <p:grpSpPr>
          <a:xfrm>
            <a:off x="6661355" y="4867266"/>
            <a:ext cx="9333668" cy="8160002"/>
            <a:chOff x="0" y="0"/>
            <a:chExt cx="9333666" cy="8160000"/>
          </a:xfrm>
        </p:grpSpPr>
        <p:sp>
          <p:nvSpPr>
            <p:cNvPr id="210" name="Google Shape;173;p22"/>
            <p:cNvSpPr/>
            <p:nvPr/>
          </p:nvSpPr>
          <p:spPr>
            <a:xfrm>
              <a:off x="0" y="-1"/>
              <a:ext cx="9161601" cy="8160002"/>
            </a:xfrm>
            <a:prstGeom prst="rect">
              <a:avLst/>
            </a:prstGeom>
            <a:solidFill>
              <a:srgbClr val="EBEBEB"/>
            </a:solidFill>
            <a:ln w="25400" cap="flat">
              <a:solidFill>
                <a:srgbClr val="2C3C43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211" name="Google Shape;174;p22" descr="Google Shape;174;p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6066" y="172664"/>
              <a:ext cx="9227602" cy="78219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13" name="Google Shape;175;p22"/>
          <p:cNvGraphicFramePr/>
          <p:nvPr/>
        </p:nvGraphicFramePr>
        <p:xfrm>
          <a:off x="16752279" y="6235618"/>
          <a:ext cx="6912254" cy="29304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93202"/>
              </a:tblGrid>
              <a:tr h="2942989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15000"/>
                        </a:lnSpc>
                        <a:defRPr sz="36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if (a === b)</a:t>
                      </a:r>
                    </a:p>
                    <a:p>
                      <a:pPr algn="just" defTabSz="914400">
                        <a:lnSpc>
                          <a:spcPct val="115000"/>
                        </a:lnSpc>
                        <a:defRPr sz="36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{</a:t>
                      </a:r>
                    </a:p>
                    <a:p>
                      <a:pPr indent="457200" algn="just" defTabSz="914400">
                        <a:lnSpc>
                          <a:spcPct val="115000"/>
                        </a:lnSpc>
                        <a:defRPr sz="36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Do something</a:t>
                      </a:r>
                    </a:p>
                    <a:p>
                      <a:pPr algn="just" defTabSz="914400">
                        <a:lnSpc>
                          <a:spcPct val="115000"/>
                        </a:lnSpc>
                        <a:defRPr sz="36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}</a:t>
                      </a:r>
                    </a:p>
                  </a:txBody>
                  <a:tcPr marL="63500" marR="63500" marT="63500" marB="63500" anchor="t" anchorCtr="0" horzOverflow="overflow">
                    <a:lnL w="19050">
                      <a:solidFill>
                        <a:srgbClr val="FFFFFF"/>
                      </a:solidFill>
                    </a:lnL>
                    <a:lnR w="1905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81;p23"/>
          <p:cNvSpPr txBox="1"/>
          <p:nvPr>
            <p:ph type="title"/>
          </p:nvPr>
        </p:nvSpPr>
        <p:spPr>
          <a:xfrm>
            <a:off x="4197994" y="527669"/>
            <a:ext cx="15988012" cy="1434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Comparison Operators</a:t>
            </a:r>
          </a:p>
        </p:txBody>
      </p:sp>
      <p:graphicFrame>
        <p:nvGraphicFramePr>
          <p:cNvPr id="218" name="Google Shape;183;p23"/>
          <p:cNvGraphicFramePr/>
          <p:nvPr/>
        </p:nvGraphicFramePr>
        <p:xfrm>
          <a:off x="6621780" y="2453236"/>
          <a:ext cx="15988011" cy="109446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303936"/>
                <a:gridCol w="5303936"/>
                <a:gridCol w="5303936"/>
              </a:tblGrid>
              <a:tr h="852131"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5E5E5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Operator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5E5E5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5E5E5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Example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47387"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&gt;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greater than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Condition: 12 &gt; 1 
Result: True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47387"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&lt;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less than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Condition: 12 &lt; 1
Result: False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47387"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&gt;=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greater than or equal to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Condition: 12 &gt;= 1
Result: True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47387"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&lt;=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less than or equal to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Condition: 12 &lt;= 12
Result: True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47387"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==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equals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Condition: 12 == 1
Result: False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841500"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===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Equal value and equal type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Condition: 12 === “twelve”
Result: False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37882"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!=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does not equal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E5E5E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Condition: 12 != 1
Result: True</a:t>
                      </a:r>
                    </a:p>
                  </a:txBody>
                  <a:tcPr marL="63500" marR="63500" marT="63500" marB="63500" anchor="t" anchorCtr="0" horzOverflow="overflow">
                    <a:lnL w="76200">
                      <a:solidFill>
                        <a:srgbClr val="E6B91E"/>
                      </a:solidFill>
                    </a:lnL>
                    <a:lnR w="76200">
                      <a:solidFill>
                        <a:srgbClr val="E6B91E"/>
                      </a:solidFill>
                    </a:lnR>
                    <a:lnT w="76200">
                      <a:solidFill>
                        <a:srgbClr val="E6B91E"/>
                      </a:solidFill>
                    </a:lnT>
                    <a:lnB w="76200">
                      <a:solidFill>
                        <a:srgbClr val="E6B91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89;p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 </a:t>
            </a:r>
            <a:r>
              <a:rPr i="1"/>
              <a:t>if</a:t>
            </a:r>
            <a:r>
              <a:t>, </a:t>
            </a:r>
            <a:r>
              <a:rPr i="1"/>
              <a:t>else </a:t>
            </a:r>
            <a:r>
              <a:t>&amp; </a:t>
            </a:r>
            <a:r>
              <a:rPr i="1"/>
              <a:t>else if </a:t>
            </a:r>
            <a:r>
              <a:t>Conditionals</a:t>
            </a:r>
          </a:p>
        </p:txBody>
      </p:sp>
      <p:graphicFrame>
        <p:nvGraphicFramePr>
          <p:cNvPr id="221" name="Google Shape;191;p24"/>
          <p:cNvGraphicFramePr/>
          <p:nvPr/>
        </p:nvGraphicFramePr>
        <p:xfrm>
          <a:off x="4295136" y="3678033"/>
          <a:ext cx="14653916" cy="74885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634865"/>
              </a:tblGrid>
              <a:tr h="7496611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15000"/>
                        </a:lnSpc>
                        <a:defRPr sz="35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if (a === b)</a:t>
                      </a:r>
                    </a:p>
                    <a:p>
                      <a:pPr algn="l" defTabSz="914400">
                        <a:lnSpc>
                          <a:spcPct val="115000"/>
                        </a:lnSpc>
                        <a:defRPr sz="35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{</a:t>
                      </a:r>
                    </a:p>
                    <a:p>
                      <a:pPr algn="l" defTabSz="914400">
                        <a:lnSpc>
                          <a:spcPct val="115000"/>
                        </a:lnSpc>
                        <a:defRPr sz="35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	Do something</a:t>
                      </a:r>
                    </a:p>
                    <a:p>
                      <a:pPr algn="l" defTabSz="914400">
                        <a:lnSpc>
                          <a:spcPct val="115000"/>
                        </a:lnSpc>
                        <a:defRPr sz="35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}</a:t>
                      </a:r>
                    </a:p>
                    <a:p>
                      <a:pPr algn="l" defTabSz="914400">
                        <a:lnSpc>
                          <a:spcPct val="115000"/>
                        </a:lnSpc>
                        <a:defRPr sz="35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else if (a &lt;= b)</a:t>
                      </a:r>
                    </a:p>
                    <a:p>
                      <a:pPr algn="l" defTabSz="914400">
                        <a:lnSpc>
                          <a:spcPct val="115000"/>
                        </a:lnSpc>
                        <a:defRPr sz="35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{</a:t>
                      </a:r>
                    </a:p>
                    <a:p>
                      <a:pPr algn="l" defTabSz="914400">
                        <a:lnSpc>
                          <a:spcPct val="115000"/>
                        </a:lnSpc>
                        <a:defRPr sz="35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	Do something else</a:t>
                      </a:r>
                    </a:p>
                    <a:p>
                      <a:pPr algn="l" defTabSz="914400">
                        <a:lnSpc>
                          <a:spcPct val="115000"/>
                        </a:lnSpc>
                        <a:defRPr sz="35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}</a:t>
                      </a:r>
                    </a:p>
                    <a:p>
                      <a:pPr algn="l" defTabSz="914400">
                        <a:lnSpc>
                          <a:spcPct val="115000"/>
                        </a:lnSpc>
                        <a:defRPr sz="35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else</a:t>
                      </a:r>
                    </a:p>
                    <a:p>
                      <a:pPr algn="l" defTabSz="914400">
                        <a:lnSpc>
                          <a:spcPct val="115000"/>
                        </a:lnSpc>
                        <a:defRPr sz="35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{</a:t>
                      </a:r>
                    </a:p>
                    <a:p>
                      <a:pPr algn="just" defTabSz="914400">
                        <a:lnSpc>
                          <a:spcPct val="115000"/>
                        </a:lnSpc>
                        <a:defRPr sz="35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	Do this by default</a:t>
                      </a:r>
                    </a:p>
                    <a:p>
                      <a:pPr algn="l" defTabSz="914400">
                        <a:lnSpc>
                          <a:spcPct val="115000"/>
                        </a:lnSpc>
                        <a:defRPr sz="35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}</a:t>
                      </a:r>
                    </a:p>
                  </a:txBody>
                  <a:tcPr marL="63500" marR="63500" marT="63500" marB="63500" anchor="t" anchorCtr="0" horzOverflow="overflow">
                    <a:lnL w="19050">
                      <a:solidFill>
                        <a:srgbClr val="FFFFFF"/>
                      </a:solidFill>
                    </a:lnL>
                    <a:lnR w="1905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97;p25"/>
          <p:cNvSpPr txBox="1"/>
          <p:nvPr>
            <p:ph type="title"/>
          </p:nvPr>
        </p:nvSpPr>
        <p:spPr>
          <a:xfrm>
            <a:off x="3724225" y="44818"/>
            <a:ext cx="10967673" cy="1434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Logical Operators</a:t>
            </a:r>
          </a:p>
        </p:txBody>
      </p:sp>
      <p:sp>
        <p:nvSpPr>
          <p:cNvPr id="224" name="Google Shape;198;p25"/>
          <p:cNvSpPr txBox="1"/>
          <p:nvPr/>
        </p:nvSpPr>
        <p:spPr>
          <a:xfrm>
            <a:off x="3522821" y="1296690"/>
            <a:ext cx="20423200" cy="1165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marL="1092200" indent="-1016000" algn="l"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A7A7A7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AND (&amp;&amp;)</a:t>
            </a:r>
            <a:endParaRPr>
              <a:solidFill>
                <a:srgbClr val="FFFFFF"/>
              </a:solidFill>
            </a:endParaRPr>
          </a:p>
          <a:p>
            <a:pPr algn="l">
              <a:spcBef>
                <a:spcPts val="2600"/>
              </a:spcBef>
            </a:pPr>
            <a:endParaRPr sz="6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spcBef>
                <a:spcPts val="2600"/>
              </a:spcBef>
            </a:pPr>
            <a:endParaRPr sz="6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92200" indent="-1016000" algn="l">
              <a:spcBef>
                <a:spcPts val="2600"/>
              </a:spcBef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A7A7A7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OR (||)</a:t>
            </a:r>
            <a:endParaRPr>
              <a:solidFill>
                <a:srgbClr val="FFFFFF"/>
              </a:solidFill>
            </a:endParaRPr>
          </a:p>
          <a:p>
            <a:pPr algn="l">
              <a:spcBef>
                <a:spcPts val="2600"/>
              </a:spcBef>
            </a:pPr>
            <a:endParaRPr sz="6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spcBef>
                <a:spcPts val="2600"/>
              </a:spcBef>
            </a:pPr>
            <a:endParaRPr sz="6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spcBef>
                <a:spcPts val="2600"/>
              </a:spcBef>
            </a:pPr>
            <a:endParaRPr sz="6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spcBef>
                <a:spcPts val="2600"/>
              </a:spcBef>
            </a:pPr>
            <a:endParaRPr sz="6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92200" indent="-1016000" algn="l">
              <a:spcBef>
                <a:spcPts val="2600"/>
              </a:spcBef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A7A7A7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NOT (!)</a:t>
            </a:r>
          </a:p>
        </p:txBody>
      </p:sp>
      <p:graphicFrame>
        <p:nvGraphicFramePr>
          <p:cNvPr id="225" name="Google Shape;199;p25"/>
          <p:cNvGraphicFramePr/>
          <p:nvPr/>
        </p:nvGraphicFramePr>
        <p:xfrm>
          <a:off x="4276880" y="2713531"/>
          <a:ext cx="12002342" cy="25873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983291"/>
              </a:tblGrid>
              <a:tr h="2571753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let num = 12;
if (num &gt;= 10 &amp;&amp; num &lt;= 15){     console.log(num + " is a value between 10 and 15");
}</a:t>
                      </a:r>
                    </a:p>
                  </a:txBody>
                  <a:tcPr marL="63500" marR="63500" marT="63500" marB="63500" anchor="t" anchorCtr="0" horzOverflow="overflow">
                    <a:lnL w="19050">
                      <a:solidFill>
                        <a:srgbClr val="FFFFFF"/>
                      </a:solidFill>
                    </a:lnL>
                    <a:lnR w="1905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00;p25"/>
          <p:cNvGraphicFramePr/>
          <p:nvPr/>
        </p:nvGraphicFramePr>
        <p:xfrm>
          <a:off x="4552796" y="6519047"/>
          <a:ext cx="14743036" cy="5219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723985"/>
              </a:tblGrid>
              <a:tr h="5200650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let lotsOfMoney = false; let receivedGift = false; let loanApproved = true;  if (lotsOfMoney || receivedGift || loanApproved){     console.log("Can purchase a car"); } else { 	console.log("Sorry! Can't afford a car"); }</a:t>
                      </a:r>
                    </a:p>
                  </a:txBody>
                  <a:tcPr marL="63500" marR="63500" marT="63500" marB="63500" anchor="t" anchorCtr="0" horzOverflow="overflow">
                    <a:lnL w="19050">
                      <a:solidFill>
                        <a:srgbClr val="FFFFFF"/>
                      </a:solidFill>
                    </a:lnL>
                    <a:lnR w="1905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06;p26"/>
          <p:cNvSpPr txBox="1"/>
          <p:nvPr>
            <p:ph type="title"/>
          </p:nvPr>
        </p:nvSpPr>
        <p:spPr>
          <a:xfrm>
            <a:off x="4379524" y="1079500"/>
            <a:ext cx="12497196" cy="1434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The Switch Conditional</a:t>
            </a:r>
          </a:p>
        </p:txBody>
      </p:sp>
      <p:graphicFrame>
        <p:nvGraphicFramePr>
          <p:cNvPr id="229" name="Google Shape;208;p26"/>
          <p:cNvGraphicFramePr/>
          <p:nvPr/>
        </p:nvGraphicFramePr>
        <p:xfrm>
          <a:off x="4726567" y="3290617"/>
          <a:ext cx="14949916" cy="80524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930865"/>
              </a:tblGrid>
              <a:tr h="806401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15000"/>
                        </a:lnSpc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1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switch(expression)
{
	case 1:
		Do something;
		break;
	case 2:
		Do something else;
		break;
	default:	
		Else do this;
		break;
}</a:t>
                      </a:r>
                    </a:p>
                  </a:txBody>
                  <a:tcPr marL="63500" marR="63500" marT="63500" marB="63500" anchor="t" anchorCtr="0" horzOverflow="overflow">
                    <a:lnL w="19050">
                      <a:solidFill>
                        <a:srgbClr val="FFFFFF"/>
                      </a:solidFill>
                    </a:lnL>
                    <a:lnR w="1905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14;p27"/>
          <p:cNvSpPr txBox="1"/>
          <p:nvPr>
            <p:ph type="title"/>
          </p:nvPr>
        </p:nvSpPr>
        <p:spPr>
          <a:xfrm>
            <a:off x="2999948" y="1079500"/>
            <a:ext cx="20100192" cy="1434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Repetition or Looping Control Structures</a:t>
            </a:r>
          </a:p>
        </p:txBody>
      </p:sp>
      <p:sp>
        <p:nvSpPr>
          <p:cNvPr id="234" name="Google Shape;215;p27"/>
          <p:cNvSpPr txBox="1"/>
          <p:nvPr/>
        </p:nvSpPr>
        <p:spPr>
          <a:xfrm>
            <a:off x="2350181" y="3149020"/>
            <a:ext cx="20423201" cy="23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marL="1092200" indent="-1016000"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 </a:t>
            </a:r>
            <a:r>
              <a:rPr i="1"/>
              <a:t>while loop</a:t>
            </a:r>
            <a:r>
              <a:t>: </a:t>
            </a:r>
            <a:r>
              <a:rPr>
                <a:solidFill>
                  <a:srgbClr val="A7A7A7"/>
                </a:solidFill>
              </a:rPr>
              <a:t>will repeatedly execute a block of code for as long as the evaluation condition is met</a:t>
            </a:r>
          </a:p>
        </p:txBody>
      </p:sp>
      <p:graphicFrame>
        <p:nvGraphicFramePr>
          <p:cNvPr id="235" name="Google Shape;216;p27"/>
          <p:cNvGraphicFramePr/>
          <p:nvPr/>
        </p:nvGraphicFramePr>
        <p:xfrm>
          <a:off x="5343458" y="5389400"/>
          <a:ext cx="15432222" cy="61203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413171"/>
              </a:tblGrid>
              <a:tr h="6101265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15000"/>
                        </a:lnSpc>
                        <a:defRPr sz="43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let a = 1;</a:t>
                      </a:r>
                    </a:p>
                    <a:p>
                      <a:pPr algn="just" defTabSz="914400">
                        <a:lnSpc>
                          <a:spcPct val="115000"/>
                        </a:lnSpc>
                        <a:defRPr sz="43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while (a &lt;= 10)		//This loop prints out numbers up until 10</a:t>
                      </a:r>
                    </a:p>
                    <a:p>
                      <a:pPr algn="just" defTabSz="914400">
                        <a:lnSpc>
                          <a:spcPct val="115000"/>
                        </a:lnSpc>
                        <a:defRPr sz="43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{</a:t>
                      </a:r>
                    </a:p>
                    <a:p>
                      <a:pPr algn="just" defTabSz="914400">
                        <a:lnSpc>
                          <a:spcPct val="115000"/>
                        </a:lnSpc>
                        <a:defRPr sz="43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	a++;	</a:t>
                      </a:r>
                    </a:p>
                    <a:p>
                      <a:pPr indent="457200" algn="just" defTabSz="914400">
                        <a:lnSpc>
                          <a:spcPct val="115000"/>
                        </a:lnSpc>
                        <a:defRPr sz="43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console.log(a);	</a:t>
                      </a:r>
                    </a:p>
                    <a:p>
                      <a:pPr algn="just" defTabSz="914400">
                        <a:lnSpc>
                          <a:spcPct val="115000"/>
                        </a:lnSpc>
                        <a:defRPr sz="43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}</a:t>
                      </a:r>
                    </a:p>
                  </a:txBody>
                  <a:tcPr marL="63500" marR="63500" marT="63500" marB="63500" anchor="t" anchorCtr="0" horzOverflow="overflow">
                    <a:lnL w="19050">
                      <a:solidFill>
                        <a:srgbClr val="FFFFFF"/>
                      </a:solidFill>
                    </a:lnL>
                    <a:lnR w="1905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