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firstCol>
    <a:lastRow>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lastRow>
    <a:firstRow>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EEE7283C-3CF3-47DC-8721-378D4A62B22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lvl1pPr algn="just">
              <a:lnSpc>
                <a:spcPct val="115000"/>
              </a:lnSpc>
              <a:defRPr sz="1100">
                <a:latin typeface="Montserrat Light"/>
                <a:ea typeface="Montserrat Light"/>
                <a:cs typeface="Montserrat Light"/>
                <a:sym typeface="Montserrat Light"/>
              </a:defRPr>
            </a:lvl1pPr>
          </a:lstStyle>
          <a:p>
            <a:pPr/>
            <a:r>
              <a:t>The first position in an array is always 0. In order to retrieve an item, simply write the array variable's name, followed by the position of the value you would like between square brackets, [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lgn="just">
              <a:lnSpc>
                <a:spcPct val="115000"/>
              </a:lnSpc>
              <a:defRPr sz="1100">
                <a:latin typeface="Montserrat Light"/>
                <a:ea typeface="Montserrat Light"/>
                <a:cs typeface="Montserrat Light"/>
                <a:sym typeface="Montserrat Light"/>
              </a:defRPr>
            </a:pPr>
            <a:r>
              <a:t>As per convention, we use a variable called i as the control variable. Note that we initialise it to 0. The termination condition will evaluate to false as long as i is less than the length of the array, stored in </a:t>
            </a:r>
            <a:r>
              <a:rPr b="1">
                <a:latin typeface="Montserrat"/>
                <a:ea typeface="Montserrat"/>
                <a:cs typeface="Montserrat"/>
                <a:sym typeface="Montserrat"/>
              </a:rPr>
              <a:t>arrayLength</a:t>
            </a:r>
            <a:r>
              <a:t>. Finally, we increment i at the end of each iteration of the loop.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lgn="just">
              <a:lnSpc>
                <a:spcPct val="115000"/>
              </a:lnSpc>
              <a:defRPr sz="1100">
                <a:latin typeface="Montserrat Light"/>
                <a:ea typeface="Montserrat Light"/>
                <a:cs typeface="Montserrat Light"/>
                <a:sym typeface="Montserrat Light"/>
              </a:defRPr>
            </a:pPr>
            <a:r>
              <a:t>In the body of the </a:t>
            </a:r>
            <a:r>
              <a:rPr b="1">
                <a:latin typeface="Montserrat"/>
                <a:ea typeface="Montserrat"/>
                <a:cs typeface="Montserrat"/>
                <a:sym typeface="Montserrat"/>
              </a:rPr>
              <a:t>for</a:t>
            </a:r>
            <a:r>
              <a:t> loop we are accessing an element of the array; the square brackets are an indication of this. But which element are we accessing? Well, that depends on the value inside the square bracket. Remember that i is our control variable. It will start with the value of 0, which is then incremented by 1 each time the loop runs. Therefore, in the course of its run for the loop above, i will assume the values 0, 1, 2, and 3 before the </a:t>
            </a:r>
            <a:r>
              <a:rPr b="1">
                <a:latin typeface="Montserrat"/>
                <a:ea typeface="Montserrat"/>
                <a:cs typeface="Montserrat"/>
                <a:sym typeface="Montserrat"/>
              </a:rPr>
              <a:t>for</a:t>
            </a:r>
            <a:r>
              <a:t> loop terminates. Note that 0, 1, 2, and 3 also happen to be the indexes we need to reference all elements in our array.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1" y="-6351"/>
            <a:ext cx="9144001" cy="5149851"/>
            <a:chOff x="0" y="0"/>
            <a:chExt cx="9144000" cy="5149850"/>
          </a:xfrm>
        </p:grpSpPr>
        <p:sp>
          <p:nvSpPr>
            <p:cNvPr id="22" name="Google Shape;24;p2"/>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23" name="Google Shape;25;p2"/>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24" name="Google Shape;26;p2"/>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0" y="6350"/>
              <a:ext cx="631948" cy="4249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297179" indent="-137159" algn="r">
              <a:spcBef>
                <a:spcPts val="700"/>
              </a:spcBef>
              <a:buClrTx/>
              <a:buSzTx/>
              <a:buFontTx/>
              <a:buNone/>
              <a:defRPr>
                <a:solidFill>
                  <a:srgbClr val="7F7F7F"/>
                </a:solidFill>
              </a:defRPr>
            </a:lvl1pPr>
            <a:lvl2pPr marL="297179" indent="327660" algn="r">
              <a:spcBef>
                <a:spcPts val="700"/>
              </a:spcBef>
              <a:buClrTx/>
              <a:buSzTx/>
              <a:buFontTx/>
              <a:buNone/>
              <a:defRPr>
                <a:solidFill>
                  <a:srgbClr val="7F7F7F"/>
                </a:solidFill>
              </a:defRPr>
            </a:lvl2pPr>
            <a:lvl3pPr marL="297179" indent="792480" algn="r">
              <a:spcBef>
                <a:spcPts val="700"/>
              </a:spcBef>
              <a:buClrTx/>
              <a:buSzTx/>
              <a:buFontTx/>
              <a:buNone/>
              <a:defRPr>
                <a:solidFill>
                  <a:srgbClr val="7F7F7F"/>
                </a:solidFill>
              </a:defRPr>
            </a:lvl3pPr>
            <a:lvl4pPr marL="297179" indent="1257300" algn="r">
              <a:spcBef>
                <a:spcPts val="700"/>
              </a:spcBef>
              <a:buClrTx/>
              <a:buSzTx/>
              <a:buFontTx/>
              <a:buNone/>
              <a:defRPr>
                <a:solidFill>
                  <a:srgbClr val="7F7F7F"/>
                </a:solidFill>
              </a:defRPr>
            </a:lvl4pPr>
            <a:lvl5pPr marL="297179" indent="171450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2" cy="2884290"/>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19"/>
          </a:xfrm>
          <a:prstGeom prst="rect">
            <a:avLst/>
          </a:prstGeom>
        </p:spPr>
        <p:txBody>
          <a:bodyPr lIns="45699" tIns="45699" rIns="45699" bIns="45699"/>
          <a:lstStyle>
            <a:lvl1pPr marL="228600" indent="0">
              <a:spcBef>
                <a:spcPts val="700"/>
              </a:spcBef>
              <a:buClrTx/>
              <a:buSzTx/>
              <a:buFontTx/>
              <a:buNone/>
              <a:defRPr sz="900"/>
            </a:lvl1pPr>
            <a:lvl2pPr marL="228600" indent="457200">
              <a:spcBef>
                <a:spcPts val="700"/>
              </a:spcBef>
              <a:buClrTx/>
              <a:buSzTx/>
              <a:buFontTx/>
              <a:buNone/>
              <a:defRPr sz="900"/>
            </a:lvl2pPr>
            <a:lvl3pPr marL="228600" indent="914400">
              <a:spcBef>
                <a:spcPts val="700"/>
              </a:spcBef>
              <a:buClrTx/>
              <a:buSzTx/>
              <a:buFontTx/>
              <a:buNone/>
              <a:defRPr sz="900"/>
            </a:lvl3pPr>
            <a:lvl4pPr marL="228600" indent="1371600">
              <a:spcBef>
                <a:spcPts val="700"/>
              </a:spcBef>
              <a:buClrTx/>
              <a:buSzTx/>
              <a:buFontTx/>
              <a:buNone/>
              <a:defRPr sz="900"/>
            </a:lvl4pPr>
            <a:lvl5pPr marL="228600" indent="18288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2"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2" cy="1178222"/>
          </a:xfrm>
          <a:prstGeom prst="rect">
            <a:avLst/>
          </a:prstGeom>
        </p:spPr>
        <p:txBody>
          <a:bodyPr lIns="45699" tIns="45699" rIns="45699" bIns="45699" anchor="ctr"/>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228600" indent="0">
              <a:spcBef>
                <a:spcPts val="700"/>
              </a:spcBef>
              <a:buClrTx/>
              <a:buSzTx/>
              <a:buFontTx/>
              <a:buNone/>
              <a:defRPr sz="1200">
                <a:solidFill>
                  <a:srgbClr val="7F7F7F"/>
                </a:solidFill>
              </a:defRPr>
            </a:lvl1pPr>
            <a:lvl2pPr marL="228600" indent="457200">
              <a:spcBef>
                <a:spcPts val="700"/>
              </a:spcBef>
              <a:buClrTx/>
              <a:buSzTx/>
              <a:buFontTx/>
              <a:buNone/>
              <a:defRPr sz="1200">
                <a:solidFill>
                  <a:srgbClr val="7F7F7F"/>
                </a:solidFill>
              </a:defRPr>
            </a:lvl2pPr>
            <a:lvl3pPr marL="228600" indent="914400">
              <a:spcBef>
                <a:spcPts val="700"/>
              </a:spcBef>
              <a:buClrTx/>
              <a:buSzTx/>
              <a:buFontTx/>
              <a:buNone/>
              <a:defRPr sz="1200">
                <a:solidFill>
                  <a:srgbClr val="7F7F7F"/>
                </a:solidFill>
              </a:defRPr>
            </a:lvl3pPr>
            <a:lvl4pPr marL="228600" indent="1371600">
              <a:spcBef>
                <a:spcPts val="700"/>
              </a:spcBef>
              <a:buClrTx/>
              <a:buSzTx/>
              <a:buFontTx/>
              <a:buNone/>
              <a:defRPr sz="1200">
                <a:solidFill>
                  <a:srgbClr val="7F7F7F"/>
                </a:solidFill>
              </a:defRPr>
            </a:lvl4pPr>
            <a:lvl5pPr marL="228600" indent="18288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1" y="3352800"/>
            <a:ext cx="6447502" cy="1178222"/>
          </a:xfrm>
          <a:prstGeom prst="rect">
            <a:avLst/>
          </a:prstGeom>
        </p:spPr>
        <p:txBody>
          <a:bodyPr lIns="45699" tIns="45699" rIns="45699" bIns="45699" anchor="ctr"/>
          <a:lstStyle/>
          <a:p>
            <a:pPr marL="228600" indent="0">
              <a:spcBef>
                <a:spcPts val="700"/>
              </a:spcBef>
              <a:buClrTx/>
              <a:buSzTx/>
              <a:buFontTx/>
              <a:buNone/>
            </a:pPr>
          </a:p>
        </p:txBody>
      </p:sp>
      <p:sp>
        <p:nvSpPr>
          <p:cNvPr id="138" name="Google Shape;107;p13"/>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2"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2" cy="1135437"/>
          </a:xfrm>
          <a:prstGeom prst="rect">
            <a:avLst/>
          </a:prstGeom>
        </p:spPr>
        <p:txBody>
          <a:bodyPr lIns="45699" tIns="45699" rIns="45699" bIns="45699"/>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59" name="Google Shape;122;p15"/>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solidFill>
                  <a:schemeClr val="accent1"/>
                </a:solidFill>
              </a:defRPr>
            </a:lvl1pPr>
            <a:lvl2pPr marL="228600" indent="457200">
              <a:spcBef>
                <a:spcPts val="700"/>
              </a:spcBef>
              <a:buClrTx/>
              <a:buSzTx/>
              <a:buFontTx/>
              <a:buNone/>
              <a:defRPr sz="1800">
                <a:solidFill>
                  <a:schemeClr val="accent1"/>
                </a:solidFill>
              </a:defRPr>
            </a:lvl2pPr>
            <a:lvl3pPr marL="228600" indent="914400">
              <a:spcBef>
                <a:spcPts val="700"/>
              </a:spcBef>
              <a:buClrTx/>
              <a:buSzTx/>
              <a:buFontTx/>
              <a:buNone/>
              <a:defRPr sz="1800">
                <a:solidFill>
                  <a:schemeClr val="accent1"/>
                </a:solidFill>
              </a:defRPr>
            </a:lvl3pPr>
            <a:lvl4pPr marL="228600" indent="1371600">
              <a:spcBef>
                <a:spcPts val="700"/>
              </a:spcBef>
              <a:buClrTx/>
              <a:buSzTx/>
              <a:buFontTx/>
              <a:buNone/>
              <a:defRPr sz="1800">
                <a:solidFill>
                  <a:schemeClr val="accent1"/>
                </a:solidFill>
              </a:defRPr>
            </a:lvl4pPr>
            <a:lvl5pPr marL="228600" indent="18288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7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1" cy="6447503"/>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89" cy="978558"/>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4"/>
            <a:ext cx="3938588" cy="5295114"/>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6" y="965621"/>
            <a:ext cx="8239127" cy="1743077"/>
          </a:xfrm>
          <a:prstGeom prst="rect">
            <a:avLst/>
          </a:prstGeom>
        </p:spPr>
        <p:txBody>
          <a:bodyPr lIns="19050" tIns="19050" rIns="19050" bIns="19050" anchor="b"/>
          <a:lstStyle>
            <a:lvl1pPr algn="r" defTabSz="914376">
              <a:lnSpc>
                <a:spcPct val="80000"/>
              </a:lnSpc>
              <a:defRPr b="1" spc="-84" sz="4200">
                <a:solidFill>
                  <a:srgbClr val="FFFFFF"/>
                </a:solidFill>
                <a:latin typeface="+mj-lt"/>
                <a:ea typeface="+mj-ea"/>
                <a:cs typeface="+mj-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77"/>
          </a:xfrm>
          <a:prstGeom prst="rect">
            <a:avLst/>
          </a:prstGeom>
        </p:spPr>
        <p:txBody>
          <a:bodyPr lIns="19050" tIns="19050" rIns="19050" bIns="19050"/>
          <a:lstStyle>
            <a:lvl1pPr marL="0" indent="0" algn="r" defTabSz="309562">
              <a:buClrTx/>
              <a:buSzTx/>
              <a:buFontTx/>
              <a:buNone/>
              <a:defRPr b="1" sz="2000">
                <a:solidFill>
                  <a:srgbClr val="FFFFFF"/>
                </a:solidFill>
                <a:latin typeface="+mj-lt"/>
                <a:ea typeface="+mj-ea"/>
                <a:cs typeface="+mj-cs"/>
                <a:sym typeface="Helvetica"/>
              </a:defRPr>
            </a:lvl1pPr>
            <a:lvl2pPr marL="0" indent="0" algn="r" defTabSz="309562">
              <a:buClrTx/>
              <a:buSzTx/>
              <a:buFontTx/>
              <a:buNone/>
              <a:defRPr b="1" sz="2000">
                <a:solidFill>
                  <a:srgbClr val="FFFFFF"/>
                </a:solidFill>
                <a:latin typeface="+mj-lt"/>
                <a:ea typeface="+mj-ea"/>
                <a:cs typeface="+mj-cs"/>
                <a:sym typeface="Helvetica"/>
              </a:defRPr>
            </a:lvl2pPr>
            <a:lvl3pPr marL="0" indent="0" algn="r" defTabSz="309562">
              <a:buClrTx/>
              <a:buSzTx/>
              <a:buFontTx/>
              <a:buNone/>
              <a:defRPr b="1" sz="2000">
                <a:solidFill>
                  <a:srgbClr val="FFFFFF"/>
                </a:solidFill>
                <a:latin typeface="+mj-lt"/>
                <a:ea typeface="+mj-ea"/>
                <a:cs typeface="+mj-cs"/>
                <a:sym typeface="Helvetica"/>
              </a:defRPr>
            </a:lvl3pPr>
            <a:lvl4pPr marL="0" indent="0" algn="r" defTabSz="309562">
              <a:buClrTx/>
              <a:buSzTx/>
              <a:buFontTx/>
              <a:buNone/>
              <a:defRPr b="1" sz="2000">
                <a:solidFill>
                  <a:srgbClr val="FFFFFF"/>
                </a:solidFill>
                <a:latin typeface="+mj-lt"/>
                <a:ea typeface="+mj-ea"/>
                <a:cs typeface="+mj-cs"/>
                <a:sym typeface="Helvetica"/>
              </a:defRPr>
            </a:lvl4pPr>
            <a:lvl5pPr marL="0" indent="0" algn="r" defTabSz="309562">
              <a:buClrTx/>
              <a:buSzTx/>
              <a:buFontTx/>
              <a:buNone/>
              <a:defRPr b="1" sz="2000">
                <a:solidFill>
                  <a:srgbClr val="FFFFFF"/>
                </a:solidFill>
                <a:latin typeface="+mj-lt"/>
                <a:ea typeface="+mj-ea"/>
                <a:cs typeface="+mj-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2"/>
            <a:ext cx="1791511" cy="1007725"/>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4" y="4003077"/>
            <a:ext cx="2676120" cy="1504495"/>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8" y="4003077"/>
            <a:ext cx="2127275" cy="1504495"/>
          </a:xfrm>
          <a:prstGeom prst="rect">
            <a:avLst/>
          </a:prstGeom>
          <a:ln w="12700">
            <a:miter lim="400000"/>
          </a:ln>
        </p:spPr>
      </p:pic>
      <p:grpSp>
        <p:nvGrpSpPr>
          <p:cNvPr id="203" name="v"/>
          <p:cNvGrpSpPr/>
          <p:nvPr/>
        </p:nvGrpSpPr>
        <p:grpSpPr>
          <a:xfrm>
            <a:off x="2196" y="-20600"/>
            <a:ext cx="9139609" cy="574442"/>
            <a:chOff x="0" y="0"/>
            <a:chExt cx="9139608" cy="574441"/>
          </a:xfrm>
        </p:grpSpPr>
        <p:sp>
          <p:nvSpPr>
            <p:cNvPr id="201" name="Rectangle"/>
            <p:cNvSpPr/>
            <p:nvPr/>
          </p:nvSpPr>
          <p:spPr>
            <a:xfrm>
              <a:off x="-1" y="-1"/>
              <a:ext cx="9139609" cy="574442"/>
            </a:xfrm>
            <a:prstGeom prst="rect">
              <a:avLst/>
            </a:prstGeom>
            <a:solidFill>
              <a:srgbClr val="FFFFFF"/>
            </a:solidFill>
            <a:ln w="12700" cap="flat">
              <a:noFill/>
              <a:miter lim="400000"/>
            </a:ln>
            <a:effectLst/>
          </p:spPr>
          <p:txBody>
            <a:bodyPr wrap="square" lIns="19050" tIns="19050" rIns="19050" bIns="19050" numCol="1" anchor="ctr">
              <a:noAutofit/>
            </a:bodyPr>
            <a:lstStyle/>
            <a:p>
              <a:pPr algn="ctr" defTabSz="309562">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1" y="175130"/>
              <a:ext cx="9139609"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2">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2"/>
            <a:ext cx="2322763" cy="1261385"/>
          </a:xfrm>
          <a:prstGeom prst="rect">
            <a:avLst/>
          </a:prstGeom>
          <a:ln w="12700">
            <a:miter lim="400000"/>
          </a:ln>
        </p:spPr>
      </p:pic>
      <p:sp>
        <p:nvSpPr>
          <p:cNvPr id="205" name="Slide Number"/>
          <p:cNvSpPr txBox="1"/>
          <p:nvPr>
            <p:ph type="sldNum" sz="quarter" idx="2"/>
          </p:nvPr>
        </p:nvSpPr>
        <p:spPr>
          <a:xfrm>
            <a:off x="4501889" y="4918849"/>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2" cy="2910582"/>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2" cy="1369937"/>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2" cy="645301"/>
          </a:xfrm>
          <a:prstGeom prst="rect">
            <a:avLst/>
          </a:prstGeom>
        </p:spPr>
        <p:txBody>
          <a:bodyPr lIns="45699" tIns="45699" rIns="45699" bIns="45699"/>
          <a:lstStyle>
            <a:lvl1pPr marL="228600" indent="0">
              <a:spcBef>
                <a:spcPts val="700"/>
              </a:spcBef>
              <a:buClrTx/>
              <a:buSzTx/>
              <a:buFontTx/>
              <a:buNone/>
              <a:defRPr sz="1500">
                <a:solidFill>
                  <a:srgbClr val="7F7F7F"/>
                </a:solidFill>
              </a:defRPr>
            </a:lvl1pPr>
            <a:lvl2pPr marL="228600" indent="457200">
              <a:spcBef>
                <a:spcPts val="700"/>
              </a:spcBef>
              <a:buClrTx/>
              <a:buSzTx/>
              <a:buFontTx/>
              <a:buNone/>
              <a:defRPr sz="1500">
                <a:solidFill>
                  <a:srgbClr val="7F7F7F"/>
                </a:solidFill>
              </a:defRPr>
            </a:lvl2pPr>
            <a:lvl3pPr marL="228600" indent="914400">
              <a:spcBef>
                <a:spcPts val="700"/>
              </a:spcBef>
              <a:buClrTx/>
              <a:buSzTx/>
              <a:buFontTx/>
              <a:buNone/>
              <a:defRPr sz="1500">
                <a:solidFill>
                  <a:srgbClr val="7F7F7F"/>
                </a:solidFill>
              </a:defRPr>
            </a:lvl3pPr>
            <a:lvl4pPr marL="228600" indent="1371600">
              <a:spcBef>
                <a:spcPts val="700"/>
              </a:spcBef>
              <a:buClrTx/>
              <a:buSzTx/>
              <a:buFontTx/>
              <a:buNone/>
              <a:defRPr sz="1500">
                <a:solidFill>
                  <a:srgbClr val="7F7F7F"/>
                </a:solidFill>
              </a:defRPr>
            </a:lvl4pPr>
            <a:lvl5pPr marL="228600" indent="18288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7" cy="291058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1"/>
            <a:ext cx="3138027" cy="2910582"/>
          </a:xfrm>
          <a:prstGeom prst="rect">
            <a:avLst/>
          </a:prstGeom>
        </p:spPr>
        <p:txBody>
          <a:bodyPr lIns="45699" tIns="45699" rIns="45699" bIns="45699"/>
          <a:lstStyle/>
          <a:p>
            <a:pPr indent="-320040">
              <a:spcBef>
                <a:spcPts val="700"/>
              </a:spcBef>
              <a:buChar char="►"/>
            </a:pPr>
          </a:p>
        </p:txBody>
      </p:sp>
      <p:sp>
        <p:nvSpPr>
          <p:cNvPr id="7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8" cy="432198"/>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8" y="2052933"/>
            <a:ext cx="3139219" cy="2478090"/>
          </a:xfrm>
          <a:prstGeom prst="rect">
            <a:avLst/>
          </a:prstGeom>
        </p:spPr>
        <p:txBody>
          <a:bodyPr lIns="45699" tIns="45699" rIns="45699" bIns="45699"/>
          <a:lstStyle/>
          <a:p>
            <a:pPr indent="-320040">
              <a:spcBef>
                <a:spcPts val="700"/>
              </a:spcBef>
              <a:buChar char="►"/>
            </a:pPr>
          </a:p>
        </p:txBody>
      </p:sp>
      <p:sp>
        <p:nvSpPr>
          <p:cNvPr id="82" name="Google Shape;66;p7"/>
          <p:cNvSpPr txBox="1"/>
          <p:nvPr>
            <p:ph type="body" sz="quarter" idx="22"/>
          </p:nvPr>
        </p:nvSpPr>
        <p:spPr>
          <a:xfrm>
            <a:off x="3816286" y="1620737"/>
            <a:ext cx="3139215" cy="432198"/>
          </a:xfrm>
          <a:prstGeom prst="rect">
            <a:avLst/>
          </a:prstGeom>
        </p:spPr>
        <p:txBody>
          <a:bodyPr lIns="45699" tIns="45699" rIns="45699" bIns="45699" anchor="b"/>
          <a:lstStyle/>
          <a:p>
            <a:pPr marL="228600" indent="0">
              <a:spcBef>
                <a:spcPts val="700"/>
              </a:spcBef>
              <a:buClrTx/>
              <a:buSzTx/>
              <a:buFontTx/>
              <a:buNone/>
              <a:defRPr sz="1800"/>
            </a:pPr>
          </a:p>
        </p:txBody>
      </p:sp>
      <p:sp>
        <p:nvSpPr>
          <p:cNvPr id="83" name="Google Shape;67;p7"/>
          <p:cNvSpPr txBox="1"/>
          <p:nvPr>
            <p:ph type="body" sz="quarter" idx="23"/>
          </p:nvPr>
        </p:nvSpPr>
        <p:spPr>
          <a:xfrm>
            <a:off x="3816287" y="2052933"/>
            <a:ext cx="3139215" cy="2478090"/>
          </a:xfrm>
          <a:prstGeom prst="rect">
            <a:avLst/>
          </a:prstGeom>
        </p:spPr>
        <p:txBody>
          <a:bodyPr lIns="45699" tIns="45699" rIns="45699" bIns="45699"/>
          <a:lstStyle/>
          <a:p>
            <a:pPr indent="-320040">
              <a:spcBef>
                <a:spcPts val="700"/>
              </a:spcBef>
              <a:buChar char="►"/>
            </a:pPr>
          </a:p>
        </p:txBody>
      </p:sp>
      <p:sp>
        <p:nvSpPr>
          <p:cNvPr id="84"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7"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1"/>
            <a:ext cx="2890897" cy="1938337"/>
          </a:xfrm>
          <a:prstGeom prst="rect">
            <a:avLst/>
          </a:prstGeom>
        </p:spPr>
        <p:txBody>
          <a:bodyPr lIns="45699" tIns="45699" rIns="45699" bIns="45699"/>
          <a:lstStyle/>
          <a:p>
            <a:pPr marL="228600" indent="0">
              <a:spcBef>
                <a:spcPts val="700"/>
              </a:spcBef>
              <a:buClrTx/>
              <a:buSzTx/>
              <a:buFontTx/>
              <a:buNone/>
              <a:defRPr sz="1000"/>
            </a:pPr>
          </a:p>
        </p:txBody>
      </p:sp>
      <p:sp>
        <p:nvSpPr>
          <p:cNvPr id="10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1" y="-6351"/>
            <a:ext cx="9144001" cy="5149851"/>
            <a:chOff x="0" y="0"/>
            <a:chExt cx="9143999" cy="5149850"/>
          </a:xfrm>
        </p:grpSpPr>
        <p:sp>
          <p:nvSpPr>
            <p:cNvPr id="2" name="Google Shape;7;p1"/>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3" name="Google Shape;8;p1"/>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4" name="Google Shape;9;p1"/>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0" y="3016250"/>
              <a:ext cx="336550" cy="213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1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7" y="4724141"/>
            <a:ext cx="275472" cy="271751"/>
          </a:xfrm>
          <a:prstGeom prst="rect">
            <a:avLst/>
          </a:prstGeom>
          <a:ln w="12700">
            <a:miter lim="400000"/>
          </a:ln>
        </p:spPr>
        <p:txBody>
          <a:bodyPr wrap="none" lIns="91424" tIns="91424" rIns="91424" bIns="91424"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8" marR="0" indent="-343958"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5" y="965621"/>
            <a:ext cx="8239128" cy="1743076"/>
          </a:xfrm>
          <a:prstGeom prst="rect">
            <a:avLst/>
          </a:prstGeom>
        </p:spPr>
        <p:txBody>
          <a:bodyPr/>
          <a:lstStyle>
            <a:lvl1pPr algn="l">
              <a:defRPr spc="-75" sz="3600"/>
            </a:lvl1pPr>
          </a:lstStyle>
          <a:p>
            <a:pPr/>
            <a:r>
              <a:t>JavaScript IV: Arrays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1"/>
          </a:xfrm>
          <a:prstGeom prst="rect">
            <a:avLst/>
          </a:prstGeom>
        </p:spPr>
        <p:txBody>
          <a:bodyPr/>
          <a:lstStyle>
            <a:lvl1pPr algn="ctr" defTabSz="676655">
              <a:defRPr b="1" sz="2368">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1"/>
          </a:xfrm>
          <a:prstGeom prst="rect">
            <a:avLst/>
          </a:prstGeom>
        </p:spPr>
        <p:txBody>
          <a:bodyPr/>
          <a:lstStyle>
            <a:lvl1pPr indent="-381000">
              <a:lnSpc>
                <a:spcPct val="115000"/>
              </a:lnSpc>
              <a:buClr>
                <a:schemeClr val="accent3"/>
              </a:buClr>
              <a:buSzPts val="2400"/>
              <a:buFont typeface="Trebuchet MS"/>
              <a:buChar char="❖"/>
              <a:defRPr sz="2400">
                <a:solidFill>
                  <a:srgbClr val="FFFFFF"/>
                </a:solidFill>
              </a:defRPr>
            </a:lvl1pPr>
          </a:lstStyle>
          <a:p>
            <a:pPr/>
            <a:r>
              <a:t>This task gives a brief introduction creating and manipulating arrays in JavaScript.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What is an Array?</a:t>
            </a:r>
          </a:p>
        </p:txBody>
      </p:sp>
      <p:sp>
        <p:nvSpPr>
          <p:cNvPr id="222" name="Google Shape;164;p21"/>
          <p:cNvSpPr txBox="1"/>
          <p:nvPr/>
        </p:nvSpPr>
        <p:spPr>
          <a:xfrm>
            <a:off x="777850" y="786474"/>
            <a:ext cx="7658700" cy="33444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A collection of </a:t>
            </a:r>
            <a:r>
              <a:rPr>
                <a:solidFill>
                  <a:schemeClr val="accent3"/>
                </a:solidFill>
              </a:rPr>
              <a:t>related data</a:t>
            </a:r>
            <a:r>
              <a:t>. E.g.: </a:t>
            </a:r>
          </a:p>
          <a:p>
            <a:pPr>
              <a:spcBef>
                <a:spcPts val="1000"/>
              </a:spcBef>
            </a:pPr>
            <a:endParaRPr sz="2400">
              <a:solidFill>
                <a:srgbClr val="FFFFFF"/>
              </a:solidFill>
              <a:latin typeface="Trebuchet MS"/>
              <a:ea typeface="Trebuchet MS"/>
              <a:cs typeface="Trebuchet MS"/>
              <a:sym typeface="Trebuchet MS"/>
            </a:endParaRP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Syntax: </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The array above has four values, each separated by commas, which are assigned to the variable called </a:t>
            </a:r>
            <a:r>
              <a:rPr>
                <a:solidFill>
                  <a:schemeClr val="accent3"/>
                </a:solidFill>
                <a:latin typeface="Consolas"/>
                <a:ea typeface="Consolas"/>
                <a:cs typeface="Consolas"/>
                <a:sym typeface="Consolas"/>
              </a:rPr>
              <a:t>studentMarks</a:t>
            </a:r>
            <a:r>
              <a:t>.</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You can access a specific value stored in an array by using its position in the array or </a:t>
            </a:r>
            <a:r>
              <a:rPr>
                <a:solidFill>
                  <a:schemeClr val="accent3"/>
                </a:solidFill>
              </a:rPr>
              <a:t>index</a:t>
            </a:r>
            <a:r>
              <a:t>. E.g.:</a:t>
            </a:r>
          </a:p>
        </p:txBody>
      </p:sp>
      <p:graphicFrame>
        <p:nvGraphicFramePr>
          <p:cNvPr id="223" name="Google Shape;165;p21"/>
          <p:cNvGraphicFramePr/>
          <p:nvPr/>
        </p:nvGraphicFramePr>
        <p:xfrm>
          <a:off x="1279724" y="1422899"/>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l">
                        <a:defRPr sz="1800"/>
                      </a:pPr>
                      <a:r>
                        <a:rPr sz="1400">
                          <a:latin typeface="Montserrat Light"/>
                          <a:ea typeface="Montserrat Light"/>
                          <a:cs typeface="Montserrat Light"/>
                          <a:sym typeface="Montserrat Light"/>
                        </a:rPr>
                        <a:t>let studentMarks = [10, 40, 80, 99]; </a:t>
                      </a:r>
                    </a:p>
                  </a:txBody>
                  <a:tcPr marL="63500" marR="63500" marT="63500" marB="63500" anchor="t" anchorCtr="0" horzOverflow="overflow">
                    <a:solidFill>
                      <a:srgbClr val="EAEFF5"/>
                    </a:solidFill>
                  </a:tcPr>
                </a:tc>
              </a:tr>
            </a:tbl>
          </a:graphicData>
        </a:graphic>
      </p:graphicFrame>
      <p:graphicFrame>
        <p:nvGraphicFramePr>
          <p:cNvPr id="224" name="Google Shape;166;p21"/>
          <p:cNvGraphicFramePr/>
          <p:nvPr/>
        </p:nvGraphicFramePr>
        <p:xfrm>
          <a:off x="1279724" y="4214400"/>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l">
                        <a:defRPr sz="1800"/>
                      </a:pPr>
                      <a:r>
                        <a:rPr sz="1400">
                          <a:latin typeface="Montserrat Light"/>
                          <a:ea typeface="Montserrat Light"/>
                          <a:cs typeface="Montserrat Light"/>
                          <a:sym typeface="Montserrat Light"/>
                        </a:rPr>
                        <a:t>studentMarks[0]; </a:t>
                      </a:r>
                    </a:p>
                  </a:txBody>
                  <a:tcPr marL="63500" marR="63500" marT="63500" marB="63500" anchor="t" anchorCtr="0" horzOverflow="overflow">
                    <a:solidFill>
                      <a:srgbClr val="EAEFF5"/>
                    </a:solidFill>
                  </a:tcPr>
                </a:tc>
              </a:tr>
            </a:tbl>
          </a:graphicData>
        </a:graphic>
      </p:graphicFrame>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Google Shape;171;p22" descr="Google Shape;171;p22"/>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9" name="Google Shape;172;p22"/>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Looping through an Array</a:t>
            </a:r>
          </a:p>
        </p:txBody>
      </p:sp>
      <p:sp>
        <p:nvSpPr>
          <p:cNvPr id="230" name="Google Shape;173;p22"/>
          <p:cNvSpPr txBox="1"/>
          <p:nvPr/>
        </p:nvSpPr>
        <p:spPr>
          <a:xfrm>
            <a:off x="777850" y="786475"/>
            <a:ext cx="7658700" cy="324285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Using a </a:t>
            </a:r>
            <a:r>
              <a:rPr i="1">
                <a:solidFill>
                  <a:schemeClr val="accent3"/>
                </a:solidFill>
              </a:rPr>
              <a:t>for loop</a:t>
            </a:r>
            <a:r>
              <a:rPr i="1"/>
              <a:t>:</a:t>
            </a:r>
          </a:p>
          <a:p>
            <a:pPr lvl="1" marL="9144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First, determine the length of the array (</a:t>
            </a:r>
            <a:r>
              <a:rPr>
                <a:solidFill>
                  <a:schemeClr val="accent3"/>
                </a:solidFill>
                <a:latin typeface="Consolas"/>
                <a:ea typeface="Consolas"/>
                <a:cs typeface="Consolas"/>
                <a:sym typeface="Consolas"/>
              </a:rPr>
              <a:t>length</a:t>
            </a:r>
            <a:r>
              <a:t>)</a:t>
            </a:r>
          </a:p>
          <a:p>
            <a:pPr lvl="1" marL="9144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Store the result in a </a:t>
            </a:r>
            <a:r>
              <a:rPr>
                <a:solidFill>
                  <a:schemeClr val="accent3"/>
                </a:solidFill>
              </a:rPr>
              <a:t>variable</a:t>
            </a:r>
            <a:endParaRPr>
              <a:solidFill>
                <a:schemeClr val="accent3"/>
              </a:solidFill>
            </a:endParaRPr>
          </a:p>
          <a:p>
            <a:pPr>
              <a:spcBef>
                <a:spcPts val="1000"/>
              </a:spcBef>
            </a:pPr>
            <a:endParaRPr sz="2400">
              <a:solidFill>
                <a:srgbClr val="FFFFFF"/>
              </a:solidFill>
              <a:latin typeface="Trebuchet MS"/>
              <a:ea typeface="Trebuchet MS"/>
              <a:cs typeface="Trebuchet MS"/>
              <a:sym typeface="Trebuchet MS"/>
            </a:endParaRPr>
          </a:p>
          <a:p>
            <a:pPr marL="9144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Write a</a:t>
            </a:r>
            <a:r>
              <a:rPr i="1">
                <a:solidFill>
                  <a:schemeClr val="accent3"/>
                </a:solidFill>
              </a:rPr>
              <a:t> for loop</a:t>
            </a:r>
            <a:r>
              <a:t> that will iterate from the beginning of this array until the end</a:t>
            </a:r>
          </a:p>
        </p:txBody>
      </p:sp>
      <p:graphicFrame>
        <p:nvGraphicFramePr>
          <p:cNvPr id="231" name="Google Shape;174;p22"/>
          <p:cNvGraphicFramePr/>
          <p:nvPr/>
        </p:nvGraphicFramePr>
        <p:xfrm>
          <a:off x="1741600" y="2609600"/>
          <a:ext cx="5731201"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l">
                        <a:defRPr sz="1800"/>
                      </a:pPr>
                      <a:r>
                        <a:rPr sz="1400">
                          <a:latin typeface="Montserrat Light"/>
                          <a:ea typeface="Montserrat Light"/>
                          <a:cs typeface="Montserrat Light"/>
                          <a:sym typeface="Montserrat Light"/>
                        </a:rPr>
                        <a:t>let arrayLength = studentMarks.length; </a:t>
                      </a:r>
                    </a:p>
                  </a:txBody>
                  <a:tcPr marL="63500" marR="63500" marT="63500" marB="63500" anchor="t" anchorCtr="0" horzOverflow="overflow">
                    <a:solidFill>
                      <a:srgbClr val="EAEFF5"/>
                    </a:solidFill>
                  </a:tcPr>
                </a:tc>
              </a:tr>
            </a:tbl>
          </a:graphicData>
        </a:graphic>
      </p:graphicFrame>
      <p:graphicFrame>
        <p:nvGraphicFramePr>
          <p:cNvPr id="232" name="Google Shape;175;p22"/>
          <p:cNvGraphicFramePr/>
          <p:nvPr/>
        </p:nvGraphicFramePr>
        <p:xfrm>
          <a:off x="1706399" y="4032675"/>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l">
                        <a:defRPr sz="1800"/>
                      </a:pPr>
                      <a:r>
                        <a:rPr sz="1400">
                          <a:latin typeface="Montserrat Light"/>
                          <a:ea typeface="Montserrat Light"/>
                          <a:cs typeface="Montserrat Light"/>
                          <a:sym typeface="Montserrat Light"/>
                        </a:rPr>
                        <a:t>for (i = 0; i &lt; arrayLength; i++) {     text += "&lt;li&gt;" + studentMarks[i] + "&lt;/li&gt;"; }</a:t>
                      </a:r>
                    </a:p>
                  </a:txBody>
                  <a:tcPr marL="63500" marR="63500" marT="63500" marB="63500" anchor="t" anchorCtr="0" horzOverflow="overflow">
                    <a:solidFill>
                      <a:srgbClr val="EAEFF5"/>
                    </a:solidFill>
                  </a:tcPr>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Google Shape;180;p23" descr="Google Shape;180;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7" name="Google Shape;181;p23"/>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Looping through an Array</a:t>
            </a:r>
          </a:p>
        </p:txBody>
      </p:sp>
      <p:sp>
        <p:nvSpPr>
          <p:cNvPr id="238" name="Google Shape;182;p23"/>
          <p:cNvSpPr txBox="1"/>
          <p:nvPr/>
        </p:nvSpPr>
        <p:spPr>
          <a:xfrm>
            <a:off x="777850" y="786475"/>
            <a:ext cx="7658700"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Trace table to show </a:t>
            </a:r>
            <a:r>
              <a:rPr>
                <a:solidFill>
                  <a:schemeClr val="accent3"/>
                </a:solidFill>
              </a:rPr>
              <a:t>iterations </a:t>
            </a:r>
            <a:r>
              <a:t>of a </a:t>
            </a:r>
            <a:r>
              <a:rPr i="1"/>
              <a:t>for loop:</a:t>
            </a:r>
          </a:p>
        </p:txBody>
      </p:sp>
      <p:graphicFrame>
        <p:nvGraphicFramePr>
          <p:cNvPr id="239" name="Google Shape;183;p23"/>
          <p:cNvGraphicFramePr/>
          <p:nvPr/>
        </p:nvGraphicFramePr>
        <p:xfrm>
          <a:off x="1375249" y="1446849"/>
          <a:ext cx="6463901" cy="250965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53575"/>
                <a:gridCol w="1482500"/>
                <a:gridCol w="1987400"/>
                <a:gridCol w="1640425"/>
              </a:tblGrid>
              <a:tr h="724250">
                <a:tc>
                  <a:txBody>
                    <a:bodyPr/>
                    <a:lstStyle/>
                    <a:p>
                      <a:pPr algn="ctr">
                        <a:defRPr sz="1800"/>
                      </a:pPr>
                      <a:r>
                        <a:rPr b="1" sz="1400">
                          <a:latin typeface="Montserrat"/>
                          <a:ea typeface="Montserrat"/>
                          <a:cs typeface="Montserrat"/>
                          <a:sym typeface="Montserrat"/>
                        </a:rPr>
                        <a:t>Iteration of the loop</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b="1" sz="1400">
                          <a:latin typeface="Montserrat"/>
                          <a:ea typeface="Montserrat"/>
                          <a:cs typeface="Montserrat"/>
                          <a:sym typeface="Montserrat"/>
                        </a:rPr>
                        <a:t>i</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b="1" sz="1400">
                          <a:latin typeface="Montserrat"/>
                          <a:ea typeface="Montserrat"/>
                          <a:cs typeface="Montserrat"/>
                          <a:sym typeface="Montserrat"/>
                        </a:rPr>
                        <a:t>studentMarks[i]</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b="1" sz="1400">
                          <a:latin typeface="Montserrat"/>
                          <a:ea typeface="Montserrat"/>
                          <a:cs typeface="Montserrat"/>
                          <a:sym typeface="Montserrat"/>
                        </a:rPr>
                        <a:t>Value Accessed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446349">
                <a:tc>
                  <a:txBody>
                    <a:bodyPr/>
                    <a:lstStyle/>
                    <a:p>
                      <a:pPr algn="ctr">
                        <a:defRPr sz="1800"/>
                      </a:pPr>
                      <a:r>
                        <a:rPr sz="1400">
                          <a:latin typeface="Montserrat Light"/>
                          <a:ea typeface="Montserrat Light"/>
                          <a:cs typeface="Montserrat Light"/>
                          <a:sym typeface="Montserrat Light"/>
                        </a:rPr>
                        <a:t>1</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0</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400">
                          <a:latin typeface="Montserrat Light"/>
                          <a:ea typeface="Montserrat Light"/>
                          <a:cs typeface="Montserrat Light"/>
                          <a:sym typeface="Montserrat Light"/>
                        </a:defRPr>
                      </a:pPr>
                      <a:r>
                        <a:t>studentMarks</a:t>
                      </a:r>
                      <a:r>
                        <a:rPr>
                          <a:solidFill>
                            <a:srgbClr val="666600"/>
                          </a:solidFill>
                        </a:rPr>
                        <a:t>[</a:t>
                      </a:r>
                      <a:r>
                        <a:rPr>
                          <a:solidFill>
                            <a:srgbClr val="006666"/>
                          </a:solidFill>
                        </a:rPr>
                        <a:t>0];</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10</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446349">
                <a:tc>
                  <a:txBody>
                    <a:bodyPr/>
                    <a:lstStyle/>
                    <a:p>
                      <a:pPr algn="ctr">
                        <a:defRPr sz="1800"/>
                      </a:pPr>
                      <a:r>
                        <a:rPr sz="1400">
                          <a:latin typeface="Montserrat Light"/>
                          <a:ea typeface="Montserrat Light"/>
                          <a:cs typeface="Montserrat Light"/>
                          <a:sym typeface="Montserrat Light"/>
                        </a:rPr>
                        <a:t>2</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1</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400">
                          <a:latin typeface="Montserrat Light"/>
                          <a:ea typeface="Montserrat Light"/>
                          <a:cs typeface="Montserrat Light"/>
                          <a:sym typeface="Montserrat Light"/>
                        </a:defRPr>
                      </a:pPr>
                      <a:r>
                        <a:t>studentMarks</a:t>
                      </a:r>
                      <a:r>
                        <a:rPr>
                          <a:solidFill>
                            <a:srgbClr val="666600"/>
                          </a:solidFill>
                        </a:rPr>
                        <a:t>[</a:t>
                      </a:r>
                      <a:r>
                        <a:rPr>
                          <a:solidFill>
                            <a:srgbClr val="006666"/>
                          </a:solidFill>
                        </a:rPr>
                        <a:t>1];</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40</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446349">
                <a:tc>
                  <a:txBody>
                    <a:bodyPr/>
                    <a:lstStyle/>
                    <a:p>
                      <a:pPr algn="ctr">
                        <a:defRPr sz="1800"/>
                      </a:pPr>
                      <a:r>
                        <a:rPr sz="1400">
                          <a:latin typeface="Montserrat Light"/>
                          <a:ea typeface="Montserrat Light"/>
                          <a:cs typeface="Montserrat Light"/>
                          <a:sym typeface="Montserrat Light"/>
                        </a:rPr>
                        <a:t>3</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2</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400">
                          <a:latin typeface="Montserrat Light"/>
                          <a:ea typeface="Montserrat Light"/>
                          <a:cs typeface="Montserrat Light"/>
                          <a:sym typeface="Montserrat Light"/>
                        </a:defRPr>
                      </a:pPr>
                      <a:r>
                        <a:t>studentMarks</a:t>
                      </a:r>
                      <a:r>
                        <a:rPr>
                          <a:solidFill>
                            <a:srgbClr val="666600"/>
                          </a:solidFill>
                        </a:rPr>
                        <a:t>[</a:t>
                      </a:r>
                      <a:r>
                        <a:rPr>
                          <a:solidFill>
                            <a:srgbClr val="006666"/>
                          </a:solidFill>
                        </a:rPr>
                        <a:t>2];</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80</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446349">
                <a:tc>
                  <a:txBody>
                    <a:bodyPr/>
                    <a:lstStyle/>
                    <a:p>
                      <a:pPr algn="ctr">
                        <a:defRPr sz="1800"/>
                      </a:pPr>
                      <a:r>
                        <a:rPr sz="1400">
                          <a:latin typeface="Montserrat Light"/>
                          <a:ea typeface="Montserrat Light"/>
                          <a:cs typeface="Montserrat Light"/>
                          <a:sym typeface="Montserrat Light"/>
                        </a:rPr>
                        <a:t>4</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3</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400">
                          <a:latin typeface="Montserrat Light"/>
                          <a:ea typeface="Montserrat Light"/>
                          <a:cs typeface="Montserrat Light"/>
                          <a:sym typeface="Montserrat Light"/>
                        </a:defRPr>
                      </a:pPr>
                      <a:r>
                        <a:t>studentMarks</a:t>
                      </a:r>
                      <a:r>
                        <a:rPr>
                          <a:solidFill>
                            <a:srgbClr val="666600"/>
                          </a:solidFill>
                        </a:rPr>
                        <a:t>[</a:t>
                      </a:r>
                      <a:r>
                        <a:rPr>
                          <a:solidFill>
                            <a:srgbClr val="006666"/>
                          </a:solidFill>
                        </a:rPr>
                        <a:t>3];</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sz="1400">
                          <a:latin typeface="Montserrat Light"/>
                          <a:ea typeface="Montserrat Light"/>
                          <a:cs typeface="Montserrat Light"/>
                          <a:sym typeface="Montserrat Light"/>
                        </a:rPr>
                        <a:t>99</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Google Shape;188;p24" descr="Google Shape;188;p24"/>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44" name="Google Shape;189;p24"/>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Looping through an Array</a:t>
            </a:r>
          </a:p>
        </p:txBody>
      </p:sp>
      <p:sp>
        <p:nvSpPr>
          <p:cNvPr id="245" name="Google Shape;190;p24"/>
          <p:cNvSpPr txBox="1"/>
          <p:nvPr/>
        </p:nvSpPr>
        <p:spPr>
          <a:xfrm>
            <a:off x="777850" y="634075"/>
            <a:ext cx="7658700" cy="3408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Using a </a:t>
            </a:r>
            <a:r>
              <a:rPr i="1">
                <a:solidFill>
                  <a:schemeClr val="accent3"/>
                </a:solidFill>
              </a:rPr>
              <a:t>for of loop</a:t>
            </a:r>
            <a:r>
              <a:rPr i="1"/>
              <a:t>:</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Allows you to loop through any iterable object including </a:t>
            </a:r>
            <a:r>
              <a:rPr>
                <a:solidFill>
                  <a:schemeClr val="accent3"/>
                </a:solidFill>
              </a:rPr>
              <a:t>strings</a:t>
            </a:r>
            <a:r>
              <a:t>, </a:t>
            </a:r>
            <a:r>
              <a:rPr>
                <a:solidFill>
                  <a:schemeClr val="accent3"/>
                </a:solidFill>
              </a:rPr>
              <a:t>arrays </a:t>
            </a:r>
            <a:r>
              <a:t>and </a:t>
            </a:r>
            <a:r>
              <a:rPr>
                <a:solidFill>
                  <a:schemeClr val="accent3"/>
                </a:solidFill>
              </a:rPr>
              <a:t>objects</a:t>
            </a:r>
            <a:r>
              <a:t>. E.g.:</a:t>
            </a:r>
          </a:p>
          <a:p>
            <a:pPr>
              <a:spcBef>
                <a:spcPts val="1000"/>
              </a:spcBef>
            </a:pPr>
            <a:endParaRPr sz="2400">
              <a:solidFill>
                <a:srgbClr val="FFFFFF"/>
              </a:solidFill>
              <a:latin typeface="Trebuchet MS"/>
              <a:ea typeface="Trebuchet MS"/>
              <a:cs typeface="Trebuchet MS"/>
              <a:sym typeface="Trebuchet MS"/>
            </a:endParaRPr>
          </a:p>
          <a:p>
            <a:pPr>
              <a:spcBef>
                <a:spcPts val="1000"/>
              </a:spcBef>
            </a:pPr>
            <a:endParaRPr sz="2400">
              <a:solidFill>
                <a:srgbClr val="FFFFFF"/>
              </a:solidFill>
              <a:latin typeface="Trebuchet MS"/>
              <a:ea typeface="Trebuchet MS"/>
              <a:cs typeface="Trebuchet MS"/>
              <a:sym typeface="Trebuchet MS"/>
            </a:endParaRP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Using a </a:t>
            </a:r>
            <a:r>
              <a:rPr i="1">
                <a:solidFill>
                  <a:schemeClr val="accent3"/>
                </a:solidFill>
              </a:rPr>
              <a:t>forEach()</a:t>
            </a:r>
            <a:r>
              <a:t> method:</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executes a provided function once for each array element</a:t>
            </a:r>
          </a:p>
        </p:txBody>
      </p:sp>
      <p:graphicFrame>
        <p:nvGraphicFramePr>
          <p:cNvPr id="246" name="Google Shape;191;p24"/>
          <p:cNvGraphicFramePr/>
          <p:nvPr/>
        </p:nvGraphicFramePr>
        <p:xfrm>
          <a:off x="1741600" y="1923800"/>
          <a:ext cx="5731201"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l">
                        <a:defRPr sz="1800"/>
                      </a:pPr>
                      <a:r>
                        <a:rPr sz="1400">
                          <a:latin typeface="Montserrat Light"/>
                          <a:ea typeface="Montserrat Light"/>
                          <a:cs typeface="Montserrat Light"/>
                          <a:sym typeface="Montserrat Light"/>
                        </a:rPr>
                        <a:t>let nums = [10, 20, 30]; for (let value of nums) {   console.log(value); }</a:t>
                      </a:r>
                    </a:p>
                  </a:txBody>
                  <a:tcPr marL="63500" marR="63500" marT="63500" marB="63500" anchor="t" anchorCtr="0" horzOverflow="overflow">
                    <a:solidFill>
                      <a:srgbClr val="EAEFF5"/>
                    </a:solidFill>
                  </a:tcPr>
                </a:tc>
              </a:tr>
            </a:tbl>
          </a:graphicData>
        </a:graphic>
      </p:graphicFrame>
      <p:graphicFrame>
        <p:nvGraphicFramePr>
          <p:cNvPr id="247" name="Google Shape;192;p24"/>
          <p:cNvGraphicFramePr/>
          <p:nvPr/>
        </p:nvGraphicFramePr>
        <p:xfrm>
          <a:off x="3867000" y="3740150"/>
          <a:ext cx="4372225" cy="1270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4372225"/>
              </a:tblGrid>
              <a:tr h="101600">
                <a:tc>
                  <a:txBody>
                    <a:bodyPr/>
                    <a:lstStyle/>
                    <a:p>
                      <a:pPr algn="l">
                        <a:defRPr sz="1800"/>
                      </a:pPr>
                      <a:r>
                        <a:rPr sz="1400">
                          <a:latin typeface="Montserrat Light"/>
                          <a:ea typeface="Montserrat Light"/>
                          <a:cs typeface="Montserrat Light"/>
                          <a:sym typeface="Montserrat Light"/>
                        </a:rPr>
                        <a:t>let nums = [10, 20, 30];  nums.forEach(function(element) {   console.log(element); });</a:t>
                      </a:r>
                    </a:p>
                  </a:txBody>
                  <a:tcPr marL="63500" marR="63500" marT="63500" marB="63500" anchor="t" anchorCtr="0" horzOverflow="overflow">
                    <a:solidFill>
                      <a:srgbClr val="EAEFF5"/>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9" name="Google Shape;197;p25" descr="Google Shape;197;p2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0" name="Google Shape;198;p25"/>
          <p:cNvSpPr txBox="1"/>
          <p:nvPr>
            <p:ph type="title"/>
          </p:nvPr>
        </p:nvSpPr>
        <p:spPr>
          <a:xfrm>
            <a:off x="311699" y="289967"/>
            <a:ext cx="8520602" cy="572702"/>
          </a:xfrm>
          <a:prstGeom prst="rect">
            <a:avLst/>
          </a:prstGeom>
        </p:spPr>
        <p:txBody>
          <a:bodyPr/>
          <a:lstStyle>
            <a:lvl1pPr algn="ctr" defTabSz="877823">
              <a:defRPr b="1" sz="2592">
                <a:solidFill>
                  <a:schemeClr val="accent3"/>
                </a:solidFill>
              </a:defRPr>
            </a:lvl1pPr>
          </a:lstStyle>
          <a:p>
            <a:pPr/>
            <a:r>
              <a:t>Other Array Methods</a:t>
            </a:r>
          </a:p>
        </p:txBody>
      </p:sp>
      <p:sp>
        <p:nvSpPr>
          <p:cNvPr id="251" name="Google Shape;199;p25"/>
          <p:cNvSpPr txBox="1"/>
          <p:nvPr/>
        </p:nvSpPr>
        <p:spPr>
          <a:xfrm>
            <a:off x="777850" y="862675"/>
            <a:ext cx="7658700" cy="2214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Add an item to the end of an array using the </a:t>
            </a:r>
            <a:r>
              <a:rPr i="1">
                <a:solidFill>
                  <a:schemeClr val="accent3"/>
                </a:solidFill>
              </a:rPr>
              <a:t>push()</a:t>
            </a:r>
            <a:r>
              <a:rPr>
                <a:solidFill>
                  <a:schemeClr val="accent3"/>
                </a:solidFill>
              </a:rPr>
              <a:t> </a:t>
            </a:r>
            <a:r>
              <a:t>method</a:t>
            </a: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Find the index of an element in an array using the </a:t>
            </a:r>
            <a:r>
              <a:rPr i="1">
                <a:solidFill>
                  <a:schemeClr val="accent3"/>
                </a:solidFill>
              </a:rPr>
              <a:t>indexOf()</a:t>
            </a:r>
            <a:r>
              <a:t> method</a:t>
            </a: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Make a copy of an array using the </a:t>
            </a:r>
            <a:r>
              <a:rPr i="1">
                <a:solidFill>
                  <a:schemeClr val="accent3"/>
                </a:solidFill>
              </a:rPr>
              <a:t>slice()</a:t>
            </a:r>
            <a:r>
              <a:t> method</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3" name="Google Shape;204;p26" descr="Google Shape;204;p26"/>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4" name="Google Shape;205;p26"/>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Sets</a:t>
            </a:r>
          </a:p>
        </p:txBody>
      </p:sp>
      <p:sp>
        <p:nvSpPr>
          <p:cNvPr id="255" name="Google Shape;206;p26"/>
          <p:cNvSpPr txBox="1"/>
          <p:nvPr/>
        </p:nvSpPr>
        <p:spPr>
          <a:xfrm>
            <a:off x="777849" y="984200"/>
            <a:ext cx="7517102" cy="3180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Like an array in that it </a:t>
            </a:r>
            <a:r>
              <a:rPr>
                <a:solidFill>
                  <a:schemeClr val="accent3"/>
                </a:solidFill>
              </a:rPr>
              <a:t>stores a collection of items</a:t>
            </a:r>
          </a:p>
          <a:p>
            <a:pPr marL="457200" indent="-381000">
              <a:spcBef>
                <a:spcPts val="1000"/>
              </a:spcBef>
              <a:buClr>
                <a:schemeClr val="accent3"/>
              </a:buClr>
              <a:buSzPts val="2400"/>
              <a:buFont typeface="Trebuchet MS"/>
              <a:buChar char="❖"/>
              <a:defRPr sz="2400">
                <a:solidFill>
                  <a:schemeClr val="accent3"/>
                </a:solidFill>
                <a:latin typeface="Trebuchet MS"/>
                <a:ea typeface="Trebuchet MS"/>
                <a:cs typeface="Trebuchet MS"/>
                <a:sym typeface="Trebuchet MS"/>
              </a:defRPr>
            </a:pPr>
            <a:r>
              <a:t>Different </a:t>
            </a:r>
            <a:r>
              <a:rPr>
                <a:solidFill>
                  <a:srgbClr val="FFFFFF"/>
                </a:solidFill>
              </a:rPr>
              <a:t>from an array:</a:t>
            </a:r>
            <a:endParaRPr>
              <a:solidFill>
                <a:srgbClr val="FFFFFF"/>
              </a:solidFill>
            </a:endParaRPr>
          </a:p>
          <a:p>
            <a:pPr lvl="1" marL="9144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Stores </a:t>
            </a:r>
            <a:r>
              <a:rPr>
                <a:solidFill>
                  <a:schemeClr val="accent3"/>
                </a:solidFill>
              </a:rPr>
              <a:t>only unique/distinct items</a:t>
            </a:r>
            <a:r>
              <a:t>. A set will, therefore, not store any duplicate values</a:t>
            </a:r>
          </a:p>
          <a:p>
            <a:pPr lvl="1" marL="9144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Not indexed</a:t>
            </a:r>
          </a:p>
          <a:p>
            <a:pPr lvl="1" marL="9144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Items in a set can’t be accessed individually</a:t>
            </a:r>
          </a:p>
        </p:txBody>
      </p:sp>
      <p:graphicFrame>
        <p:nvGraphicFramePr>
          <p:cNvPr id="256" name="Google Shape;207;p26"/>
          <p:cNvGraphicFramePr/>
          <p:nvPr/>
        </p:nvGraphicFramePr>
        <p:xfrm>
          <a:off x="1208174" y="4339675"/>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l">
                        <a:defRPr sz="1400">
                          <a:latin typeface="Montserrat Light"/>
                          <a:ea typeface="Montserrat Light"/>
                          <a:cs typeface="Montserrat Light"/>
                          <a:sym typeface="Montserrat Light"/>
                        </a:defRPr>
                      </a:pPr>
                      <a:r>
                        <a:t>const mySet = new Set([1, 2, 3, 4, 5, 5, 5]);</a:t>
                      </a:r>
                    </a:p>
                    <a:p>
                      <a:pPr algn="l">
                        <a:defRPr sz="1400">
                          <a:latin typeface="Montserrat Light"/>
                          <a:ea typeface="Montserrat Light"/>
                          <a:cs typeface="Montserrat Light"/>
                          <a:sym typeface="Montserrat Light"/>
                        </a:defRPr>
                      </a:pPr>
                      <a:r>
                        <a:t>console.log(mySet);</a:t>
                      </a:r>
                      <a:r>
                        <a:rPr>
                          <a:solidFill>
                            <a:srgbClr val="B7B7B7"/>
                          </a:solidFill>
                        </a:rPr>
                        <a:t> // 1, 2, 3, 4, 5 duplicates would be removed</a:t>
                      </a:r>
                    </a:p>
                  </a:txBody>
                  <a:tcPr marL="63500" marR="63500" marT="63500" marB="63500" anchor="t" anchorCtr="0" horzOverflow="overflow">
                    <a:solidFill>
                      <a:srgbClr val="EAEFF5"/>
                    </a:solidFill>
                  </a:tcPr>
                </a:tc>
              </a:tr>
            </a:tbl>
          </a:graphicData>
        </a:graphic>
      </p:graphicFrame>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8" name="Google Shape;212;p27" descr="Google Shape;212;p27"/>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59" name="Google Shape;213;p27"/>
          <p:cNvSpPr txBox="1"/>
          <p:nvPr>
            <p:ph type="title"/>
          </p:nvPr>
        </p:nvSpPr>
        <p:spPr>
          <a:xfrm>
            <a:off x="311699" y="213774"/>
            <a:ext cx="3545401" cy="572702"/>
          </a:xfrm>
          <a:prstGeom prst="rect">
            <a:avLst/>
          </a:prstGeom>
        </p:spPr>
        <p:txBody>
          <a:bodyPr/>
          <a:lstStyle>
            <a:lvl1pPr algn="ctr" defTabSz="877823">
              <a:defRPr b="1" sz="2592">
                <a:solidFill>
                  <a:schemeClr val="accent3"/>
                </a:solidFill>
              </a:defRPr>
            </a:lvl1pPr>
          </a:lstStyle>
          <a:p>
            <a:pPr/>
            <a:r>
              <a:t>Maps</a:t>
            </a:r>
          </a:p>
        </p:txBody>
      </p:sp>
      <p:sp>
        <p:nvSpPr>
          <p:cNvPr id="260" name="Google Shape;214;p27"/>
          <p:cNvSpPr txBox="1"/>
          <p:nvPr/>
        </p:nvSpPr>
        <p:spPr>
          <a:xfrm>
            <a:off x="510975" y="634075"/>
            <a:ext cx="2825701" cy="3738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Similar to </a:t>
            </a:r>
            <a:r>
              <a:rPr>
                <a:solidFill>
                  <a:schemeClr val="accent3"/>
                </a:solidFill>
              </a:rPr>
              <a:t>sets</a:t>
            </a:r>
            <a:r>
              <a:t>, but instead of storing a collection of individual items, the items contained in a map are </a:t>
            </a:r>
            <a:r>
              <a:rPr>
                <a:solidFill>
                  <a:schemeClr val="accent3"/>
                </a:solidFill>
              </a:rPr>
              <a:t>key-value pairs</a:t>
            </a:r>
          </a:p>
        </p:txBody>
      </p:sp>
      <p:graphicFrame>
        <p:nvGraphicFramePr>
          <p:cNvPr id="261" name="Google Shape;215;p27"/>
          <p:cNvGraphicFramePr/>
          <p:nvPr/>
        </p:nvGraphicFramePr>
        <p:xfrm>
          <a:off x="3336599" y="213775"/>
          <a:ext cx="5731201"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l">
                        <a:defRPr sz="1200">
                          <a:latin typeface="Montserrat Light"/>
                          <a:ea typeface="Montserrat Light"/>
                          <a:cs typeface="Montserrat Light"/>
                          <a:sym typeface="Montserrat Light"/>
                        </a:defRPr>
                      </a:pPr>
                      <a:r>
                        <a:t>let myMap = new Map();</a:t>
                      </a:r>
                      <a:br/>
                      <a:r>
                        <a:t>myMap.set(0, 'zero');</a:t>
                      </a:r>
                      <a:br/>
                      <a:r>
                        <a:t>myMap.set(1, 'one');</a:t>
                      </a:r>
                      <a:br/>
                      <a:r>
                        <a:t>for (let [key, value] of myMap) {</a:t>
                      </a:r>
                      <a:br/>
                      <a:r>
                        <a:t>  console.log(key + ' = ' + value);</a:t>
                      </a:r>
                      <a:br/>
                      <a:r>
                        <a:t>}</a:t>
                      </a:r>
                      <a:br/>
                      <a:r>
                        <a:rPr>
                          <a:solidFill>
                            <a:srgbClr val="B7B7B7"/>
                          </a:solidFill>
                        </a:rPr>
                        <a:t>// 0 = zero</a:t>
                      </a:r>
                      <a:br>
                        <a:rPr>
                          <a:solidFill>
                            <a:srgbClr val="B7B7B7"/>
                          </a:solidFill>
                        </a:rPr>
                      </a:br>
                      <a:r>
                        <a:rPr>
                          <a:solidFill>
                            <a:srgbClr val="B7B7B7"/>
                          </a:solidFill>
                        </a:rPr>
                        <a:t>// 1 = one</a:t>
                      </a:r>
                      <a:br>
                        <a:rPr>
                          <a:solidFill>
                            <a:srgbClr val="B7B7B7"/>
                          </a:solidFill>
                        </a:rPr>
                      </a:br>
                      <a:br>
                        <a:rPr>
                          <a:solidFill>
                            <a:srgbClr val="B7B7B7"/>
                          </a:solidFill>
                        </a:rPr>
                      </a:br>
                      <a:r>
                        <a:t>for (let key of myMap.keys()) {</a:t>
                      </a:r>
                      <a:br/>
                      <a:r>
                        <a:t>  console.log(key);</a:t>
                      </a:r>
                      <a:br/>
                      <a:r>
                        <a:t>}</a:t>
                      </a:r>
                      <a:br/>
                      <a:r>
                        <a:rPr>
                          <a:solidFill>
                            <a:srgbClr val="B7B7B7"/>
                          </a:solidFill>
                        </a:rPr>
                        <a:t>// 0</a:t>
                      </a:r>
                      <a:br>
                        <a:rPr>
                          <a:solidFill>
                            <a:srgbClr val="B7B7B7"/>
                          </a:solidFill>
                        </a:rPr>
                      </a:br>
                      <a:r>
                        <a:rPr>
                          <a:solidFill>
                            <a:srgbClr val="B7B7B7"/>
                          </a:solidFill>
                        </a:rPr>
                        <a:t>// 1</a:t>
                      </a:r>
                      <a:br>
                        <a:rPr>
                          <a:solidFill>
                            <a:srgbClr val="B7B7B7"/>
                          </a:solidFill>
                        </a:rPr>
                      </a:br>
                      <a:br>
                        <a:rPr>
                          <a:solidFill>
                            <a:srgbClr val="B7B7B7"/>
                          </a:solidFill>
                        </a:rPr>
                      </a:br>
                      <a:r>
                        <a:t>for (let value of myMap.values()) {</a:t>
                      </a:r>
                      <a:br/>
                      <a:r>
                        <a:t>  console.log(value);</a:t>
                      </a:r>
                      <a:br/>
                      <a:r>
                        <a:t>}</a:t>
                      </a:r>
                      <a:br/>
                      <a:r>
                        <a:rPr>
                          <a:solidFill>
                            <a:srgbClr val="B7B7B7"/>
                          </a:solidFill>
                        </a:rPr>
                        <a:t>// zero</a:t>
                      </a:r>
                      <a:br>
                        <a:rPr>
                          <a:solidFill>
                            <a:srgbClr val="B7B7B7"/>
                          </a:solidFill>
                        </a:rPr>
                      </a:br>
                      <a:r>
                        <a:rPr>
                          <a:solidFill>
                            <a:srgbClr val="B7B7B7"/>
                          </a:solidFill>
                        </a:rPr>
                        <a:t>// one</a:t>
                      </a:r>
                      <a:br>
                        <a:rPr>
                          <a:solidFill>
                            <a:srgbClr val="B7B7B7"/>
                          </a:solidFill>
                        </a:rPr>
                      </a:br>
                      <a:br>
                        <a:rPr>
                          <a:solidFill>
                            <a:srgbClr val="B7B7B7"/>
                          </a:solidFill>
                        </a:rPr>
                      </a:br>
                      <a:r>
                        <a:t>for (let [key, value] of myMap.entries()) {</a:t>
                      </a:r>
                      <a:br/>
                      <a:r>
                        <a:t>  console.log(key + ' = ' + value);</a:t>
                      </a:r>
                      <a:br/>
                      <a:r>
                        <a:t>}</a:t>
                      </a:r>
                      <a:br/>
                      <a:r>
                        <a:rPr>
                          <a:solidFill>
                            <a:srgbClr val="B7B7B7"/>
                          </a:solidFill>
                        </a:rPr>
                        <a:t>// 0 = zero</a:t>
                      </a:r>
                      <a:br>
                        <a:rPr>
                          <a:solidFill>
                            <a:srgbClr val="B7B7B7"/>
                          </a:solidFill>
                        </a:rPr>
                      </a:br>
                      <a:r>
                        <a:rPr>
                          <a:solidFill>
                            <a:srgbClr val="B7B7B7"/>
                          </a:solidFill>
                        </a:rPr>
                        <a:t>// 1 = one</a:t>
                      </a:r>
                    </a:p>
                  </a:txBody>
                  <a:tcPr marL="63500" marR="63500" marT="63500" marB="63500" anchor="t" anchorCtr="0" horzOverflow="overflow">
                    <a:solidFill>
                      <a:srgbClr val="EAEFF5"/>
                    </a:solid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