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70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01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vetica Neue Light" panose="02010600030101010101" charset="0"/>
      <p:regular r:id="rId20"/>
      <p:bold r:id="rId21"/>
      <p:italic r:id="rId22"/>
      <p:boldItalic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  <p:embeddedFont>
      <p:font typeface="黑体" panose="02010609060101010101" pitchFamily="49" charset="-122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3660"/>
    <a:srgbClr val="EB6560"/>
    <a:srgbClr val="EB5360"/>
    <a:srgbClr val="FFA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/>
    <p:restoredTop sz="78068" autoAdjust="0"/>
  </p:normalViewPr>
  <p:slideViewPr>
    <p:cSldViewPr snapToGrid="0">
      <p:cViewPr varScale="1">
        <p:scale>
          <a:sx n="108" d="100"/>
          <a:sy n="108" d="100"/>
        </p:scale>
        <p:origin x="80" y="8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d0e10295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d0e10295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0418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d0e10295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d0e10295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2395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d0e10295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d0e10295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4322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d5faf62869_0_0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d5faf62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d0e10295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d0e10295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d0e10295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d0e10295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991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d0e10295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d0e10295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726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d0e10295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d0e10295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555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d0e10295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d0e10295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641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d0e10295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d0e10295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2353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d0e10295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d0e10295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799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d0e10295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d0e10295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83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SECTION_HEADER_1">
    <p:bg>
      <p:bgPr>
        <a:gradFill>
          <a:gsLst>
            <a:gs pos="0">
              <a:srgbClr val="EC326A"/>
            </a:gs>
            <a:gs pos="100000">
              <a:srgbClr val="EF543C"/>
            </a:gs>
          </a:gsLst>
          <a:lin ang="13500032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1490650"/>
            <a:ext cx="8520600" cy="18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sz="5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l="28423"/>
          <a:stretch/>
        </p:blipFill>
        <p:spPr>
          <a:xfrm>
            <a:off x="8497948" y="4825950"/>
            <a:ext cx="498730" cy="1882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2311200" y="3339550"/>
            <a:ext cx="45216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Char char="●"/>
              <a:defRPr sz="1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○"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■"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●"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○"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■"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●"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 Light"/>
              <a:buChar char="○"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Helvetica Neue Light"/>
              <a:buChar char="■"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l="13700" r="13386"/>
          <a:stretch/>
        </p:blipFill>
        <p:spPr>
          <a:xfrm>
            <a:off x="2976185" y="1516975"/>
            <a:ext cx="3191625" cy="8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33">
            <a:extLst>
              <a:ext uri="{FF2B5EF4-FFF2-40B4-BE49-F238E27FC236}">
                <a16:creationId xmlns:a16="http://schemas.microsoft.com/office/drawing/2014/main" id="{05A9DC87-DFC9-4D61-8A21-0C68AE8FA4E2}"/>
              </a:ext>
            </a:extLst>
          </p:cNvPr>
          <p:cNvSpPr txBox="1"/>
          <p:nvPr/>
        </p:nvSpPr>
        <p:spPr>
          <a:xfrm>
            <a:off x="2367978" y="2510067"/>
            <a:ext cx="4408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Closure –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闭包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1475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7600" y="4855050"/>
            <a:ext cx="530200" cy="1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559330-B508-4254-9DB4-83D3C4A21BF5}"/>
              </a:ext>
            </a:extLst>
          </p:cNvPr>
          <p:cNvSpPr txBox="1"/>
          <p:nvPr/>
        </p:nvSpPr>
        <p:spPr>
          <a:xfrm>
            <a:off x="4150053" y="5219700"/>
            <a:ext cx="840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b="0" i="0" dirty="0">
              <a:solidFill>
                <a:srgbClr val="3E4753"/>
              </a:solidFill>
              <a:effectLst/>
              <a:latin typeface="Helvetica Neue"/>
            </a:endParaRP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E5B502-7221-4940-B1F4-C05121003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77" y="526135"/>
            <a:ext cx="8500971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function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CoolModule()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var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something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604020202020204" pitchFamily="49" charset="0"/>
              </a:rPr>
              <a:t>"cool"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var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another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= 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 panose="020B06040202020202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 panose="020B0604020202020204" pitchFamily="49" charset="0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 panose="020B0604020202020204" pitchFamily="49" charset="0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];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function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doSomething()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   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 panose="020B0604020202020204" pitchFamily="49" charset="0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604020202020204" pitchFamily="49" charset="0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something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function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doAnother()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   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 panose="020B0604020202020204" pitchFamily="49" charset="0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604020202020204" pitchFamily="49" charset="0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another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604020202020204" pitchFamily="49" charset="0"/>
              </a:rPr>
              <a:t>join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(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604020202020204" pitchFamily="49" charset="0"/>
              </a:rPr>
              <a:t>" ! "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) 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604020202020204" pitchFamily="49" charset="0"/>
              </a:rPr>
              <a:t>doSomething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: doSomething,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604020202020204" pitchFamily="49" charset="0"/>
              </a:rPr>
              <a:t>doAnother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: doAnother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};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var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foo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= CoolModule();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foo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.doSomething();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 Medium" panose="020B0604020202020204" pitchFamily="49" charset="0"/>
              </a:rPr>
              <a:t>// cool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foo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.doAnother();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 Medium" panose="020B0604020202020204" pitchFamily="49" charset="0"/>
              </a:rPr>
              <a:t>// 1 ! 2 ! 3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05B08D-677B-4DB0-88A3-270293664972}"/>
              </a:ext>
            </a:extLst>
          </p:cNvPr>
          <p:cNvSpPr txBox="1"/>
          <p:nvPr/>
        </p:nvSpPr>
        <p:spPr>
          <a:xfrm>
            <a:off x="106187" y="218489"/>
            <a:ext cx="6276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u="none" strike="noStrike" baseline="0" dirty="0">
                <a:latin typeface="HYb1gj"/>
              </a:rPr>
              <a:t>闭包实现模块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1D8768-85D5-4373-8B8C-54E45514C051}"/>
              </a:ext>
            </a:extLst>
          </p:cNvPr>
          <p:cNvSpPr txBox="1"/>
          <p:nvPr/>
        </p:nvSpPr>
        <p:spPr>
          <a:xfrm>
            <a:off x="200577" y="4482055"/>
            <a:ext cx="6276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Source Sans Pro" panose="020B0503030403020204" pitchFamily="34" charset="0"/>
              </a:rPr>
              <a:t>闭包是穷人的对象，对象是穷人的闭包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1A1A1A"/>
                </a:solidFill>
                <a:effectLst/>
                <a:latin typeface="Source Sans Pro" panose="020B0503030403020204" pitchFamily="34" charset="0"/>
              </a:rPr>
              <a:t>你可以用闭包来模拟对象，或者用对象来模拟闭包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125BA4-CF97-47CE-A516-D7DF1B11727E}"/>
              </a:ext>
            </a:extLst>
          </p:cNvPr>
          <p:cNvSpPr txBox="1"/>
          <p:nvPr/>
        </p:nvSpPr>
        <p:spPr>
          <a:xfrm>
            <a:off x="5071113" y="4482055"/>
            <a:ext cx="2436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对象：带方法的数据</a:t>
            </a:r>
          </a:p>
          <a:p>
            <a:r>
              <a:rPr lang="zh-CN" altLang="en-US" dirty="0"/>
              <a:t>闭包：带数据的方法</a:t>
            </a:r>
          </a:p>
        </p:txBody>
      </p:sp>
    </p:spTree>
    <p:extLst>
      <p:ext uri="{BB962C8B-B14F-4D97-AF65-F5344CB8AC3E}">
        <p14:creationId xmlns:p14="http://schemas.microsoft.com/office/powerpoint/2010/main" val="404981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1475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7600" y="4855050"/>
            <a:ext cx="530200" cy="1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559330-B508-4254-9DB4-83D3C4A21BF5}"/>
              </a:ext>
            </a:extLst>
          </p:cNvPr>
          <p:cNvSpPr txBox="1"/>
          <p:nvPr/>
        </p:nvSpPr>
        <p:spPr>
          <a:xfrm>
            <a:off x="4150053" y="5219700"/>
            <a:ext cx="840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b="0" i="0" dirty="0">
              <a:solidFill>
                <a:srgbClr val="3E4753"/>
              </a:solidFill>
              <a:effectLst/>
              <a:latin typeface="Helvetica Neue"/>
            </a:endParaRP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E5B502-7221-4940-B1F4-C05121003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77" y="526135"/>
            <a:ext cx="8500971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function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CoolModule()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var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something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604020202020204" pitchFamily="49" charset="0"/>
              </a:rPr>
              <a:t>"cool"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var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another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= 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 panose="020B06040202020202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 panose="020B0604020202020204" pitchFamily="49" charset="0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 panose="020B0604020202020204" pitchFamily="49" charset="0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];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function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doSomething()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   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 panose="020B0604020202020204" pitchFamily="49" charset="0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604020202020204" pitchFamily="49" charset="0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something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function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doAnother()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   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 panose="020B0604020202020204" pitchFamily="49" charset="0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604020202020204" pitchFamily="49" charset="0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another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604020202020204" pitchFamily="49" charset="0"/>
              </a:rPr>
              <a:t>join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(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604020202020204" pitchFamily="49" charset="0"/>
              </a:rPr>
              <a:t>" ! "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) 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604020202020204" pitchFamily="49" charset="0"/>
              </a:rPr>
              <a:t>doSomething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: doSomething,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604020202020204" pitchFamily="49" charset="0"/>
              </a:rPr>
              <a:t>doAnother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: doAnother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};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var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foo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= CoolModule();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foo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.doSomething();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 Medium" panose="020B0604020202020204" pitchFamily="49" charset="0"/>
              </a:rPr>
              <a:t>// cool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foo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.doAnother();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 Medium" panose="020B0604020202020204" pitchFamily="49" charset="0"/>
              </a:rPr>
              <a:t>// 1 ! 2 ! 3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05B08D-677B-4DB0-88A3-270293664972}"/>
              </a:ext>
            </a:extLst>
          </p:cNvPr>
          <p:cNvSpPr txBox="1"/>
          <p:nvPr/>
        </p:nvSpPr>
        <p:spPr>
          <a:xfrm>
            <a:off x="106187" y="218489"/>
            <a:ext cx="6276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u="none" strike="noStrike" baseline="0" dirty="0">
                <a:latin typeface="HYb1gj"/>
              </a:rPr>
              <a:t>闭包实现模块雏形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1D8768-85D5-4373-8B8C-54E45514C051}"/>
              </a:ext>
            </a:extLst>
          </p:cNvPr>
          <p:cNvSpPr txBox="1"/>
          <p:nvPr/>
        </p:nvSpPr>
        <p:spPr>
          <a:xfrm>
            <a:off x="200577" y="4482055"/>
            <a:ext cx="6276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Source Sans Pro" panose="020B0503030403020204" pitchFamily="34" charset="0"/>
              </a:rPr>
              <a:t>闭包是穷人的对象，对象是穷人的闭包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1A1A1A"/>
                </a:solidFill>
                <a:effectLst/>
                <a:latin typeface="Source Sans Pro" panose="020B0503030403020204" pitchFamily="34" charset="0"/>
              </a:rPr>
              <a:t>你可以用闭包来模拟对象，或者用对象来模拟闭包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125BA4-CF97-47CE-A516-D7DF1B11727E}"/>
              </a:ext>
            </a:extLst>
          </p:cNvPr>
          <p:cNvSpPr txBox="1"/>
          <p:nvPr/>
        </p:nvSpPr>
        <p:spPr>
          <a:xfrm>
            <a:off x="5071113" y="4482055"/>
            <a:ext cx="2436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对象：带方法的数据</a:t>
            </a:r>
          </a:p>
          <a:p>
            <a:r>
              <a:rPr lang="zh-CN" altLang="en-US" dirty="0"/>
              <a:t>闭包：带数据的方法</a:t>
            </a:r>
          </a:p>
        </p:txBody>
      </p:sp>
    </p:spTree>
    <p:extLst>
      <p:ext uri="{BB962C8B-B14F-4D97-AF65-F5344CB8AC3E}">
        <p14:creationId xmlns:p14="http://schemas.microsoft.com/office/powerpoint/2010/main" val="23884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1475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7600" y="4855050"/>
            <a:ext cx="530200" cy="1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559330-B508-4254-9DB4-83D3C4A21BF5}"/>
              </a:ext>
            </a:extLst>
          </p:cNvPr>
          <p:cNvSpPr txBox="1"/>
          <p:nvPr/>
        </p:nvSpPr>
        <p:spPr>
          <a:xfrm>
            <a:off x="4150053" y="5219700"/>
            <a:ext cx="840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b="0" i="0" dirty="0">
              <a:solidFill>
                <a:srgbClr val="3E4753"/>
              </a:solidFill>
              <a:effectLst/>
              <a:latin typeface="Helvetica Neue"/>
            </a:endParaRP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1B4DDA-1E5B-43DD-B41D-CD6176783386}"/>
              </a:ext>
            </a:extLst>
          </p:cNvPr>
          <p:cNvSpPr txBox="1"/>
          <p:nvPr/>
        </p:nvSpPr>
        <p:spPr>
          <a:xfrm>
            <a:off x="100289" y="185325"/>
            <a:ext cx="627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HYa1gj"/>
              </a:rPr>
              <a:t>模块依赖加载器</a:t>
            </a:r>
            <a:r>
              <a:rPr lang="en-US" altLang="zh-CN" sz="1800" b="0" i="0" u="none" strike="noStrike" baseline="0" dirty="0">
                <a:latin typeface="Times-Roman"/>
              </a:rPr>
              <a:t>/ </a:t>
            </a:r>
            <a:r>
              <a:rPr lang="zh-CN" altLang="en-US" sz="1800" b="0" i="0" u="none" strike="noStrike" baseline="0" dirty="0">
                <a:latin typeface="HYa1gj"/>
              </a:rPr>
              <a:t>管理器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CAC6E90-8852-47D6-B207-172732380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75" y="771256"/>
            <a:ext cx="353371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809050000020004" pitchFamily="49" charset="0"/>
              </a:rPr>
              <a:t>MyModules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= 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function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Manager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809050000020004" pitchFamily="49" charset="0"/>
              </a:rPr>
              <a:t>modules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= {};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function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define(name, deps, impl)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809050000020004" pitchFamily="49" charset="0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 panose="020B08090500000200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809050000020004" pitchFamily="49" charset="0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&lt; deps.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 panose="020B0809050000020004" pitchFamily="49" charset="0"/>
              </a:rPr>
              <a:t>length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809050000020004" pitchFamily="49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++)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        deps[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809050000020004" pitchFamily="49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]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809050000020004" pitchFamily="49" charset="0"/>
              </a:rPr>
              <a:t>modules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[deps[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809050000020004" pitchFamily="49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]];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    </a:t>
            </a:r>
            <a:r>
              <a:rPr kumimoji="0" lang="zh-CN" altLang="zh-CN" sz="1200" b="1" u="sng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highlight>
                  <a:srgbClr val="FFFF00"/>
                </a:highlight>
                <a:latin typeface="Arial Unicode MS"/>
                <a:ea typeface="Fira Code Medium" panose="020B0809050000020004" pitchFamily="49" charset="0"/>
              </a:rPr>
              <a:t>modules</a:t>
            </a:r>
            <a:r>
              <a:rPr kumimoji="0" lang="zh-CN" altLang="zh-CN" sz="1200" b="1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  <a:ea typeface="Fira Code Medium" panose="020B0809050000020004" pitchFamily="49" charset="0"/>
              </a:rPr>
              <a:t>[name] = impl.</a:t>
            </a:r>
            <a:r>
              <a:rPr kumimoji="0" lang="zh-CN" altLang="zh-CN" sz="1200" b="1" u="sng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highlight>
                  <a:srgbClr val="FFFF00"/>
                </a:highlight>
                <a:latin typeface="Arial Unicode MS"/>
                <a:ea typeface="Fira Code Medium" panose="020B0809050000020004" pitchFamily="49" charset="0"/>
              </a:rPr>
              <a:t>apply</a:t>
            </a:r>
            <a:r>
              <a:rPr kumimoji="0" lang="zh-CN" altLang="zh-CN" sz="1200" b="1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  <a:ea typeface="Fira Code Medium" panose="020B0809050000020004" pitchFamily="49" charset="0"/>
              </a:rPr>
              <a:t>(impl, deps)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function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get(name)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809050000020004" pitchFamily="49" charset="0"/>
              </a:rPr>
              <a:t>modules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[name];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809050000020004" pitchFamily="49" charset="0"/>
              </a:rPr>
              <a:t>define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: define,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809050000020004" pitchFamily="49" charset="0"/>
              </a:rPr>
              <a:t>get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: get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})();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A9CD401-B285-4A9C-A590-00C4705A5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072" y="471038"/>
            <a:ext cx="4082352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MyModules.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809050000020004" pitchFamily="49" charset="0"/>
              </a:rPr>
              <a:t>define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(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809050000020004" pitchFamily="49" charset="0"/>
              </a:rPr>
              <a:t>"bar"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, [],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function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function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hello(who)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return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809050000020004" pitchFamily="49" charset="0"/>
              </a:rPr>
              <a:t>"Let me introduce: 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+ who;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809050000020004" pitchFamily="49" charset="0"/>
              </a:rPr>
              <a:t>hello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: hello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} 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MyModules.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809050000020004" pitchFamily="49" charset="0"/>
              </a:rPr>
              <a:t>define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(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809050000020004" pitchFamily="49" charset="0"/>
              </a:rPr>
              <a:t>"foo"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, [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809050000020004" pitchFamily="49" charset="0"/>
              </a:rPr>
              <a:t>"bar"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],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function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(bar)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809050000020004" pitchFamily="49" charset="0"/>
              </a:rPr>
              <a:t>hungry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809050000020004" pitchFamily="49" charset="0"/>
              </a:rPr>
              <a:t>“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809050000020004" pitchFamily="49" charset="0"/>
              </a:rPr>
              <a:t>xu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8090500000200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function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awesome()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    </a:t>
            </a: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 panose="020B0809050000020004" pitchFamily="49" charset="0"/>
              </a:rPr>
              <a:t>console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809050000020004" pitchFamily="49" charset="0"/>
              </a:rPr>
              <a:t>log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( bar.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809050000020004" pitchFamily="49" charset="0"/>
              </a:rPr>
              <a:t>hello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(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809050000020004" pitchFamily="49" charset="0"/>
              </a:rPr>
              <a:t>hungry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).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809050000020004" pitchFamily="49" charset="0"/>
              </a:rPr>
              <a:t>toUpperCase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() 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809050000020004" pitchFamily="49" charset="0"/>
              </a:rPr>
              <a:t>awesome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: awesome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};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} 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809050000020004" pitchFamily="49" charset="0"/>
              </a:rPr>
              <a:t>bar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= MyModules.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809050000020004" pitchFamily="49" charset="0"/>
              </a:rPr>
              <a:t>get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(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809050000020004" pitchFamily="49" charset="0"/>
              </a:rPr>
              <a:t>"bar"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8090500000200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809050000020004" pitchFamily="49" charset="0"/>
              </a:rPr>
              <a:t>foo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= MyModules.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809050000020004" pitchFamily="49" charset="0"/>
              </a:rPr>
              <a:t>get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(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809050000020004" pitchFamily="49" charset="0"/>
              </a:rPr>
              <a:t>"foo"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 panose="020B0809050000020004" pitchFamily="49" charset="0"/>
              </a:rPr>
              <a:t>console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809050000020004" pitchFamily="49" charset="0"/>
              </a:rPr>
              <a:t>log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809050000020004" pitchFamily="49" charset="0"/>
              </a:rPr>
              <a:t>bar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809050000020004" pitchFamily="49" charset="0"/>
              </a:rPr>
              <a:t>hello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(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809050000020004" pitchFamily="49" charset="0"/>
              </a:rPr>
              <a:t>“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809050000020004" pitchFamily="49" charset="0"/>
              </a:rPr>
              <a:t>titor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809050000020004" pitchFamily="49" charset="0"/>
              </a:rPr>
              <a:t>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 Medium" panose="020B0809050000020004" pitchFamily="49" charset="0"/>
              </a:rPr>
              <a:t>// Let me introduce: 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 Medium" panose="020B0809050000020004" pitchFamily="49" charset="0"/>
              </a:rPr>
              <a:t>titor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 Medium" panose="020B080905000002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809050000020004" pitchFamily="49" charset="0"/>
              </a:rPr>
              <a:t>foo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809050000020004" pitchFamily="49" charset="0"/>
              </a:rPr>
              <a:t>awesome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809050000020004" pitchFamily="49" charset="0"/>
              </a:rPr>
              <a:t>();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 Medium" panose="020B0809050000020004" pitchFamily="49" charset="0"/>
              </a:rPr>
              <a:t>// LET ME INTRODUCE: 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 Medium" panose="020B0809050000020004" pitchFamily="49" charset="0"/>
              </a:rPr>
              <a:t>XU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6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356" cy="5143137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103"/>
          <p:cNvSpPr/>
          <p:nvPr/>
        </p:nvSpPr>
        <p:spPr>
          <a:xfrm>
            <a:off x="5560260" y="3048746"/>
            <a:ext cx="772007" cy="0"/>
          </a:xfrm>
          <a:custGeom>
            <a:avLst/>
            <a:gdLst/>
            <a:ahLst/>
            <a:cxnLst/>
            <a:rect l="l" t="t" r="r" b="b"/>
            <a:pathLst>
              <a:path w="1696719" h="120000" extrusionOk="0">
                <a:moveTo>
                  <a:pt x="0" y="0"/>
                </a:moveTo>
                <a:lnTo>
                  <a:pt x="1696597" y="0"/>
                </a:lnTo>
              </a:path>
            </a:pathLst>
          </a:custGeom>
          <a:noFill/>
          <a:ln w="1103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03"/>
          <p:cNvSpPr txBox="1"/>
          <p:nvPr/>
        </p:nvSpPr>
        <p:spPr>
          <a:xfrm>
            <a:off x="5481172" y="2433878"/>
            <a:ext cx="35583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noAutofit/>
          </a:bodyPr>
          <a:lstStyle/>
          <a:p>
            <a:pPr marL="0" marR="0" lvl="0" indent="0" algn="l" rtl="0">
              <a:lnSpc>
                <a:spcPct val="1105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dirty="0">
                <a:solidFill>
                  <a:srgbClr val="FFFFFF"/>
                </a:solidFill>
              </a:rPr>
              <a:t>Thank you!</a:t>
            </a:r>
            <a:br>
              <a:rPr lang="en-GB" sz="2700" dirty="0">
                <a:solidFill>
                  <a:srgbClr val="FFFFFF"/>
                </a:solidFill>
              </a:rPr>
            </a:br>
            <a:br>
              <a:rPr lang="en-GB" sz="2700" dirty="0">
                <a:solidFill>
                  <a:srgbClr val="FFFFFF"/>
                </a:solidFill>
              </a:rPr>
            </a:br>
            <a:br>
              <a:rPr lang="en-GB" sz="1700" dirty="0">
                <a:solidFill>
                  <a:srgbClr val="FFFFFF"/>
                </a:solidFill>
              </a:rPr>
            </a:br>
            <a:endParaRPr lang="en-GB" sz="1700" b="0" i="0" dirty="0">
              <a:solidFill>
                <a:srgbClr val="EC32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1475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7600" y="4855050"/>
            <a:ext cx="530200" cy="1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文本框 66">
            <a:extLst>
              <a:ext uri="{FF2B5EF4-FFF2-40B4-BE49-F238E27FC236}">
                <a16:creationId xmlns:a16="http://schemas.microsoft.com/office/drawing/2014/main" id="{005E00C5-5607-4C45-A7F6-65DB8340D3F9}"/>
              </a:ext>
            </a:extLst>
          </p:cNvPr>
          <p:cNvSpPr txBox="1"/>
          <p:nvPr/>
        </p:nvSpPr>
        <p:spPr>
          <a:xfrm>
            <a:off x="227055" y="138225"/>
            <a:ext cx="6106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EB5360"/>
                </a:solidFill>
                <a:latin typeface="+mn-lt"/>
                <a:ea typeface="+mn-ea"/>
                <a:cs typeface="+mn-ea"/>
                <a:sym typeface="+mn-lt"/>
              </a:rPr>
              <a:t>定义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9A1EFC-548E-4B49-BF69-1C323BF3ADD8}"/>
              </a:ext>
            </a:extLst>
          </p:cNvPr>
          <p:cNvSpPr txBox="1"/>
          <p:nvPr/>
        </p:nvSpPr>
        <p:spPr>
          <a:xfrm>
            <a:off x="300867" y="542742"/>
            <a:ext cx="84301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B1B1B"/>
                </a:solidFill>
                <a:effectLst/>
                <a:latin typeface="Inter"/>
              </a:rPr>
              <a:t>一个函数和对其周围状态（</a:t>
            </a:r>
            <a:r>
              <a:rPr lang="en-US" altLang="zh-CN" b="1" i="0" dirty="0">
                <a:solidFill>
                  <a:srgbClr val="1B1B1B"/>
                </a:solidFill>
                <a:effectLst/>
                <a:latin typeface="Inter"/>
              </a:rPr>
              <a:t>lexical environment</a:t>
            </a:r>
            <a:r>
              <a:rPr lang="zh-CN" altLang="en-US" b="1" i="0" dirty="0">
                <a:solidFill>
                  <a:srgbClr val="1B1B1B"/>
                </a:solidFill>
                <a:effectLst/>
                <a:latin typeface="Inter"/>
              </a:rPr>
              <a:t>，词法环境</a:t>
            </a:r>
            <a:r>
              <a:rPr lang="zh-CN" altLang="en-US" b="0" i="0" dirty="0">
                <a:solidFill>
                  <a:srgbClr val="1B1B1B"/>
                </a:solidFill>
                <a:effectLst/>
                <a:latin typeface="Inter"/>
              </a:rPr>
              <a:t>）的引用捆绑在一起（或者说函数被引用包围），这样的组合就是</a:t>
            </a:r>
            <a:r>
              <a:rPr lang="zh-CN" altLang="en-US" b="1" i="0" dirty="0">
                <a:solidFill>
                  <a:srgbClr val="1B1B1B"/>
                </a:solidFill>
                <a:effectLst/>
                <a:latin typeface="Inter"/>
              </a:rPr>
              <a:t>闭包</a:t>
            </a:r>
            <a:r>
              <a:rPr lang="zh-CN" altLang="en-US" b="0" i="0" dirty="0">
                <a:solidFill>
                  <a:srgbClr val="1B1B1B"/>
                </a:solidFill>
                <a:effectLst/>
                <a:latin typeface="Inter"/>
              </a:rPr>
              <a:t>（</a:t>
            </a:r>
            <a:r>
              <a:rPr lang="en-US" altLang="zh-CN" b="1" i="0" dirty="0">
                <a:solidFill>
                  <a:srgbClr val="1B1B1B"/>
                </a:solidFill>
                <a:effectLst/>
                <a:latin typeface="Inter"/>
              </a:rPr>
              <a:t>closure</a:t>
            </a:r>
            <a:r>
              <a:rPr lang="zh-CN" altLang="en-US" b="0" i="0" dirty="0">
                <a:solidFill>
                  <a:srgbClr val="1B1B1B"/>
                </a:solidFill>
                <a:effectLst/>
                <a:latin typeface="Inter"/>
              </a:rPr>
              <a:t>）。也就是说，</a:t>
            </a:r>
            <a:r>
              <a:rPr lang="zh-CN" altLang="en-US" b="1" i="0" u="sng" dirty="0">
                <a:solidFill>
                  <a:srgbClr val="1B1B1B"/>
                </a:solidFill>
                <a:effectLst/>
                <a:latin typeface="Inter"/>
              </a:rPr>
              <a:t>闭包让你可以在一个内层函数中访问到其外层函数的作用域</a:t>
            </a:r>
            <a:r>
              <a:rPr lang="zh-CN" altLang="en-US" b="0" i="0" dirty="0">
                <a:solidFill>
                  <a:srgbClr val="1B1B1B"/>
                </a:solidFill>
                <a:effectLst/>
                <a:latin typeface="Inter"/>
              </a:rPr>
              <a:t>。在 </a:t>
            </a:r>
            <a:r>
              <a:rPr lang="en-US" altLang="zh-CN" b="0" i="0" dirty="0">
                <a:solidFill>
                  <a:srgbClr val="1B1B1B"/>
                </a:solidFill>
                <a:effectLst/>
                <a:latin typeface="Inter"/>
              </a:rPr>
              <a:t>JavaScript </a:t>
            </a:r>
            <a:r>
              <a:rPr lang="zh-CN" altLang="en-US" b="0" i="0" dirty="0">
                <a:solidFill>
                  <a:srgbClr val="1B1B1B"/>
                </a:solidFill>
                <a:effectLst/>
                <a:latin typeface="Inter"/>
              </a:rPr>
              <a:t>中，每当创建一个函数，闭包就会在函数创建的同时被创建出来。</a:t>
            </a:r>
            <a:endParaRPr lang="en-US" altLang="zh-CN" b="0" i="0" dirty="0">
              <a:solidFill>
                <a:srgbClr val="1B1B1B"/>
              </a:solidFill>
              <a:effectLst/>
              <a:latin typeface="Inter"/>
            </a:endParaRPr>
          </a:p>
          <a:p>
            <a:r>
              <a:rPr lang="en-US" altLang="zh-CN" dirty="0">
                <a:solidFill>
                  <a:srgbClr val="1B1B1B"/>
                </a:solidFill>
                <a:latin typeface="Inter"/>
              </a:rPr>
              <a:t>								-- MDN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7576C21-1025-4FD7-B77E-3E117D07E1BB}"/>
              </a:ext>
            </a:extLst>
          </p:cNvPr>
          <p:cNvSpPr txBox="1"/>
          <p:nvPr/>
        </p:nvSpPr>
        <p:spPr>
          <a:xfrm>
            <a:off x="227055" y="2260845"/>
            <a:ext cx="83239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baseline="0" dirty="0">
                <a:latin typeface="Times-Roman"/>
              </a:rPr>
              <a:t>      JavaScript</a:t>
            </a:r>
            <a:r>
              <a:rPr lang="zh-CN" altLang="en-US" b="0" i="0" u="none" strike="noStrike" baseline="0" dirty="0">
                <a:latin typeface="HYc1gj"/>
              </a:rPr>
              <a:t>中闭包无处不在，你只需要能够识别并拥抱它。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zh-CN" altLang="en-US" b="0" i="0" u="none" strike="noStrike" baseline="0" dirty="0">
                <a:latin typeface="HYa1gj"/>
              </a:rPr>
              <a:t>并不是一个需要学习新的语法或模式才能使用的</a:t>
            </a:r>
            <a:r>
              <a:rPr lang="zh-CN" altLang="en-US" dirty="0">
                <a:latin typeface="HYa1gj"/>
              </a:rPr>
              <a:t>工具。</a:t>
            </a:r>
            <a:endParaRPr lang="en-US" altLang="zh-CN" dirty="0">
              <a:latin typeface="HYa1gj"/>
            </a:endParaRPr>
          </a:p>
          <a:p>
            <a:pPr algn="l"/>
            <a:r>
              <a:rPr lang="en-US" altLang="zh-CN" dirty="0">
                <a:latin typeface="HYa1gj"/>
              </a:rPr>
              <a:t>         </a:t>
            </a:r>
            <a:r>
              <a:rPr lang="zh-CN" altLang="en-US" dirty="0">
                <a:latin typeface="HYa1gj"/>
              </a:rPr>
              <a:t>闭包是基于词法作用域书写代码时所产生的自然结果，你甚至不需要为了利用它们而有意识地创建闭包。闭包的创建和使用在你的代码中随处可见。你缺少的是根据你自己的意愿来识别、拥抱和影响闭包的思维环境。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93FB219-CF99-448F-9198-968B585A6F80}"/>
              </a:ext>
            </a:extLst>
          </p:cNvPr>
          <p:cNvSpPr txBox="1"/>
          <p:nvPr/>
        </p:nvSpPr>
        <p:spPr>
          <a:xfrm>
            <a:off x="227055" y="1840075"/>
            <a:ext cx="83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当函数可以记住并访问所在的词法作用域时，就产生了闭包，即使函数是在当前词法作用域之外执行。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750E937-AFE2-4DCD-877E-7F1D0D12DDC1}"/>
              </a:ext>
            </a:extLst>
          </p:cNvPr>
          <p:cNvSpPr txBox="1"/>
          <p:nvPr/>
        </p:nvSpPr>
        <p:spPr>
          <a:xfrm>
            <a:off x="6415650" y="3420464"/>
            <a:ext cx="1980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b="0" i="0" u="none" strike="noStrike" baseline="0" dirty="0">
                <a:latin typeface="HYa1gj"/>
              </a:rPr>
              <a:t>--</a:t>
            </a:r>
            <a:r>
              <a:rPr lang="zh-CN" altLang="en-US" sz="1400" b="0" i="0" u="none" strike="noStrike" baseline="0" dirty="0">
                <a:latin typeface="HYa1gj"/>
              </a:rPr>
              <a:t>你不知道的</a:t>
            </a:r>
            <a:r>
              <a:rPr lang="en-US" altLang="zh-CN" sz="1400" b="0" i="0" u="none" strike="noStrike" baseline="0" dirty="0">
                <a:latin typeface="HYa1gj"/>
              </a:rPr>
              <a:t>JavaScript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D10F7E5-C1FD-4DA7-8316-030F05895D38}"/>
              </a:ext>
            </a:extLst>
          </p:cNvPr>
          <p:cNvSpPr txBox="1"/>
          <p:nvPr/>
        </p:nvSpPr>
        <p:spPr>
          <a:xfrm>
            <a:off x="365760" y="3966151"/>
            <a:ext cx="78343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闭包指的是那些引用了另一个函数作用域中变量的函数，通常是在嵌套函数中实现的。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4F88F23-E8D3-45E9-991E-88C772F49957}"/>
              </a:ext>
            </a:extLst>
          </p:cNvPr>
          <p:cNvSpPr txBox="1"/>
          <p:nvPr/>
        </p:nvSpPr>
        <p:spPr>
          <a:xfrm>
            <a:off x="5963014" y="4446869"/>
            <a:ext cx="2768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b="0" i="0" u="none" strike="noStrike" baseline="0" dirty="0">
                <a:latin typeface="HYa1gj"/>
              </a:rPr>
              <a:t>-- JavaScript</a:t>
            </a:r>
            <a:r>
              <a:rPr lang="zh-CN" altLang="en-US" sz="1400" b="0" i="0" u="none" strike="noStrike" baseline="0" dirty="0">
                <a:latin typeface="HYa1gj"/>
              </a:rPr>
              <a:t>高级程序设计</a:t>
            </a:r>
            <a:r>
              <a:rPr lang="en-US" altLang="zh-CN" sz="1400" b="0" i="0" u="none" strike="noStrike" baseline="0" dirty="0">
                <a:latin typeface="HYa1gj"/>
              </a:rPr>
              <a:t>.</a:t>
            </a:r>
            <a:r>
              <a:rPr lang="zh-CN" altLang="en-US" sz="1400" b="0" i="0" u="none" strike="noStrike" baseline="0" dirty="0">
                <a:latin typeface="HYa1gj"/>
              </a:rPr>
              <a:t>第</a:t>
            </a:r>
            <a:r>
              <a:rPr lang="en-US" altLang="zh-CN" sz="1400" b="0" i="0" u="none" strike="noStrike" baseline="0" dirty="0">
                <a:latin typeface="HYa1gj"/>
              </a:rPr>
              <a:t>4</a:t>
            </a:r>
            <a:r>
              <a:rPr lang="zh-CN" altLang="en-US" sz="1400" b="0" i="0" u="none" strike="noStrike" baseline="0" dirty="0">
                <a:latin typeface="HYa1gj"/>
              </a:rPr>
              <a:t>版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1475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7600" y="4855050"/>
            <a:ext cx="530200" cy="1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559330-B508-4254-9DB4-83D3C4A21BF5}"/>
              </a:ext>
            </a:extLst>
          </p:cNvPr>
          <p:cNvSpPr txBox="1"/>
          <p:nvPr/>
        </p:nvSpPr>
        <p:spPr>
          <a:xfrm>
            <a:off x="4150053" y="5219700"/>
            <a:ext cx="840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b="0" i="0" dirty="0">
              <a:solidFill>
                <a:srgbClr val="3E4753"/>
              </a:solidFill>
              <a:effectLst/>
              <a:latin typeface="Helvetica Neue"/>
            </a:endParaRP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EC121D-7F4D-4801-BE73-69D7DC130FDB}"/>
              </a:ext>
            </a:extLst>
          </p:cNvPr>
          <p:cNvSpPr txBox="1"/>
          <p:nvPr/>
        </p:nvSpPr>
        <p:spPr>
          <a:xfrm>
            <a:off x="309717" y="261236"/>
            <a:ext cx="45720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600" b="0" i="0" u="none" strike="noStrike" baseline="0" dirty="0">
                <a:latin typeface="HYa1gj"/>
              </a:rPr>
              <a:t>下面一段代码，清晰地展示了闭包：</a:t>
            </a:r>
          </a:p>
          <a:p>
            <a:pPr algn="l"/>
            <a:r>
              <a:rPr lang="en-US" altLang="zh-CN" sz="1400" b="1" i="0" u="none" strike="noStrike" baseline="0" dirty="0">
                <a:latin typeface="UbuntuMono-Bold"/>
              </a:rPr>
              <a:t>function </a:t>
            </a:r>
            <a:r>
              <a:rPr lang="en-US" altLang="zh-CN" sz="1400" b="0" i="0" u="none" strike="noStrike" baseline="0" dirty="0">
                <a:latin typeface="UbuntuMono-Regular"/>
              </a:rPr>
              <a:t>foo() {</a:t>
            </a:r>
          </a:p>
          <a:p>
            <a:pPr algn="l"/>
            <a:r>
              <a:rPr lang="en-US" altLang="zh-CN" b="1" dirty="0">
                <a:latin typeface="UbuntuMono-Bold"/>
              </a:rPr>
              <a:t>        </a:t>
            </a:r>
            <a:r>
              <a:rPr lang="en-US" altLang="zh-CN" sz="1400" b="1" i="0" u="none" strike="noStrike" baseline="0" dirty="0">
                <a:latin typeface="UbuntuMono-Bold"/>
              </a:rPr>
              <a:t>var </a:t>
            </a:r>
            <a:r>
              <a:rPr lang="en-US" altLang="zh-CN" sz="1400" b="0" i="0" u="none" strike="noStrike" baseline="0" dirty="0">
                <a:latin typeface="UbuntuMono-Regular"/>
              </a:rPr>
              <a:t>a = 2;</a:t>
            </a:r>
          </a:p>
          <a:p>
            <a:pPr algn="l"/>
            <a:endParaRPr lang="en-US" altLang="zh-CN" sz="1400" b="0" i="0" u="none" strike="noStrike" baseline="0" dirty="0">
              <a:latin typeface="UbuntuMono-Regular"/>
            </a:endParaRPr>
          </a:p>
          <a:p>
            <a:pPr algn="l"/>
            <a:r>
              <a:rPr lang="en-US" altLang="zh-CN" sz="1400" b="1" i="0" u="none" strike="noStrike" baseline="0" dirty="0">
                <a:latin typeface="UbuntuMono-Bold"/>
              </a:rPr>
              <a:t>        </a:t>
            </a:r>
            <a:r>
              <a:rPr lang="en-US" altLang="zh-CN" sz="1400" b="1" i="0" u="sng" strike="noStrike" baseline="0" dirty="0">
                <a:latin typeface="UbuntuMono-Bold"/>
              </a:rPr>
              <a:t>function </a:t>
            </a:r>
            <a:r>
              <a:rPr lang="en-US" altLang="zh-CN" sz="1400" b="0" i="0" u="sng" strike="noStrike" baseline="0" dirty="0">
                <a:latin typeface="UbuntuMono-Regular"/>
              </a:rPr>
              <a:t>bar() {</a:t>
            </a:r>
          </a:p>
          <a:p>
            <a:pPr algn="l"/>
            <a:r>
              <a:rPr lang="en-US" altLang="zh-CN" sz="1400" b="0" i="0" strike="noStrike" baseline="0" dirty="0">
                <a:latin typeface="UbuntuMono-Regular"/>
              </a:rPr>
              <a:t>        </a:t>
            </a:r>
            <a:r>
              <a:rPr lang="en-US" altLang="zh-CN" sz="1400" b="0" i="0" u="sng" strike="noStrike" baseline="0" dirty="0">
                <a:latin typeface="UbuntuMono-Regular"/>
              </a:rPr>
              <a:t>        console.log( a );</a:t>
            </a:r>
          </a:p>
          <a:p>
            <a:pPr algn="l"/>
            <a:r>
              <a:rPr lang="en-US" altLang="zh-CN" sz="1400" b="0" i="0" strike="noStrike" baseline="0" dirty="0">
                <a:latin typeface="UbuntuMono-Regular"/>
              </a:rPr>
              <a:t>        </a:t>
            </a:r>
            <a:r>
              <a:rPr lang="en-US" altLang="zh-CN" sz="1400" b="0" i="0" u="sng" strike="noStrike" baseline="0" dirty="0">
                <a:latin typeface="UbuntuMono-Regular"/>
              </a:rPr>
              <a:t>}</a:t>
            </a:r>
          </a:p>
          <a:p>
            <a:pPr algn="l"/>
            <a:r>
              <a:rPr lang="en-US" altLang="zh-CN" sz="1400" b="1" i="0" u="none" strike="noStrike" baseline="0" dirty="0">
                <a:latin typeface="UbuntuMono-Bold"/>
              </a:rPr>
              <a:t>        return </a:t>
            </a:r>
            <a:r>
              <a:rPr lang="en-US" altLang="zh-CN" sz="1400" b="0" i="0" u="none" strike="noStrike" baseline="0" dirty="0">
                <a:latin typeface="UbuntuMono-Regular"/>
              </a:rPr>
              <a:t>bar;</a:t>
            </a:r>
          </a:p>
          <a:p>
            <a:pPr algn="l"/>
            <a:r>
              <a:rPr lang="en-US" altLang="zh-CN" sz="1400" b="0" i="0" u="none" strike="noStrike" baseline="0" dirty="0">
                <a:latin typeface="UbuntuMono-Regular"/>
              </a:rPr>
              <a:t>}</a:t>
            </a:r>
          </a:p>
          <a:p>
            <a:pPr algn="l"/>
            <a:endParaRPr lang="en-US" altLang="zh-CN" sz="1400" b="0" i="0" u="none" strike="noStrike" baseline="0" dirty="0">
              <a:latin typeface="UbuntuMono-Regular"/>
            </a:endParaRPr>
          </a:p>
          <a:p>
            <a:pPr algn="l"/>
            <a:r>
              <a:rPr lang="en-US" altLang="zh-CN" sz="1400" b="1" i="0" u="none" strike="noStrike" baseline="0" dirty="0">
                <a:latin typeface="UbuntuMono-Bold"/>
              </a:rPr>
              <a:t>var </a:t>
            </a:r>
            <a:r>
              <a:rPr lang="en-US" altLang="zh-CN" sz="1400" b="0" i="0" u="none" strike="noStrike" baseline="0" dirty="0" err="1">
                <a:latin typeface="UbuntuMono-Regular"/>
              </a:rPr>
              <a:t>baz</a:t>
            </a:r>
            <a:r>
              <a:rPr lang="en-US" altLang="zh-CN" sz="1400" b="0" i="0" u="none" strike="noStrike" baseline="0" dirty="0">
                <a:latin typeface="UbuntuMono-Regular"/>
              </a:rPr>
              <a:t> = foo();</a:t>
            </a:r>
          </a:p>
          <a:p>
            <a:pPr algn="l"/>
            <a:endParaRPr lang="en-US" altLang="zh-CN" sz="1400" b="0" i="0" u="none" strike="noStrike" baseline="0" dirty="0">
              <a:latin typeface="UbuntuMono-Regular"/>
            </a:endParaRPr>
          </a:p>
          <a:p>
            <a:pPr algn="l"/>
            <a:r>
              <a:rPr lang="en-US" altLang="zh-CN" sz="1400" b="0" i="0" u="none" strike="noStrike" baseline="0" dirty="0" err="1">
                <a:latin typeface="UbuntuMono-Regular"/>
              </a:rPr>
              <a:t>baz</a:t>
            </a:r>
            <a:r>
              <a:rPr lang="en-US" altLang="zh-CN" sz="1400" b="0" i="0" u="none" strike="noStrike" baseline="0" dirty="0">
                <a:latin typeface="UbuntuMono-Regular"/>
              </a:rPr>
              <a:t>(); // 2         </a:t>
            </a:r>
            <a:r>
              <a:rPr lang="en-US" altLang="zh-CN" sz="1400" b="0" i="0" u="none" strike="noStrike" baseline="0" dirty="0">
                <a:latin typeface="HYa1gj"/>
              </a:rPr>
              <a:t>——</a:t>
            </a:r>
            <a:r>
              <a:rPr lang="zh-CN" altLang="en-US" sz="1400" b="0" i="0" u="none" strike="noStrike" baseline="0" dirty="0">
                <a:latin typeface="HYa1gj"/>
              </a:rPr>
              <a:t>这就是闭包的效果。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290F6A-82F9-432F-98E7-F0BB004D4D95}"/>
              </a:ext>
            </a:extLst>
          </p:cNvPr>
          <p:cNvSpPr txBox="1"/>
          <p:nvPr/>
        </p:nvSpPr>
        <p:spPr>
          <a:xfrm>
            <a:off x="309717" y="3979405"/>
            <a:ext cx="8890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400" b="0" i="0" u="none" strike="noStrike" baseline="0" dirty="0">
                <a:latin typeface="HYa1gj"/>
              </a:rPr>
              <a:t>在</a:t>
            </a:r>
            <a:r>
              <a:rPr lang="en-US" altLang="zh-CN" sz="1400" b="0" i="0" u="none" strike="noStrike" baseline="0" dirty="0">
                <a:latin typeface="UbuntuMono-Regular"/>
              </a:rPr>
              <a:t>foo() </a:t>
            </a:r>
            <a:r>
              <a:rPr lang="zh-CN" altLang="en-US" sz="1400" b="0" i="0" u="none" strike="noStrike" baseline="0" dirty="0">
                <a:latin typeface="HYa1gj"/>
              </a:rPr>
              <a:t>执行后，</a:t>
            </a:r>
            <a:r>
              <a:rPr lang="en-US" altLang="zh-CN" sz="1400" b="0" i="0" u="none" strike="noStrike" baseline="0" dirty="0">
                <a:latin typeface="UbuntuMono-Regular"/>
              </a:rPr>
              <a:t>bar() </a:t>
            </a:r>
            <a:r>
              <a:rPr lang="zh-CN" altLang="en-US" sz="1400" b="0" i="0" u="none" strike="noStrike" baseline="0" dirty="0">
                <a:latin typeface="HYa1gj"/>
              </a:rPr>
              <a:t>依然持有对该作用域的引用，而这个引用就叫作闭包。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624B69-F90A-4BDB-A684-F3F7F7E69636}"/>
              </a:ext>
            </a:extLst>
          </p:cNvPr>
          <p:cNvSpPr txBox="1"/>
          <p:nvPr/>
        </p:nvSpPr>
        <p:spPr>
          <a:xfrm>
            <a:off x="2595717" y="1315792"/>
            <a:ext cx="8890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400" b="0" i="0" u="none" strike="noStrike" baseline="0" dirty="0">
                <a:latin typeface="HYa1gj"/>
              </a:rPr>
              <a:t>←</a:t>
            </a:r>
            <a:r>
              <a:rPr lang="en-US" altLang="zh-CN" sz="1400" b="0" i="0" u="none" strike="noStrike" baseline="0" dirty="0">
                <a:latin typeface="HYa1gj"/>
              </a:rPr>
              <a:t>——</a:t>
            </a:r>
            <a:r>
              <a:rPr lang="zh-CN" altLang="en-US" sz="1400" b="0" i="0" u="none" strike="noStrike" baseline="0" dirty="0">
                <a:latin typeface="HYa1gj"/>
              </a:rPr>
              <a:t>此处是闭包。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15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1475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7600" y="4855050"/>
            <a:ext cx="530200" cy="1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559330-B508-4254-9DB4-83D3C4A21BF5}"/>
              </a:ext>
            </a:extLst>
          </p:cNvPr>
          <p:cNvSpPr txBox="1"/>
          <p:nvPr/>
        </p:nvSpPr>
        <p:spPr>
          <a:xfrm>
            <a:off x="4150053" y="5219700"/>
            <a:ext cx="840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b="0" i="0" dirty="0">
              <a:solidFill>
                <a:srgbClr val="3E4753"/>
              </a:solidFill>
              <a:effectLst/>
              <a:latin typeface="Helvetica Neue"/>
            </a:endParaRP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76118A-9D93-42EE-A130-FD93DC1015D7}"/>
              </a:ext>
            </a:extLst>
          </p:cNvPr>
          <p:cNvSpPr txBox="1"/>
          <p:nvPr/>
        </p:nvSpPr>
        <p:spPr>
          <a:xfrm>
            <a:off x="489648" y="372818"/>
            <a:ext cx="62769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600" b="0" i="0" u="none" strike="noStrike" baseline="0" dirty="0">
                <a:latin typeface="HYa1gj"/>
              </a:rPr>
              <a:t>无论使用何种方式对函数类型的值</a:t>
            </a:r>
            <a:r>
              <a:rPr lang="zh-CN" altLang="en-US" sz="1600" b="0" i="0" u="none" strike="noStrike" baseline="0" dirty="0">
                <a:latin typeface="HYc1gj"/>
              </a:rPr>
              <a:t>进行传递</a:t>
            </a:r>
            <a:r>
              <a:rPr lang="zh-CN" altLang="en-US" sz="1600" b="0" i="0" u="none" strike="noStrike" baseline="0" dirty="0">
                <a:latin typeface="HYa1gj"/>
              </a:rPr>
              <a:t>，当函数在别处被调用时都可以观察到闭包。</a:t>
            </a:r>
            <a:endParaRPr lang="en-US" altLang="zh-CN" sz="1600" b="0" i="0" u="none" strike="noStrike" baseline="0" dirty="0">
              <a:latin typeface="HYa1gj"/>
            </a:endParaRPr>
          </a:p>
          <a:p>
            <a:pPr algn="l"/>
            <a:endParaRPr lang="zh-CN" altLang="en-US" sz="1600" b="0" i="0" u="none" strike="noStrike" baseline="0" dirty="0">
              <a:latin typeface="HYa1gj"/>
            </a:endParaRPr>
          </a:p>
          <a:p>
            <a:pPr algn="l"/>
            <a:r>
              <a:rPr lang="en-US" altLang="zh-CN" sz="1400" b="1" i="0" u="none" strike="noStrike" baseline="0" dirty="0">
                <a:latin typeface="UbuntuMono-Bold"/>
              </a:rPr>
              <a:t>function </a:t>
            </a:r>
            <a:r>
              <a:rPr lang="en-US" altLang="zh-CN" sz="1400" b="0" i="0" u="none" strike="noStrike" baseline="0" dirty="0">
                <a:latin typeface="UbuntuMono-Regular"/>
              </a:rPr>
              <a:t>foo() {</a:t>
            </a:r>
          </a:p>
          <a:p>
            <a:pPr algn="l"/>
            <a:r>
              <a:rPr lang="en-US" altLang="zh-CN" sz="1400" b="1" i="0" u="none" strike="noStrike" baseline="0" dirty="0">
                <a:latin typeface="UbuntuMono-Bold"/>
              </a:rPr>
              <a:t>        var </a:t>
            </a:r>
            <a:r>
              <a:rPr lang="en-US" altLang="zh-CN" sz="1400" b="0" i="0" u="none" strike="noStrike" baseline="0" dirty="0">
                <a:latin typeface="UbuntuMono-Regular"/>
              </a:rPr>
              <a:t>a = 2;</a:t>
            </a:r>
          </a:p>
          <a:p>
            <a:pPr algn="l"/>
            <a:r>
              <a:rPr lang="en-US" altLang="zh-CN" sz="1400" b="1" i="0" u="none" strike="noStrike" baseline="0" dirty="0">
                <a:latin typeface="UbuntuMono-Bold"/>
              </a:rPr>
              <a:t>        function </a:t>
            </a:r>
            <a:r>
              <a:rPr lang="en-US" altLang="zh-CN" sz="1400" b="0" i="0" u="none" strike="noStrike" baseline="0" dirty="0" err="1">
                <a:latin typeface="UbuntuMono-Regular"/>
              </a:rPr>
              <a:t>baz</a:t>
            </a:r>
            <a:r>
              <a:rPr lang="en-US" altLang="zh-CN" sz="1400" b="0" i="0" u="none" strike="noStrike" baseline="0" dirty="0">
                <a:latin typeface="UbuntuMono-Regular"/>
              </a:rPr>
              <a:t>() {</a:t>
            </a:r>
          </a:p>
          <a:p>
            <a:pPr algn="l"/>
            <a:r>
              <a:rPr lang="en-US" altLang="zh-CN" sz="1400" b="0" i="0" u="none" strike="noStrike" baseline="0" dirty="0">
                <a:latin typeface="UbuntuMono-Regular"/>
              </a:rPr>
              <a:t>                console.log( a ); // 2</a:t>
            </a:r>
          </a:p>
          <a:p>
            <a:pPr algn="l"/>
            <a:r>
              <a:rPr lang="en-US" altLang="zh-CN" sz="1400" b="0" i="0" u="none" strike="noStrike" baseline="0" dirty="0">
                <a:latin typeface="UbuntuMono-Regular"/>
              </a:rPr>
              <a:t>        }</a:t>
            </a:r>
          </a:p>
          <a:p>
            <a:pPr algn="l"/>
            <a:r>
              <a:rPr lang="en-US" altLang="zh-CN" sz="1400" b="0" i="0" u="none" strike="noStrike" baseline="0" dirty="0">
                <a:latin typeface="UbuntuMono-Regular"/>
              </a:rPr>
              <a:t>        bar( </a:t>
            </a:r>
            <a:r>
              <a:rPr lang="en-US" altLang="zh-CN" sz="1400" b="0" i="0" u="none" strike="noStrike" baseline="0" dirty="0" err="1">
                <a:latin typeface="UbuntuMono-Regular"/>
              </a:rPr>
              <a:t>baz</a:t>
            </a:r>
            <a:r>
              <a:rPr lang="en-US" altLang="zh-CN" sz="1400" b="0" i="0" u="none" strike="noStrike" baseline="0" dirty="0">
                <a:latin typeface="UbuntuMono-Regular"/>
              </a:rPr>
              <a:t> );</a:t>
            </a:r>
          </a:p>
          <a:p>
            <a:pPr algn="l"/>
            <a:r>
              <a:rPr lang="en-US" altLang="zh-CN" sz="1400" b="0" i="0" u="none" strike="noStrike" baseline="0" dirty="0">
                <a:latin typeface="UbuntuMono-Regular"/>
              </a:rPr>
              <a:t>}</a:t>
            </a:r>
          </a:p>
          <a:p>
            <a:pPr algn="l"/>
            <a:r>
              <a:rPr lang="en-US" altLang="zh-CN" sz="1400" b="1" i="0" u="none" strike="noStrike" baseline="0" dirty="0">
                <a:latin typeface="UbuntuMono-Bold"/>
              </a:rPr>
              <a:t>function </a:t>
            </a:r>
            <a:r>
              <a:rPr lang="en-US" altLang="zh-CN" sz="1400" b="0" i="0" u="none" strike="noStrike" baseline="0" dirty="0">
                <a:latin typeface="UbuntuMono-Regular"/>
              </a:rPr>
              <a:t>bar(</a:t>
            </a:r>
            <a:r>
              <a:rPr lang="en-US" altLang="zh-CN" sz="1400" b="0" i="0" u="none" strike="noStrike" baseline="0" dirty="0" err="1">
                <a:latin typeface="UbuntuMono-Regular"/>
              </a:rPr>
              <a:t>fn</a:t>
            </a:r>
            <a:r>
              <a:rPr lang="en-US" altLang="zh-CN" sz="1400" b="0" i="0" u="none" strike="noStrike" baseline="0" dirty="0">
                <a:latin typeface="UbuntuMono-Regular"/>
              </a:rPr>
              <a:t>) {</a:t>
            </a:r>
          </a:p>
          <a:p>
            <a:pPr algn="l"/>
            <a:r>
              <a:rPr lang="en-US" altLang="zh-CN" sz="1400" b="0" i="0" u="none" strike="noStrike" baseline="0" dirty="0">
                <a:latin typeface="UbuntuMono-Regular"/>
              </a:rPr>
              <a:t>        </a:t>
            </a:r>
            <a:r>
              <a:rPr lang="en-US" altLang="zh-CN" sz="1400" b="0" i="0" u="none" strike="noStrike" baseline="0" dirty="0" err="1">
                <a:latin typeface="UbuntuMono-Regular"/>
              </a:rPr>
              <a:t>fn</a:t>
            </a:r>
            <a:r>
              <a:rPr lang="en-US" altLang="zh-CN" sz="1400" b="0" i="0" u="none" strike="noStrike" baseline="0" dirty="0">
                <a:latin typeface="UbuntuMono-Regular"/>
              </a:rPr>
              <a:t>();   </a:t>
            </a:r>
            <a:endParaRPr lang="zh-CN" altLang="en-US" sz="1400" b="0" i="0" u="none" strike="noStrike" baseline="0" dirty="0">
              <a:latin typeface="HYa1gj"/>
            </a:endParaRPr>
          </a:p>
          <a:p>
            <a:pPr algn="l"/>
            <a:r>
              <a:rPr lang="en-US" altLang="zh-CN" sz="1400" b="0" i="0" u="none" strike="noStrike" baseline="0" dirty="0">
                <a:latin typeface="UbuntuMono-Regular"/>
              </a:rPr>
              <a:t>}</a:t>
            </a:r>
            <a:br>
              <a:rPr lang="en-US" altLang="zh-CN" sz="1400" b="0" i="0" u="none" strike="noStrike" baseline="0" dirty="0">
                <a:latin typeface="UbuntuMono-Regular"/>
              </a:rPr>
            </a:br>
            <a:br>
              <a:rPr lang="en-US" altLang="zh-CN" sz="1400" b="0" i="0" u="none" strike="noStrike" baseline="0" dirty="0">
                <a:latin typeface="UbuntuMono-Regular"/>
              </a:rPr>
            </a:br>
            <a:r>
              <a:rPr lang="en-US" altLang="zh-CN" sz="1400" b="0" i="0" u="none" strike="noStrike" baseline="0" dirty="0">
                <a:latin typeface="UbuntuMono-Regular"/>
              </a:rPr>
              <a:t>foo</a:t>
            </a:r>
            <a:r>
              <a:rPr lang="en-US" altLang="zh-CN" dirty="0">
                <a:latin typeface="UbuntuMono-Regular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85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1475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7600" y="4855050"/>
            <a:ext cx="530200" cy="1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559330-B508-4254-9DB4-83D3C4A21BF5}"/>
              </a:ext>
            </a:extLst>
          </p:cNvPr>
          <p:cNvSpPr txBox="1"/>
          <p:nvPr/>
        </p:nvSpPr>
        <p:spPr>
          <a:xfrm>
            <a:off x="4150053" y="5219700"/>
            <a:ext cx="840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b="0" i="0" dirty="0">
              <a:solidFill>
                <a:srgbClr val="3E4753"/>
              </a:solidFill>
              <a:effectLst/>
              <a:latin typeface="Helvetica Neue"/>
            </a:endParaRP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586DF4-8095-400D-962B-65733292B9E8}"/>
              </a:ext>
            </a:extLst>
          </p:cNvPr>
          <p:cNvSpPr txBox="1"/>
          <p:nvPr/>
        </p:nvSpPr>
        <p:spPr>
          <a:xfrm>
            <a:off x="407056" y="300249"/>
            <a:ext cx="62769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b="1" i="0" u="none" strike="noStrike" baseline="0" dirty="0">
                <a:latin typeface="UbuntuMono-Bold"/>
              </a:rPr>
              <a:t>function </a:t>
            </a:r>
            <a:r>
              <a:rPr lang="en-US" altLang="zh-CN" sz="1400" b="0" i="0" u="none" strike="noStrike" baseline="0" dirty="0">
                <a:latin typeface="UbuntuMono-Regular"/>
              </a:rPr>
              <a:t>wait(message) {</a:t>
            </a:r>
          </a:p>
          <a:p>
            <a:pPr algn="l"/>
            <a:r>
              <a:rPr lang="en-US" altLang="zh-CN" sz="1400" b="0" i="0" u="none" strike="noStrike" baseline="0" dirty="0">
                <a:latin typeface="UbuntuMono-Regular"/>
              </a:rPr>
              <a:t>        </a:t>
            </a:r>
            <a:r>
              <a:rPr lang="en-US" altLang="zh-CN" sz="1400" b="0" i="0" u="none" strike="noStrike" baseline="0" dirty="0" err="1">
                <a:latin typeface="UbuntuMono-Regular"/>
              </a:rPr>
              <a:t>setTimeout</a:t>
            </a:r>
            <a:r>
              <a:rPr lang="en-US" altLang="zh-CN" sz="1400" b="0" i="0" u="none" strike="noStrike" baseline="0" dirty="0">
                <a:latin typeface="UbuntuMono-Regular"/>
              </a:rPr>
              <a:t>( function timer() {</a:t>
            </a:r>
          </a:p>
          <a:p>
            <a:pPr algn="l"/>
            <a:r>
              <a:rPr lang="en-US" altLang="zh-CN" sz="1400" b="0" i="0" u="none" strike="noStrike" baseline="0" dirty="0">
                <a:latin typeface="UbuntuMono-Regular"/>
              </a:rPr>
              <a:t>                console.log( message );</a:t>
            </a:r>
          </a:p>
          <a:p>
            <a:pPr algn="l"/>
            <a:r>
              <a:rPr lang="en-US" altLang="zh-CN" sz="1400" b="0" i="0" u="none" strike="noStrike" baseline="0" dirty="0">
                <a:latin typeface="UbuntuMono-Regular"/>
              </a:rPr>
              <a:t>        }, 1000 );</a:t>
            </a:r>
          </a:p>
          <a:p>
            <a:pPr algn="l"/>
            <a:r>
              <a:rPr lang="en-US" altLang="zh-CN" sz="1400" b="0" i="0" u="none" strike="noStrike" baseline="0" dirty="0">
                <a:latin typeface="UbuntuMono-Regular"/>
              </a:rPr>
              <a:t>}</a:t>
            </a:r>
          </a:p>
          <a:p>
            <a:pPr algn="l"/>
            <a:endParaRPr lang="en-US" altLang="zh-CN" sz="1400" b="0" i="0" u="none" strike="noStrike" baseline="0" dirty="0">
              <a:latin typeface="UbuntuMono-Regular"/>
            </a:endParaRPr>
          </a:p>
          <a:p>
            <a:pPr algn="l"/>
            <a:r>
              <a:rPr lang="en-US" altLang="zh-CN" sz="1400" b="0" i="0" u="none" strike="noStrike" baseline="0" dirty="0">
                <a:latin typeface="UbuntuMono-Regular"/>
              </a:rPr>
              <a:t>wait( "Hello, closure!" );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9C5D63-7E15-49AE-9DC5-D035BEF436C3}"/>
              </a:ext>
            </a:extLst>
          </p:cNvPr>
          <p:cNvSpPr txBox="1"/>
          <p:nvPr/>
        </p:nvSpPr>
        <p:spPr>
          <a:xfrm>
            <a:off x="4861068" y="192527"/>
            <a:ext cx="62769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b="1" i="0" u="none" strike="noStrike" baseline="0" dirty="0">
                <a:latin typeface="UbuntuMono-Bold"/>
              </a:rPr>
              <a:t>function </a:t>
            </a:r>
            <a:r>
              <a:rPr lang="en-US" altLang="zh-CN" sz="1400" b="0" i="0" u="none" strike="noStrike" baseline="0" dirty="0" err="1">
                <a:latin typeface="UbuntuMono-Regular"/>
              </a:rPr>
              <a:t>setupBot</a:t>
            </a:r>
            <a:r>
              <a:rPr lang="en-US" altLang="zh-CN" sz="1400" b="0" i="0" u="none" strike="noStrike" baseline="0" dirty="0">
                <a:latin typeface="UbuntuMono-Regular"/>
              </a:rPr>
              <a:t>(name, selector) {</a:t>
            </a:r>
          </a:p>
          <a:p>
            <a:pPr algn="l"/>
            <a:r>
              <a:rPr lang="en-US" altLang="zh-CN" dirty="0">
                <a:latin typeface="UbuntuMono-Regular"/>
              </a:rPr>
              <a:t>        </a:t>
            </a:r>
            <a:r>
              <a:rPr lang="en-US" altLang="zh-CN" sz="1400" b="0" i="0" u="none" strike="noStrike" baseline="0" dirty="0">
                <a:latin typeface="UbuntuMono-Regular"/>
              </a:rPr>
              <a:t>$( selector ).click( function activator() {</a:t>
            </a:r>
          </a:p>
          <a:p>
            <a:pPr algn="l"/>
            <a:r>
              <a:rPr lang="en-US" altLang="zh-CN" sz="1400" b="0" i="0" u="none" strike="noStrike" baseline="0" dirty="0">
                <a:latin typeface="UbuntuMono-Regular"/>
              </a:rPr>
              <a:t>                console.log( "Activating: " + name );</a:t>
            </a:r>
          </a:p>
          <a:p>
            <a:pPr algn="l"/>
            <a:r>
              <a:rPr lang="en-US" altLang="zh-CN" sz="1400" b="0" i="0" u="none" strike="noStrike" baseline="0" dirty="0">
                <a:latin typeface="UbuntuMono-Regular"/>
              </a:rPr>
              <a:t>        } );</a:t>
            </a:r>
          </a:p>
          <a:p>
            <a:pPr algn="l"/>
            <a:r>
              <a:rPr lang="en-US" altLang="zh-CN" sz="1400" b="0" i="0" u="none" strike="noStrike" baseline="0" dirty="0">
                <a:latin typeface="UbuntuMono-Regular"/>
              </a:rPr>
              <a:t>}</a:t>
            </a:r>
          </a:p>
          <a:p>
            <a:pPr algn="l"/>
            <a:endParaRPr lang="en-US" altLang="zh-CN" sz="1400" b="0" i="0" u="none" strike="noStrike" baseline="0" dirty="0">
              <a:latin typeface="UbuntuMono-Regular"/>
            </a:endParaRPr>
          </a:p>
          <a:p>
            <a:pPr algn="l"/>
            <a:r>
              <a:rPr lang="en-US" altLang="zh-CN" sz="1400" b="0" i="0" u="none" strike="noStrike" baseline="0" dirty="0" err="1">
                <a:latin typeface="UbuntuMono-Regular"/>
              </a:rPr>
              <a:t>setupBot</a:t>
            </a:r>
            <a:r>
              <a:rPr lang="en-US" altLang="zh-CN" sz="1400" b="0" i="0" u="none" strike="noStrike" baseline="0" dirty="0">
                <a:latin typeface="UbuntuMono-Regular"/>
              </a:rPr>
              <a:t>( "Closure Bot 1", "#bot_1" );</a:t>
            </a:r>
          </a:p>
          <a:p>
            <a:pPr algn="l"/>
            <a:r>
              <a:rPr lang="en-US" altLang="zh-CN" sz="1400" b="0" i="0" u="none" strike="noStrike" baseline="0" dirty="0" err="1">
                <a:latin typeface="UbuntuMono-Regular"/>
              </a:rPr>
              <a:t>setupBot</a:t>
            </a:r>
            <a:r>
              <a:rPr lang="en-US" altLang="zh-CN" sz="1400" b="0" i="0" u="none" strike="noStrike" baseline="0" dirty="0">
                <a:latin typeface="UbuntuMono-Regular"/>
              </a:rPr>
              <a:t>( "Closure Bot 2", "#bot_2" );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202434-C6DC-43B0-B55C-D970ED50D253}"/>
              </a:ext>
            </a:extLst>
          </p:cNvPr>
          <p:cNvSpPr txBox="1"/>
          <p:nvPr/>
        </p:nvSpPr>
        <p:spPr>
          <a:xfrm>
            <a:off x="283169" y="2952472"/>
            <a:ext cx="87310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600" b="0" i="0" u="none" strike="noStrike" baseline="0" dirty="0">
                <a:latin typeface="HYa1gj"/>
              </a:rPr>
              <a:t>本质上</a:t>
            </a:r>
            <a:r>
              <a:rPr lang="zh-CN" altLang="en-US" sz="1600" b="0" i="0" u="none" strike="noStrike" baseline="0" dirty="0">
                <a:latin typeface="HYc1gj"/>
              </a:rPr>
              <a:t>无论何时何地</a:t>
            </a:r>
            <a:r>
              <a:rPr lang="zh-CN" altLang="en-US" sz="1600" b="0" i="0" u="none" strike="noStrike" baseline="0" dirty="0">
                <a:latin typeface="HYa1gj"/>
              </a:rPr>
              <a:t>，如果将函数（访问它们各自的词法作用域）当作第一级的值类型并到处传递，你就会看到闭包在这些函数中的应用。在定时器、事件监听器、</a:t>
            </a:r>
            <a:r>
              <a:rPr lang="en-US" altLang="zh-CN" sz="1600" b="0" i="0" u="none" strike="noStrike" baseline="0" dirty="0">
                <a:latin typeface="Times-Roman"/>
              </a:rPr>
              <a:t>Ajax </a:t>
            </a:r>
            <a:r>
              <a:rPr lang="zh-CN" altLang="en-US" sz="1600" b="0" i="0" u="none" strike="noStrike" baseline="0" dirty="0">
                <a:latin typeface="HYa1gj"/>
              </a:rPr>
              <a:t>请求、跨窗口通信、</a:t>
            </a:r>
            <a:r>
              <a:rPr lang="en-US" altLang="zh-CN" sz="1600" b="0" i="0" u="none" strike="noStrike" baseline="0" dirty="0">
                <a:latin typeface="Times-Roman"/>
              </a:rPr>
              <a:t>Web Workers </a:t>
            </a:r>
            <a:r>
              <a:rPr lang="zh-CN" altLang="en-US" sz="1600" b="0" i="0" u="none" strike="noStrike" baseline="0" dirty="0">
                <a:latin typeface="HYa1gj"/>
              </a:rPr>
              <a:t>或者任何其他的异步（或者同步）任务中，只要使用了</a:t>
            </a:r>
            <a:r>
              <a:rPr lang="zh-CN" altLang="en-US" sz="1600" b="0" i="0" u="none" strike="noStrike" baseline="0" dirty="0">
                <a:latin typeface="HYc1gj"/>
              </a:rPr>
              <a:t>回调函数</a:t>
            </a:r>
            <a:r>
              <a:rPr lang="zh-CN" altLang="en-US" sz="1600" b="0" i="0" u="none" strike="noStrike" baseline="0" dirty="0">
                <a:latin typeface="HYa1gj"/>
              </a:rPr>
              <a:t>，实际上就是在使用闭包！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413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1475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7600" y="4855050"/>
            <a:ext cx="530200" cy="1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559330-B508-4254-9DB4-83D3C4A21BF5}"/>
              </a:ext>
            </a:extLst>
          </p:cNvPr>
          <p:cNvSpPr txBox="1"/>
          <p:nvPr/>
        </p:nvSpPr>
        <p:spPr>
          <a:xfrm>
            <a:off x="4150053" y="5219700"/>
            <a:ext cx="840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b="0" i="0" dirty="0">
              <a:solidFill>
                <a:srgbClr val="3E4753"/>
              </a:solidFill>
              <a:effectLst/>
              <a:latin typeface="Helvetica Neue"/>
            </a:endParaRP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0CE968-3120-4E75-AD75-AAB5148359B4}"/>
              </a:ext>
            </a:extLst>
          </p:cNvPr>
          <p:cNvSpPr txBox="1"/>
          <p:nvPr/>
        </p:nvSpPr>
        <p:spPr>
          <a:xfrm>
            <a:off x="94390" y="226620"/>
            <a:ext cx="62769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1200" dirty="0">
                <a:solidFill>
                  <a:srgbClr val="EB5360"/>
                </a:solidFill>
                <a:latin typeface="+mn-lt"/>
                <a:ea typeface="+mn-ea"/>
                <a:cs typeface="+mn-ea"/>
              </a:rPr>
              <a:t>闭包陷阱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6AE58C-BFDB-4638-A7B8-443D15B93DD5}"/>
              </a:ext>
            </a:extLst>
          </p:cNvPr>
          <p:cNvSpPr txBox="1"/>
          <p:nvPr/>
        </p:nvSpPr>
        <p:spPr>
          <a:xfrm>
            <a:off x="147484" y="702930"/>
            <a:ext cx="6276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u="none" strike="noStrike" baseline="0" dirty="0">
                <a:latin typeface="UbuntuMono-Regular"/>
              </a:rPr>
              <a:t>for </a:t>
            </a:r>
            <a:r>
              <a:rPr lang="zh-CN" altLang="en-US" sz="1400" b="0" i="0" u="none" strike="noStrike" baseline="0" dirty="0">
                <a:latin typeface="HYa1gj"/>
              </a:rPr>
              <a:t>循环是最常见的例子。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1B564E-98A7-4973-B8E9-640C044BA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80" y="1267635"/>
            <a:ext cx="5816729" cy="199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8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1475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7600" y="4855050"/>
            <a:ext cx="530200" cy="1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559330-B508-4254-9DB4-83D3C4A21BF5}"/>
              </a:ext>
            </a:extLst>
          </p:cNvPr>
          <p:cNvSpPr txBox="1"/>
          <p:nvPr/>
        </p:nvSpPr>
        <p:spPr>
          <a:xfrm>
            <a:off x="4150053" y="5219700"/>
            <a:ext cx="840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b="0" i="0" dirty="0">
              <a:solidFill>
                <a:srgbClr val="3E4753"/>
              </a:solidFill>
              <a:effectLst/>
              <a:latin typeface="Helvetica Neue"/>
            </a:endParaRP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07EDA6-3AC7-4686-8087-687BF4716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97" y="318566"/>
            <a:ext cx="5410217" cy="2191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7B854E-2D63-46A0-AFA1-6BC04AC98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83" y="3000973"/>
            <a:ext cx="5762954" cy="18239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4FF17E-D75A-4DEC-A5AF-1133CE5F4DB4}"/>
              </a:ext>
            </a:extLst>
          </p:cNvPr>
          <p:cNvSpPr txBox="1"/>
          <p:nvPr/>
        </p:nvSpPr>
        <p:spPr>
          <a:xfrm>
            <a:off x="454249" y="2696006"/>
            <a:ext cx="308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ES6 let </a:t>
            </a:r>
            <a:r>
              <a:rPr lang="zh-CN" altLang="en-US" dirty="0"/>
              <a:t>变量规避了闭包陷阱</a:t>
            </a:r>
          </a:p>
        </p:txBody>
      </p:sp>
    </p:spTree>
    <p:extLst>
      <p:ext uri="{BB962C8B-B14F-4D97-AF65-F5344CB8AC3E}">
        <p14:creationId xmlns:p14="http://schemas.microsoft.com/office/powerpoint/2010/main" val="417170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1475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7600" y="4855050"/>
            <a:ext cx="530200" cy="1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559330-B508-4254-9DB4-83D3C4A21BF5}"/>
              </a:ext>
            </a:extLst>
          </p:cNvPr>
          <p:cNvSpPr txBox="1"/>
          <p:nvPr/>
        </p:nvSpPr>
        <p:spPr>
          <a:xfrm>
            <a:off x="4150053" y="5219700"/>
            <a:ext cx="840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b="0" i="0" dirty="0">
              <a:solidFill>
                <a:srgbClr val="3E4753"/>
              </a:solidFill>
              <a:effectLst/>
              <a:latin typeface="Helvetica Neue"/>
            </a:endParaRP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CD80E63-F77E-42A2-84D1-821252E08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19" y="159773"/>
            <a:ext cx="4104020" cy="46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1475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7600" y="4855050"/>
            <a:ext cx="530200" cy="1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559330-B508-4254-9DB4-83D3C4A21BF5}"/>
              </a:ext>
            </a:extLst>
          </p:cNvPr>
          <p:cNvSpPr txBox="1"/>
          <p:nvPr/>
        </p:nvSpPr>
        <p:spPr>
          <a:xfrm>
            <a:off x="4150053" y="5219700"/>
            <a:ext cx="840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b="0" i="0" dirty="0">
              <a:solidFill>
                <a:srgbClr val="3E4753"/>
              </a:solidFill>
              <a:effectLst/>
              <a:latin typeface="Helvetica Neue"/>
            </a:endParaRP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E5B502-7221-4940-B1F4-C05121003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77" y="526135"/>
            <a:ext cx="8500971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function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CoolModule()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var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something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604020202020204" pitchFamily="49" charset="0"/>
              </a:rPr>
              <a:t>"cool"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var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another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= 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 panose="020B06040202020202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 panose="020B0604020202020204" pitchFamily="49" charset="0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 Medium" panose="020B0604020202020204" pitchFamily="49" charset="0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];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function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doSomething()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   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 panose="020B0604020202020204" pitchFamily="49" charset="0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604020202020204" pitchFamily="49" charset="0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something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function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doAnother()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    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 Medium" panose="020B0604020202020204" pitchFamily="49" charset="0"/>
              </a:rPr>
              <a:t>console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604020202020204" pitchFamily="49" charset="0"/>
              </a:rPr>
              <a:t>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another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604020202020204" pitchFamily="49" charset="0"/>
              </a:rPr>
              <a:t>join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(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 Medium" panose="020B0604020202020204" pitchFamily="49" charset="0"/>
              </a:rPr>
              <a:t>" ! "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) 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604020202020204" pitchFamily="49" charset="0"/>
              </a:rPr>
              <a:t>doSomething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: doSomething,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Fira Code Medium" panose="020B0604020202020204" pitchFamily="49" charset="0"/>
              </a:rPr>
              <a:t>doAnother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: doAnother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    };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 Medium" panose="020B0604020202020204" pitchFamily="49" charset="0"/>
              </a:rPr>
              <a:t>var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foo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= CoolModule();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foo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.doSomething();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 Medium" panose="020B0604020202020204" pitchFamily="49" charset="0"/>
              </a:rPr>
              <a:t>// cool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 Medium" panose="020B060402020202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Arial Unicode MS"/>
                <a:ea typeface="Fira Code Medium" panose="020B0604020202020204" pitchFamily="49" charset="0"/>
              </a:rPr>
              <a:t>foo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Medium" panose="020B0604020202020204" pitchFamily="49" charset="0"/>
              </a:rPr>
              <a:t>.doAnother();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 Medium" panose="020B0604020202020204" pitchFamily="49" charset="0"/>
              </a:rPr>
              <a:t>// 1 ! 2 ! 3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05B08D-677B-4DB0-88A3-270293664972}"/>
              </a:ext>
            </a:extLst>
          </p:cNvPr>
          <p:cNvSpPr txBox="1"/>
          <p:nvPr/>
        </p:nvSpPr>
        <p:spPr>
          <a:xfrm>
            <a:off x="106187" y="218489"/>
            <a:ext cx="6276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u="none" strike="noStrike" baseline="0" dirty="0">
                <a:latin typeface="HYb1gj"/>
              </a:rPr>
              <a:t>闭包实现模块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1D8768-85D5-4373-8B8C-54E45514C051}"/>
              </a:ext>
            </a:extLst>
          </p:cNvPr>
          <p:cNvSpPr txBox="1"/>
          <p:nvPr/>
        </p:nvSpPr>
        <p:spPr>
          <a:xfrm>
            <a:off x="200577" y="4482055"/>
            <a:ext cx="6276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Source Sans Pro" panose="020B0503030403020204" pitchFamily="34" charset="0"/>
              </a:rPr>
              <a:t>闭包是穷人的对象，对象是穷人的闭包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1A1A1A"/>
                </a:solidFill>
                <a:effectLst/>
                <a:latin typeface="Source Sans Pro" panose="020B0503030403020204" pitchFamily="34" charset="0"/>
              </a:rPr>
              <a:t>你可以用闭包来模拟对象，或者用对象来模拟闭包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125BA4-CF97-47CE-A516-D7DF1B11727E}"/>
              </a:ext>
            </a:extLst>
          </p:cNvPr>
          <p:cNvSpPr txBox="1"/>
          <p:nvPr/>
        </p:nvSpPr>
        <p:spPr>
          <a:xfrm>
            <a:off x="5071113" y="4482055"/>
            <a:ext cx="2436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对象：带方法的数据</a:t>
            </a:r>
          </a:p>
          <a:p>
            <a:r>
              <a:rPr lang="zh-CN" altLang="en-US" dirty="0"/>
              <a:t>闭包：带数据的方法</a:t>
            </a:r>
          </a:p>
        </p:txBody>
      </p:sp>
    </p:spTree>
    <p:extLst>
      <p:ext uri="{BB962C8B-B14F-4D97-AF65-F5344CB8AC3E}">
        <p14:creationId xmlns:p14="http://schemas.microsoft.com/office/powerpoint/2010/main" val="16439988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1387</Words>
  <Application>Microsoft Office PowerPoint</Application>
  <PresentationFormat>全屏显示(16:9)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HYb1gj</vt:lpstr>
      <vt:lpstr>Times-Roman</vt:lpstr>
      <vt:lpstr>Helvetica Neue Light</vt:lpstr>
      <vt:lpstr>UbuntuMono-Bold</vt:lpstr>
      <vt:lpstr>UbuntuMono-Regular</vt:lpstr>
      <vt:lpstr>Helvetica Neue</vt:lpstr>
      <vt:lpstr>方正细谭黑简体</vt:lpstr>
      <vt:lpstr>Source Sans Pro</vt:lpstr>
      <vt:lpstr>Arial Unicode MS</vt:lpstr>
      <vt:lpstr>Inter</vt:lpstr>
      <vt:lpstr>Calibri</vt:lpstr>
      <vt:lpstr>Arial</vt:lpstr>
      <vt:lpstr>HYc1gj</vt:lpstr>
      <vt:lpstr>黑体</vt:lpstr>
      <vt:lpstr>HYa1gj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无盐</cp:lastModifiedBy>
  <cp:revision>80</cp:revision>
  <dcterms:modified xsi:type="dcterms:W3CDTF">2022-07-12T15:53:06Z</dcterms:modified>
</cp:coreProperties>
</file>