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115_0.xml" ContentType="application/vnd.ms-powerpoint.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9"/>
  </p:notesMasterIdLst>
  <p:sldIdLst>
    <p:sldId id="403" r:id="rId5"/>
    <p:sldId id="257" r:id="rId6"/>
    <p:sldId id="404" r:id="rId7"/>
    <p:sldId id="258" r:id="rId8"/>
    <p:sldId id="260" r:id="rId9"/>
    <p:sldId id="261" r:id="rId10"/>
    <p:sldId id="262" r:id="rId11"/>
    <p:sldId id="263" r:id="rId12"/>
    <p:sldId id="264" r:id="rId13"/>
    <p:sldId id="265" r:id="rId14"/>
    <p:sldId id="266" r:id="rId15"/>
    <p:sldId id="40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C167920-AED1-6E4C-7F2D-65C9B93BF125}" name="Shane Coughlan" initials="SC" userId="674ae6f2a656c9c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2"/>
    <p:restoredTop sz="94719"/>
  </p:normalViewPr>
  <p:slideViewPr>
    <p:cSldViewPr snapToGrid="0" snapToObjects="1">
      <p:cViewPr varScale="1">
        <p:scale>
          <a:sx n="78" d="100"/>
          <a:sy n="78" d="100"/>
        </p:scale>
        <p:origin x="176" y="17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omments/modernComment_115_0.xml><?xml version="1.0" encoding="utf-8"?>
<p188:cmLst xmlns:a="http://schemas.openxmlformats.org/drawingml/2006/main" xmlns:r="http://schemas.openxmlformats.org/officeDocument/2006/relationships" xmlns:p188="http://schemas.microsoft.com/office/powerpoint/2018/8/main">
  <p188:cm id="{C2846D58-80B2-2244-9B4B-F8E304E79A2F}" authorId="{2C167920-AED1-6E4C-7F2D-65C9B93BF125}" created="2024-07-03T10:52:18.970">
    <ac:txMkLst xmlns:ac="http://schemas.microsoft.com/office/drawing/2013/main/command">
      <pc:docMk xmlns:pc="http://schemas.microsoft.com/office/powerpoint/2013/main/command"/>
      <pc:sldMk xmlns:pc="http://schemas.microsoft.com/office/powerpoint/2013/main/command" cId="0" sldId="277"/>
      <ac:spMk id="260" creationId="{00000000-0000-0000-0000-000000000000}"/>
      <ac:txMk cp="0" len="15">
        <ac:context len="16" hash="2251815937"/>
      </ac:txMk>
    </ac:txMkLst>
    <p188:pos x="3823975" y="1156735"/>
    <p188:txBody>
      <a:bodyPr/>
      <a:lstStyle/>
      <a:p>
        <a:r>
          <a:rPr lang="en-US"/>
          <a:t>Paused here due to extensive language in the MD format that cannot fit into PPTX. We need to review a solution.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1000" y="695325"/>
            <a:ext cx="6094413" cy="3427413"/>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1000" y="695325"/>
            <a:ext cx="6094413" cy="3427413"/>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1000" y="695325"/>
            <a:ext cx="6094413" cy="3427413"/>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12</a:t>
            </a:fld>
            <a:endParaRPr lang="en-US" sz="1200" b="0" strike="noStrike" spc="-1">
              <a:latin typeface="Arial"/>
            </a:endParaRPr>
          </a:p>
        </p:txBody>
      </p:sp>
    </p:spTree>
    <p:extLst>
      <p:ext uri="{BB962C8B-B14F-4D97-AF65-F5344CB8AC3E}">
        <p14:creationId xmlns:p14="http://schemas.microsoft.com/office/powerpoint/2010/main" val="129341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1000" y="695325"/>
            <a:ext cx="6094413" cy="3427413"/>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1000" y="695325"/>
            <a:ext cx="6094413" cy="3427413"/>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3</a:t>
            </a:fld>
            <a:endParaRPr lang="en-US" sz="1200" b="0" strike="noStrike" spc="-1">
              <a:latin typeface="Arial"/>
            </a:endParaRPr>
          </a:p>
        </p:txBody>
      </p:sp>
    </p:spTree>
    <p:extLst>
      <p:ext uri="{BB962C8B-B14F-4D97-AF65-F5344CB8AC3E}">
        <p14:creationId xmlns:p14="http://schemas.microsoft.com/office/powerpoint/2010/main" val="3751304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1000" y="685800"/>
            <a:ext cx="6094413" cy="342900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5_0.xm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dirty="0">
                <a:solidFill>
                  <a:srgbClr val="E56B45"/>
                </a:solidFill>
                <a:latin typeface="Roboto"/>
                <a:ea typeface="Roboto"/>
              </a:rPr>
              <a:t>Reference Training Slides</a:t>
            </a:r>
            <a:endParaRPr lang="en-US" sz="5400" b="0" strike="noStrike" spc="-1" dirty="0">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Open Source Training for ISO/IEC 5230:2020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endParaRPr lang="en-US" sz="1400" b="0" strike="noStrike" spc="-1" dirty="0">
              <a:latin typeface="Arial"/>
            </a:endParaRPr>
          </a:p>
        </p:txBody>
      </p:sp>
      <p:sp>
        <p:nvSpPr>
          <p:cNvPr id="2" name="TextBox 1">
            <a:extLst>
              <a:ext uri="{FF2B5EF4-FFF2-40B4-BE49-F238E27FC236}">
                <a16:creationId xmlns:a16="http://schemas.microsoft.com/office/drawing/2014/main" id="{47F54C41-9505-3280-5972-944690A3B3BB}"/>
              </a:ext>
            </a:extLst>
          </p:cNvPr>
          <p:cNvSpPr txBox="1"/>
          <p:nvPr/>
        </p:nvSpPr>
        <p:spPr>
          <a:xfrm rot="21132179">
            <a:off x="4330144" y="1425998"/>
            <a:ext cx="6382773" cy="461665"/>
          </a:xfrm>
          <a:prstGeom prst="rect">
            <a:avLst/>
          </a:prstGeom>
          <a:noFill/>
        </p:spPr>
        <p:txBody>
          <a:bodyPr wrap="none" rtlCol="0">
            <a:spAutoFit/>
          </a:bodyPr>
          <a:lstStyle/>
          <a:p>
            <a:r>
              <a:rPr lang="en-US" sz="2400" dirty="0">
                <a:solidFill>
                  <a:srgbClr val="FF0000"/>
                </a:solidFill>
                <a:latin typeface="Chalkduster" panose="03050602040202020205" pitchFamily="66" charset="77"/>
              </a:rPr>
              <a:t>UNDER CONSTRUCTION: DO NOT USE</a:t>
            </a: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“license” is the way a copyright or patent holder gives permission or rights to someone else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000000"/>
                </a:solidFill>
                <a:latin typeface="Roboto"/>
                <a:ea typeface="Roboto"/>
              </a:rPr>
              <a:t>The license can be limited to:</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000000"/>
                </a:solidFill>
                <a:latin typeface="Roboto"/>
                <a:ea typeface="Roboto"/>
              </a:rPr>
              <a:t>Types of use allowed (commercial / non-commercial, distribution, derivative works / to make, have made, manufacture)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000000"/>
                </a:solidFill>
                <a:latin typeface="Roboto"/>
                <a:ea typeface="Roboto"/>
              </a:rPr>
              <a:t>Exclusive or non-exclusive terms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000000"/>
                </a:solidFill>
                <a:latin typeface="Roboto"/>
                <a:ea typeface="Roboto"/>
              </a:rPr>
              <a:t>Geographical scope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000000"/>
                </a:solidFill>
                <a:latin typeface="Roboto"/>
                <a:ea typeface="Roboto"/>
              </a:rPr>
              <a:t>Perpetual or time limited duration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license can have conditions on the grants, meaning you only get</a:t>
            </a:r>
            <a:br>
              <a:rPr dirty="0"/>
            </a:br>
            <a:r>
              <a:rPr lang="en-US" sz="2400" b="0" strike="noStrike" spc="-1" dirty="0">
                <a:solidFill>
                  <a:srgbClr val="292934"/>
                </a:solidFill>
                <a:latin typeface="Roboto"/>
                <a:ea typeface="Roboto"/>
              </a:rPr>
              <a:t>the license if you comply with certain obligations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For example, your right to distribute the code is conditions on you providing attribution or corresponding source code</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000000"/>
                </a:solidFill>
                <a:latin typeface="Roboto"/>
                <a:ea typeface="Roboto"/>
              </a:rPr>
              <a:t>May also include contractual terms regarding warranties, indemnification, support, upgrade, maintenance</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920" indent="-457200">
              <a:lnSpc>
                <a:spcPct val="100000"/>
              </a:lnSpc>
              <a:buClr>
                <a:srgbClr val="93A299"/>
              </a:buClr>
              <a:buSzPct val="85000"/>
              <a:buFont typeface="+mj-lt"/>
              <a:buAutoNum type="arabicPeriod"/>
            </a:pP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What type of material does copyright law protect?</a:t>
            </a:r>
            <a:endParaRPr lang="en-US" sz="2400" b="0" strike="noStrike" spc="-1" dirty="0">
              <a:latin typeface="Roboto" panose="02000000000000000000" pitchFamily="2" charset="0"/>
              <a:ea typeface="Roboto" panose="02000000000000000000" pitchFamily="2" charset="0"/>
              <a:cs typeface="Roboto" panose="02000000000000000000" pitchFamily="2" charset="0"/>
            </a:endParaRPr>
          </a:p>
          <a:p>
            <a:pPr marL="457920" indent="-457200">
              <a:lnSpc>
                <a:spcPct val="100000"/>
              </a:lnSpc>
              <a:spcBef>
                <a:spcPts val="479"/>
              </a:spcBef>
              <a:buClr>
                <a:srgbClr val="93A299"/>
              </a:buClr>
              <a:buSzPct val="85000"/>
              <a:buFont typeface="+mj-lt"/>
              <a:buAutoNum type="arabicPeriod"/>
            </a:pP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What copyright rights are most important for software?</a:t>
            </a:r>
            <a:endParaRPr lang="en-US" sz="2400" b="0" strike="noStrike" spc="-1" dirty="0">
              <a:latin typeface="Roboto" panose="02000000000000000000" pitchFamily="2" charset="0"/>
              <a:ea typeface="Roboto" panose="02000000000000000000" pitchFamily="2" charset="0"/>
              <a:cs typeface="Roboto" panose="02000000000000000000" pitchFamily="2" charset="0"/>
            </a:endParaRPr>
          </a:p>
          <a:p>
            <a:pPr marL="457920" indent="-457200">
              <a:lnSpc>
                <a:spcPct val="100000"/>
              </a:lnSpc>
              <a:spcBef>
                <a:spcPts val="479"/>
              </a:spcBef>
              <a:buClr>
                <a:srgbClr val="93A299"/>
              </a:buClr>
              <a:buSzPct val="85000"/>
              <a:buFont typeface="+mj-lt"/>
              <a:buAutoNum type="arabicPeriod"/>
            </a:pP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Can software be subject to a patent? </a:t>
            </a:r>
            <a:endParaRPr lang="en-US" sz="2400" b="0" strike="noStrike" spc="-1" dirty="0">
              <a:latin typeface="Roboto" panose="02000000000000000000" pitchFamily="2" charset="0"/>
              <a:ea typeface="Roboto" panose="02000000000000000000" pitchFamily="2" charset="0"/>
              <a:cs typeface="Roboto" panose="02000000000000000000" pitchFamily="2" charset="0"/>
            </a:endParaRPr>
          </a:p>
          <a:p>
            <a:pPr marL="457920" indent="-457200">
              <a:lnSpc>
                <a:spcPct val="100000"/>
              </a:lnSpc>
              <a:spcBef>
                <a:spcPts val="479"/>
              </a:spcBef>
              <a:buClr>
                <a:srgbClr val="93A299"/>
              </a:buClr>
              <a:buSzPct val="85000"/>
              <a:buFont typeface="+mj-lt"/>
              <a:buAutoNum type="arabicPeriod"/>
            </a:pP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What rights does a patent give to the patent owner?</a:t>
            </a:r>
            <a:endParaRPr lang="en-US" sz="2400" b="0" strike="noStrike" spc="-1" dirty="0">
              <a:latin typeface="Roboto" panose="02000000000000000000" pitchFamily="2" charset="0"/>
              <a:ea typeface="Roboto" panose="02000000000000000000" pitchFamily="2" charset="0"/>
              <a:cs typeface="Roboto" panose="02000000000000000000" pitchFamily="2" charset="0"/>
            </a:endParaRPr>
          </a:p>
          <a:p>
            <a:pPr marL="457920" indent="-457200">
              <a:lnSpc>
                <a:spcPct val="100000"/>
              </a:lnSpc>
              <a:spcBef>
                <a:spcPts val="479"/>
              </a:spcBef>
              <a:buClr>
                <a:srgbClr val="93A299"/>
              </a:buClr>
              <a:buSzPct val="85000"/>
              <a:buFont typeface="+mj-lt"/>
              <a:buAutoNum type="arabicPeriod"/>
            </a:pP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If you independently develop your own software, is it possible that</a:t>
            </a:r>
            <a:br>
              <a:rPr dirty="0">
                <a:latin typeface="Roboto" panose="02000000000000000000" pitchFamily="2" charset="0"/>
                <a:ea typeface="Roboto" panose="02000000000000000000" pitchFamily="2" charset="0"/>
                <a:cs typeface="Roboto" panose="02000000000000000000" pitchFamily="2" charset="0"/>
              </a:rPr>
            </a:b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you might need a copyright license from a third party for that software?</a:t>
            </a:r>
            <a:br>
              <a:rPr dirty="0">
                <a:latin typeface="Roboto" panose="02000000000000000000" pitchFamily="2" charset="0"/>
                <a:ea typeface="Roboto" panose="02000000000000000000" pitchFamily="2" charset="0"/>
                <a:cs typeface="Roboto" panose="02000000000000000000" pitchFamily="2" charset="0"/>
              </a:rPr>
            </a:br>
            <a:r>
              <a:rPr lang="en-US" sz="24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A patent license?</a:t>
            </a:r>
            <a:endParaRPr lang="en-US" sz="2400" b="0" strike="noStrike" spc="-1" dirty="0">
              <a:latin typeface="Roboto" panose="02000000000000000000" pitchFamily="2" charset="0"/>
              <a:ea typeface="Roboto" panose="02000000000000000000" pitchFamily="2" charset="0"/>
              <a:cs typeface="Roboto" panose="02000000000000000000" pitchFamily="2" charset="0"/>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Answers</a:t>
            </a:r>
            <a:endParaRPr lang="en-US" sz="4000" b="0" strike="noStrike" spc="-1" dirty="0">
              <a:latin typeface="Arial"/>
            </a:endParaRPr>
          </a:p>
        </p:txBody>
      </p:sp>
      <p:sp>
        <p:nvSpPr>
          <p:cNvPr id="239" name="CustomShape 2"/>
          <p:cNvSpPr/>
          <p:nvPr/>
        </p:nvSpPr>
        <p:spPr>
          <a:xfrm>
            <a:off x="923760" y="1682280"/>
            <a:ext cx="10514880" cy="464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620" indent="-342900">
              <a:lnSpc>
                <a:spcPct val="100000"/>
              </a:lnSpc>
              <a:buClr>
                <a:srgbClr val="93A299"/>
              </a:buClr>
              <a:buSzPct val="85000"/>
              <a:buFont typeface="+mj-lt"/>
              <a:buAutoNum type="arabicPeriod"/>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Copyright protects original works of authorship. It's different than patent in that copyright protects the expression of an idea, whereas patent protects the underlying idea itself. Examples of works of authorship include photographs, songs, and computer code.</a:t>
            </a:r>
          </a:p>
          <a:p>
            <a:pPr marL="343620" indent="-342900">
              <a:lnSpc>
                <a:spcPct val="100000"/>
              </a:lnSpc>
              <a:buClr>
                <a:srgbClr val="93A299"/>
              </a:buClr>
              <a:buSzPct val="85000"/>
              <a:buFont typeface="+mj-lt"/>
              <a:buAutoNum type="arabicPeriod"/>
            </a:pPr>
            <a:r>
              <a:rPr lang="en-US" b="0" strike="noStrike" spc="-1" dirty="0">
                <a:latin typeface="Roboto" panose="02000000000000000000" pitchFamily="2" charset="0"/>
                <a:ea typeface="Roboto" panose="02000000000000000000" pitchFamily="2" charset="0"/>
                <a:cs typeface="Roboto" panose="02000000000000000000" pitchFamily="2" charset="0"/>
              </a:rPr>
              <a:t>Most important copyright concepts for software are: right to reproduce, right to make creative works (or right to modify), and right to distribute.</a:t>
            </a:r>
          </a:p>
          <a:p>
            <a:pPr marL="343620" indent="-342900">
              <a:lnSpc>
                <a:spcPct val="100000"/>
              </a:lnSpc>
              <a:buClr>
                <a:srgbClr val="93A299"/>
              </a:buClr>
              <a:buSzPct val="85000"/>
              <a:buFont typeface="+mj-lt"/>
              <a:buAutoNum type="arabicPeriod"/>
            </a:pPr>
            <a:r>
              <a:rPr lang="en-US" b="0" strike="noStrike" spc="-1" dirty="0">
                <a:latin typeface="Roboto" panose="02000000000000000000" pitchFamily="2" charset="0"/>
                <a:ea typeface="Roboto" panose="02000000000000000000" pitchFamily="2" charset="0"/>
                <a:cs typeface="Roboto" panose="02000000000000000000" pitchFamily="2" charset="0"/>
              </a:rPr>
              <a:t>Software can be subject to a patent. Patent protects method of operation, such as computer program. However, patent protects functionality, and not abstract ideas.</a:t>
            </a:r>
            <a:endParaRPr lang="en-US" spc="-1" dirty="0">
              <a:latin typeface="Roboto" panose="02000000000000000000" pitchFamily="2" charset="0"/>
              <a:ea typeface="Roboto" panose="02000000000000000000" pitchFamily="2" charset="0"/>
              <a:cs typeface="Roboto" panose="02000000000000000000" pitchFamily="2" charset="0"/>
            </a:endParaRPr>
          </a:p>
          <a:p>
            <a:pPr marL="343620" indent="-342900">
              <a:lnSpc>
                <a:spcPct val="100000"/>
              </a:lnSpc>
              <a:buClr>
                <a:srgbClr val="93A299"/>
              </a:buClr>
              <a:buSzPct val="85000"/>
              <a:buFont typeface="+mj-lt"/>
              <a:buAutoNum type="arabicPeriod"/>
            </a:pPr>
            <a:r>
              <a:rPr lang="en-US" b="0" strike="noStrike" spc="-1" dirty="0">
                <a:latin typeface="Roboto" panose="02000000000000000000" pitchFamily="2" charset="0"/>
                <a:ea typeface="Roboto" panose="02000000000000000000" pitchFamily="2" charset="0"/>
                <a:cs typeface="Roboto" panose="02000000000000000000" pitchFamily="2" charset="0"/>
              </a:rPr>
              <a:t>Patent holders can exclude others from practicing the patent, regardless of whether the others have independently created the product.</a:t>
            </a:r>
          </a:p>
          <a:p>
            <a:pPr marL="343620" indent="-342900">
              <a:lnSpc>
                <a:spcPct val="100000"/>
              </a:lnSpc>
              <a:buClr>
                <a:srgbClr val="93A299"/>
              </a:buClr>
              <a:buSzPct val="85000"/>
              <a:buFont typeface="+mj-lt"/>
              <a:buAutoNum type="arabicPeriod"/>
            </a:pPr>
            <a:r>
              <a:rPr lang="en-US" b="0" strike="noStrike" spc="-1" dirty="0">
                <a:latin typeface="Roboto" panose="02000000000000000000" pitchFamily="2" charset="0"/>
                <a:ea typeface="Roboto" panose="02000000000000000000" pitchFamily="2" charset="0"/>
                <a:cs typeface="Roboto" panose="02000000000000000000" pitchFamily="2" charset="0"/>
              </a:rPr>
              <a:t>A copyright license is only needed if you took code from another author. Sometimes developers use a “clean room” approach to show the independent development and lack of access to the copyrighted work in question. If your software reads on a patent, then you will need a patent license regardless of whether you've independently developed the software or used open source that does not have rights to use the patented technology. An example of this is </a:t>
            </a:r>
            <a:r>
              <a:rPr lang="en-US" b="0" strike="noStrike" spc="-1" dirty="0" err="1">
                <a:latin typeface="Roboto" panose="02000000000000000000" pitchFamily="2" charset="0"/>
                <a:ea typeface="Roboto" panose="02000000000000000000" pitchFamily="2" charset="0"/>
                <a:cs typeface="Roboto" panose="02000000000000000000" pitchFamily="2" charset="0"/>
              </a:rPr>
              <a:t>FFmpeg</a:t>
            </a:r>
            <a:r>
              <a:rPr lang="en-US" b="0" strike="noStrike" spc="-1" dirty="0">
                <a:latin typeface="Roboto" panose="02000000000000000000" pitchFamily="2" charset="0"/>
                <a:ea typeface="Roboto" panose="02000000000000000000" pitchFamily="2" charset="0"/>
                <a:cs typeface="Roboto" panose="02000000000000000000" pitchFamily="2" charset="0"/>
              </a:rPr>
              <a:t>, which is a free software project that provides the codecs for encoding and decoding videos. However, you would still need a patent license to encode and decode a certain format.</a:t>
            </a:r>
          </a:p>
        </p:txBody>
      </p:sp>
    </p:spTree>
    <p:extLst>
      <p:ext uri="{BB962C8B-B14F-4D97-AF65-F5344CB8AC3E}">
        <p14:creationId xmlns:p14="http://schemas.microsoft.com/office/powerpoint/2010/main" val="40974822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
        <p:nvSpPr>
          <p:cNvPr id="2" name="TextBox 1">
            <a:extLst>
              <a:ext uri="{FF2B5EF4-FFF2-40B4-BE49-F238E27FC236}">
                <a16:creationId xmlns:a16="http://schemas.microsoft.com/office/drawing/2014/main" id="{4A96C3F2-FF0C-2144-0EEA-0CB28F5C8855}"/>
              </a:ext>
            </a:extLst>
          </p:cNvPr>
          <p:cNvSpPr txBox="1"/>
          <p:nvPr/>
        </p:nvSpPr>
        <p:spPr>
          <a:xfrm>
            <a:off x="963000" y="5570483"/>
            <a:ext cx="9680027" cy="646331"/>
          </a:xfrm>
          <a:prstGeom prst="rect">
            <a:avLst/>
          </a:prstGeom>
          <a:noFill/>
        </p:spPr>
        <p:txBody>
          <a:bodyPr wrap="square" rtlCol="0">
            <a:spAutoFit/>
          </a:bodyPr>
          <a:lstStyle/>
          <a:p>
            <a:r>
              <a:rPr lang="en-US" dirty="0">
                <a:solidFill>
                  <a:schemeClr val="bg1"/>
                </a:solidFill>
              </a:rPr>
              <a:t>This chapter is useful for lawyers, managers or developers who may not be familiar with Open Source licenses.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use, studying, modification and redistribution</a:t>
            </a: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http://</a:t>
            </a:r>
            <a:r>
              <a:rPr lang="en-US" sz="2400" b="0" strike="noStrike" spc="-1" dirty="0" err="1">
                <a:solidFill>
                  <a:srgbClr val="292934"/>
                </a:solidFill>
                <a:latin typeface="Roboto"/>
                <a:ea typeface="Roboto"/>
              </a:rPr>
              <a:t>www.opensource.org</a:t>
            </a:r>
            <a:r>
              <a:rPr lang="en-US" sz="2400" b="0" strike="noStrike" spc="-1" dirty="0">
                <a:solidFill>
                  <a:srgbClr val="292934"/>
                </a:solidFill>
                <a:latin typeface="Roboto"/>
                <a:ea typeface="Roboto"/>
              </a:rPr>
              <a:t>/licenses/</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p>
          <a:p>
            <a:pPr marL="182880" indent="-182160">
              <a:lnSpc>
                <a:spcPct val="100000"/>
              </a:lnSpc>
              <a:spcBef>
                <a:spcPts val="499"/>
              </a:spcBef>
              <a:buClr>
                <a:srgbClr val="93A299"/>
              </a:buClr>
              <a:buSzPct val="85000"/>
              <a:buFont typeface="Arial"/>
              <a:buChar char="•"/>
            </a:pPr>
            <a:r>
              <a:rPr lang="en-US" sz="2500" b="0" strike="noStrike" spc="-1" dirty="0">
                <a:latin typeface="Arial"/>
              </a:rPr>
              <a:t>This slide explains ”permissive” Open Source licenses, a popular type of Open Source license, which usually have minimal requirements. The most basic requirement is to include a copyright notice. Permissive licenses do not require source code to be made available to downstream recipients.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1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Some licenses require that if derivative works (or software in the same file, same program or other boundary) are distributed, the distribution is under the same terms as the original work</a:t>
            </a:r>
            <a:endParaRPr lang="en-US" sz="2100"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sz="21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This is referred to as a “copyleft” or “reciprocal” effect</a:t>
            </a:r>
            <a:endParaRPr lang="en-US" sz="2100"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sz="21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Example of license reciprocity from the GPL version 2.0:</a:t>
            </a:r>
            <a:endParaRPr lang="en-US" sz="2100" b="0" strike="noStrike" spc="-1" dirty="0">
              <a:latin typeface="Roboto" panose="02000000000000000000" pitchFamily="2" charset="0"/>
              <a:ea typeface="Roboto" panose="02000000000000000000" pitchFamily="2" charset="0"/>
              <a:cs typeface="Roboto" panose="02000000000000000000" pitchFamily="2" charset="0"/>
            </a:endParaRPr>
          </a:p>
          <a:p>
            <a:pPr>
              <a:lnSpc>
                <a:spcPct val="100000"/>
              </a:lnSpc>
            </a:pPr>
            <a:r>
              <a:rPr lang="en-US" sz="2100" b="0" i="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You must cause any work that you distribute or publish, that in whole or in part contains</a:t>
            </a:r>
            <a:br>
              <a:rPr sz="2100" dirty="0">
                <a:latin typeface="Roboto" panose="02000000000000000000" pitchFamily="2" charset="0"/>
                <a:ea typeface="Roboto" panose="02000000000000000000" pitchFamily="2" charset="0"/>
                <a:cs typeface="Roboto" panose="02000000000000000000" pitchFamily="2" charset="0"/>
              </a:rPr>
            </a:br>
            <a:r>
              <a:rPr lang="en-US" sz="2100" b="0" i="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or is derived from the Program or any part thereof, to be licensed […] under the terms</a:t>
            </a:r>
            <a:br>
              <a:rPr sz="2100" dirty="0">
                <a:latin typeface="Roboto" panose="02000000000000000000" pitchFamily="2" charset="0"/>
                <a:ea typeface="Roboto" panose="02000000000000000000" pitchFamily="2" charset="0"/>
                <a:cs typeface="Roboto" panose="02000000000000000000" pitchFamily="2" charset="0"/>
              </a:rPr>
            </a:br>
            <a:r>
              <a:rPr lang="en-US" sz="2100" b="0" i="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of this License.</a:t>
            </a:r>
            <a:endParaRPr lang="en-US" sz="2100"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sz="2100"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Licenses that include reciprocity or Copyleft clauses include all versions of the GPL, LGPL, AGPL, MPL and CDDL </a:t>
            </a:r>
          </a:p>
          <a:p>
            <a:pPr marL="182880" indent="-182160">
              <a:lnSpc>
                <a:spcPct val="100000"/>
              </a:lnSpc>
              <a:spcBef>
                <a:spcPts val="479"/>
              </a:spcBef>
              <a:buClr>
                <a:srgbClr val="93A299"/>
              </a:buClr>
              <a:buSzPct val="85000"/>
              <a:buFont typeface="Arial"/>
              <a:buChar char="•"/>
            </a:pPr>
            <a:r>
              <a:rPr lang="en-US" sz="2100" b="0" strike="noStrike" spc="-1" dirty="0">
                <a:latin typeface="Roboto" panose="02000000000000000000" pitchFamily="2" charset="0"/>
                <a:ea typeface="Roboto" panose="02000000000000000000" pitchFamily="2" charset="0"/>
                <a:cs typeface="Roboto" panose="02000000000000000000" pitchFamily="2" charset="0"/>
              </a:rPr>
              <a:t>Sometimes these are referred to negatively as “viral” licenses</a:t>
            </a:r>
            <a:endParaRPr lang="en-US" sz="2100" spc="-1" dirty="0">
              <a:solidFill>
                <a:srgbClr val="292934"/>
              </a:solidFill>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sz="2100" b="0" strike="noStrike" spc="-1" dirty="0">
                <a:latin typeface="Roboto" panose="02000000000000000000" pitchFamily="2" charset="0"/>
                <a:ea typeface="Roboto" panose="02000000000000000000" pitchFamily="2" charset="0"/>
                <a:cs typeface="Roboto" panose="02000000000000000000" pitchFamily="2" charset="0"/>
              </a:rPr>
              <a:t>This slide explains reciprocity and Copyleft, a more complex type of Open Source license that has additional requirements beyond permissive licenses. They require distribution of the original work and derivative works under the same terms as the original work.</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(sometimes erroneously called a commercial license) or EULA has restrictions on the usage, modification and/or distribution of the software</a:t>
            </a: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Welcome</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lnSpc>
                <a:spcPct val="100000"/>
              </a:lnSpc>
              <a:buClr>
                <a:srgbClr val="93A299"/>
              </a:buClr>
              <a:buSzPct val="85000"/>
            </a:pPr>
            <a:r>
              <a:rPr lang="en-US" sz="2400" b="0" strike="noStrike" spc="-1" dirty="0">
                <a:solidFill>
                  <a:srgbClr val="292934"/>
                </a:solidFill>
                <a:latin typeface="Roboto"/>
                <a:ea typeface="Roboto"/>
              </a:rPr>
              <a:t>Welcome to the OpenChain Curriculum Slides. These slides can be used to help train internal teams about Open Source compliance issues and to conform with the OpenChain Specification.</a:t>
            </a:r>
          </a:p>
          <a:p>
            <a:pPr marL="720">
              <a:lnSpc>
                <a:spcPct val="100000"/>
              </a:lnSpc>
              <a:buClr>
                <a:srgbClr val="93A299"/>
              </a:buClr>
              <a:buSzPct val="85000"/>
            </a:pPr>
            <a:endParaRPr lang="en-US" sz="2400" b="0" strike="noStrike" spc="-1" dirty="0">
              <a:solidFill>
                <a:srgbClr val="292934"/>
              </a:solidFill>
              <a:latin typeface="Roboto"/>
              <a:ea typeface="Roboto"/>
            </a:endParaRPr>
          </a:p>
          <a:p>
            <a:pPr marL="720">
              <a:lnSpc>
                <a:spcPct val="100000"/>
              </a:lnSpc>
              <a:buClr>
                <a:srgbClr val="93A299"/>
              </a:buClr>
              <a:buSzPct val="85000"/>
            </a:pPr>
            <a:r>
              <a:rPr lang="en-US" sz="2400" b="0" strike="noStrike" spc="-1" dirty="0">
                <a:solidFill>
                  <a:srgbClr val="292934"/>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The term </a:t>
            </a:r>
            <a:r>
              <a:rPr lang="en-US" b="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public domain </a:t>
            </a: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refers to software not protected by law and therefore usable by the public without requiring a license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Developers may include a </a:t>
            </a:r>
            <a:r>
              <a:rPr lang="en-US" b="0" i="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public domain declaration</a:t>
            </a: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 with their software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40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E.g., “All of the code and documentation in this software has been dedicated to the public domain by the authors.”</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40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The public domain declaration is not the same as a Open Source license</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a:lnSpc>
                <a:spcPct val="100000"/>
              </a:lnSpc>
            </a:pP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0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0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Often the public domain declaration is accompanied by other terms, such as warranty disclaimers; in such cases, the software may be viewed as being under a license rather than being in the public domain</a:t>
            </a:r>
          </a:p>
          <a:p>
            <a:pPr marL="182880" indent="-182160">
              <a:lnSpc>
                <a:spcPct val="100000"/>
              </a:lnSpc>
              <a:spcBef>
                <a:spcPts val="400"/>
              </a:spcBef>
              <a:buClr>
                <a:srgbClr val="93A299"/>
              </a:buClr>
              <a:buSzPct val="85000"/>
              <a:buFont typeface="Arial"/>
              <a:buChar char="•"/>
            </a:pPr>
            <a:r>
              <a:rPr lang="en-US" b="0" strike="noStrike" spc="-1" dirty="0">
                <a:latin typeface="Roboto" panose="02000000000000000000" pitchFamily="2" charset="0"/>
                <a:ea typeface="Roboto" panose="02000000000000000000" pitchFamily="2" charset="0"/>
                <a:cs typeface="Roboto" panose="02000000000000000000" pitchFamily="2" charset="0"/>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License compatibility is the process of ensuring that license terms do not conflict.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182880" indent="-182160">
              <a:lnSpc>
                <a:spcPct val="100000"/>
              </a:lnSpc>
              <a:spcBef>
                <a:spcPts val="479"/>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If one license requires you to do something and another prohibits doing that, the licenses conflict and are not compatible if the combination of the two software modules trigger the obligations under a license.</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36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GPL-2.0 and EPL-1.0 each extend their obligations to “derivative works” which are distributed.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360"/>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If a GPL-2.0 module is combined with an EPL-1.0 module and the merged module is distributed, that module must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731520" lvl="2" indent="-184680">
              <a:lnSpc>
                <a:spcPct val="100000"/>
              </a:lnSpc>
              <a:spcBef>
                <a:spcPts val="320"/>
              </a:spcBef>
              <a:buClr>
                <a:srgbClr val="93A299"/>
              </a:buClr>
              <a:buSzPct val="90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(according to GPL-2.0) be distributed under GPL-2.0 only, and</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731520" lvl="2" indent="-184680">
              <a:lnSpc>
                <a:spcPct val="100000"/>
              </a:lnSpc>
              <a:spcBef>
                <a:spcPts val="320"/>
              </a:spcBef>
              <a:buClr>
                <a:srgbClr val="93A299"/>
              </a:buClr>
              <a:buSzPct val="90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(according to EPL-1.0) under EPL-1.0 only.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1134"/>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The distributor cannot satisfy both conditions at once so the module may not be distributed. </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marL="457200" lvl="1" indent="-189720">
              <a:lnSpc>
                <a:spcPct val="100000"/>
              </a:lnSpc>
              <a:spcBef>
                <a:spcPts val="1134"/>
              </a:spcBef>
              <a:buClr>
                <a:srgbClr val="93A299"/>
              </a:buClr>
              <a:buSzPct val="85000"/>
              <a:buFont typeface="Arial"/>
              <a:buChar char="•"/>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This is an example of </a:t>
            </a:r>
            <a:r>
              <a:rPr lang="en-US" b="0" i="1"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license incompatibility.</a:t>
            </a:r>
            <a:endParaRPr lang="en-US" b="0" strike="noStrike" spc="-1" dirty="0">
              <a:latin typeface="Roboto" panose="02000000000000000000" pitchFamily="2" charset="0"/>
              <a:ea typeface="Roboto" panose="02000000000000000000" pitchFamily="2" charset="0"/>
              <a:cs typeface="Roboto" panose="02000000000000000000" pitchFamily="2" charset="0"/>
            </a:endParaRPr>
          </a:p>
          <a:p>
            <a:pPr>
              <a:lnSpc>
                <a:spcPct val="100000"/>
              </a:lnSpc>
              <a:spcBef>
                <a:spcPts val="400"/>
              </a:spcBef>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The definition of “derivative work” is subject to different views in the Open Source community and</a:t>
            </a:r>
            <a:br>
              <a:rPr dirty="0">
                <a:latin typeface="Roboto" panose="02000000000000000000" pitchFamily="2" charset="0"/>
                <a:ea typeface="Roboto" panose="02000000000000000000" pitchFamily="2" charset="0"/>
                <a:cs typeface="Roboto" panose="02000000000000000000" pitchFamily="2" charset="0"/>
              </a:rPr>
            </a:b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its interpretation in law is likely to vary from jurisdiction to jurisdiction.</a:t>
            </a:r>
          </a:p>
          <a:p>
            <a:pPr>
              <a:lnSpc>
                <a:spcPct val="100000"/>
              </a:lnSpc>
              <a:spcBef>
                <a:spcPts val="400"/>
              </a:spcBef>
            </a:pPr>
            <a:r>
              <a:rPr lang="en-US" b="0" strike="noStrike" spc="-1" dirty="0">
                <a:latin typeface="Roboto" panose="02000000000000000000" pitchFamily="2" charset="0"/>
                <a:ea typeface="Roboto" panose="02000000000000000000" pitchFamily="2" charset="0"/>
                <a:cs typeface="Roboto" panose="02000000000000000000" pitchFamily="2" charset="0"/>
              </a:rPr>
              <a:t>This slide explains license compatibility, the way of understanding what licenses can be used together. Some Open Source licenses are compatible with each other. Some are incompatible. This is an important consideration when choosing code and choosing licenses.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Multi-Licensing</a:t>
            </a:r>
            <a:endParaRPr lang="en-US" sz="4000" b="0" strike="noStrike" spc="-1" dirty="0">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defines the key requirements of a quality open source compliance program described in the International Standard for open source compliance: ISO/IEC 5230</a:t>
            </a:r>
          </a:p>
          <a:p>
            <a:pPr marL="182880" indent="-182160">
              <a:lnSpc>
                <a:spcPct val="100000"/>
              </a:lnSpc>
              <a:buClr>
                <a:srgbClr val="93A299"/>
              </a:buClr>
              <a:buSzPct val="85000"/>
              <a:buFont typeface="Arial"/>
              <a:buChar char="•"/>
            </a:pPr>
            <a:endParaRPr lang="en-US" sz="2400" b="0" strike="noStrike" spc="-1" dirty="0">
              <a:solidFill>
                <a:srgbClr val="292934"/>
              </a:solidFill>
              <a:latin typeface="Roboto"/>
              <a:ea typeface="Roboto"/>
            </a:endParaRP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These reference training slides help companies meet the requirements of the International Standard.</a:t>
            </a:r>
          </a:p>
          <a:p>
            <a:pPr marL="182880" indent="-182160">
              <a:lnSpc>
                <a:spcPct val="100000"/>
              </a:lnSpc>
              <a:buClr>
                <a:srgbClr val="93A299"/>
              </a:buClr>
              <a:buSzPct val="85000"/>
              <a:buFont typeface="Arial"/>
              <a:buChar char="•"/>
            </a:pPr>
            <a:endParaRPr lang="en-US" sz="2400" b="0" strike="noStrike" spc="-1" dirty="0">
              <a:solidFill>
                <a:srgbClr val="292934"/>
              </a:solidFill>
              <a:latin typeface="Roboto"/>
              <a:ea typeface="Roboto"/>
            </a:endParaRPr>
          </a:p>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3.1.2 (Competence). They can also be used for general compliance training.</a:t>
            </a: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extLst>
      <p:ext uri="{BB962C8B-B14F-4D97-AF65-F5344CB8AC3E}">
        <p14:creationId xmlns:p14="http://schemas.microsoft.com/office/powerpoint/2010/main" val="1943219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Avoiding Compliance Pitfalls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Developer Guidelines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
        <p:nvSpPr>
          <p:cNvPr id="2" name="TextBox 1">
            <a:extLst>
              <a:ext uri="{FF2B5EF4-FFF2-40B4-BE49-F238E27FC236}">
                <a16:creationId xmlns:a16="http://schemas.microsoft.com/office/drawing/2014/main" id="{B047F9AA-4A73-A123-08C5-46D95D04497A}"/>
              </a:ext>
            </a:extLst>
          </p:cNvPr>
          <p:cNvSpPr txBox="1"/>
          <p:nvPr/>
        </p:nvSpPr>
        <p:spPr>
          <a:xfrm>
            <a:off x="963000" y="5570483"/>
            <a:ext cx="9680027" cy="923330"/>
          </a:xfrm>
          <a:prstGeom prst="rect">
            <a:avLst/>
          </a:prstGeom>
          <a:noFill/>
        </p:spPr>
        <p:txBody>
          <a:bodyPr wrap="square" rtlCol="0">
            <a:spAutoFit/>
          </a:bodyPr>
          <a:lstStyle/>
          <a:p>
            <a:r>
              <a:rPr lang="en-US" dirty="0">
                <a:solidFill>
                  <a:schemeClr val="bg1"/>
                </a:solidFill>
              </a:rPr>
              <a:t>This chapter is focused on the “big picture” of Intellectual Property. This chapter is probably most useful for managers or developers who might not fully understand the fundamentals of copyright, patent and trademark law.</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a:solidFill>
                  <a:srgbClr val="292934"/>
                </a:solidFill>
                <a:latin typeface="Roboto"/>
                <a:ea typeface="Roboto"/>
              </a:rPr>
              <a:t>.</a:t>
            </a:r>
            <a:r>
              <a:rPr lang="en-US" sz="2400" b="0" strike="noStrike" spc="-1">
                <a:solidFill>
                  <a:srgbClr val="000000"/>
                </a:solidFill>
                <a:latin typeface="Roboto"/>
                <a:ea typeface="Roboto"/>
              </a:rPr>
              <a:t> </a:t>
            </a:r>
          </a:p>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Such </a:t>
            </a:r>
            <a:r>
              <a:rPr lang="en-US" sz="2400" b="0" strike="noStrike" spc="-1" dirty="0">
                <a:solidFill>
                  <a:srgbClr val="292934"/>
                </a:solidFill>
                <a:latin typeface="Roboto"/>
                <a:ea typeface="Roboto"/>
              </a:rPr>
              <a:t>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txBody>
          <a:bodyPr/>
          <a:lstStyle/>
          <a:p>
            <a:endParaRPr lang="en-US"/>
          </a:p>
        </p:txBody>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199"/>
            <a:ext cx="10945080" cy="51474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620" indent="-342900">
              <a:lnSpc>
                <a:spcPct val="100000"/>
              </a:lnSpc>
              <a:buClr>
                <a:srgbClr val="93A299"/>
              </a:buClr>
              <a:buSzPct val="85000"/>
              <a:buFont typeface="Arial" panose="020B0604020202020204" pitchFamily="34" charset="0"/>
              <a:buChar char="•"/>
            </a:pPr>
            <a:r>
              <a:rPr lang="en-US" sz="2400" b="0" strike="noStrike" spc="-1" dirty="0">
                <a:solidFill>
                  <a:srgbClr val="292934"/>
                </a:solidFill>
                <a:latin typeface="Roboto"/>
                <a:ea typeface="Roboto"/>
              </a:rPr>
              <a:t>Copyright: protects original works of authorship</a:t>
            </a:r>
          </a:p>
          <a:p>
            <a:pPr marL="743670" lvl="1" indent="-285750">
              <a:buClr>
                <a:srgbClr val="93A299"/>
              </a:buClr>
              <a:buSzPct val="85000"/>
              <a:buFont typeface="Arial" panose="020B0604020202020204" pitchFamily="34" charset="0"/>
              <a:buChar char="•"/>
            </a:pPr>
            <a:r>
              <a:rPr lang="en-US" b="0" strike="noStrike" spc="-1" dirty="0">
                <a:solidFill>
                  <a:srgbClr val="292934"/>
                </a:solidFill>
                <a:latin typeface="Roboto"/>
                <a:ea typeface="Roboto"/>
              </a:rPr>
              <a:t>Protects expression (not the underlying idea)</a:t>
            </a:r>
          </a:p>
          <a:p>
            <a:pPr marL="743670" lvl="1" indent="-285750">
              <a:buClr>
                <a:srgbClr val="93A299"/>
              </a:buClr>
              <a:buSzPct val="85000"/>
              <a:buFont typeface="Arial" panose="020B0604020202020204" pitchFamily="34" charset="0"/>
              <a:buChar char="•"/>
            </a:pPr>
            <a:r>
              <a:rPr lang="en-US" b="0" strike="noStrike" spc="-1" dirty="0">
                <a:solidFill>
                  <a:srgbClr val="292934"/>
                </a:solidFill>
                <a:latin typeface="Roboto"/>
                <a:ea typeface="Roboto"/>
              </a:rPr>
              <a:t>It covers software, books, and similar works</a:t>
            </a:r>
            <a:endParaRPr lang="en-US" sz="2400" b="0" strike="noStrike" spc="-1" dirty="0">
              <a:solidFill>
                <a:srgbClr val="292934"/>
              </a:solidFill>
              <a:latin typeface="Roboto"/>
              <a:ea typeface="Roboto"/>
            </a:endParaRPr>
          </a:p>
          <a:p>
            <a:pPr marL="343620" indent="-342900">
              <a:lnSpc>
                <a:spcPct val="100000"/>
              </a:lnSpc>
              <a:buClr>
                <a:srgbClr val="93A299"/>
              </a:buClr>
              <a:buSzPct val="85000"/>
              <a:buFont typeface="Arial" panose="020B0604020202020204" pitchFamily="34" charset="0"/>
              <a:buChar char="•"/>
            </a:pPr>
            <a:r>
              <a:rPr lang="en-US" sz="2400" b="0" strike="noStrike" spc="-1" dirty="0">
                <a:solidFill>
                  <a:srgbClr val="292934"/>
                </a:solidFill>
                <a:latin typeface="Roboto"/>
                <a:ea typeface="Roboto"/>
              </a:rPr>
              <a:t>Patents: useful inventions that are novel and non-obvious</a:t>
            </a:r>
          </a:p>
          <a:p>
            <a:pPr marL="743670" lvl="1" indent="-285750">
              <a:buClr>
                <a:srgbClr val="93A299"/>
              </a:buClr>
              <a:buSzPct val="85000"/>
              <a:buFont typeface="Arial" panose="020B0604020202020204" pitchFamily="34" charset="0"/>
              <a:buChar char="•"/>
            </a:pPr>
            <a:r>
              <a:rPr lang="en-US" b="0" strike="noStrike" spc="-1" dirty="0">
                <a:solidFill>
                  <a:srgbClr val="292934"/>
                </a:solidFill>
                <a:latin typeface="Roboto"/>
                <a:ea typeface="Roboto"/>
              </a:rPr>
              <a:t>Limited monopoly to incentivize </a:t>
            </a:r>
            <a:r>
              <a:rPr lang="en-US" b="0" strike="noStrike" spc="-1" dirty="0" err="1">
                <a:solidFill>
                  <a:srgbClr val="292934"/>
                </a:solidFill>
                <a:latin typeface="Roboto"/>
                <a:ea typeface="Roboto"/>
              </a:rPr>
              <a:t>innovatio</a:t>
            </a:r>
            <a:endParaRPr lang="en-US" b="0" strike="noStrike" spc="-1" dirty="0">
              <a:solidFill>
                <a:srgbClr val="292934"/>
              </a:solidFill>
              <a:latin typeface="Roboto"/>
              <a:ea typeface="Roboto"/>
            </a:endParaRPr>
          </a:p>
          <a:p>
            <a:pPr marL="743670" lvl="1" indent="-285750">
              <a:buClr>
                <a:srgbClr val="93A299"/>
              </a:buClr>
              <a:buSzPct val="85000"/>
              <a:buFont typeface="Arial" panose="020B0604020202020204" pitchFamily="34" charset="0"/>
              <a:buChar char="•"/>
            </a:pPr>
            <a:r>
              <a:rPr lang="en-US" b="0" strike="noStrike" spc="-1" dirty="0">
                <a:solidFill>
                  <a:srgbClr val="292934"/>
                </a:solidFill>
                <a:latin typeface="Roboto"/>
                <a:ea typeface="Roboto"/>
              </a:rPr>
              <a:t>Trade secrets: protects valuable confidential information</a:t>
            </a:r>
            <a:endParaRPr lang="en-US" sz="2400" b="0" strike="noStrike" spc="-1" dirty="0">
              <a:solidFill>
                <a:srgbClr val="292934"/>
              </a:solidFill>
              <a:latin typeface="Roboto"/>
              <a:ea typeface="Roboto"/>
            </a:endParaRPr>
          </a:p>
          <a:p>
            <a:pPr marL="343620" indent="-342900">
              <a:lnSpc>
                <a:spcPct val="100000"/>
              </a:lnSpc>
              <a:buClr>
                <a:srgbClr val="93A299"/>
              </a:buClr>
              <a:buSzPct val="85000"/>
              <a:buFont typeface="Arial" panose="020B0604020202020204" pitchFamily="34" charset="0"/>
              <a:buChar char="•"/>
            </a:pPr>
            <a:r>
              <a:rPr lang="en-US" sz="2400" b="0" strike="noStrike" spc="-1" dirty="0">
                <a:solidFill>
                  <a:srgbClr val="292934"/>
                </a:solidFill>
                <a:latin typeface="Roboto"/>
                <a:ea typeface="Roboto"/>
              </a:rPr>
              <a:t>Trademarks: protects marks (word, logos, slogans, color, etc.) that identify the source of the product</a:t>
            </a:r>
          </a:p>
          <a:p>
            <a:pPr marL="343620" indent="-342900">
              <a:lnSpc>
                <a:spcPct val="100000"/>
              </a:lnSpc>
              <a:buClr>
                <a:srgbClr val="93A299"/>
              </a:buClr>
              <a:buSzPct val="85000"/>
              <a:buFont typeface="Arial" panose="020B0604020202020204" pitchFamily="34" charset="0"/>
              <a:buChar char="•"/>
            </a:pPr>
            <a:r>
              <a:rPr lang="en-US" sz="2400" b="0" strike="noStrike" spc="-1" dirty="0">
                <a:solidFill>
                  <a:srgbClr val="292934"/>
                </a:solidFill>
                <a:latin typeface="Roboto"/>
                <a:ea typeface="Roboto"/>
              </a:rPr>
              <a:t>Consumer and brand protection; avoid consumer confusion and brand dilution</a:t>
            </a:r>
          </a:p>
          <a:p>
            <a:pPr marL="720">
              <a:lnSpc>
                <a:spcPct val="100000"/>
              </a:lnSpc>
              <a:buClr>
                <a:srgbClr val="93A299"/>
              </a:buClr>
              <a:buSzPct val="85000"/>
            </a:pPr>
            <a:endParaRPr lang="en-US" sz="2400" b="0" strike="noStrike" spc="-1" dirty="0">
              <a:solidFill>
                <a:srgbClr val="292934"/>
              </a:solidFill>
              <a:latin typeface="Roboto"/>
              <a:ea typeface="Roboto"/>
            </a:endParaRPr>
          </a:p>
          <a:p>
            <a:pPr marL="720">
              <a:lnSpc>
                <a:spcPct val="100000"/>
              </a:lnSpc>
              <a:buClr>
                <a:srgbClr val="93A299"/>
              </a:buClr>
              <a:buSzPct val="85000"/>
            </a:pPr>
            <a:r>
              <a:rPr lang="en-US" b="0" strike="noStrike" spc="-1" dirty="0">
                <a:solidFill>
                  <a:srgbClr val="292934"/>
                </a:solidFill>
                <a:latin typeface="Roboto" panose="02000000000000000000" pitchFamily="2" charset="0"/>
                <a:ea typeface="Roboto" panose="02000000000000000000" pitchFamily="2" charset="0"/>
                <a:cs typeface="Roboto" panose="02000000000000000000" pitchFamily="2" charset="0"/>
              </a:rPr>
              <a:t>This chapter will focus on copyright and patents, the areas most relevant to Open Source compliance. </a:t>
            </a:r>
          </a:p>
          <a:p>
            <a:pPr marL="720">
              <a:lnSpc>
                <a:spcPct val="100000"/>
              </a:lnSpc>
              <a:buClr>
                <a:srgbClr val="93A299"/>
              </a:buClr>
              <a:buSzPct val="85000"/>
            </a:pPr>
            <a:endParaRPr lang="en-US" spc="-1" dirty="0">
              <a:solidFill>
                <a:srgbClr val="292934"/>
              </a:solidFill>
              <a:latin typeface="Roboto" panose="02000000000000000000" pitchFamily="2" charset="0"/>
              <a:ea typeface="Roboto" panose="02000000000000000000" pitchFamily="2" charset="0"/>
              <a:cs typeface="Roboto" panose="02000000000000000000" pitchFamily="2" charset="0"/>
            </a:endParaRPr>
          </a:p>
          <a:p>
            <a:pPr marL="720">
              <a:lnSpc>
                <a:spcPct val="100000"/>
              </a:lnSpc>
              <a:buClr>
                <a:srgbClr val="93A299"/>
              </a:buClr>
              <a:buSzPct val="85000"/>
            </a:pPr>
            <a:r>
              <a:rPr lang="en-US" b="0" strike="noStrike" spc="-1" dirty="0">
                <a:latin typeface="Roboto" panose="02000000000000000000" pitchFamily="2" charset="0"/>
                <a:ea typeface="Roboto" panose="02000000000000000000" pitchFamily="2" charset="0"/>
                <a:cs typeface="Roboto" panose="02000000000000000000" pitchFamily="2" charset="0"/>
              </a:rPr>
              <a:t>This overview is not intended to cover all aspects of Intellectual Property. It is intended to provide context for the “big picture” and to establish that today we are only discussing copyright and patents, the areas most relevant to Open Source compliance.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US"/>
          </a:p>
        </p:txBody>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US"/>
          </a:p>
        </p:txBody>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US"/>
          </a:p>
        </p:txBody>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US"/>
          </a:p>
        </p:txBody>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US"/>
          </a:p>
        </p:txBody>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Basic rule: copyright protects creative works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Copyright generally applies to literary works, such as books, movies, pictures, music, maps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Software is protected by copyright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Not the functionality (that’s protected by patents) but the expression (creativity in implementation details)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Includes Binary Code and Source Code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copyright owner only has control over the work that he or she created, not someone else’s independent creation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Infringement may occur if copying without the permission of the author</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1290</TotalTime>
  <Words>13331</Words>
  <Application>Microsoft Macintosh PowerPoint</Application>
  <PresentationFormat>Widescreen</PresentationFormat>
  <Paragraphs>1256</Paragraphs>
  <Slides>84</Slides>
  <Notes>84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84</vt:i4>
      </vt:variant>
    </vt:vector>
  </HeadingPairs>
  <TitlesOfParts>
    <vt:vector size="98" baseType="lpstr">
      <vt:lpstr>StarSymbol</vt:lpstr>
      <vt:lpstr>Arial</vt:lpstr>
      <vt:lpstr>Chalkduster</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28</cp:revision>
  <dcterms:modified xsi:type="dcterms:W3CDTF">2024-07-03T10:52:52Z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