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 id="2147483664" r:id="rId2"/>
  </p:sldMasterIdLst>
  <p:notesMasterIdLst>
    <p:notesMasterId r:id="rId15"/>
  </p:notesMasterIdLst>
  <p:sldIdLst>
    <p:sldId id="436" r:id="rId3"/>
    <p:sldId id="426" r:id="rId4"/>
    <p:sldId id="276" r:id="rId5"/>
    <p:sldId id="257" r:id="rId6"/>
    <p:sldId id="258" r:id="rId7"/>
    <p:sldId id="269" r:id="rId8"/>
    <p:sldId id="270" r:id="rId9"/>
    <p:sldId id="271" r:id="rId10"/>
    <p:sldId id="273" r:id="rId11"/>
    <p:sldId id="274" r:id="rId12"/>
    <p:sldId id="419" r:id="rId13"/>
    <p:sldId id="429" r:id="rId14"/>
  </p:sldIdLst>
  <p:sldSz cx="12192000" cy="685800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ne Coughlan" initials="SMC" lastIdx="8" clrIdx="0">
    <p:extLst>
      <p:ext uri="{19B8F6BF-5375-455C-9EA6-DF929625EA0E}">
        <p15:presenceInfo xmlns:p15="http://schemas.microsoft.com/office/powerpoint/2012/main" userId="Shane Coughlan" providerId="None"/>
      </p:ext>
    </p:extLst>
  </p:cmAuthor>
  <p:cmAuthor id="2" name="Guest User" initials="GU"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4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A7D7DB-3AB6-A04E-AC4E-DA74EE0BCADC}" v="6" dt="2021-04-08T10:21:21.8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00"/>
    <p:restoredTop sz="78980" autoAdjust="0"/>
  </p:normalViewPr>
  <p:slideViewPr>
    <p:cSldViewPr snapToGrid="0">
      <p:cViewPr varScale="1">
        <p:scale>
          <a:sx n="100" d="100"/>
          <a:sy n="100" d="100"/>
        </p:scale>
        <p:origin x="1288" y="160"/>
      </p:cViewPr>
      <p:guideLst>
        <p:guide orient="horz" pos="2160"/>
        <p:guide pos="3840"/>
      </p:guideLst>
    </p:cSldViewPr>
  </p:slideViewPr>
  <p:outlineViewPr>
    <p:cViewPr>
      <p:scale>
        <a:sx n="33" d="100"/>
        <a:sy n="33" d="100"/>
      </p:scale>
      <p:origin x="0" y="0"/>
    </p:cViewPr>
  </p:outlineViewPr>
  <p:notesTextViewPr>
    <p:cViewPr>
      <p:scale>
        <a:sx n="95" d="100"/>
        <a:sy n="95"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82118" cy="464819"/>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98101" y="0"/>
            <a:ext cx="2982118" cy="464819"/>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42900" y="696912"/>
            <a:ext cx="6196012"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8181" y="4415789"/>
            <a:ext cx="5505450" cy="4183379"/>
          </a:xfrm>
          <a:prstGeom prst="rect">
            <a:avLst/>
          </a:prstGeom>
          <a:noFill/>
          <a:ln>
            <a:noFill/>
          </a:ln>
        </p:spPr>
        <p:txBody>
          <a:bodyPr spcFirstLastPara="1" wrap="square" lIns="91425" tIns="91425" rIns="91425" bIns="91425" anchor="t" anchorCtr="0"/>
          <a:lstStyle>
            <a:lvl1pPr marL="457200" marR="0" lvl="0" indent="-304800" algn="l" rtl="0">
              <a:lnSpc>
                <a:spcPct val="100000"/>
              </a:lnSpc>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1pPr>
            <a:lvl2pPr marL="914400" marR="0" lvl="1" indent="-304800" algn="l" rtl="0">
              <a:lnSpc>
                <a:spcPct val="100000"/>
              </a:lnSpc>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2pPr>
            <a:lvl3pPr marL="1371600" marR="0" lvl="2" indent="-304800" algn="l" rtl="0">
              <a:lnSpc>
                <a:spcPct val="100000"/>
              </a:lnSpc>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3pPr>
            <a:lvl4pPr marL="1828800" marR="0" lvl="3" indent="-304800" algn="l" rtl="0">
              <a:lnSpc>
                <a:spcPct val="100000"/>
              </a:lnSpc>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4pPr>
            <a:lvl5pPr marL="2286000" marR="0" lvl="4" indent="-304800" algn="l" rtl="0">
              <a:lnSpc>
                <a:spcPct val="100000"/>
              </a:lnSpc>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5pPr>
            <a:lvl6pPr marL="2743200" marR="0" lvl="5" indent="-304800" algn="l" rtl="0">
              <a:lnSpc>
                <a:spcPct val="100000"/>
              </a:lnSpc>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6pPr>
            <a:lvl7pPr marL="3200400" marR="0" lvl="6" indent="-304800" algn="l" rtl="0">
              <a:lnSpc>
                <a:spcPct val="100000"/>
              </a:lnSpc>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7pPr>
            <a:lvl8pPr marL="3657600" marR="0" lvl="7" indent="-304800" algn="l" rtl="0">
              <a:lnSpc>
                <a:spcPct val="100000"/>
              </a:lnSpc>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8pPr>
            <a:lvl9pPr marL="4114800" marR="0" lvl="8" indent="-304800" algn="l" rtl="0">
              <a:lnSpc>
                <a:spcPct val="100000"/>
              </a:lnSpc>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2982118" cy="464819"/>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98101" y="8829967"/>
            <a:ext cx="2982118" cy="464819"/>
          </a:xfrm>
          <a:prstGeom prst="rect">
            <a:avLst/>
          </a:prstGeom>
          <a:noFill/>
          <a:ln>
            <a:noFill/>
          </a:ln>
        </p:spPr>
        <p:txBody>
          <a:bodyPr spcFirstLastPara="1" wrap="square" lIns="92425" tIns="46200" rIns="92425" bIns="462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CA"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58153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300"/>
              <a:buFont typeface="Calibri"/>
              <a:buNone/>
              <a:tabLst/>
              <a:defRPr/>
            </a:pPr>
            <a:r>
              <a:rPr lang="en-US" sz="1200" b="0" i="0" u="none" strike="noStrike" cap="none">
                <a:solidFill>
                  <a:schemeClr val="dk1"/>
                </a:solidFill>
                <a:latin typeface="Calibri"/>
                <a:ea typeface="Calibri"/>
                <a:cs typeface="Calibri"/>
                <a:sym typeface="Calibri"/>
              </a:rPr>
              <a:t>Le projet OpenChain est ici pour contribuer à l'amélioration des processus de conformité et pour instaurer la confiance dans la chaîne d'approvisionnement.</a:t>
            </a:r>
          </a:p>
          <a:p>
            <a:pPr marL="0" marR="0" lvl="0" indent="0" algn="l" rtl="0">
              <a:lnSpc>
                <a:spcPct val="100000"/>
              </a:lnSpc>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84180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5" name="Shape 85"/>
          <p:cNvSpPr txBox="1">
            <a:spLocks noGrp="1"/>
          </p:cNvSpPr>
          <p:nvPr>
            <p:ph type="body" idx="1"/>
          </p:nvPr>
        </p:nvSpPr>
        <p:spPr>
          <a:xfrm>
            <a:off x="701039" y="4415789"/>
            <a:ext cx="5608319" cy="4183379"/>
          </a:xfrm>
          <a:prstGeom prst="rect">
            <a:avLst/>
          </a:prstGeom>
          <a:noFill/>
          <a:ln>
            <a:noFill/>
          </a:ln>
        </p:spPr>
        <p:txBody>
          <a:bodyPr lIns="93175" tIns="46575" rIns="93175" bIns="46575"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86" name="Shape 86"/>
          <p:cNvSpPr txBox="1">
            <a:spLocks noGrp="1"/>
          </p:cNvSpPr>
          <p:nvPr>
            <p:ph type="sldNum" idx="12"/>
          </p:nvPr>
        </p:nvSpPr>
        <p:spPr>
          <a:xfrm>
            <a:off x="3970937" y="8829967"/>
            <a:ext cx="3037839" cy="464819"/>
          </a:xfrm>
          <a:prstGeom prst="rect">
            <a:avLst/>
          </a:prstGeom>
          <a:noFill/>
          <a:ln>
            <a:noFill/>
          </a:ln>
        </p:spPr>
        <p:txBody>
          <a:bodyPr lIns="93175" tIns="46575" rIns="93175" bIns="46575" anchor="b"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chemeClr val="dk1"/>
                </a:solidFill>
                <a:latin typeface="Calibri"/>
                <a:ea typeface="Calibri"/>
                <a:cs typeface="Calibri"/>
                <a:sym typeface="Calibri"/>
              </a:rPr>
              <a:t>10</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97347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4" name="Google Shape;314;p2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300"/>
              <a:buFont typeface="Calibri"/>
              <a:buNone/>
              <a:tabLst/>
              <a:defRPr/>
            </a:pPr>
            <a:r>
              <a:rPr lang="en-US" sz="1200" b="0" i="0" u="none" strike="noStrike" cap="none">
                <a:solidFill>
                  <a:schemeClr val="dk1"/>
                </a:solidFill>
                <a:latin typeface="Calibri"/>
                <a:ea typeface="Calibri"/>
                <a:cs typeface="Calibri"/>
                <a:sym typeface="Calibri"/>
              </a:rPr>
              <a:t>Vous êtes invité à participer. Vous pouvez rejoindre notre communauté en visitant notre site web, en vous inscrivant à une liste de diffusion ou en participant à l'un de nos appels. Vous pouvez également accéder à l'application web d'auto-certification et vérifier comment vos processus généraux actuels correspondent aux normes internationales. Bien entendu, ces informations sont totalement confidentielles jusqu'à ce que vous souhaitiez déclarer votre conformité à OpenChain.</a:t>
            </a:r>
          </a:p>
          <a:p>
            <a:pPr marL="0" marR="0" lvl="0" indent="0" algn="l" rtl="0">
              <a:lnSpc>
                <a:spcPct val="100000"/>
              </a:lnSpc>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315" name="Google Shape;315;p2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3: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2" name="Google Shape;322;p23:notes"/>
          <p:cNvSpPr txBox="1">
            <a:spLocks noGrp="1"/>
          </p:cNvSpPr>
          <p:nvPr>
            <p:ph type="body" idx="1"/>
          </p:nvPr>
        </p:nvSpPr>
        <p:spPr>
          <a:xfrm>
            <a:off x="688180" y="4415790"/>
            <a:ext cx="5505300" cy="4183500"/>
          </a:xfrm>
          <a:prstGeom prst="rect">
            <a:avLst/>
          </a:prstGeom>
          <a:noFill/>
          <a:ln>
            <a:noFill/>
          </a:ln>
        </p:spPr>
        <p:txBody>
          <a:bodyPr spcFirstLastPara="1" wrap="square" lIns="93175" tIns="46575" rIns="93175" bIns="4657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300"/>
              <a:buFont typeface="Calibri"/>
              <a:buNone/>
              <a:tabLst/>
              <a:defRPr/>
            </a:pPr>
            <a:r>
              <a:rPr lang="en-US" sz="1200" b="0" i="0" u="none" strike="noStrike" cap="none">
                <a:solidFill>
                  <a:schemeClr val="dk1"/>
                </a:solidFill>
                <a:latin typeface="Calibri"/>
                <a:ea typeface="Calibri"/>
                <a:cs typeface="Calibri"/>
                <a:sym typeface="Calibri"/>
              </a:rPr>
              <a:t>N'hésitez pas à nous contacter si vous avez des commentaires, questions ou idées de participation et d'amélioration. </a:t>
            </a:r>
          </a:p>
          <a:p>
            <a:pPr marL="0" marR="0" lvl="0" indent="0" algn="l" rtl="0">
              <a:lnSpc>
                <a:spcPct val="100000"/>
              </a:lnSpc>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323" name="Google Shape;323;p23:notes"/>
          <p:cNvSpPr txBox="1">
            <a:spLocks noGrp="1"/>
          </p:cNvSpPr>
          <p:nvPr>
            <p:ph type="sldNum" idx="12"/>
          </p:nvPr>
        </p:nvSpPr>
        <p:spPr>
          <a:xfrm>
            <a:off x="3898094" y="8829967"/>
            <a:ext cx="2982000" cy="46470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CA" sz="1200" b="0" i="0" u="none" strike="noStrike" cap="none">
                <a:solidFill>
                  <a:schemeClr val="dk1"/>
                </a:solidFill>
                <a:latin typeface="Calibri"/>
                <a:ea typeface="Calibri"/>
                <a:cs typeface="Calibri"/>
                <a:sym typeface="Calibri"/>
              </a:rPr>
              <a:t>12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6: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p6: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197" name="Google Shape;197;p6: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903869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notes"/>
          <p:cNvSpPr txBox="1">
            <a:spLocks noGrp="1"/>
          </p:cNvSpPr>
          <p:nvPr>
            <p:ph type="body" idx="1"/>
          </p:nvPr>
        </p:nvSpPr>
        <p:spPr>
          <a:xfrm>
            <a:off x="688181" y="4415789"/>
            <a:ext cx="5505450" cy="418337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endParaRPr sz="1200" b="0" i="0" u="none" strike="noStrike" cap="none">
              <a:solidFill>
                <a:schemeClr val="dk1"/>
              </a:solidFill>
              <a:latin typeface="Calibri"/>
              <a:ea typeface="Calibri"/>
              <a:cs typeface="Calibri"/>
              <a:sym typeface="Calibri"/>
            </a:endParaRPr>
          </a:p>
        </p:txBody>
      </p:sp>
      <p:sp>
        <p:nvSpPr>
          <p:cNvPr id="157" name="Google Shape;157;p1: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37372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3" name="Shape 63"/>
          <p:cNvSpPr txBox="1">
            <a:spLocks noGrp="1"/>
          </p:cNvSpPr>
          <p:nvPr>
            <p:ph type="body" idx="1"/>
          </p:nvPr>
        </p:nvSpPr>
        <p:spPr>
          <a:xfrm>
            <a:off x="701039" y="4415789"/>
            <a:ext cx="5608319" cy="4183379"/>
          </a:xfrm>
          <a:prstGeom prst="rect">
            <a:avLst/>
          </a:prstGeom>
          <a:noFill/>
          <a:ln>
            <a:noFill/>
          </a:ln>
        </p:spPr>
        <p:txBody>
          <a:bodyPr lIns="93175" tIns="46575" rIns="93175" bIns="46575"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64" name="Shape 64"/>
          <p:cNvSpPr txBox="1">
            <a:spLocks noGrp="1"/>
          </p:cNvSpPr>
          <p:nvPr>
            <p:ph type="sldNum" idx="12"/>
          </p:nvPr>
        </p:nvSpPr>
        <p:spPr>
          <a:xfrm>
            <a:off x="3970937" y="8829967"/>
            <a:ext cx="3037839" cy="464819"/>
          </a:xfrm>
          <a:prstGeom prst="rect">
            <a:avLst/>
          </a:prstGeom>
          <a:noFill/>
          <a:ln>
            <a:noFill/>
          </a:ln>
        </p:spPr>
        <p:txBody>
          <a:bodyPr lIns="93175" tIns="46575" rIns="93175" bIns="46575" anchor="b"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chemeClr val="dk1"/>
                </a:solidFill>
                <a:latin typeface="Calibri"/>
                <a:ea typeface="Calibri"/>
                <a:cs typeface="Calibri"/>
                <a:sym typeface="Calibri"/>
              </a:rPr>
              <a:t>4</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91658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4" name="Shape 74"/>
          <p:cNvSpPr txBox="1">
            <a:spLocks noGrp="1"/>
          </p:cNvSpPr>
          <p:nvPr>
            <p:ph type="body" idx="1"/>
          </p:nvPr>
        </p:nvSpPr>
        <p:spPr>
          <a:xfrm>
            <a:off x="701039" y="4415789"/>
            <a:ext cx="5608319" cy="4183379"/>
          </a:xfrm>
          <a:prstGeom prst="rect">
            <a:avLst/>
          </a:prstGeom>
          <a:noFill/>
          <a:ln>
            <a:noFill/>
          </a:ln>
        </p:spPr>
        <p:txBody>
          <a:bodyPr lIns="93175" tIns="46575" rIns="93175" bIns="46575"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75" name="Shape 75"/>
          <p:cNvSpPr txBox="1">
            <a:spLocks noGrp="1"/>
          </p:cNvSpPr>
          <p:nvPr>
            <p:ph type="sldNum" idx="12"/>
          </p:nvPr>
        </p:nvSpPr>
        <p:spPr>
          <a:xfrm>
            <a:off x="3970937" y="8829967"/>
            <a:ext cx="3037839" cy="464819"/>
          </a:xfrm>
          <a:prstGeom prst="rect">
            <a:avLst/>
          </a:prstGeom>
          <a:noFill/>
          <a:ln>
            <a:noFill/>
          </a:ln>
        </p:spPr>
        <p:txBody>
          <a:bodyPr lIns="93175" tIns="46575" rIns="93175" bIns="46575" anchor="b"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chemeClr val="dk1"/>
                </a:solidFill>
                <a:latin typeface="Calibri"/>
                <a:ea typeface="Calibri"/>
                <a:cs typeface="Calibri"/>
                <a:sym typeface="Calibri"/>
              </a:rPr>
              <a:t>5</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26318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5" name="Shape 85"/>
          <p:cNvSpPr txBox="1">
            <a:spLocks noGrp="1"/>
          </p:cNvSpPr>
          <p:nvPr>
            <p:ph type="body" idx="1"/>
          </p:nvPr>
        </p:nvSpPr>
        <p:spPr>
          <a:xfrm>
            <a:off x="701039" y="4415789"/>
            <a:ext cx="5608319" cy="4183379"/>
          </a:xfrm>
          <a:prstGeom prst="rect">
            <a:avLst/>
          </a:prstGeom>
          <a:noFill/>
          <a:ln>
            <a:noFill/>
          </a:ln>
        </p:spPr>
        <p:txBody>
          <a:bodyPr lIns="93175" tIns="46575" rIns="93175" bIns="46575"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86" name="Shape 86"/>
          <p:cNvSpPr txBox="1">
            <a:spLocks noGrp="1"/>
          </p:cNvSpPr>
          <p:nvPr>
            <p:ph type="sldNum" idx="12"/>
          </p:nvPr>
        </p:nvSpPr>
        <p:spPr>
          <a:xfrm>
            <a:off x="3970937" y="8829967"/>
            <a:ext cx="3037839" cy="464819"/>
          </a:xfrm>
          <a:prstGeom prst="rect">
            <a:avLst/>
          </a:prstGeom>
          <a:noFill/>
          <a:ln>
            <a:noFill/>
          </a:ln>
        </p:spPr>
        <p:txBody>
          <a:bodyPr lIns="93175" tIns="46575" rIns="93175" bIns="46575" anchor="b"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chemeClr val="dk1"/>
                </a:solidFill>
                <a:latin typeface="Calibri"/>
                <a:ea typeface="Calibri"/>
                <a:cs typeface="Calibri"/>
                <a:sym typeface="Calibri"/>
              </a:rPr>
              <a:t>6</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02062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5" name="Shape 85"/>
          <p:cNvSpPr txBox="1">
            <a:spLocks noGrp="1"/>
          </p:cNvSpPr>
          <p:nvPr>
            <p:ph type="body" idx="1"/>
          </p:nvPr>
        </p:nvSpPr>
        <p:spPr>
          <a:xfrm>
            <a:off x="701039" y="4415789"/>
            <a:ext cx="5608319" cy="4183379"/>
          </a:xfrm>
          <a:prstGeom prst="rect">
            <a:avLst/>
          </a:prstGeom>
          <a:noFill/>
          <a:ln>
            <a:noFill/>
          </a:ln>
        </p:spPr>
        <p:txBody>
          <a:bodyPr lIns="93175" tIns="46575" rIns="93175" bIns="46575"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86" name="Shape 86"/>
          <p:cNvSpPr txBox="1">
            <a:spLocks noGrp="1"/>
          </p:cNvSpPr>
          <p:nvPr>
            <p:ph type="sldNum" idx="12"/>
          </p:nvPr>
        </p:nvSpPr>
        <p:spPr>
          <a:xfrm>
            <a:off x="3970937" y="8829967"/>
            <a:ext cx="3037839" cy="464819"/>
          </a:xfrm>
          <a:prstGeom prst="rect">
            <a:avLst/>
          </a:prstGeom>
          <a:noFill/>
          <a:ln>
            <a:noFill/>
          </a:ln>
        </p:spPr>
        <p:txBody>
          <a:bodyPr lIns="93175" tIns="46575" rIns="93175" bIns="46575" anchor="b"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chemeClr val="dk1"/>
                </a:solidFill>
                <a:latin typeface="Calibri"/>
                <a:ea typeface="Calibri"/>
                <a:cs typeface="Calibri"/>
                <a:sym typeface="Calibri"/>
              </a:rPr>
              <a:t>7</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86088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5" name="Shape 85"/>
          <p:cNvSpPr txBox="1">
            <a:spLocks noGrp="1"/>
          </p:cNvSpPr>
          <p:nvPr>
            <p:ph type="body" idx="1"/>
          </p:nvPr>
        </p:nvSpPr>
        <p:spPr>
          <a:xfrm>
            <a:off x="701039" y="4415789"/>
            <a:ext cx="5608319" cy="4183379"/>
          </a:xfrm>
          <a:prstGeom prst="rect">
            <a:avLst/>
          </a:prstGeom>
          <a:noFill/>
          <a:ln>
            <a:noFill/>
          </a:ln>
        </p:spPr>
        <p:txBody>
          <a:bodyPr lIns="93175" tIns="46575" rIns="93175" bIns="46575"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86" name="Shape 86"/>
          <p:cNvSpPr txBox="1">
            <a:spLocks noGrp="1"/>
          </p:cNvSpPr>
          <p:nvPr>
            <p:ph type="sldNum" idx="12"/>
          </p:nvPr>
        </p:nvSpPr>
        <p:spPr>
          <a:xfrm>
            <a:off x="3970937" y="8829967"/>
            <a:ext cx="3037839" cy="464819"/>
          </a:xfrm>
          <a:prstGeom prst="rect">
            <a:avLst/>
          </a:prstGeom>
          <a:noFill/>
          <a:ln>
            <a:noFill/>
          </a:ln>
        </p:spPr>
        <p:txBody>
          <a:bodyPr lIns="93175" tIns="46575" rIns="93175" bIns="46575" anchor="b"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chemeClr val="dk1"/>
                </a:solidFill>
                <a:latin typeface="Calibri"/>
                <a:ea typeface="Calibri"/>
                <a:cs typeface="Calibri"/>
                <a:sym typeface="Calibri"/>
              </a:rPr>
              <a:t>8</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96789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5" name="Shape 85"/>
          <p:cNvSpPr txBox="1">
            <a:spLocks noGrp="1"/>
          </p:cNvSpPr>
          <p:nvPr>
            <p:ph type="body" idx="1"/>
          </p:nvPr>
        </p:nvSpPr>
        <p:spPr>
          <a:xfrm>
            <a:off x="701039" y="4415789"/>
            <a:ext cx="5608319" cy="4183379"/>
          </a:xfrm>
          <a:prstGeom prst="rect">
            <a:avLst/>
          </a:prstGeom>
          <a:noFill/>
          <a:ln>
            <a:noFill/>
          </a:ln>
        </p:spPr>
        <p:txBody>
          <a:bodyPr lIns="93175" tIns="46575" rIns="93175" bIns="46575"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86" name="Shape 86"/>
          <p:cNvSpPr txBox="1">
            <a:spLocks noGrp="1"/>
          </p:cNvSpPr>
          <p:nvPr>
            <p:ph type="sldNum" idx="12"/>
          </p:nvPr>
        </p:nvSpPr>
        <p:spPr>
          <a:xfrm>
            <a:off x="3970937" y="8829967"/>
            <a:ext cx="3037839" cy="464819"/>
          </a:xfrm>
          <a:prstGeom prst="rect">
            <a:avLst/>
          </a:prstGeom>
          <a:noFill/>
          <a:ln>
            <a:noFill/>
          </a:ln>
        </p:spPr>
        <p:txBody>
          <a:bodyPr lIns="93175" tIns="46575" rIns="93175" bIns="46575" anchor="b"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chemeClr val="dk1"/>
                </a:solidFill>
                <a:latin typeface="Calibri"/>
                <a:ea typeface="Calibri"/>
                <a:cs typeface="Calibri"/>
                <a:sym typeface="Calibri"/>
              </a:rPr>
              <a:t>9</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29736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Point">
  <p:cSld name="Big Point">
    <p:spTree>
      <p:nvGrpSpPr>
        <p:cNvPr id="1" name="Shape 23"/>
        <p:cNvGrpSpPr/>
        <p:nvPr/>
      </p:nvGrpSpPr>
      <p:grpSpPr>
        <a:xfrm>
          <a:off x="0" y="0"/>
          <a:ext cx="0" cy="0"/>
          <a:chOff x="0" y="0"/>
          <a:chExt cx="0" cy="0"/>
        </a:xfrm>
      </p:grpSpPr>
      <p:pic>
        <p:nvPicPr>
          <p:cNvPr id="24" name="Google Shape;24;p3"/>
          <p:cNvPicPr preferRelativeResize="0"/>
          <p:nvPr/>
        </p:nvPicPr>
        <p:blipFill rotWithShape="1">
          <a:blip r:embed="rId2">
            <a:alphaModFix/>
          </a:blip>
          <a:srcRect/>
          <a:stretch/>
        </p:blipFill>
        <p:spPr>
          <a:xfrm>
            <a:off x="838200" y="5800725"/>
            <a:ext cx="1425600" cy="790500"/>
          </a:xfrm>
          <a:prstGeom prst="rect">
            <a:avLst/>
          </a:prstGeom>
          <a:noFill/>
          <a:ln>
            <a:noFill/>
          </a:ln>
        </p:spPr>
      </p:pic>
      <p:sp>
        <p:nvSpPr>
          <p:cNvPr id="25" name="Google Shape;25;p3"/>
          <p:cNvSpPr/>
          <p:nvPr/>
        </p:nvSpPr>
        <p:spPr>
          <a:xfrm>
            <a:off x="0" y="6737350"/>
            <a:ext cx="4029000" cy="120600"/>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 name="Google Shape;26;p3"/>
          <p:cNvSpPr/>
          <p:nvPr/>
        </p:nvSpPr>
        <p:spPr>
          <a:xfrm>
            <a:off x="4081462" y="6737350"/>
            <a:ext cx="4029000" cy="120600"/>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 name="Google Shape;27;p3"/>
          <p:cNvSpPr/>
          <p:nvPr/>
        </p:nvSpPr>
        <p:spPr>
          <a:xfrm>
            <a:off x="8162925" y="6737350"/>
            <a:ext cx="4029000" cy="1206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 name="Google Shape;28;p3"/>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3600"/>
              <a:buFont typeface="Calibri"/>
              <a:buNone/>
              <a:defRPr sz="36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29" name="Google Shape;29;p3"/>
          <p:cNvSpPr txBox="1">
            <a:spLocks noGrp="1"/>
          </p:cNvSpPr>
          <p:nvPr>
            <p:ph type="dt" idx="10"/>
          </p:nvPr>
        </p:nvSpPr>
        <p:spPr>
          <a:xfrm>
            <a:off x="8743950" y="6235700"/>
            <a:ext cx="13050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3"/>
          <p:cNvSpPr txBox="1">
            <a:spLocks noGrp="1"/>
          </p:cNvSpPr>
          <p:nvPr>
            <p:ph type="ftr" idx="11"/>
          </p:nvPr>
        </p:nvSpPr>
        <p:spPr>
          <a:xfrm>
            <a:off x="4038600" y="6237287"/>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3"/>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type="obj">
  <p:cSld name="OBJECT">
    <p:spTree>
      <p:nvGrpSpPr>
        <p:cNvPr id="1" name="Shape 32"/>
        <p:cNvGrpSpPr/>
        <p:nvPr/>
      </p:nvGrpSpPr>
      <p:grpSpPr>
        <a:xfrm>
          <a:off x="0" y="0"/>
          <a:ext cx="0" cy="0"/>
          <a:chOff x="0" y="0"/>
          <a:chExt cx="0" cy="0"/>
        </a:xfrm>
      </p:grpSpPr>
      <p:sp>
        <p:nvSpPr>
          <p:cNvPr id="33" name="Google Shape;33;p4"/>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 name="Google Shape;34;p4"/>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 name="Google Shape;35;p4"/>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 name="Google Shape;36;p4"/>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37" name="Google Shape;37;p4"/>
          <p:cNvSpPr txBox="1">
            <a:spLocks noGrp="1"/>
          </p:cNvSpPr>
          <p:nvPr>
            <p:ph type="body" idx="1"/>
          </p:nvPr>
        </p:nvSpPr>
        <p:spPr>
          <a:xfrm>
            <a:off x="838200" y="1825625"/>
            <a:ext cx="10515599" cy="382905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4"/>
          <p:cNvSpPr txBox="1">
            <a:spLocks noGrp="1"/>
          </p:cNvSpPr>
          <p:nvPr>
            <p:ph type="dt" idx="10"/>
          </p:nvPr>
        </p:nvSpPr>
        <p:spPr>
          <a:xfrm>
            <a:off x="8743950" y="6235700"/>
            <a:ext cx="1304924"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4"/>
          <p:cNvSpPr txBox="1">
            <a:spLocks noGrp="1"/>
          </p:cNvSpPr>
          <p:nvPr>
            <p:ph type="ftr" idx="11"/>
          </p:nvPr>
        </p:nvSpPr>
        <p:spPr>
          <a:xfrm>
            <a:off x="4038600" y="6237287"/>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0" name="Google Shape;40;p4"/>
          <p:cNvSpPr txBox="1">
            <a:spLocks noGrp="1"/>
          </p:cNvSpPr>
          <p:nvPr>
            <p:ph type="sldNum" idx="12"/>
          </p:nvPr>
        </p:nvSpPr>
        <p:spPr>
          <a:xfrm>
            <a:off x="10048875" y="6235700"/>
            <a:ext cx="130492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41"/>
        <p:cNvGrpSpPr/>
        <p:nvPr/>
      </p:nvGrpSpPr>
      <p:grpSpPr>
        <a:xfrm>
          <a:off x="0" y="0"/>
          <a:ext cx="0" cy="0"/>
          <a:chOff x="0" y="0"/>
          <a:chExt cx="0" cy="0"/>
        </a:xfrm>
      </p:grpSpPr>
      <p:sp>
        <p:nvSpPr>
          <p:cNvPr id="42" name="Google Shape;42;p5"/>
          <p:cNvSpPr/>
          <p:nvPr/>
        </p:nvSpPr>
        <p:spPr>
          <a:xfrm>
            <a:off x="5019675" y="1914525"/>
            <a:ext cx="7172324" cy="1808162"/>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43" name="Google Shape;43;p5"/>
          <p:cNvPicPr preferRelativeResize="0"/>
          <p:nvPr/>
        </p:nvPicPr>
        <p:blipFill rotWithShape="1">
          <a:blip r:embed="rId2">
            <a:alphaModFix/>
          </a:blip>
          <a:srcRect/>
          <a:stretch/>
        </p:blipFill>
        <p:spPr>
          <a:xfrm>
            <a:off x="838200" y="5800725"/>
            <a:ext cx="1425574" cy="790575"/>
          </a:xfrm>
          <a:prstGeom prst="rect">
            <a:avLst/>
          </a:prstGeom>
          <a:noFill/>
          <a:ln>
            <a:noFill/>
          </a:ln>
        </p:spPr>
      </p:pic>
      <p:pic>
        <p:nvPicPr>
          <p:cNvPr id="44" name="Google Shape;44;p5"/>
          <p:cNvPicPr preferRelativeResize="0"/>
          <p:nvPr/>
        </p:nvPicPr>
        <p:blipFill rotWithShape="1">
          <a:blip r:embed="rId3">
            <a:alphaModFix/>
          </a:blip>
          <a:srcRect/>
          <a:stretch/>
        </p:blipFill>
        <p:spPr>
          <a:xfrm>
            <a:off x="838200" y="1914525"/>
            <a:ext cx="4070350" cy="1808162"/>
          </a:xfrm>
          <a:prstGeom prst="rect">
            <a:avLst/>
          </a:prstGeom>
          <a:noFill/>
          <a:ln>
            <a:noFill/>
          </a:ln>
        </p:spPr>
      </p:pic>
      <p:sp>
        <p:nvSpPr>
          <p:cNvPr id="45" name="Google Shape;45;p5"/>
          <p:cNvSpPr txBox="1">
            <a:spLocks noGrp="1"/>
          </p:cNvSpPr>
          <p:nvPr>
            <p:ph type="title"/>
          </p:nvPr>
        </p:nvSpPr>
        <p:spPr>
          <a:xfrm>
            <a:off x="5153023" y="1914525"/>
            <a:ext cx="7038976" cy="180793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46" name="Google Shape;46;p5"/>
          <p:cNvSpPr txBox="1">
            <a:spLocks noGrp="1"/>
          </p:cNvSpPr>
          <p:nvPr>
            <p:ph type="dt" idx="10"/>
          </p:nvPr>
        </p:nvSpPr>
        <p:spPr>
          <a:xfrm>
            <a:off x="8743950" y="6235700"/>
            <a:ext cx="1304924"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5"/>
          <p:cNvSpPr txBox="1">
            <a:spLocks noGrp="1"/>
          </p:cNvSpPr>
          <p:nvPr>
            <p:ph type="ftr" idx="11"/>
          </p:nvPr>
        </p:nvSpPr>
        <p:spPr>
          <a:xfrm>
            <a:off x="4038600" y="6237287"/>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5"/>
          <p:cNvSpPr txBox="1">
            <a:spLocks noGrp="1"/>
          </p:cNvSpPr>
          <p:nvPr>
            <p:ph type="sldNum" idx="12"/>
          </p:nvPr>
        </p:nvSpPr>
        <p:spPr>
          <a:xfrm>
            <a:off x="10048875" y="6235700"/>
            <a:ext cx="130492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pic>
        <p:nvPicPr>
          <p:cNvPr id="50" name="Google Shape;50;p6"/>
          <p:cNvPicPr preferRelativeResize="0"/>
          <p:nvPr/>
        </p:nvPicPr>
        <p:blipFill rotWithShape="1">
          <a:blip r:embed="rId2">
            <a:alphaModFix/>
          </a:blip>
          <a:srcRect/>
          <a:stretch/>
        </p:blipFill>
        <p:spPr>
          <a:xfrm>
            <a:off x="838200" y="5800725"/>
            <a:ext cx="1425574" cy="790575"/>
          </a:xfrm>
          <a:prstGeom prst="rect">
            <a:avLst/>
          </a:prstGeom>
          <a:noFill/>
          <a:ln>
            <a:noFill/>
          </a:ln>
        </p:spPr>
      </p:pic>
      <p:sp>
        <p:nvSpPr>
          <p:cNvPr id="51" name="Google Shape;51;p6"/>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 name="Google Shape;52;p6"/>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3" name="Google Shape;53;p6"/>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 name="Google Shape;54;p6"/>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55" name="Google Shape;55;p6"/>
          <p:cNvSpPr txBox="1">
            <a:spLocks noGrp="1"/>
          </p:cNvSpPr>
          <p:nvPr>
            <p:ph type="body" idx="1"/>
          </p:nvPr>
        </p:nvSpPr>
        <p:spPr>
          <a:xfrm>
            <a:off x="838200" y="1825625"/>
            <a:ext cx="5181600" cy="3860799"/>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6" name="Google Shape;56;p6"/>
          <p:cNvSpPr txBox="1">
            <a:spLocks noGrp="1"/>
          </p:cNvSpPr>
          <p:nvPr>
            <p:ph type="body" idx="2"/>
          </p:nvPr>
        </p:nvSpPr>
        <p:spPr>
          <a:xfrm>
            <a:off x="6172200" y="1825625"/>
            <a:ext cx="5181600" cy="3860799"/>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7" name="Google Shape;57;p6"/>
          <p:cNvSpPr txBox="1">
            <a:spLocks noGrp="1"/>
          </p:cNvSpPr>
          <p:nvPr>
            <p:ph type="dt" idx="10"/>
          </p:nvPr>
        </p:nvSpPr>
        <p:spPr>
          <a:xfrm>
            <a:off x="9063038" y="6194425"/>
            <a:ext cx="1133474"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6"/>
          <p:cNvSpPr txBox="1">
            <a:spLocks noGrp="1"/>
          </p:cNvSpPr>
          <p:nvPr>
            <p:ph type="ftr" idx="11"/>
          </p:nvPr>
        </p:nvSpPr>
        <p:spPr>
          <a:xfrm>
            <a:off x="4038600" y="6194425"/>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6"/>
          <p:cNvSpPr txBox="1">
            <a:spLocks noGrp="1"/>
          </p:cNvSpPr>
          <p:nvPr>
            <p:ph type="sldNum" idx="12"/>
          </p:nvPr>
        </p:nvSpPr>
        <p:spPr>
          <a:xfrm>
            <a:off x="10220325" y="6194425"/>
            <a:ext cx="113347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17"/>
        <p:cNvGrpSpPr/>
        <p:nvPr/>
      </p:nvGrpSpPr>
      <p:grpSpPr>
        <a:xfrm>
          <a:off x="0" y="0"/>
          <a:ext cx="0" cy="0"/>
          <a:chOff x="0" y="0"/>
          <a:chExt cx="0" cy="0"/>
        </a:xfrm>
      </p:grpSpPr>
      <p:sp>
        <p:nvSpPr>
          <p:cNvPr id="118" name="Google Shape;118;p14"/>
          <p:cNvSpPr/>
          <p:nvPr/>
        </p:nvSpPr>
        <p:spPr>
          <a:xfrm>
            <a:off x="5019675" y="1914525"/>
            <a:ext cx="7172400" cy="18081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19" name="Google Shape;119;p14"/>
          <p:cNvPicPr preferRelativeResize="0"/>
          <p:nvPr/>
        </p:nvPicPr>
        <p:blipFill rotWithShape="1">
          <a:blip r:embed="rId2">
            <a:alphaModFix/>
          </a:blip>
          <a:srcRect/>
          <a:stretch/>
        </p:blipFill>
        <p:spPr>
          <a:xfrm>
            <a:off x="838200" y="5800725"/>
            <a:ext cx="1425600" cy="790500"/>
          </a:xfrm>
          <a:prstGeom prst="rect">
            <a:avLst/>
          </a:prstGeom>
          <a:noFill/>
          <a:ln>
            <a:noFill/>
          </a:ln>
        </p:spPr>
      </p:pic>
      <p:pic>
        <p:nvPicPr>
          <p:cNvPr id="120" name="Google Shape;120;p14"/>
          <p:cNvPicPr preferRelativeResize="0"/>
          <p:nvPr/>
        </p:nvPicPr>
        <p:blipFill rotWithShape="1">
          <a:blip r:embed="rId3">
            <a:alphaModFix/>
          </a:blip>
          <a:srcRect/>
          <a:stretch/>
        </p:blipFill>
        <p:spPr>
          <a:xfrm>
            <a:off x="838200" y="1914525"/>
            <a:ext cx="4070400" cy="1808100"/>
          </a:xfrm>
          <a:prstGeom prst="rect">
            <a:avLst/>
          </a:prstGeom>
          <a:noFill/>
          <a:ln>
            <a:noFill/>
          </a:ln>
        </p:spPr>
      </p:pic>
      <p:sp>
        <p:nvSpPr>
          <p:cNvPr id="121" name="Google Shape;121;p14"/>
          <p:cNvSpPr txBox="1">
            <a:spLocks noGrp="1"/>
          </p:cNvSpPr>
          <p:nvPr>
            <p:ph type="title"/>
          </p:nvPr>
        </p:nvSpPr>
        <p:spPr>
          <a:xfrm>
            <a:off x="5153024" y="1914525"/>
            <a:ext cx="7038900" cy="18078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22" name="Google Shape;122;p14"/>
          <p:cNvSpPr txBox="1">
            <a:spLocks noGrp="1"/>
          </p:cNvSpPr>
          <p:nvPr>
            <p:ph type="dt" idx="10"/>
          </p:nvPr>
        </p:nvSpPr>
        <p:spPr>
          <a:xfrm>
            <a:off x="8743950" y="6235700"/>
            <a:ext cx="13050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3" name="Google Shape;123;p14"/>
          <p:cNvSpPr txBox="1">
            <a:spLocks noGrp="1"/>
          </p:cNvSpPr>
          <p:nvPr>
            <p:ph type="ftr" idx="11"/>
          </p:nvPr>
        </p:nvSpPr>
        <p:spPr>
          <a:xfrm>
            <a:off x="4038600" y="6237288"/>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4" name="Google Shape;124;p14"/>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5"/>
        <p:cNvGrpSpPr/>
        <p:nvPr/>
      </p:nvGrpSpPr>
      <p:grpSpPr>
        <a:xfrm>
          <a:off x="0" y="0"/>
          <a:ext cx="0" cy="0"/>
          <a:chOff x="0" y="0"/>
          <a:chExt cx="0" cy="0"/>
        </a:xfrm>
      </p:grpSpPr>
      <p:pic>
        <p:nvPicPr>
          <p:cNvPr id="126" name="Google Shape;126;p15"/>
          <p:cNvPicPr preferRelativeResize="0"/>
          <p:nvPr/>
        </p:nvPicPr>
        <p:blipFill rotWithShape="1">
          <a:blip r:embed="rId2">
            <a:alphaModFix/>
          </a:blip>
          <a:srcRect/>
          <a:stretch/>
        </p:blipFill>
        <p:spPr>
          <a:xfrm>
            <a:off x="4040975" y="1031875"/>
            <a:ext cx="4110000" cy="2279700"/>
          </a:xfrm>
          <a:prstGeom prst="rect">
            <a:avLst/>
          </a:prstGeom>
          <a:noFill/>
          <a:ln>
            <a:noFill/>
          </a:ln>
        </p:spPr>
      </p:pic>
      <p:sp>
        <p:nvSpPr>
          <p:cNvPr id="127" name="Google Shape;127;p15"/>
          <p:cNvSpPr/>
          <p:nvPr/>
        </p:nvSpPr>
        <p:spPr>
          <a:xfrm>
            <a:off x="0" y="6737350"/>
            <a:ext cx="4029000" cy="120600"/>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8" name="Google Shape;128;p15"/>
          <p:cNvSpPr/>
          <p:nvPr/>
        </p:nvSpPr>
        <p:spPr>
          <a:xfrm>
            <a:off x="4081463" y="6737350"/>
            <a:ext cx="4029000" cy="120600"/>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9" name="Google Shape;129;p15"/>
          <p:cNvSpPr/>
          <p:nvPr/>
        </p:nvSpPr>
        <p:spPr>
          <a:xfrm>
            <a:off x="8162925" y="6737350"/>
            <a:ext cx="4029000" cy="1206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0" name="Google Shape;130;p15"/>
          <p:cNvSpPr txBox="1"/>
          <p:nvPr/>
        </p:nvSpPr>
        <p:spPr>
          <a:xfrm>
            <a:off x="1447800" y="5130800"/>
            <a:ext cx="9144000" cy="428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7F7F7F"/>
              </a:buClr>
              <a:buSzPts val="2400"/>
              <a:buFont typeface="Arial"/>
              <a:buNone/>
            </a:pPr>
            <a:endParaRPr sz="2400" b="0" i="0" u="none" strike="noStrike" cap="none">
              <a:solidFill>
                <a:srgbClr val="7F7F7F"/>
              </a:solidFill>
              <a:latin typeface="Calibri"/>
              <a:ea typeface="Calibri"/>
              <a:cs typeface="Calibri"/>
              <a:sym typeface="Calibri"/>
            </a:endParaRPr>
          </a:p>
        </p:txBody>
      </p:sp>
      <p:sp>
        <p:nvSpPr>
          <p:cNvPr id="131" name="Google Shape;131;p15"/>
          <p:cNvSpPr txBox="1">
            <a:spLocks noGrp="1"/>
          </p:cNvSpPr>
          <p:nvPr>
            <p:ph type="ctrTitle"/>
          </p:nvPr>
        </p:nvSpPr>
        <p:spPr>
          <a:xfrm>
            <a:off x="1447800" y="3419475"/>
            <a:ext cx="9144000" cy="1247700"/>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rgbClr val="7F7F7F"/>
              </a:buClr>
              <a:buSzPts val="4400"/>
              <a:buFont typeface="Arial"/>
              <a:buNone/>
              <a:defRPr sz="4400" b="0" i="0" u="none" strike="noStrike" cap="none">
                <a:solidFill>
                  <a:srgbClr val="7F7F7F"/>
                </a:solidFill>
                <a:latin typeface="Arial"/>
                <a:ea typeface="Arial"/>
                <a:cs typeface="Arial"/>
                <a:sym typeface="Arial"/>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32" name="Google Shape;132;p15"/>
          <p:cNvSpPr txBox="1">
            <a:spLocks noGrp="1"/>
          </p:cNvSpPr>
          <p:nvPr>
            <p:ph type="subTitle" idx="1"/>
          </p:nvPr>
        </p:nvSpPr>
        <p:spPr>
          <a:xfrm>
            <a:off x="1447800" y="4667250"/>
            <a:ext cx="9144000" cy="428700"/>
          </a:xfrm>
          <a:prstGeom prst="rect">
            <a:avLst/>
          </a:prstGeom>
          <a:noFill/>
          <a:ln>
            <a:noFill/>
          </a:ln>
        </p:spPr>
        <p:txBody>
          <a:bodyPr spcFirstLastPara="1" wrap="square" lIns="91425" tIns="91425" rIns="91425" bIns="91425" anchor="t" anchorCtr="0"/>
          <a:lstStyle>
            <a:lvl1pPr marR="0" lvl="0" algn="ctr" rtl="0">
              <a:lnSpc>
                <a:spcPct val="90000"/>
              </a:lnSpc>
              <a:spcBef>
                <a:spcPts val="1000"/>
              </a:spcBef>
              <a:spcAft>
                <a:spcPts val="0"/>
              </a:spcAft>
              <a:buClr>
                <a:srgbClr val="00B4C2"/>
              </a:buClr>
              <a:buSzPts val="2400"/>
              <a:buFont typeface="Arial"/>
              <a:buNone/>
              <a:defRPr sz="2400" b="0" i="0" u="none" strike="noStrike" cap="none">
                <a:solidFill>
                  <a:srgbClr val="00B4C2"/>
                </a:solidFill>
                <a:latin typeface="Calibri"/>
                <a:ea typeface="Calibri"/>
                <a:cs typeface="Calibri"/>
                <a:sym typeface="Calibri"/>
              </a:defRPr>
            </a:lvl1pPr>
            <a:lvl2pPr marR="0" lvl="1" algn="ctr" rtl="0">
              <a:lnSpc>
                <a:spcPct val="90000"/>
              </a:lnSpc>
              <a:spcBef>
                <a:spcPts val="500"/>
              </a:spcBef>
              <a:spcAft>
                <a:spcPts val="0"/>
              </a:spcAft>
              <a:buClr>
                <a:srgbClr val="7F7F7F"/>
              </a:buClr>
              <a:buSzPts val="2000"/>
              <a:buFont typeface="Arial"/>
              <a:buNone/>
              <a:defRPr sz="2000" b="0" i="0" u="none" strike="noStrike" cap="none">
                <a:solidFill>
                  <a:srgbClr val="7F7F7F"/>
                </a:solidFill>
                <a:latin typeface="Calibri"/>
                <a:ea typeface="Calibri"/>
                <a:cs typeface="Calibri"/>
                <a:sym typeface="Calibri"/>
              </a:defRPr>
            </a:lvl2pPr>
            <a:lvl3pPr marR="0" lvl="2" algn="ctr" rtl="0">
              <a:lnSpc>
                <a:spcPct val="90000"/>
              </a:lnSpc>
              <a:spcBef>
                <a:spcPts val="500"/>
              </a:spcBef>
              <a:spcAft>
                <a:spcPts val="0"/>
              </a:spcAft>
              <a:buClr>
                <a:srgbClr val="7F7F7F"/>
              </a:buClr>
              <a:buSzPts val="1800"/>
              <a:buFont typeface="Arial"/>
              <a:buNone/>
              <a:defRPr sz="1800" b="0" i="0" u="none" strike="noStrike" cap="none">
                <a:solidFill>
                  <a:srgbClr val="7F7F7F"/>
                </a:solidFill>
                <a:latin typeface="Calibri"/>
                <a:ea typeface="Calibri"/>
                <a:cs typeface="Calibri"/>
                <a:sym typeface="Calibri"/>
              </a:defRPr>
            </a:lvl3pPr>
            <a:lvl4pPr marR="0" lvl="3" algn="ctr" rtl="0">
              <a:lnSpc>
                <a:spcPct val="90000"/>
              </a:lnSpc>
              <a:spcBef>
                <a:spcPts val="500"/>
              </a:spcBef>
              <a:spcAft>
                <a:spcPts val="0"/>
              </a:spcAft>
              <a:buClr>
                <a:srgbClr val="7F7F7F"/>
              </a:buClr>
              <a:buSzPts val="1600"/>
              <a:buFont typeface="Arial"/>
              <a:buNone/>
              <a:defRPr sz="1600" b="0" i="0" u="none" strike="noStrike" cap="none">
                <a:solidFill>
                  <a:srgbClr val="7F7F7F"/>
                </a:solidFill>
                <a:latin typeface="Calibri"/>
                <a:ea typeface="Calibri"/>
                <a:cs typeface="Calibri"/>
                <a:sym typeface="Calibri"/>
              </a:defRPr>
            </a:lvl4pPr>
            <a:lvl5pPr marR="0" lvl="4" algn="ctr" rtl="0">
              <a:lnSpc>
                <a:spcPct val="90000"/>
              </a:lnSpc>
              <a:spcBef>
                <a:spcPts val="500"/>
              </a:spcBef>
              <a:spcAft>
                <a:spcPts val="0"/>
              </a:spcAft>
              <a:buClr>
                <a:srgbClr val="7F7F7F"/>
              </a:buClr>
              <a:buSzPts val="1600"/>
              <a:buFont typeface="Arial"/>
              <a:buNone/>
              <a:defRPr sz="1600" b="0" i="0" u="none" strike="noStrike" cap="none">
                <a:solidFill>
                  <a:srgbClr val="7F7F7F"/>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33" name="Google Shape;133;p15"/>
          <p:cNvSpPr txBox="1">
            <a:spLocks noGrp="1"/>
          </p:cNvSpPr>
          <p:nvPr>
            <p:ph type="ftr" idx="11"/>
          </p:nvPr>
        </p:nvSpPr>
        <p:spPr>
          <a:xfrm>
            <a:off x="4038600" y="6156325"/>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4"/>
        <p:cNvGrpSpPr/>
        <p:nvPr/>
      </p:nvGrpSpPr>
      <p:grpSpPr>
        <a:xfrm>
          <a:off x="0" y="0"/>
          <a:ext cx="0" cy="0"/>
          <a:chOff x="0" y="0"/>
          <a:chExt cx="0" cy="0"/>
        </a:xfrm>
      </p:grpSpPr>
      <p:pic>
        <p:nvPicPr>
          <p:cNvPr id="135" name="Google Shape;135;p16"/>
          <p:cNvPicPr preferRelativeResize="0"/>
          <p:nvPr/>
        </p:nvPicPr>
        <p:blipFill rotWithShape="1">
          <a:blip r:embed="rId2">
            <a:alphaModFix/>
          </a:blip>
          <a:srcRect/>
          <a:stretch/>
        </p:blipFill>
        <p:spPr>
          <a:xfrm>
            <a:off x="838200" y="5800725"/>
            <a:ext cx="1425600" cy="790500"/>
          </a:xfrm>
          <a:prstGeom prst="rect">
            <a:avLst/>
          </a:prstGeom>
          <a:noFill/>
          <a:ln>
            <a:noFill/>
          </a:ln>
        </p:spPr>
      </p:pic>
      <p:sp>
        <p:nvSpPr>
          <p:cNvPr id="136" name="Google Shape;136;p16"/>
          <p:cNvSpPr/>
          <p:nvPr/>
        </p:nvSpPr>
        <p:spPr>
          <a:xfrm>
            <a:off x="0" y="6737350"/>
            <a:ext cx="4029000" cy="120600"/>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7" name="Google Shape;137;p16"/>
          <p:cNvSpPr/>
          <p:nvPr/>
        </p:nvSpPr>
        <p:spPr>
          <a:xfrm>
            <a:off x="4081463" y="6737350"/>
            <a:ext cx="4029000" cy="120600"/>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8" name="Google Shape;138;p16"/>
          <p:cNvSpPr/>
          <p:nvPr/>
        </p:nvSpPr>
        <p:spPr>
          <a:xfrm>
            <a:off x="8162925" y="6737350"/>
            <a:ext cx="4029000" cy="1206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9" name="Google Shape;139;p16"/>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40" name="Google Shape;140;p16"/>
          <p:cNvSpPr txBox="1">
            <a:spLocks noGrp="1"/>
          </p:cNvSpPr>
          <p:nvPr>
            <p:ph type="body" idx="1"/>
          </p:nvPr>
        </p:nvSpPr>
        <p:spPr>
          <a:xfrm>
            <a:off x="838200" y="1825625"/>
            <a:ext cx="10515600" cy="38292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1" name="Google Shape;141;p16"/>
          <p:cNvSpPr txBox="1">
            <a:spLocks noGrp="1"/>
          </p:cNvSpPr>
          <p:nvPr>
            <p:ph type="dt" idx="10"/>
          </p:nvPr>
        </p:nvSpPr>
        <p:spPr>
          <a:xfrm>
            <a:off x="8743950" y="6235700"/>
            <a:ext cx="13050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2" name="Google Shape;142;p16"/>
          <p:cNvSpPr txBox="1">
            <a:spLocks noGrp="1"/>
          </p:cNvSpPr>
          <p:nvPr>
            <p:ph type="ftr" idx="11"/>
          </p:nvPr>
        </p:nvSpPr>
        <p:spPr>
          <a:xfrm>
            <a:off x="4038600" y="6237288"/>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3" name="Google Shape;143;p16"/>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4"/>
        <p:cNvGrpSpPr/>
        <p:nvPr/>
      </p:nvGrpSpPr>
      <p:grpSpPr>
        <a:xfrm>
          <a:off x="0" y="0"/>
          <a:ext cx="0" cy="0"/>
          <a:chOff x="0" y="0"/>
          <a:chExt cx="0" cy="0"/>
        </a:xfrm>
      </p:grpSpPr>
      <p:pic>
        <p:nvPicPr>
          <p:cNvPr id="145" name="Google Shape;145;p17"/>
          <p:cNvPicPr preferRelativeResize="0"/>
          <p:nvPr/>
        </p:nvPicPr>
        <p:blipFill rotWithShape="1">
          <a:blip r:embed="rId2">
            <a:alphaModFix/>
          </a:blip>
          <a:srcRect/>
          <a:stretch/>
        </p:blipFill>
        <p:spPr>
          <a:xfrm>
            <a:off x="838200" y="5800725"/>
            <a:ext cx="1425600" cy="790500"/>
          </a:xfrm>
          <a:prstGeom prst="rect">
            <a:avLst/>
          </a:prstGeom>
          <a:noFill/>
          <a:ln>
            <a:noFill/>
          </a:ln>
        </p:spPr>
      </p:pic>
      <p:sp>
        <p:nvSpPr>
          <p:cNvPr id="146" name="Google Shape;146;p17"/>
          <p:cNvSpPr/>
          <p:nvPr/>
        </p:nvSpPr>
        <p:spPr>
          <a:xfrm>
            <a:off x="0" y="6737350"/>
            <a:ext cx="4029000" cy="120600"/>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7" name="Google Shape;147;p17"/>
          <p:cNvSpPr/>
          <p:nvPr/>
        </p:nvSpPr>
        <p:spPr>
          <a:xfrm>
            <a:off x="4081463" y="6737350"/>
            <a:ext cx="4029000" cy="120600"/>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8" name="Google Shape;148;p17"/>
          <p:cNvSpPr/>
          <p:nvPr/>
        </p:nvSpPr>
        <p:spPr>
          <a:xfrm>
            <a:off x="8162925" y="6737350"/>
            <a:ext cx="4029000" cy="1206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9" name="Google Shape;149;p17"/>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50" name="Google Shape;150;p17"/>
          <p:cNvSpPr txBox="1">
            <a:spLocks noGrp="1"/>
          </p:cNvSpPr>
          <p:nvPr>
            <p:ph type="body" idx="1"/>
          </p:nvPr>
        </p:nvSpPr>
        <p:spPr>
          <a:xfrm>
            <a:off x="838200" y="1825625"/>
            <a:ext cx="5181600" cy="38607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1" name="Google Shape;151;p17"/>
          <p:cNvSpPr txBox="1">
            <a:spLocks noGrp="1"/>
          </p:cNvSpPr>
          <p:nvPr>
            <p:ph type="body" idx="2"/>
          </p:nvPr>
        </p:nvSpPr>
        <p:spPr>
          <a:xfrm>
            <a:off x="6172200" y="1825625"/>
            <a:ext cx="5181600" cy="38607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2" name="Google Shape;152;p17"/>
          <p:cNvSpPr txBox="1">
            <a:spLocks noGrp="1"/>
          </p:cNvSpPr>
          <p:nvPr>
            <p:ph type="dt" idx="10"/>
          </p:nvPr>
        </p:nvSpPr>
        <p:spPr>
          <a:xfrm>
            <a:off x="9063038" y="6194425"/>
            <a:ext cx="11334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3" name="Google Shape;153;p17"/>
          <p:cNvSpPr txBox="1">
            <a:spLocks noGrp="1"/>
          </p:cNvSpPr>
          <p:nvPr>
            <p:ph type="ftr" idx="11"/>
          </p:nvPr>
        </p:nvSpPr>
        <p:spPr>
          <a:xfrm>
            <a:off x="4038600" y="6194425"/>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4" name="Google Shape;154;p17"/>
          <p:cNvSpPr txBox="1">
            <a:spLocks noGrp="1"/>
          </p:cNvSpPr>
          <p:nvPr>
            <p:ph type="sldNum" idx="12"/>
          </p:nvPr>
        </p:nvSpPr>
        <p:spPr>
          <a:xfrm>
            <a:off x="10220325" y="6194425"/>
            <a:ext cx="1133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838200" y="1825625"/>
            <a:ext cx="10515599" cy="382905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9063038" y="6194425"/>
            <a:ext cx="1133474"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194425"/>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10220325" y="6194425"/>
            <a:ext cx="113347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
        <p:cNvGrpSpPr/>
        <p:nvPr/>
      </p:nvGrpSpPr>
      <p:grpSpPr>
        <a:xfrm>
          <a:off x="0" y="0"/>
          <a:ext cx="0" cy="0"/>
          <a:chOff x="0" y="0"/>
          <a:chExt cx="0" cy="0"/>
        </a:xfrm>
      </p:grpSpPr>
      <p:sp>
        <p:nvSpPr>
          <p:cNvPr id="112" name="Google Shape;112;p13"/>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13" name="Google Shape;113;p13"/>
          <p:cNvSpPr txBox="1">
            <a:spLocks noGrp="1"/>
          </p:cNvSpPr>
          <p:nvPr>
            <p:ph type="body" idx="1"/>
          </p:nvPr>
        </p:nvSpPr>
        <p:spPr>
          <a:xfrm>
            <a:off x="838200" y="1825625"/>
            <a:ext cx="10515600" cy="38292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4" name="Google Shape;114;p13"/>
          <p:cNvSpPr txBox="1">
            <a:spLocks noGrp="1"/>
          </p:cNvSpPr>
          <p:nvPr>
            <p:ph type="dt" idx="10"/>
          </p:nvPr>
        </p:nvSpPr>
        <p:spPr>
          <a:xfrm>
            <a:off x="9063038" y="6194425"/>
            <a:ext cx="11334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15" name="Google Shape;115;p13"/>
          <p:cNvSpPr txBox="1">
            <a:spLocks noGrp="1"/>
          </p:cNvSpPr>
          <p:nvPr>
            <p:ph type="ftr" idx="11"/>
          </p:nvPr>
        </p:nvSpPr>
        <p:spPr>
          <a:xfrm>
            <a:off x="4038600" y="6194425"/>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16" name="Google Shape;116;p13"/>
          <p:cNvSpPr txBox="1">
            <a:spLocks noGrp="1"/>
          </p:cNvSpPr>
          <p:nvPr>
            <p:ph type="sldNum" idx="12"/>
          </p:nvPr>
        </p:nvSpPr>
        <p:spPr>
          <a:xfrm>
            <a:off x="10220325" y="6194425"/>
            <a:ext cx="1133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openchainproject.org/get-started"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certification.openchainproject.org/"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openchainproject.org/get-started"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hyperlink" Target="https://certification.openchainproject.or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www.openchainproject.or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openchainproject.org/spec"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200" y="3835965"/>
            <a:ext cx="10515600" cy="1325700"/>
          </a:xfrm>
          <a:prstGeom prst="rect">
            <a:avLst/>
          </a:prstGeom>
          <a:noFill/>
          <a:ln>
            <a:noFill/>
          </a:ln>
        </p:spPr>
        <p:txBody>
          <a:bodyPr spcFirstLastPara="1" wrap="square" lIns="91425" tIns="91425" rIns="91425" bIns="91425" anchor="ctr" anchorCtr="0">
            <a:noAutofit/>
          </a:bodyPr>
          <a:lstStyle/>
          <a:p>
            <a:pPr lvl="0" algn="ctr">
              <a:buSzPts val="900"/>
            </a:pPr>
            <a:r>
              <a:rPr lang="en-US" dirty="0"/>
              <a:t>ISO/IEC 5230 </a:t>
            </a:r>
            <a:r>
              <a:rPr lang="en-US" dirty="0" err="1"/>
              <a:t>Conformité</a:t>
            </a:r>
            <a:r>
              <a:rPr lang="en-US"/>
              <a:t> aux licences open source</a:t>
            </a:r>
            <a:endParaRPr sz="4400" b="0" i="0" u="none" strike="noStrike" cap="none">
              <a:solidFill>
                <a:srgbClr val="00B4C2"/>
              </a:solidFill>
              <a:latin typeface="Calibri"/>
              <a:ea typeface="Calibri"/>
              <a:cs typeface="Calibri"/>
              <a:sym typeface="Calibri"/>
            </a:endParaRPr>
          </a:p>
        </p:txBody>
      </p:sp>
      <p:pic>
        <p:nvPicPr>
          <p:cNvPr id="3" name="Picture 2" descr="A picture containing food  Description automatically generated">
            <a:extLst>
              <a:ext uri="{FF2B5EF4-FFF2-40B4-BE49-F238E27FC236}">
                <a16:creationId xmlns:a16="http://schemas.microsoft.com/office/drawing/2014/main" id="{3A2304D4-8340-EF4D-85F5-3799BC7BD914}"/>
              </a:ext>
            </a:extLst>
          </p:cNvPr>
          <p:cNvPicPr>
            <a:picLocks noChangeAspect="1"/>
          </p:cNvPicPr>
          <p:nvPr/>
        </p:nvPicPr>
        <p:blipFill>
          <a:blip r:embed="rId3"/>
          <a:stretch>
            <a:fillRect/>
          </a:stretch>
        </p:blipFill>
        <p:spPr>
          <a:xfrm>
            <a:off x="3613150" y="860507"/>
            <a:ext cx="4965700" cy="2760593"/>
          </a:xfrm>
          <a:prstGeom prst="rect">
            <a:avLst/>
          </a:prstGeom>
        </p:spPr>
      </p:pic>
    </p:spTree>
    <p:extLst>
      <p:ext uri="{BB962C8B-B14F-4D97-AF65-F5344CB8AC3E}">
        <p14:creationId xmlns:p14="http://schemas.microsoft.com/office/powerpoint/2010/main" val="2461752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838200" y="365126"/>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en-CA" sz="3600"/>
              <a:t>Options de conformité à la norme OpenChain ISO 5230</a:t>
            </a:r>
            <a:endParaRPr lang="en-CA" sz="3600" b="0" i="0" u="none" strike="noStrike" cap="none">
              <a:solidFill>
                <a:srgbClr val="00B4C2"/>
              </a:solidFill>
              <a:latin typeface="Calibri"/>
              <a:ea typeface="Calibri"/>
              <a:cs typeface="Calibri"/>
              <a:sym typeface="Calibri"/>
            </a:endParaRPr>
          </a:p>
        </p:txBody>
      </p:sp>
      <p:sp>
        <p:nvSpPr>
          <p:cNvPr id="89" name="Shape 89"/>
          <p:cNvSpPr txBox="1">
            <a:spLocks noGrp="1"/>
          </p:cNvSpPr>
          <p:nvPr>
            <p:ph type="body" idx="1"/>
          </p:nvPr>
        </p:nvSpPr>
        <p:spPr>
          <a:xfrm>
            <a:off x="838200" y="1757738"/>
            <a:ext cx="10515599" cy="3829050"/>
          </a:xfrm>
          <a:prstGeom prst="rect">
            <a:avLst/>
          </a:prstGeom>
          <a:noFill/>
          <a:ln>
            <a:noFill/>
          </a:ln>
        </p:spPr>
        <p:txBody>
          <a:bodyPr lIns="91425" tIns="45700" rIns="91425" bIns="45700" anchor="t" anchorCtr="0">
            <a:noAutofit/>
          </a:bodyPr>
          <a:lstStyle/>
          <a:p>
            <a:pPr marL="514350" lvl="0" indent="-514350">
              <a:spcBef>
                <a:spcPts val="0"/>
              </a:spcBef>
              <a:buFont typeface="+mj-lt"/>
              <a:buAutoNum type="arabicParenR"/>
            </a:pPr>
            <a:r>
              <a:rPr lang="en-CA"/>
              <a:t>Auto-certification de conformité </a:t>
            </a:r>
            <a:r>
              <a:rPr lang="en-CA" err="1"/>
              <a:t>à la norme </a:t>
            </a:r>
            <a:r>
              <a:rPr lang="en-CA"/>
              <a:t>OpenChain</a:t>
            </a:r>
          </a:p>
          <a:p>
            <a:pPr marL="971550" lvl="1" indent="-514350">
              <a:spcBef>
                <a:spcPts val="0"/>
              </a:spcBef>
            </a:pPr>
            <a:r>
              <a:rPr lang="en-CA"/>
              <a:t>Mettez en œuvre vos propres processus avec l'aide du matériel de référence et des groupes de travail de la communauté</a:t>
            </a:r>
          </a:p>
          <a:p>
            <a:pPr marL="971550" lvl="1" indent="-514350">
              <a:spcBef>
                <a:spcPts val="0"/>
              </a:spcBef>
            </a:pPr>
            <a:r>
              <a:rPr lang="en-CA"/>
              <a:t>Certifiez votre conformité via un questionnaire d'auto-certification en ligne gratuit, ou soumettez une certification directement au projet </a:t>
            </a:r>
            <a:r>
              <a:rPr lang="en-CA" err="1"/>
              <a:t>OpenChain</a:t>
            </a:r>
          </a:p>
          <a:p>
            <a:pPr marL="971550" lvl="1" indent="-514350">
              <a:spcBef>
                <a:spcPts val="0"/>
              </a:spcBef>
            </a:pPr>
            <a:endParaRPr lang="en-US"/>
          </a:p>
          <a:p>
            <a:pPr marL="514350" indent="-514350">
              <a:spcBef>
                <a:spcPts val="0"/>
              </a:spcBef>
              <a:buFont typeface="+mj-lt"/>
              <a:buAutoNum type="arabicParenR"/>
            </a:pPr>
            <a:r>
              <a:rPr lang="en-US"/>
              <a:t>Travailler avec un partenaire OpenChain</a:t>
            </a:r>
          </a:p>
          <a:p>
            <a:pPr marL="971550" lvl="1" indent="-514350">
              <a:spcBef>
                <a:spcPts val="0"/>
              </a:spcBef>
            </a:pPr>
            <a:r>
              <a:rPr lang="en-US"/>
              <a:t>Des fournisseurs commerciaux qui aident à mettre en œuvre les processus et à certifier votre conformité</a:t>
            </a:r>
          </a:p>
          <a:p>
            <a:pPr marL="971550" lvl="1" indent="-514350">
              <a:spcBef>
                <a:spcPts val="0"/>
              </a:spcBef>
            </a:pPr>
            <a:r>
              <a:rPr lang="en-US"/>
              <a:t>Choisissez parmi une liste officielle de cabinets, prestataires de services et autorités de certification agréés</a:t>
            </a:r>
          </a:p>
          <a:p>
            <a:pPr marL="0" indent="0">
              <a:spcBef>
                <a:spcPts val="0"/>
              </a:spcBef>
              <a:buNone/>
            </a:pPr>
            <a:endParaRPr lang="en-CA"/>
          </a:p>
        </p:txBody>
      </p:sp>
      <p:sp>
        <p:nvSpPr>
          <p:cNvPr id="92" name="Shape 92"/>
          <p:cNvSpPr txBox="1">
            <a:spLocks noGrp="1"/>
          </p:cNvSpPr>
          <p:nvPr>
            <p:ph type="sldNum" idx="12"/>
          </p:nvPr>
        </p:nvSpPr>
        <p:spPr>
          <a:xfrm>
            <a:off x="10048875" y="6235700"/>
            <a:ext cx="1304924"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rgbClr val="898989"/>
                </a:solidFill>
                <a:latin typeface="Calibri"/>
                <a:ea typeface="Calibri"/>
                <a:cs typeface="Calibri"/>
                <a:sym typeface="Calibri"/>
              </a:rPr>
              <a:t>10</a:t>
            </a:fld>
            <a:endParaRPr lang="en-CA" sz="1200" b="0" i="0" u="none" strike="noStrike" cap="none">
              <a:solidFill>
                <a:srgbClr val="898989"/>
              </a:solidFill>
              <a:latin typeface="Calibri"/>
              <a:ea typeface="Calibri"/>
              <a:cs typeface="Calibri"/>
              <a:sym typeface="Calibri"/>
            </a:endParaRPr>
          </a:p>
        </p:txBody>
      </p:sp>
      <p:sp>
        <p:nvSpPr>
          <p:cNvPr id="93" name="Shape 93"/>
          <p:cNvSpPr txBox="1"/>
          <p:nvPr/>
        </p:nvSpPr>
        <p:spPr>
          <a:xfrm>
            <a:off x="838200" y="949415"/>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en-CA" sz="2400">
                <a:solidFill>
                  <a:srgbClr val="F46500"/>
                </a:solidFill>
                <a:latin typeface="Lucida Sans"/>
                <a:ea typeface="Lucida Sans"/>
                <a:cs typeface="Lucida Sans"/>
                <a:sym typeface="Lucida Sans"/>
              </a:rPr>
              <a:t>Certification de conformité à la norme </a:t>
            </a:r>
            <a:r>
              <a:rPr lang="en-CA" sz="2400" err="1">
                <a:solidFill>
                  <a:srgbClr val="F46500"/>
                </a:solidFill>
                <a:latin typeface="Lucida Sans"/>
                <a:ea typeface="Lucida Sans"/>
                <a:cs typeface="Lucida Sans"/>
                <a:sym typeface="Lucida Sans"/>
              </a:rPr>
              <a:t>OpenChain</a:t>
            </a:r>
            <a:endParaRPr lang="en-CA" sz="2400" b="0" i="0" u="none" strike="noStrike" cap="none">
              <a:solidFill>
                <a:srgbClr val="F46500"/>
              </a:solidFill>
              <a:latin typeface="Lucida Sans"/>
              <a:ea typeface="Lucida Sans"/>
              <a:cs typeface="Lucida Sans"/>
              <a:sym typeface="Lucida Sans"/>
            </a:endParaRPr>
          </a:p>
        </p:txBody>
      </p:sp>
    </p:spTree>
    <p:extLst>
      <p:ext uri="{BB962C8B-B14F-4D97-AF65-F5344CB8AC3E}">
        <p14:creationId xmlns:p14="http://schemas.microsoft.com/office/powerpoint/2010/main" val="2900469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9"/>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B4C2"/>
              </a:buClr>
              <a:buSzPts val="1100"/>
              <a:buFont typeface="Calibri"/>
              <a:buNone/>
            </a:pPr>
            <a:r>
              <a:rPr lang="en-US" sz="4400" b="0" i="0" u="none" strike="noStrike" cap="none">
                <a:solidFill>
                  <a:srgbClr val="00B4C2"/>
                </a:solidFill>
                <a:latin typeface="Calibri"/>
                <a:ea typeface="Calibri"/>
                <a:cs typeface="Calibri"/>
                <a:sym typeface="Calibri"/>
              </a:rPr>
              <a:t>Pour commencer</a:t>
            </a:r>
            <a:endParaRPr sz="4400" b="0" i="0" u="none" strike="noStrike" cap="none">
              <a:solidFill>
                <a:srgbClr val="00B4C2"/>
              </a:solidFill>
              <a:latin typeface="Calibri"/>
              <a:ea typeface="Calibri"/>
              <a:cs typeface="Calibri"/>
              <a:sym typeface="Calibri"/>
            </a:endParaRPr>
          </a:p>
        </p:txBody>
      </p:sp>
      <p:sp>
        <p:nvSpPr>
          <p:cNvPr id="319" name="Google Shape;319;p39"/>
          <p:cNvSpPr txBox="1">
            <a:spLocks noGrp="1"/>
          </p:cNvSpPr>
          <p:nvPr>
            <p:ph type="body" idx="1"/>
          </p:nvPr>
        </p:nvSpPr>
        <p:spPr>
          <a:xfrm>
            <a:off x="838200" y="1825625"/>
            <a:ext cx="10515600" cy="3829200"/>
          </a:xfrm>
          <a:prstGeom prst="rect">
            <a:avLst/>
          </a:prstGeom>
          <a:noFill/>
          <a:ln>
            <a:noFill/>
          </a:ln>
        </p:spPr>
        <p:txBody>
          <a:bodyPr spcFirstLastPara="1" wrap="square" lIns="91425" tIns="91425" rIns="91425" bIns="91425" anchor="t" anchorCtr="0">
            <a:noAutofit/>
          </a:bodyPr>
          <a:lstStyle/>
          <a:p>
            <a:pPr marL="0" lvl="0" indent="0">
              <a:spcBef>
                <a:spcPts val="0"/>
              </a:spcBef>
              <a:buSzPts val="3200"/>
              <a:buNone/>
            </a:pPr>
            <a:r>
              <a:rPr lang="en-CA" sz="3200" b="0" i="0" u="none" strike="noStrike" cap="none">
                <a:solidFill>
                  <a:srgbClr val="7F7F7F"/>
                </a:solidFill>
                <a:latin typeface="Calibri"/>
                <a:ea typeface="Calibri"/>
                <a:cs typeface="Calibri"/>
                <a:sym typeface="Calibri"/>
              </a:rPr>
              <a:t>Explorez notre communauté : </a:t>
            </a:r>
            <a:br>
              <a:rPr lang="en-CA" sz="3200" b="0" i="0" u="none" strike="noStrike" cap="none">
                <a:solidFill>
                  <a:srgbClr val="7F7F7F"/>
                </a:solidFill>
                <a:latin typeface="Calibri"/>
                <a:ea typeface="Calibri"/>
                <a:cs typeface="Calibri"/>
                <a:sym typeface="Calibri"/>
              </a:rPr>
            </a:br>
            <a:r>
              <a:rPr lang="en-CA" sz="3200">
                <a:hlinkClick r:id="rId3"/>
              </a:rPr>
              <a:t>https://www.openchainproject.org/get-started</a:t>
            </a:r>
            <a:endParaRPr lang="en-CA" sz="3200"/>
          </a:p>
          <a:p>
            <a:pPr marL="0" lvl="0" indent="0">
              <a:spcBef>
                <a:spcPts val="0"/>
              </a:spcBef>
              <a:buSzPts val="3200"/>
              <a:buNone/>
            </a:pPr>
            <a:endParaRPr sz="3200" b="0" i="0" u="none" strike="noStrike" cap="none">
              <a:solidFill>
                <a:srgbClr val="7F7F7F"/>
              </a:solidFill>
              <a:latin typeface="Calibri"/>
              <a:ea typeface="Calibri"/>
              <a:cs typeface="Calibri"/>
              <a:sym typeface="Calibri"/>
            </a:endParaRPr>
          </a:p>
          <a:p>
            <a:pPr marL="0" marR="0" lvl="0" indent="0" algn="l" rtl="0">
              <a:lnSpc>
                <a:spcPct val="90000"/>
              </a:lnSpc>
              <a:spcBef>
                <a:spcPts val="0"/>
              </a:spcBef>
              <a:spcAft>
                <a:spcPts val="0"/>
              </a:spcAft>
              <a:buClr>
                <a:srgbClr val="7F7F7F"/>
              </a:buClr>
              <a:buSzPts val="3200"/>
              <a:buFont typeface="Arial"/>
              <a:buNone/>
            </a:pPr>
            <a:r>
              <a:rPr lang="en-CA" sz="3200" b="0" i="0" u="none" strike="noStrike" cap="none">
                <a:solidFill>
                  <a:srgbClr val="7F7F7F"/>
                </a:solidFill>
                <a:latin typeface="Calibri"/>
                <a:ea typeface="Calibri"/>
                <a:cs typeface="Calibri"/>
                <a:sym typeface="Calibri"/>
              </a:rPr>
              <a:t>Auto-certification</a:t>
            </a:r>
            <a:r>
              <a:rPr lang="en-US" sz="3200" b="0" i="0" u="none" strike="noStrike" cap="none">
                <a:solidFill>
                  <a:srgbClr val="7F7F7F"/>
                </a:solidFill>
                <a:latin typeface="Calibri"/>
                <a:ea typeface="Calibri"/>
                <a:cs typeface="Calibri"/>
                <a:sym typeface="Calibri"/>
              </a:rPr>
              <a:t> ou </a:t>
            </a:r>
            <a:r>
              <a:rPr lang="en-CA" sz="3200" b="0" i="0" u="none" strike="noStrike" cap="none" err="1">
                <a:solidFill>
                  <a:srgbClr val="7F7F7F"/>
                </a:solidFill>
                <a:latin typeface="Calibri"/>
                <a:ea typeface="Calibri"/>
                <a:cs typeface="Calibri"/>
                <a:sym typeface="Calibri"/>
              </a:rPr>
              <a:t>bilan de santé</a:t>
            </a:r>
            <a:r>
              <a:rPr lang="en-CA" sz="3200" b="0" i="0" u="none" strike="noStrike" cap="none">
                <a:solidFill>
                  <a:srgbClr val="7F7F7F"/>
                </a:solidFill>
                <a:latin typeface="Calibri"/>
                <a:ea typeface="Calibri"/>
                <a:cs typeface="Calibri"/>
                <a:sym typeface="Calibri"/>
              </a:rPr>
              <a:t> d'une organisation : </a:t>
            </a:r>
            <a:br>
              <a:rPr lang="en-CA" sz="3200" b="0" i="0" u="none" strike="noStrike" cap="none">
                <a:solidFill>
                  <a:srgbClr val="7F7F7F"/>
                </a:solidFill>
                <a:latin typeface="Calibri"/>
                <a:ea typeface="Calibri"/>
                <a:cs typeface="Calibri"/>
                <a:sym typeface="Calibri"/>
              </a:rPr>
            </a:br>
            <a:r>
              <a:rPr lang="en-CA" sz="3200" b="0" i="0" u="none" strike="noStrike" cap="none">
                <a:solidFill>
                  <a:srgbClr val="7F7F7F"/>
                </a:solidFill>
                <a:latin typeface="Calibri"/>
                <a:ea typeface="Calibri"/>
                <a:cs typeface="Calibri"/>
                <a:sym typeface="Calibri"/>
                <a:hlinkClick r:id="rId4"/>
              </a:rPr>
              <a:t>https://certification.openchainproject.org</a:t>
            </a:r>
            <a:endParaRPr sz="2800" b="0" i="0" u="none" strike="noStrike" cap="none">
              <a:solidFill>
                <a:srgbClr val="7F7F7F"/>
              </a:solidFill>
              <a:latin typeface="Calibri"/>
              <a:ea typeface="Calibri"/>
              <a:cs typeface="Calibri"/>
              <a:sym typeface="Calibri"/>
            </a:endParaRPr>
          </a:p>
        </p:txBody>
      </p:sp>
    </p:spTree>
    <p:extLst>
      <p:ext uri="{BB962C8B-B14F-4D97-AF65-F5344CB8AC3E}">
        <p14:creationId xmlns:p14="http://schemas.microsoft.com/office/powerpoint/2010/main" val="1216162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0"/>
          <p:cNvSpPr txBox="1">
            <a:spLocks noGrp="1"/>
          </p:cNvSpPr>
          <p:nvPr>
            <p:ph type="title"/>
          </p:nvPr>
        </p:nvSpPr>
        <p:spPr>
          <a:xfrm>
            <a:off x="5153025" y="1914525"/>
            <a:ext cx="7038900" cy="1808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100"/>
              <a:buFont typeface="Calibri"/>
              <a:buNone/>
            </a:pPr>
            <a:r>
              <a:rPr lang="en-CA" sz="4000"/>
              <a:t>Pour commencer</a:t>
            </a:r>
            <a:endParaRPr sz="4400" b="0" i="0" u="none" strike="noStrike" cap="none">
              <a:solidFill>
                <a:schemeClr val="lt1"/>
              </a:solidFill>
              <a:latin typeface="Calibri"/>
              <a:ea typeface="Calibri"/>
              <a:cs typeface="Calibri"/>
              <a:sym typeface="Calibri"/>
            </a:endParaRPr>
          </a:p>
        </p:txBody>
      </p:sp>
      <p:sp>
        <p:nvSpPr>
          <p:cNvPr id="3" name="Google Shape;319;p39">
            <a:extLst>
              <a:ext uri="{FF2B5EF4-FFF2-40B4-BE49-F238E27FC236}">
                <a16:creationId xmlns:a16="http://schemas.microsoft.com/office/drawing/2014/main" id="{10652CC0-5175-2849-809E-DDDBAB344132}"/>
              </a:ext>
            </a:extLst>
          </p:cNvPr>
          <p:cNvSpPr txBox="1">
            <a:spLocks/>
          </p:cNvSpPr>
          <p:nvPr/>
        </p:nvSpPr>
        <p:spPr>
          <a:xfrm>
            <a:off x="2898443" y="4174272"/>
            <a:ext cx="6395113" cy="180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3200"/>
            </a:pPr>
            <a:r>
              <a:rPr lang="en-CA" sz="2400">
                <a:solidFill>
                  <a:srgbClr val="7F7F7F"/>
                </a:solidFill>
                <a:latin typeface="Calibri" panose="020F0502020204030204" pitchFamily="34" charset="0"/>
                <a:ea typeface="Calibri"/>
                <a:cs typeface="Calibri" panose="020F0502020204030204" pitchFamily="34" charset="0"/>
                <a:sym typeface="Calibri"/>
              </a:rPr>
              <a:t>Explorez notre communauté : </a:t>
            </a:r>
            <a:br>
              <a:rPr lang="en-CA" sz="2400">
                <a:solidFill>
                  <a:srgbClr val="7F7F7F"/>
                </a:solidFill>
                <a:latin typeface="Calibri" panose="020F0502020204030204" pitchFamily="34" charset="0"/>
                <a:ea typeface="Calibri"/>
                <a:cs typeface="Calibri" panose="020F0502020204030204" pitchFamily="34" charset="0"/>
                <a:sym typeface="Calibri"/>
              </a:rPr>
            </a:br>
            <a:r>
              <a:rPr lang="en-CA" sz="2400">
                <a:latin typeface="Calibri" panose="020F0502020204030204" pitchFamily="34" charset="0"/>
                <a:cs typeface="Calibri" panose="020F0502020204030204" pitchFamily="34" charset="0"/>
                <a:hlinkClick r:id="rId3"/>
              </a:rPr>
              <a:t>https://www.openchainproject.org/get-started</a:t>
            </a:r>
            <a:endParaRPr lang="en-CA" sz="2400">
              <a:latin typeface="Calibri" panose="020F0502020204030204" pitchFamily="34" charset="0"/>
              <a:cs typeface="Calibri" panose="020F0502020204030204" pitchFamily="34" charset="0"/>
            </a:endParaRPr>
          </a:p>
          <a:p>
            <a:pPr>
              <a:buSzPts val="3200"/>
            </a:pPr>
            <a:endParaRPr lang="en-CA" sz="2400">
              <a:solidFill>
                <a:srgbClr val="7F7F7F"/>
              </a:solidFill>
              <a:latin typeface="Calibri" panose="020F0502020204030204" pitchFamily="34" charset="0"/>
              <a:ea typeface="Calibri"/>
              <a:cs typeface="Calibri" panose="020F0502020204030204" pitchFamily="34" charset="0"/>
              <a:sym typeface="Calibri"/>
            </a:endParaRPr>
          </a:p>
          <a:p>
            <a:pPr>
              <a:lnSpc>
                <a:spcPct val="90000"/>
              </a:lnSpc>
              <a:buClr>
                <a:srgbClr val="7F7F7F"/>
              </a:buClr>
              <a:buSzPts val="3200"/>
            </a:pPr>
            <a:r>
              <a:rPr lang="en-CA" sz="2400">
                <a:solidFill>
                  <a:srgbClr val="7F7F7F"/>
                </a:solidFill>
                <a:latin typeface="Calibri" panose="020F0502020204030204" pitchFamily="34" charset="0"/>
                <a:ea typeface="Calibri"/>
                <a:cs typeface="Calibri" panose="020F0502020204030204" pitchFamily="34" charset="0"/>
                <a:sym typeface="Calibri"/>
              </a:rPr>
              <a:t>Auto-certification ou bilan de santé d'une organisation : </a:t>
            </a:r>
            <a:br>
              <a:rPr lang="en-CA" sz="2400">
                <a:solidFill>
                  <a:srgbClr val="7F7F7F"/>
                </a:solidFill>
                <a:latin typeface="Calibri" panose="020F0502020204030204" pitchFamily="34" charset="0"/>
                <a:ea typeface="Calibri"/>
                <a:cs typeface="Calibri" panose="020F0502020204030204" pitchFamily="34" charset="0"/>
                <a:sym typeface="Calibri"/>
              </a:rPr>
            </a:br>
            <a:r>
              <a:rPr lang="en-CA" sz="2400">
                <a:solidFill>
                  <a:srgbClr val="7F7F7F"/>
                </a:solidFill>
                <a:latin typeface="Calibri" panose="020F0502020204030204" pitchFamily="34" charset="0"/>
                <a:ea typeface="Calibri"/>
                <a:cs typeface="Calibri" panose="020F0502020204030204" pitchFamily="34" charset="0"/>
                <a:sym typeface="Calibri"/>
                <a:hlinkClick r:id="rId4"/>
              </a:rPr>
              <a:t>https://certification.openchainproject.org</a:t>
            </a:r>
          </a:p>
        </p:txBody>
      </p:sp>
    </p:spTree>
    <p:extLst>
      <p:ext uri="{BB962C8B-B14F-4D97-AF65-F5344CB8AC3E}">
        <p14:creationId xmlns:p14="http://schemas.microsoft.com/office/powerpoint/2010/main" val="2315083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3"/>
          <p:cNvSpPr txBox="1">
            <a:spLocks noGrp="1"/>
          </p:cNvSpPr>
          <p:nvPr>
            <p:ph type="title"/>
          </p:nvPr>
        </p:nvSpPr>
        <p:spPr>
          <a:xfrm>
            <a:off x="838175" y="2295401"/>
            <a:ext cx="10515600" cy="1325700"/>
          </a:xfrm>
          <a:prstGeom prst="rect">
            <a:avLst/>
          </a:prstGeom>
          <a:noFill/>
          <a:ln>
            <a:noFill/>
          </a:ln>
        </p:spPr>
        <p:txBody>
          <a:bodyPr spcFirstLastPara="1" vert="horz" wrap="square" lIns="91425" tIns="91425" rIns="91425" bIns="91425" rtlCol="0" anchor="ctr" anchorCtr="0">
            <a:noAutofit/>
          </a:bodyPr>
          <a:lstStyle/>
          <a:p>
            <a:pPr>
              <a:buClr>
                <a:schemeClr val="dk1"/>
              </a:buClr>
              <a:buSzPts val="900"/>
            </a:pPr>
            <a:r>
              <a:rPr lang="en-CA"/>
              <a:t>La norme OpenChain ISO 5230 définit les exigences fondamentales </a:t>
            </a:r>
            <a:r>
              <a:rPr lang="en-US"/>
              <a:t>d’</a:t>
            </a:r>
            <a:r>
              <a:rPr lang="en-CA"/>
              <a:t>un programme de conformité aux licences </a:t>
            </a:r>
            <a:r>
              <a:rPr lang="en-US"/>
              <a:t>open source</a:t>
            </a:r>
            <a:r>
              <a:rPr lang="en-CA"/>
              <a:t> de qualité. Le projet OpenChain développe cette norme.</a:t>
            </a:r>
            <a:br>
              <a:rPr lang="en-CA"/>
            </a:br>
            <a:br>
              <a:rPr lang="en-CA"/>
            </a:br>
            <a:r>
              <a:rPr lang="en-CA" sz="2400" i="1"/>
              <a:t>Notre vision est une chaîne d'approvisionnement où l'open source est livré avec des informations de conformité fiables et cohérentes.</a:t>
            </a:r>
            <a:br>
              <a:rPr lang="en-CA"/>
            </a:br>
            <a:br>
              <a:rPr lang="en-CA"/>
            </a:br>
            <a:r>
              <a:rPr lang="en-CA" sz="2400" i="1"/>
              <a:t>Notre mission est d'établir des exigences pour que les participants à la chaîne d'approvisionnement logicielle parviennent à une gestion efficace de </a:t>
            </a:r>
            <a:r>
              <a:rPr lang="en-CA" sz="2400" i="1" err="1"/>
              <a:t>l'open</a:t>
            </a:r>
            <a:r>
              <a:rPr lang="en-CA" sz="2400" i="1"/>
              <a:t> source.</a:t>
            </a:r>
            <a:endParaRPr sz="2400" i="1"/>
          </a:p>
        </p:txBody>
      </p:sp>
      <p:sp>
        <p:nvSpPr>
          <p:cNvPr id="3" name="Shape 92">
            <a:extLst>
              <a:ext uri="{FF2B5EF4-FFF2-40B4-BE49-F238E27FC236}">
                <a16:creationId xmlns:a16="http://schemas.microsoft.com/office/drawing/2014/main" id="{191A853C-E2E9-C64E-A6FE-FDCD8F912313}"/>
              </a:ext>
            </a:extLst>
          </p:cNvPr>
          <p:cNvSpPr txBox="1">
            <a:spLocks noGrp="1"/>
          </p:cNvSpPr>
          <p:nvPr>
            <p:ph type="sldNum" idx="12"/>
          </p:nvPr>
        </p:nvSpPr>
        <p:spPr>
          <a:xfrm>
            <a:off x="10048875" y="6235700"/>
            <a:ext cx="1304924"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rgbClr val="898989"/>
                </a:solidFill>
                <a:latin typeface="Calibri"/>
                <a:ea typeface="Calibri"/>
                <a:cs typeface="Calibri"/>
                <a:sym typeface="Calibri"/>
              </a:rPr>
              <a:t>2</a:t>
            </a:fld>
            <a:endParaRPr lang="en-CA"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2095587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3" name="Picture 12" descr="Text  Description automatically generated">
            <a:extLst>
              <a:ext uri="{FF2B5EF4-FFF2-40B4-BE49-F238E27FC236}">
                <a16:creationId xmlns:a16="http://schemas.microsoft.com/office/drawing/2014/main" id="{69698A36-47E6-3442-AF2E-403D316854EA}"/>
              </a:ext>
            </a:extLst>
          </p:cNvPr>
          <p:cNvPicPr>
            <a:picLocks noChangeAspect="1"/>
          </p:cNvPicPr>
          <p:nvPr/>
        </p:nvPicPr>
        <p:blipFill>
          <a:blip r:embed="rId3"/>
          <a:stretch>
            <a:fillRect/>
          </a:stretch>
        </p:blipFill>
        <p:spPr>
          <a:xfrm>
            <a:off x="1530349" y="1343135"/>
            <a:ext cx="9131300" cy="2159000"/>
          </a:xfrm>
          <a:prstGeom prst="rect">
            <a:avLst/>
          </a:prstGeom>
        </p:spPr>
      </p:pic>
      <p:sp>
        <p:nvSpPr>
          <p:cNvPr id="11" name="Google Shape;181;p21">
            <a:extLst>
              <a:ext uri="{FF2B5EF4-FFF2-40B4-BE49-F238E27FC236}">
                <a16:creationId xmlns:a16="http://schemas.microsoft.com/office/drawing/2014/main" id="{24A69BBE-62EF-1F4B-8BF8-47879C1CB369}"/>
              </a:ext>
            </a:extLst>
          </p:cNvPr>
          <p:cNvSpPr txBox="1">
            <a:spLocks/>
          </p:cNvSpPr>
          <p:nvPr/>
        </p:nvSpPr>
        <p:spPr>
          <a:xfrm>
            <a:off x="974016" y="3800088"/>
            <a:ext cx="10243965" cy="269687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7F7F7F"/>
              </a:buClr>
              <a:buSzPts val="4400"/>
              <a:buFont typeface="Arial"/>
              <a:buNone/>
              <a:defRPr sz="4400" b="0" i="0" u="none" strike="noStrike" cap="none">
                <a:solidFill>
                  <a:srgbClr val="7F7F7F"/>
                </a:solidFill>
                <a:latin typeface="Arial"/>
                <a:ea typeface="Arial"/>
                <a:cs typeface="Arial"/>
                <a:sym typeface="Arial"/>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pPr algn="l">
              <a:spcAft>
                <a:spcPts val="600"/>
              </a:spcAft>
              <a:buClr>
                <a:srgbClr val="00B4C2"/>
              </a:buClr>
              <a:buSzPts val="900"/>
            </a:pPr>
            <a:endParaRPr lang="en-US" sz="2400" dirty="0">
              <a:solidFill>
                <a:srgbClr val="00B4C2"/>
              </a:solidFill>
              <a:latin typeface="Calibri"/>
              <a:ea typeface="Calibri"/>
              <a:cs typeface="Calibri"/>
              <a:sym typeface="Calibri"/>
            </a:endParaRPr>
          </a:p>
          <a:p>
            <a:pPr algn="l">
              <a:spcAft>
                <a:spcPts val="600"/>
              </a:spcAft>
              <a:buClr>
                <a:srgbClr val="00B4C2"/>
              </a:buClr>
              <a:buSzPts val="900"/>
            </a:pPr>
            <a:r>
              <a:rPr lang="fr-FR" sz="2000" noProof="1">
                <a:solidFill>
                  <a:srgbClr val="00B4C2"/>
                </a:solidFill>
                <a:latin typeface="Calibri"/>
                <a:ea typeface="Calibri"/>
                <a:cs typeface="Calibri"/>
                <a:sym typeface="Calibri"/>
              </a:rPr>
              <a:t>OpenChain</a:t>
            </a:r>
            <a:r>
              <a:rPr lang="en-US" sz="2000" dirty="0">
                <a:solidFill>
                  <a:srgbClr val="00B4C2"/>
                </a:solidFill>
                <a:latin typeface="Calibri"/>
                <a:ea typeface="Calibri"/>
                <a:cs typeface="Calibri"/>
                <a:sym typeface="Calibri"/>
              </a:rPr>
              <a:t> 2.1 (ISO/IEC 5230:2020) </a:t>
            </a:r>
            <a:r>
              <a:rPr lang="en-US" sz="2000" dirty="0" err="1">
                <a:solidFill>
                  <a:srgbClr val="00B4C2"/>
                </a:solidFill>
                <a:latin typeface="Calibri"/>
                <a:ea typeface="Calibri"/>
                <a:cs typeface="Calibri"/>
                <a:sym typeface="Calibri"/>
              </a:rPr>
              <a:t>est</a:t>
            </a:r>
            <a:r>
              <a:rPr lang="en-US" sz="2000" dirty="0">
                <a:solidFill>
                  <a:srgbClr val="00B4C2"/>
                </a:solidFill>
                <a:latin typeface="Calibri"/>
                <a:ea typeface="Calibri"/>
                <a:cs typeface="Calibri"/>
                <a:sym typeface="Calibri"/>
              </a:rPr>
              <a:t> la </a:t>
            </a:r>
            <a:r>
              <a:rPr lang="en-US" sz="2000" b="1" dirty="0" err="1">
                <a:solidFill>
                  <a:srgbClr val="00B4C2"/>
                </a:solidFill>
                <a:latin typeface="Calibri"/>
                <a:ea typeface="Calibri"/>
                <a:cs typeface="Calibri"/>
                <a:sym typeface="Calibri"/>
              </a:rPr>
              <a:t>norme</a:t>
            </a:r>
            <a:r>
              <a:rPr lang="en-US" sz="2000" b="1" dirty="0">
                <a:solidFill>
                  <a:srgbClr val="00B4C2"/>
                </a:solidFill>
                <a:latin typeface="Calibri"/>
                <a:ea typeface="Calibri"/>
                <a:cs typeface="Calibri"/>
                <a:sym typeface="Calibri"/>
              </a:rPr>
              <a:t> </a:t>
            </a:r>
            <a:r>
              <a:rPr lang="en-US" sz="2000" b="1" dirty="0" err="1">
                <a:solidFill>
                  <a:srgbClr val="00B4C2"/>
                </a:solidFill>
                <a:latin typeface="Calibri"/>
                <a:ea typeface="Calibri"/>
                <a:cs typeface="Calibri"/>
                <a:sym typeface="Calibri"/>
              </a:rPr>
              <a:t>internationale</a:t>
            </a:r>
            <a:r>
              <a:rPr lang="en-US" sz="2000" dirty="0">
                <a:solidFill>
                  <a:srgbClr val="00B4C2"/>
                </a:solidFill>
                <a:latin typeface="Calibri"/>
                <a:ea typeface="Calibri"/>
                <a:cs typeface="Calibri"/>
                <a:sym typeface="Calibri"/>
              </a:rPr>
              <a:t> pour la </a:t>
            </a:r>
            <a:r>
              <a:rPr lang="en-US" sz="2000" dirty="0" err="1">
                <a:solidFill>
                  <a:srgbClr val="00B4C2"/>
                </a:solidFill>
                <a:latin typeface="Calibri"/>
                <a:ea typeface="Calibri"/>
                <a:cs typeface="Calibri"/>
                <a:sym typeface="Calibri"/>
              </a:rPr>
              <a:t>conformité</a:t>
            </a:r>
            <a:r>
              <a:rPr lang="en-US" sz="2000" dirty="0">
                <a:solidFill>
                  <a:srgbClr val="00B4C2"/>
                </a:solidFill>
                <a:latin typeface="Calibri"/>
                <a:ea typeface="Calibri"/>
                <a:cs typeface="Calibri"/>
                <a:sym typeface="Calibri"/>
              </a:rPr>
              <a:t> aux </a:t>
            </a:r>
            <a:r>
              <a:rPr lang="en-US" sz="2000" dirty="0" err="1">
                <a:solidFill>
                  <a:srgbClr val="00B4C2"/>
                </a:solidFill>
                <a:latin typeface="Calibri"/>
                <a:ea typeface="Calibri"/>
                <a:cs typeface="Calibri"/>
                <a:sym typeface="Calibri"/>
              </a:rPr>
              <a:t>licences</a:t>
            </a:r>
            <a:r>
              <a:rPr lang="en-US" sz="2000" dirty="0">
                <a:solidFill>
                  <a:srgbClr val="00B4C2"/>
                </a:solidFill>
                <a:latin typeface="Calibri"/>
                <a:ea typeface="Calibri"/>
                <a:cs typeface="Calibri"/>
                <a:sym typeface="Calibri"/>
              </a:rPr>
              <a:t> open source.</a:t>
            </a:r>
          </a:p>
          <a:p>
            <a:pPr algn="l">
              <a:spcAft>
                <a:spcPts val="600"/>
              </a:spcAft>
              <a:buClr>
                <a:srgbClr val="00B4C2"/>
              </a:buClr>
              <a:buSzPts val="900"/>
            </a:pPr>
            <a:r>
              <a:rPr lang="en-US" sz="2000" dirty="0">
                <a:solidFill>
                  <a:srgbClr val="00B4C2"/>
                </a:solidFill>
                <a:latin typeface="Calibri"/>
                <a:ea typeface="Calibri"/>
                <a:cs typeface="Calibri"/>
                <a:sym typeface="Calibri"/>
              </a:rPr>
              <a:t>Elle </a:t>
            </a:r>
            <a:r>
              <a:rPr lang="en-US" sz="2000" dirty="0" err="1">
                <a:solidFill>
                  <a:srgbClr val="00B4C2"/>
                </a:solidFill>
                <a:latin typeface="Calibri"/>
                <a:ea typeface="Calibri"/>
                <a:cs typeface="Calibri"/>
                <a:sym typeface="Calibri"/>
              </a:rPr>
              <a:t>est</a:t>
            </a:r>
            <a:r>
              <a:rPr lang="en-US" sz="2000" dirty="0">
                <a:solidFill>
                  <a:srgbClr val="00B4C2"/>
                </a:solidFill>
                <a:latin typeface="Calibri"/>
                <a:ea typeface="Calibri"/>
                <a:cs typeface="Calibri"/>
                <a:sym typeface="Calibri"/>
              </a:rPr>
              <a:t> simple, </a:t>
            </a:r>
            <a:r>
              <a:rPr lang="en-US" sz="2000" dirty="0" err="1">
                <a:solidFill>
                  <a:srgbClr val="00B4C2"/>
                </a:solidFill>
                <a:latin typeface="Calibri"/>
                <a:ea typeface="Calibri"/>
                <a:cs typeface="Calibri"/>
                <a:sym typeface="Calibri"/>
              </a:rPr>
              <a:t>efficace</a:t>
            </a:r>
            <a:r>
              <a:rPr lang="en-US" sz="2000" dirty="0">
                <a:solidFill>
                  <a:srgbClr val="00B4C2"/>
                </a:solidFill>
                <a:latin typeface="Calibri"/>
                <a:ea typeface="Calibri"/>
                <a:cs typeface="Calibri"/>
                <a:sym typeface="Calibri"/>
              </a:rPr>
              <a:t> et </a:t>
            </a:r>
            <a:r>
              <a:rPr lang="en-US" sz="2000" dirty="0" err="1">
                <a:solidFill>
                  <a:srgbClr val="00B4C2"/>
                </a:solidFill>
                <a:latin typeface="Calibri"/>
                <a:ea typeface="Calibri"/>
                <a:cs typeface="Calibri"/>
                <a:sym typeface="Calibri"/>
              </a:rPr>
              <a:t>adaptée</a:t>
            </a:r>
            <a:r>
              <a:rPr lang="en-US" sz="2000" dirty="0">
                <a:solidFill>
                  <a:srgbClr val="00B4C2"/>
                </a:solidFill>
                <a:latin typeface="Calibri"/>
                <a:ea typeface="Calibri"/>
                <a:cs typeface="Calibri"/>
                <a:sym typeface="Calibri"/>
              </a:rPr>
              <a:t> </a:t>
            </a:r>
            <a:r>
              <a:rPr lang="en-US" sz="2000" b="1" dirty="0">
                <a:solidFill>
                  <a:srgbClr val="00B4C2"/>
                </a:solidFill>
                <a:latin typeface="Calibri"/>
                <a:ea typeface="Calibri"/>
                <a:cs typeface="Calibri"/>
                <a:sym typeface="Calibri"/>
              </a:rPr>
              <a:t>aux </a:t>
            </a:r>
            <a:r>
              <a:rPr lang="en-US" sz="2000" b="1" dirty="0" err="1">
                <a:solidFill>
                  <a:srgbClr val="00B4C2"/>
                </a:solidFill>
                <a:latin typeface="Calibri"/>
                <a:ea typeface="Calibri"/>
                <a:cs typeface="Calibri"/>
                <a:sym typeface="Calibri"/>
              </a:rPr>
              <a:t>entreprises</a:t>
            </a:r>
            <a:r>
              <a:rPr lang="en-US" sz="2000" b="1" dirty="0">
                <a:solidFill>
                  <a:srgbClr val="00B4C2"/>
                </a:solidFill>
                <a:latin typeface="Calibri"/>
                <a:ea typeface="Calibri"/>
                <a:cs typeface="Calibri"/>
                <a:sym typeface="Calibri"/>
              </a:rPr>
              <a:t> de </a:t>
            </a:r>
            <a:r>
              <a:rPr lang="en-US" sz="2000" b="1" dirty="0" err="1">
                <a:solidFill>
                  <a:srgbClr val="00B4C2"/>
                </a:solidFill>
                <a:latin typeface="Calibri"/>
                <a:ea typeface="Calibri"/>
                <a:cs typeface="Calibri"/>
                <a:sym typeface="Calibri"/>
              </a:rPr>
              <a:t>toutes</a:t>
            </a:r>
            <a:r>
              <a:rPr lang="en-US" sz="2000" b="1" dirty="0">
                <a:solidFill>
                  <a:srgbClr val="00B4C2"/>
                </a:solidFill>
                <a:latin typeface="Calibri"/>
                <a:ea typeface="Calibri"/>
                <a:cs typeface="Calibri"/>
                <a:sym typeface="Calibri"/>
              </a:rPr>
              <a:t> </a:t>
            </a:r>
            <a:r>
              <a:rPr lang="en-US" sz="2000" b="1" dirty="0" err="1">
                <a:solidFill>
                  <a:srgbClr val="00B4C2"/>
                </a:solidFill>
                <a:latin typeface="Calibri"/>
                <a:ea typeface="Calibri"/>
                <a:cs typeface="Calibri"/>
                <a:sym typeface="Calibri"/>
              </a:rPr>
              <a:t>tailles</a:t>
            </a:r>
            <a:r>
              <a:rPr lang="en-US" sz="2000" b="1" dirty="0">
                <a:solidFill>
                  <a:srgbClr val="00B4C2"/>
                </a:solidFill>
                <a:latin typeface="Calibri"/>
                <a:ea typeface="Calibri"/>
                <a:cs typeface="Calibri"/>
                <a:sym typeface="Calibri"/>
              </a:rPr>
              <a:t> sur </a:t>
            </a:r>
            <a:r>
              <a:rPr lang="en-US" sz="2000" b="1" dirty="0" err="1">
                <a:solidFill>
                  <a:srgbClr val="00B4C2"/>
                </a:solidFill>
                <a:latin typeface="Calibri"/>
                <a:ea typeface="Calibri"/>
                <a:cs typeface="Calibri"/>
                <a:sym typeface="Calibri"/>
              </a:rPr>
              <a:t>tous</a:t>
            </a:r>
            <a:r>
              <a:rPr lang="en-US" sz="2000" b="1" dirty="0">
                <a:solidFill>
                  <a:srgbClr val="00B4C2"/>
                </a:solidFill>
                <a:latin typeface="Calibri"/>
                <a:ea typeface="Calibri"/>
                <a:cs typeface="Calibri"/>
                <a:sym typeface="Calibri"/>
              </a:rPr>
              <a:t> les </a:t>
            </a:r>
            <a:r>
              <a:rPr lang="en-US" sz="2000" b="1" dirty="0" err="1">
                <a:solidFill>
                  <a:srgbClr val="00B4C2"/>
                </a:solidFill>
                <a:latin typeface="Calibri"/>
                <a:ea typeface="Calibri"/>
                <a:cs typeface="Calibri"/>
                <a:sym typeface="Calibri"/>
              </a:rPr>
              <a:t>marchés</a:t>
            </a:r>
            <a:r>
              <a:rPr lang="en-US" sz="2000" dirty="0">
                <a:solidFill>
                  <a:srgbClr val="00B4C2"/>
                </a:solidFill>
                <a:latin typeface="Calibri"/>
                <a:ea typeface="Calibri"/>
                <a:cs typeface="Calibri"/>
                <a:sym typeface="Calibri"/>
              </a:rPr>
              <a:t>.</a:t>
            </a:r>
          </a:p>
          <a:p>
            <a:pPr algn="l">
              <a:spcAft>
                <a:spcPts val="600"/>
              </a:spcAft>
              <a:buClr>
                <a:srgbClr val="00B4C2"/>
              </a:buClr>
              <a:buSzPts val="900"/>
            </a:pPr>
            <a:r>
              <a:rPr lang="en-US" sz="2000" dirty="0" err="1">
                <a:solidFill>
                  <a:srgbClr val="00B4C2"/>
                </a:solidFill>
                <a:latin typeface="Calibri"/>
                <a:ea typeface="Calibri"/>
                <a:cs typeface="Calibri"/>
                <a:sym typeface="Calibri"/>
              </a:rPr>
              <a:t>Cette</a:t>
            </a:r>
            <a:r>
              <a:rPr lang="en-US" sz="2000" dirty="0">
                <a:solidFill>
                  <a:srgbClr val="00B4C2"/>
                </a:solidFill>
                <a:latin typeface="Calibri"/>
                <a:ea typeface="Calibri"/>
                <a:cs typeface="Calibri"/>
                <a:sym typeface="Calibri"/>
              </a:rPr>
              <a:t> </a:t>
            </a:r>
            <a:r>
              <a:rPr lang="en-US" sz="2000" dirty="0" err="1">
                <a:solidFill>
                  <a:srgbClr val="00B4C2"/>
                </a:solidFill>
                <a:latin typeface="Calibri"/>
                <a:ea typeface="Calibri"/>
                <a:cs typeface="Calibri"/>
                <a:sym typeface="Calibri"/>
              </a:rPr>
              <a:t>norme</a:t>
            </a:r>
            <a:r>
              <a:rPr lang="en-US" sz="2000" dirty="0">
                <a:solidFill>
                  <a:srgbClr val="00B4C2"/>
                </a:solidFill>
                <a:latin typeface="Calibri"/>
                <a:ea typeface="Calibri"/>
                <a:cs typeface="Calibri"/>
                <a:sym typeface="Calibri"/>
              </a:rPr>
              <a:t> </a:t>
            </a:r>
            <a:r>
              <a:rPr lang="en-US" sz="2000" dirty="0" err="1">
                <a:solidFill>
                  <a:srgbClr val="00B4C2"/>
                </a:solidFill>
                <a:latin typeface="Calibri"/>
                <a:ea typeface="Calibri"/>
                <a:cs typeface="Calibri"/>
                <a:sym typeface="Calibri"/>
              </a:rPr>
              <a:t>est</a:t>
            </a:r>
            <a:r>
              <a:rPr lang="en-US" sz="2000" dirty="0">
                <a:solidFill>
                  <a:srgbClr val="00B4C2"/>
                </a:solidFill>
                <a:latin typeface="Calibri"/>
                <a:ea typeface="Calibri"/>
                <a:cs typeface="Calibri"/>
                <a:sym typeface="Calibri"/>
              </a:rPr>
              <a:t> </a:t>
            </a:r>
            <a:r>
              <a:rPr lang="en-US" sz="2000" b="1" dirty="0" err="1">
                <a:solidFill>
                  <a:srgbClr val="00B4C2"/>
                </a:solidFill>
                <a:latin typeface="Calibri"/>
                <a:ea typeface="Calibri"/>
                <a:cs typeface="Calibri"/>
                <a:sym typeface="Calibri"/>
              </a:rPr>
              <a:t>développée</a:t>
            </a:r>
            <a:r>
              <a:rPr lang="en-US" sz="2000" b="1" dirty="0">
                <a:solidFill>
                  <a:srgbClr val="00B4C2"/>
                </a:solidFill>
                <a:latin typeface="Calibri"/>
                <a:ea typeface="Calibri"/>
                <a:cs typeface="Calibri"/>
                <a:sym typeface="Calibri"/>
              </a:rPr>
              <a:t> </a:t>
            </a:r>
            <a:r>
              <a:rPr lang="en-US" sz="2000" b="1" dirty="0" err="1">
                <a:solidFill>
                  <a:srgbClr val="00B4C2"/>
                </a:solidFill>
                <a:latin typeface="Calibri"/>
                <a:ea typeface="Calibri"/>
                <a:cs typeface="Calibri"/>
                <a:sym typeface="Calibri"/>
              </a:rPr>
              <a:t>ouvertement</a:t>
            </a:r>
            <a:r>
              <a:rPr lang="en-US" sz="2000" dirty="0">
                <a:solidFill>
                  <a:srgbClr val="00B4C2"/>
                </a:solidFill>
                <a:latin typeface="Calibri"/>
                <a:ea typeface="Calibri"/>
                <a:cs typeface="Calibri"/>
                <a:sym typeface="Calibri"/>
              </a:rPr>
              <a:t> par </a:t>
            </a:r>
            <a:r>
              <a:rPr lang="en-US" sz="2000" dirty="0" err="1">
                <a:solidFill>
                  <a:srgbClr val="00B4C2"/>
                </a:solidFill>
                <a:latin typeface="Calibri"/>
                <a:ea typeface="Calibri"/>
                <a:cs typeface="Calibri"/>
                <a:sym typeface="Calibri"/>
              </a:rPr>
              <a:t>une</a:t>
            </a:r>
            <a:r>
              <a:rPr lang="en-US" sz="2000" dirty="0">
                <a:solidFill>
                  <a:srgbClr val="00B4C2"/>
                </a:solidFill>
                <a:latin typeface="Calibri"/>
                <a:ea typeface="Calibri"/>
                <a:cs typeface="Calibri"/>
                <a:sym typeface="Calibri"/>
              </a:rPr>
              <a:t> </a:t>
            </a:r>
            <a:r>
              <a:rPr lang="en-US" sz="2000" b="1" dirty="0" err="1">
                <a:solidFill>
                  <a:srgbClr val="00B4C2"/>
                </a:solidFill>
                <a:latin typeface="Calibri"/>
                <a:ea typeface="Calibri"/>
                <a:cs typeface="Calibri"/>
                <a:sym typeface="Calibri"/>
              </a:rPr>
              <a:t>communauté</a:t>
            </a:r>
            <a:r>
              <a:rPr lang="en-US" sz="2000" b="1" dirty="0">
                <a:solidFill>
                  <a:srgbClr val="00B4C2"/>
                </a:solidFill>
                <a:latin typeface="Calibri"/>
                <a:ea typeface="Calibri"/>
                <a:cs typeface="Calibri"/>
                <a:sym typeface="Calibri"/>
              </a:rPr>
              <a:t> </a:t>
            </a:r>
            <a:r>
              <a:rPr lang="en-US" sz="2000" b="1" dirty="0" err="1">
                <a:solidFill>
                  <a:srgbClr val="00B4C2"/>
                </a:solidFill>
                <a:latin typeface="Calibri"/>
                <a:ea typeface="Calibri"/>
                <a:cs typeface="Calibri"/>
                <a:sym typeface="Calibri"/>
              </a:rPr>
              <a:t>dynamique</a:t>
            </a:r>
            <a:r>
              <a:rPr lang="en-US" sz="2000" b="1" dirty="0">
                <a:solidFill>
                  <a:srgbClr val="00B4C2"/>
                </a:solidFill>
                <a:latin typeface="Calibri"/>
                <a:ea typeface="Calibri"/>
                <a:cs typeface="Calibri"/>
                <a:sym typeface="Calibri"/>
              </a:rPr>
              <a:t> </a:t>
            </a:r>
            <a:r>
              <a:rPr lang="en-US" sz="2000" b="1" dirty="0" err="1">
                <a:solidFill>
                  <a:srgbClr val="00B4C2"/>
                </a:solidFill>
                <a:latin typeface="Calibri"/>
                <a:ea typeface="Calibri"/>
                <a:cs typeface="Calibri"/>
                <a:sym typeface="Calibri"/>
              </a:rPr>
              <a:t>d'utilisateurs</a:t>
            </a:r>
            <a:r>
              <a:rPr lang="en-US" sz="2000" dirty="0">
                <a:solidFill>
                  <a:srgbClr val="00B4C2"/>
                </a:solidFill>
                <a:latin typeface="Calibri"/>
                <a:ea typeface="Calibri"/>
                <a:cs typeface="Calibri"/>
                <a:sym typeface="Calibri"/>
              </a:rPr>
              <a:t> et </a:t>
            </a:r>
            <a:r>
              <a:rPr lang="en-US" sz="2000" dirty="0" err="1">
                <a:solidFill>
                  <a:srgbClr val="00B4C2"/>
                </a:solidFill>
                <a:latin typeface="Calibri"/>
                <a:ea typeface="Calibri"/>
                <a:cs typeface="Calibri"/>
                <a:sym typeface="Calibri"/>
              </a:rPr>
              <a:t>est</a:t>
            </a:r>
            <a:r>
              <a:rPr lang="en-US" sz="2000" dirty="0">
                <a:solidFill>
                  <a:srgbClr val="00B4C2"/>
                </a:solidFill>
                <a:latin typeface="Calibri"/>
                <a:ea typeface="Calibri"/>
                <a:cs typeface="Calibri"/>
                <a:sym typeface="Calibri"/>
              </a:rPr>
              <a:t> </a:t>
            </a:r>
            <a:r>
              <a:rPr lang="en-US" sz="2000" b="1" dirty="0" err="1">
                <a:solidFill>
                  <a:srgbClr val="00B4C2"/>
                </a:solidFill>
                <a:latin typeface="Calibri"/>
                <a:ea typeface="Calibri"/>
                <a:cs typeface="Calibri"/>
                <a:sym typeface="Calibri"/>
              </a:rPr>
              <a:t>librement</a:t>
            </a:r>
            <a:r>
              <a:rPr lang="en-US" sz="2000" b="1" dirty="0">
                <a:solidFill>
                  <a:srgbClr val="00B4C2"/>
                </a:solidFill>
                <a:latin typeface="Calibri"/>
                <a:ea typeface="Calibri"/>
                <a:cs typeface="Calibri"/>
                <a:sym typeface="Calibri"/>
              </a:rPr>
              <a:t> accessible</a:t>
            </a:r>
            <a:r>
              <a:rPr lang="en-US" sz="2000" dirty="0">
                <a:solidFill>
                  <a:srgbClr val="00B4C2"/>
                </a:solidFill>
                <a:latin typeface="Calibri"/>
                <a:ea typeface="Calibri"/>
                <a:cs typeface="Calibri"/>
                <a:sym typeface="Calibri"/>
              </a:rPr>
              <a:t> </a:t>
            </a:r>
            <a:r>
              <a:rPr lang="en-US" sz="2000" dirty="0" err="1">
                <a:solidFill>
                  <a:srgbClr val="00B4C2"/>
                </a:solidFill>
                <a:latin typeface="Calibri"/>
                <a:ea typeface="Calibri"/>
                <a:cs typeface="Calibri"/>
                <a:sym typeface="Calibri"/>
              </a:rPr>
              <a:t>à</a:t>
            </a:r>
            <a:r>
              <a:rPr lang="en-US" sz="2000" dirty="0">
                <a:solidFill>
                  <a:srgbClr val="00B4C2"/>
                </a:solidFill>
                <a:latin typeface="Calibri"/>
                <a:ea typeface="Calibri"/>
                <a:cs typeface="Calibri"/>
                <a:sym typeface="Calibri"/>
              </a:rPr>
              <a:t> </a:t>
            </a:r>
            <a:r>
              <a:rPr lang="en-US" sz="2000" dirty="0" err="1">
                <a:solidFill>
                  <a:srgbClr val="00B4C2"/>
                </a:solidFill>
                <a:latin typeface="Calibri"/>
                <a:ea typeface="Calibri"/>
                <a:cs typeface="Calibri"/>
                <a:sym typeface="Calibri"/>
              </a:rPr>
              <a:t>tous</a:t>
            </a:r>
            <a:r>
              <a:rPr lang="en-US" sz="2000" dirty="0">
                <a:solidFill>
                  <a:srgbClr val="00B4C2"/>
                </a:solidFill>
                <a:latin typeface="Calibri"/>
                <a:ea typeface="Calibri"/>
                <a:cs typeface="Calibri"/>
                <a:sym typeface="Calibri"/>
              </a:rPr>
              <a:t>.</a:t>
            </a:r>
          </a:p>
          <a:p>
            <a:pPr algn="l">
              <a:spcAft>
                <a:spcPts val="600"/>
              </a:spcAft>
              <a:buClr>
                <a:srgbClr val="00B4C2"/>
              </a:buClr>
              <a:buSzPts val="900"/>
            </a:pPr>
            <a:r>
              <a:rPr lang="en-US" sz="2000" dirty="0">
                <a:solidFill>
                  <a:srgbClr val="00B4C2"/>
                </a:solidFill>
                <a:latin typeface="Calibri"/>
                <a:ea typeface="Calibri"/>
                <a:cs typeface="Calibri"/>
                <a:sym typeface="Calibri"/>
              </a:rPr>
              <a:t>Elle </a:t>
            </a:r>
            <a:r>
              <a:rPr lang="en-US" sz="2000" dirty="0" err="1">
                <a:solidFill>
                  <a:srgbClr val="00B4C2"/>
                </a:solidFill>
                <a:latin typeface="Calibri"/>
                <a:ea typeface="Calibri"/>
                <a:cs typeface="Calibri"/>
                <a:sym typeface="Calibri"/>
              </a:rPr>
              <a:t>est</a:t>
            </a:r>
            <a:r>
              <a:rPr lang="en-US" sz="2000" dirty="0">
                <a:solidFill>
                  <a:srgbClr val="00B4C2"/>
                </a:solidFill>
                <a:latin typeface="Calibri"/>
                <a:ea typeface="Calibri"/>
                <a:cs typeface="Calibri"/>
                <a:sym typeface="Calibri"/>
              </a:rPr>
              <a:t> </a:t>
            </a:r>
            <a:r>
              <a:rPr lang="en-US" sz="2000" dirty="0" err="1">
                <a:solidFill>
                  <a:srgbClr val="00B4C2"/>
                </a:solidFill>
                <a:latin typeface="Calibri"/>
                <a:ea typeface="Calibri"/>
                <a:cs typeface="Calibri"/>
                <a:sym typeface="Calibri"/>
              </a:rPr>
              <a:t>soutenue</a:t>
            </a:r>
            <a:r>
              <a:rPr lang="en-US" sz="2000" dirty="0">
                <a:solidFill>
                  <a:srgbClr val="00B4C2"/>
                </a:solidFill>
                <a:latin typeface="Calibri"/>
                <a:ea typeface="Calibri"/>
                <a:cs typeface="Calibri"/>
                <a:sym typeface="Calibri"/>
              </a:rPr>
              <a:t> par </a:t>
            </a:r>
            <a:r>
              <a:rPr lang="en-US" sz="2000" dirty="0" err="1">
                <a:solidFill>
                  <a:srgbClr val="00B4C2"/>
                </a:solidFill>
                <a:latin typeface="Calibri"/>
                <a:ea typeface="Calibri"/>
                <a:cs typeface="Calibri"/>
                <a:sym typeface="Calibri"/>
              </a:rPr>
              <a:t>une</a:t>
            </a:r>
            <a:r>
              <a:rPr lang="en-US" sz="2000" dirty="0">
                <a:solidFill>
                  <a:srgbClr val="00B4C2"/>
                </a:solidFill>
                <a:latin typeface="Calibri"/>
                <a:ea typeface="Calibri"/>
                <a:cs typeface="Calibri"/>
                <a:sym typeface="Calibri"/>
              </a:rPr>
              <a:t> </a:t>
            </a:r>
            <a:r>
              <a:rPr lang="en-US" sz="2000" b="1" dirty="0">
                <a:solidFill>
                  <a:srgbClr val="00B4C2"/>
                </a:solidFill>
                <a:latin typeface="Calibri"/>
                <a:ea typeface="Calibri"/>
                <a:cs typeface="Calibri"/>
                <a:sym typeface="Calibri"/>
              </a:rPr>
              <a:t>auto-certification</a:t>
            </a:r>
            <a:r>
              <a:rPr lang="en-US" sz="2000" dirty="0">
                <a:solidFill>
                  <a:srgbClr val="00B4C2"/>
                </a:solidFill>
                <a:latin typeface="Calibri"/>
                <a:ea typeface="Calibri"/>
                <a:cs typeface="Calibri"/>
                <a:sym typeface="Calibri"/>
              </a:rPr>
              <a:t> </a:t>
            </a:r>
            <a:r>
              <a:rPr lang="en-US" sz="2000" dirty="0" err="1">
                <a:solidFill>
                  <a:srgbClr val="00B4C2"/>
                </a:solidFill>
                <a:latin typeface="Calibri"/>
                <a:ea typeface="Calibri"/>
                <a:cs typeface="Calibri"/>
                <a:sym typeface="Calibri"/>
              </a:rPr>
              <a:t>en</a:t>
            </a:r>
            <a:r>
              <a:rPr lang="en-US" sz="2000" dirty="0">
                <a:solidFill>
                  <a:srgbClr val="00B4C2"/>
                </a:solidFill>
                <a:latin typeface="Calibri"/>
                <a:ea typeface="Calibri"/>
                <a:cs typeface="Calibri"/>
                <a:sym typeface="Calibri"/>
              </a:rPr>
              <a:t> </a:t>
            </a:r>
            <a:r>
              <a:rPr lang="en-US" sz="2000" dirty="0" err="1">
                <a:solidFill>
                  <a:srgbClr val="00B4C2"/>
                </a:solidFill>
                <a:latin typeface="Calibri"/>
                <a:ea typeface="Calibri"/>
                <a:cs typeface="Calibri"/>
                <a:sym typeface="Calibri"/>
              </a:rPr>
              <a:t>ligne</a:t>
            </a:r>
            <a:r>
              <a:rPr lang="en-US" sz="2000" dirty="0">
                <a:solidFill>
                  <a:srgbClr val="00B4C2"/>
                </a:solidFill>
                <a:latin typeface="Calibri"/>
                <a:ea typeface="Calibri"/>
                <a:cs typeface="Calibri"/>
                <a:sym typeface="Calibri"/>
              </a:rPr>
              <a:t> </a:t>
            </a:r>
            <a:r>
              <a:rPr lang="en-US" sz="2000" dirty="0" err="1">
                <a:solidFill>
                  <a:srgbClr val="00B4C2"/>
                </a:solidFill>
                <a:latin typeface="Calibri"/>
                <a:ea typeface="Calibri"/>
                <a:cs typeface="Calibri"/>
                <a:sym typeface="Calibri"/>
              </a:rPr>
              <a:t>gratuite</a:t>
            </a:r>
            <a:r>
              <a:rPr lang="en-US" sz="2000" dirty="0">
                <a:solidFill>
                  <a:srgbClr val="00B4C2"/>
                </a:solidFill>
                <a:latin typeface="Calibri"/>
                <a:ea typeface="Calibri"/>
                <a:cs typeface="Calibri"/>
                <a:sym typeface="Calibri"/>
              </a:rPr>
              <a:t>, </a:t>
            </a:r>
            <a:r>
              <a:rPr lang="en-US" sz="2000" dirty="0" err="1">
                <a:solidFill>
                  <a:srgbClr val="00B4C2"/>
                </a:solidFill>
                <a:latin typeface="Calibri"/>
                <a:ea typeface="Calibri"/>
                <a:cs typeface="Calibri"/>
                <a:sym typeface="Calibri"/>
              </a:rPr>
              <a:t>ainsi</a:t>
            </a:r>
            <a:r>
              <a:rPr lang="en-US" sz="2000" dirty="0">
                <a:solidFill>
                  <a:srgbClr val="00B4C2"/>
                </a:solidFill>
                <a:latin typeface="Calibri"/>
                <a:ea typeface="Calibri"/>
                <a:cs typeface="Calibri"/>
                <a:sym typeface="Calibri"/>
              </a:rPr>
              <a:t> que par du </a:t>
            </a:r>
            <a:r>
              <a:rPr lang="en-US" sz="2000" b="1" dirty="0">
                <a:solidFill>
                  <a:srgbClr val="00B4C2"/>
                </a:solidFill>
                <a:latin typeface="Calibri"/>
                <a:ea typeface="Calibri"/>
                <a:cs typeface="Calibri"/>
                <a:sym typeface="Calibri"/>
              </a:rPr>
              <a:t>matériel de </a:t>
            </a:r>
            <a:r>
              <a:rPr lang="en-US" sz="2000" b="1" dirty="0" err="1">
                <a:solidFill>
                  <a:srgbClr val="00B4C2"/>
                </a:solidFill>
                <a:latin typeface="Calibri"/>
                <a:ea typeface="Calibri"/>
                <a:cs typeface="Calibri"/>
                <a:sym typeface="Calibri"/>
              </a:rPr>
              <a:t>référence</a:t>
            </a:r>
            <a:r>
              <a:rPr lang="en-US" sz="2000" dirty="0">
                <a:solidFill>
                  <a:srgbClr val="00B4C2"/>
                </a:solidFill>
                <a:latin typeface="Calibri"/>
                <a:ea typeface="Calibri"/>
                <a:cs typeface="Calibri"/>
                <a:sym typeface="Calibri"/>
              </a:rPr>
              <a:t> et des </a:t>
            </a:r>
            <a:r>
              <a:rPr lang="en-US" sz="2000" b="1" dirty="0" err="1">
                <a:solidFill>
                  <a:srgbClr val="00B4C2"/>
                </a:solidFill>
                <a:latin typeface="Calibri"/>
                <a:ea typeface="Calibri"/>
                <a:cs typeface="Calibri"/>
                <a:sym typeface="Calibri"/>
              </a:rPr>
              <a:t>partenaires</a:t>
            </a:r>
            <a:r>
              <a:rPr lang="en-US" sz="2000" b="1" dirty="0">
                <a:solidFill>
                  <a:srgbClr val="00B4C2"/>
                </a:solidFill>
                <a:latin typeface="Calibri"/>
                <a:ea typeface="Calibri"/>
                <a:cs typeface="Calibri"/>
                <a:sym typeface="Calibri"/>
              </a:rPr>
              <a:t> </a:t>
            </a:r>
            <a:r>
              <a:rPr lang="en-US" sz="2000" b="1" dirty="0" err="1">
                <a:solidFill>
                  <a:srgbClr val="00B4C2"/>
                </a:solidFill>
                <a:latin typeface="Calibri"/>
                <a:ea typeface="Calibri"/>
                <a:cs typeface="Calibri"/>
                <a:sym typeface="Calibri"/>
              </a:rPr>
              <a:t>fournisseurs</a:t>
            </a:r>
            <a:r>
              <a:rPr lang="en-US" sz="2000" b="1" dirty="0">
                <a:solidFill>
                  <a:srgbClr val="00B4C2"/>
                </a:solidFill>
                <a:latin typeface="Calibri"/>
                <a:ea typeface="Calibri"/>
                <a:cs typeface="Calibri"/>
                <a:sym typeface="Calibri"/>
              </a:rPr>
              <a:t> de services</a:t>
            </a:r>
            <a:r>
              <a:rPr lang="en-US" sz="2000" dirty="0">
                <a:solidFill>
                  <a:srgbClr val="00B4C2"/>
                </a:solidFill>
                <a:latin typeface="Calibri"/>
                <a:ea typeface="Calibri"/>
                <a:cs typeface="Calibri"/>
                <a:sym typeface="Calibri"/>
              </a:rPr>
              <a:t>.</a:t>
            </a:r>
          </a:p>
          <a:p>
            <a:pPr>
              <a:buClr>
                <a:srgbClr val="00B4C2"/>
              </a:buClr>
              <a:buSzPts val="900"/>
            </a:pPr>
            <a:br>
              <a:rPr lang="en-US" sz="2400" dirty="0">
                <a:solidFill>
                  <a:srgbClr val="00B4C2"/>
                </a:solidFill>
                <a:latin typeface="Calibri"/>
                <a:ea typeface="Calibri"/>
                <a:cs typeface="Calibri"/>
                <a:sym typeface="Calibri"/>
              </a:rPr>
            </a:br>
            <a:r>
              <a:rPr lang="en-US" sz="2400" dirty="0">
                <a:solidFill>
                  <a:srgbClr val="00B4C2"/>
                </a:solidFill>
                <a:latin typeface="Calibri"/>
                <a:ea typeface="Calibri"/>
                <a:cs typeface="Calibri"/>
                <a:sym typeface="Calibri"/>
                <a:hlinkClick r:id="rId4"/>
              </a:rPr>
              <a:t>www.openchainproject.org</a:t>
            </a:r>
            <a:endParaRPr lang="en-US" sz="2400" dirty="0">
              <a:solidFill>
                <a:srgbClr val="00B4C2"/>
              </a:solidFill>
              <a:latin typeface="Calibri"/>
              <a:ea typeface="Calibri"/>
              <a:cs typeface="Calibri"/>
              <a:sym typeface="Calibri"/>
            </a:endParaRPr>
          </a:p>
          <a:p>
            <a:pPr algn="l">
              <a:buClr>
                <a:srgbClr val="00B4C2"/>
              </a:buClr>
              <a:buSzPts val="900"/>
            </a:pPr>
            <a:endParaRPr lang="en-US" sz="2400" dirty="0">
              <a:solidFill>
                <a:srgbClr val="00B4C2"/>
              </a:solidFill>
              <a:latin typeface="Calibri"/>
              <a:ea typeface="Calibri"/>
              <a:cs typeface="Calibri"/>
              <a:sym typeface="Calibri"/>
            </a:endParaRPr>
          </a:p>
        </p:txBody>
      </p:sp>
      <p:pic>
        <p:nvPicPr>
          <p:cNvPr id="1028" name="Picture 4">
            <a:extLst>
              <a:ext uri="{FF2B5EF4-FFF2-40B4-BE49-F238E27FC236}">
                <a16:creationId xmlns:a16="http://schemas.microsoft.com/office/drawing/2014/main" id="{ED9DC33F-E4BE-E046-BFCC-3C1BB365F5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3333" y="234258"/>
            <a:ext cx="9265333" cy="945836"/>
          </a:xfrm>
          <a:prstGeom prst="rect">
            <a:avLst/>
          </a:prstGeom>
          <a:noFill/>
          <a:extLst>
            <a:ext uri="{909E8E84-426E-40DD-AFC4-6F175D3DCCD1}">
              <a14:hiddenFill xmlns:a14="http://schemas.microsoft.com/office/drawing/2010/main">
                <a:solidFill>
                  <a:srgbClr val="FFFFFF"/>
                </a:solidFill>
              </a14:hiddenFill>
            </a:ext>
          </a:extLst>
        </p:spPr>
      </p:pic>
      <p:sp>
        <p:nvSpPr>
          <p:cNvPr id="5" name="Shape 92">
            <a:extLst>
              <a:ext uri="{FF2B5EF4-FFF2-40B4-BE49-F238E27FC236}">
                <a16:creationId xmlns:a16="http://schemas.microsoft.com/office/drawing/2014/main" id="{FED2E98F-3021-5946-9D7F-9D9F5125E39B}"/>
              </a:ext>
            </a:extLst>
          </p:cNvPr>
          <p:cNvSpPr txBox="1">
            <a:spLocks noGrp="1"/>
          </p:cNvSpPr>
          <p:nvPr>
            <p:ph type="sldNum" idx="12"/>
          </p:nvPr>
        </p:nvSpPr>
        <p:spPr>
          <a:xfrm>
            <a:off x="10048875" y="6235700"/>
            <a:ext cx="1304924"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rgbClr val="898989"/>
                </a:solidFill>
                <a:latin typeface="Calibri"/>
                <a:ea typeface="Calibri"/>
                <a:cs typeface="Calibri"/>
                <a:sym typeface="Calibri"/>
              </a:rPr>
              <a:t>3</a:t>
            </a:fld>
            <a:endParaRPr lang="en-CA" sz="1200" b="0" i="0" u="none" strike="noStrike" cap="none">
              <a:solidFill>
                <a:srgbClr val="898989"/>
              </a:solidFill>
              <a:latin typeface="Calibri"/>
              <a:ea typeface="Calibri"/>
              <a:cs typeface="Calibri"/>
              <a:sym typeface="Calibri"/>
            </a:endParaRPr>
          </a:p>
        </p:txBody>
      </p:sp>
      <p:sp>
        <p:nvSpPr>
          <p:cNvPr id="2" name="TextBox 1">
            <a:extLst>
              <a:ext uri="{FF2B5EF4-FFF2-40B4-BE49-F238E27FC236}">
                <a16:creationId xmlns:a16="http://schemas.microsoft.com/office/drawing/2014/main" id="{1F7AD61D-6F7B-B34E-9798-83A03CDF6334}"/>
              </a:ext>
            </a:extLst>
          </p:cNvPr>
          <p:cNvSpPr txBox="1"/>
          <p:nvPr/>
        </p:nvSpPr>
        <p:spPr>
          <a:xfrm>
            <a:off x="1714500" y="3111500"/>
            <a:ext cx="1993900" cy="307777"/>
          </a:xfrm>
          <a:prstGeom prst="rect">
            <a:avLst/>
          </a:prstGeom>
          <a:noFill/>
        </p:spPr>
        <p:txBody>
          <a:bodyPr wrap="square" rtlCol="0">
            <a:spAutoFit/>
          </a:bodyPr>
          <a:lstStyle/>
          <a:p>
            <a:endParaRPr lang="fr-FR"/>
          </a:p>
        </p:txBody>
      </p:sp>
      <p:sp>
        <p:nvSpPr>
          <p:cNvPr id="3" name="TextBox 2">
            <a:extLst>
              <a:ext uri="{FF2B5EF4-FFF2-40B4-BE49-F238E27FC236}">
                <a16:creationId xmlns:a16="http://schemas.microsoft.com/office/drawing/2014/main" id="{AB851D05-629A-5141-8D5E-66D299657DFA}"/>
              </a:ext>
            </a:extLst>
          </p:cNvPr>
          <p:cNvSpPr txBox="1"/>
          <p:nvPr/>
        </p:nvSpPr>
        <p:spPr>
          <a:xfrm>
            <a:off x="1880689" y="1452647"/>
            <a:ext cx="1587500" cy="1200329"/>
          </a:xfrm>
          <a:custGeom>
            <a:avLst/>
            <a:gdLst>
              <a:gd name="connsiteX0" fmla="*/ 0 w 1485900"/>
              <a:gd name="connsiteY0" fmla="*/ 0 h 307777"/>
              <a:gd name="connsiteX1" fmla="*/ 1485900 w 1485900"/>
              <a:gd name="connsiteY1" fmla="*/ 0 h 307777"/>
              <a:gd name="connsiteX2" fmla="*/ 1485900 w 1485900"/>
              <a:gd name="connsiteY2" fmla="*/ 307777 h 307777"/>
              <a:gd name="connsiteX3" fmla="*/ 0 w 1485900"/>
              <a:gd name="connsiteY3" fmla="*/ 307777 h 307777"/>
              <a:gd name="connsiteX4" fmla="*/ 0 w 1485900"/>
              <a:gd name="connsiteY4" fmla="*/ 0 h 307777"/>
              <a:gd name="connsiteX0" fmla="*/ 127000 w 1612900"/>
              <a:gd name="connsiteY0" fmla="*/ 0 h 752277"/>
              <a:gd name="connsiteX1" fmla="*/ 1612900 w 1612900"/>
              <a:gd name="connsiteY1" fmla="*/ 0 h 752277"/>
              <a:gd name="connsiteX2" fmla="*/ 1612900 w 1612900"/>
              <a:gd name="connsiteY2" fmla="*/ 307777 h 752277"/>
              <a:gd name="connsiteX3" fmla="*/ 0 w 1612900"/>
              <a:gd name="connsiteY3" fmla="*/ 752277 h 752277"/>
              <a:gd name="connsiteX4" fmla="*/ 127000 w 1612900"/>
              <a:gd name="connsiteY4" fmla="*/ 0 h 752277"/>
              <a:gd name="connsiteX0" fmla="*/ 127000 w 1689100"/>
              <a:gd name="connsiteY0" fmla="*/ 0 h 790377"/>
              <a:gd name="connsiteX1" fmla="*/ 1612900 w 1689100"/>
              <a:gd name="connsiteY1" fmla="*/ 0 h 790377"/>
              <a:gd name="connsiteX2" fmla="*/ 1689100 w 1689100"/>
              <a:gd name="connsiteY2" fmla="*/ 790377 h 790377"/>
              <a:gd name="connsiteX3" fmla="*/ 0 w 1689100"/>
              <a:gd name="connsiteY3" fmla="*/ 752277 h 790377"/>
              <a:gd name="connsiteX4" fmla="*/ 127000 w 1689100"/>
              <a:gd name="connsiteY4" fmla="*/ 0 h 790377"/>
              <a:gd name="connsiteX0" fmla="*/ 127000 w 1689100"/>
              <a:gd name="connsiteY0" fmla="*/ 381000 h 1171377"/>
              <a:gd name="connsiteX1" fmla="*/ 1574800 w 1689100"/>
              <a:gd name="connsiteY1" fmla="*/ 0 h 1171377"/>
              <a:gd name="connsiteX2" fmla="*/ 1689100 w 1689100"/>
              <a:gd name="connsiteY2" fmla="*/ 1171377 h 1171377"/>
              <a:gd name="connsiteX3" fmla="*/ 0 w 1689100"/>
              <a:gd name="connsiteY3" fmla="*/ 1133277 h 1171377"/>
              <a:gd name="connsiteX4" fmla="*/ 127000 w 1689100"/>
              <a:gd name="connsiteY4" fmla="*/ 381000 h 1171377"/>
              <a:gd name="connsiteX0" fmla="*/ 12700 w 1689100"/>
              <a:gd name="connsiteY0" fmla="*/ 0 h 1222177"/>
              <a:gd name="connsiteX1" fmla="*/ 1574800 w 1689100"/>
              <a:gd name="connsiteY1" fmla="*/ 50800 h 1222177"/>
              <a:gd name="connsiteX2" fmla="*/ 1689100 w 1689100"/>
              <a:gd name="connsiteY2" fmla="*/ 1222177 h 1222177"/>
              <a:gd name="connsiteX3" fmla="*/ 0 w 1689100"/>
              <a:gd name="connsiteY3" fmla="*/ 1184077 h 1222177"/>
              <a:gd name="connsiteX4" fmla="*/ 12700 w 1689100"/>
              <a:gd name="connsiteY4" fmla="*/ 0 h 1222177"/>
              <a:gd name="connsiteX0" fmla="*/ 12700 w 1689100"/>
              <a:gd name="connsiteY0" fmla="*/ 0 h 1222177"/>
              <a:gd name="connsiteX1" fmla="*/ 1587500 w 1689100"/>
              <a:gd name="connsiteY1" fmla="*/ 0 h 1222177"/>
              <a:gd name="connsiteX2" fmla="*/ 1689100 w 1689100"/>
              <a:gd name="connsiteY2" fmla="*/ 1222177 h 1222177"/>
              <a:gd name="connsiteX3" fmla="*/ 0 w 1689100"/>
              <a:gd name="connsiteY3" fmla="*/ 1184077 h 1222177"/>
              <a:gd name="connsiteX4" fmla="*/ 12700 w 1689100"/>
              <a:gd name="connsiteY4" fmla="*/ 0 h 1222177"/>
              <a:gd name="connsiteX0" fmla="*/ 12700 w 1587500"/>
              <a:gd name="connsiteY0" fmla="*/ 0 h 1234877"/>
              <a:gd name="connsiteX1" fmla="*/ 1587500 w 1587500"/>
              <a:gd name="connsiteY1" fmla="*/ 0 h 1234877"/>
              <a:gd name="connsiteX2" fmla="*/ 1574800 w 1587500"/>
              <a:gd name="connsiteY2" fmla="*/ 1234877 h 1234877"/>
              <a:gd name="connsiteX3" fmla="*/ 0 w 1587500"/>
              <a:gd name="connsiteY3" fmla="*/ 1184077 h 1234877"/>
              <a:gd name="connsiteX4" fmla="*/ 12700 w 1587500"/>
              <a:gd name="connsiteY4" fmla="*/ 0 h 1234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7500" h="1234877">
                <a:moveTo>
                  <a:pt x="12700" y="0"/>
                </a:moveTo>
                <a:lnTo>
                  <a:pt x="1587500" y="0"/>
                </a:lnTo>
                <a:lnTo>
                  <a:pt x="1574800" y="1234877"/>
                </a:lnTo>
                <a:lnTo>
                  <a:pt x="0" y="1184077"/>
                </a:lnTo>
                <a:lnTo>
                  <a:pt x="12700" y="0"/>
                </a:lnTo>
                <a:close/>
              </a:path>
            </a:pathLst>
          </a:custGeom>
          <a:solidFill>
            <a:schemeClr val="bg1"/>
          </a:solidFill>
        </p:spPr>
        <p:txBody>
          <a:bodyPr wrap="square" rtlCol="0">
            <a:spAutoFit/>
          </a:bodyPr>
          <a:lstStyle/>
          <a:p>
            <a:pPr lvl="1"/>
            <a:r>
              <a:rPr lang="fr-FR" sz="1800">
                <a:solidFill>
                  <a:srgbClr val="3DA0A8"/>
                </a:solidFill>
              </a:rPr>
              <a:t>   </a:t>
            </a:r>
            <a:r>
              <a:rPr lang="fr-FR" sz="1800" err="1">
                <a:solidFill>
                  <a:srgbClr val="3DA0A8"/>
                </a:solidFill>
              </a:rPr>
              <a:t>amont</a:t>
            </a:r>
            <a:endParaRPr lang="fr-FR" sz="1800">
              <a:solidFill>
                <a:srgbClr val="3DA0A8"/>
              </a:solidFill>
            </a:endParaRPr>
          </a:p>
          <a:p>
            <a:pPr lvl="1"/>
            <a:r>
              <a:rPr lang="fr-FR" sz="1800" err="1">
                <a:solidFill>
                  <a:srgbClr val="3DA0A8"/>
                </a:solidFill>
              </a:rPr>
              <a:t>fournisseurs</a:t>
            </a:r>
            <a:endParaRPr lang="fr-FR" sz="1800">
              <a:solidFill>
                <a:srgbClr val="3DA0A8"/>
              </a:solidFill>
            </a:endParaRPr>
          </a:p>
          <a:p>
            <a:pPr lvl="1"/>
            <a:r>
              <a:rPr lang="fr-FR" sz="1800">
                <a:solidFill>
                  <a:srgbClr val="3DA0A8"/>
                </a:solidFill>
              </a:rPr>
              <a:t>projets open source</a:t>
            </a:r>
          </a:p>
        </p:txBody>
      </p:sp>
      <p:sp>
        <p:nvSpPr>
          <p:cNvPr id="8" name="TextBox 7">
            <a:extLst>
              <a:ext uri="{FF2B5EF4-FFF2-40B4-BE49-F238E27FC236}">
                <a16:creationId xmlns:a16="http://schemas.microsoft.com/office/drawing/2014/main" id="{AEE745EB-875E-3A4B-9EC3-7CADD85161FB}"/>
              </a:ext>
            </a:extLst>
          </p:cNvPr>
          <p:cNvSpPr txBox="1"/>
          <p:nvPr/>
        </p:nvSpPr>
        <p:spPr>
          <a:xfrm>
            <a:off x="4043680" y="1645509"/>
            <a:ext cx="1156425" cy="369332"/>
          </a:xfrm>
          <a:custGeom>
            <a:avLst/>
            <a:gdLst>
              <a:gd name="connsiteX0" fmla="*/ 0 w 1485900"/>
              <a:gd name="connsiteY0" fmla="*/ 0 h 307777"/>
              <a:gd name="connsiteX1" fmla="*/ 1485900 w 1485900"/>
              <a:gd name="connsiteY1" fmla="*/ 0 h 307777"/>
              <a:gd name="connsiteX2" fmla="*/ 1485900 w 1485900"/>
              <a:gd name="connsiteY2" fmla="*/ 307777 h 307777"/>
              <a:gd name="connsiteX3" fmla="*/ 0 w 1485900"/>
              <a:gd name="connsiteY3" fmla="*/ 307777 h 307777"/>
              <a:gd name="connsiteX4" fmla="*/ 0 w 1485900"/>
              <a:gd name="connsiteY4" fmla="*/ 0 h 307777"/>
              <a:gd name="connsiteX0" fmla="*/ 127000 w 1612900"/>
              <a:gd name="connsiteY0" fmla="*/ 0 h 752277"/>
              <a:gd name="connsiteX1" fmla="*/ 1612900 w 1612900"/>
              <a:gd name="connsiteY1" fmla="*/ 0 h 752277"/>
              <a:gd name="connsiteX2" fmla="*/ 1612900 w 1612900"/>
              <a:gd name="connsiteY2" fmla="*/ 307777 h 752277"/>
              <a:gd name="connsiteX3" fmla="*/ 0 w 1612900"/>
              <a:gd name="connsiteY3" fmla="*/ 752277 h 752277"/>
              <a:gd name="connsiteX4" fmla="*/ 127000 w 1612900"/>
              <a:gd name="connsiteY4" fmla="*/ 0 h 752277"/>
              <a:gd name="connsiteX0" fmla="*/ 127000 w 1689100"/>
              <a:gd name="connsiteY0" fmla="*/ 0 h 790377"/>
              <a:gd name="connsiteX1" fmla="*/ 1612900 w 1689100"/>
              <a:gd name="connsiteY1" fmla="*/ 0 h 790377"/>
              <a:gd name="connsiteX2" fmla="*/ 1689100 w 1689100"/>
              <a:gd name="connsiteY2" fmla="*/ 790377 h 790377"/>
              <a:gd name="connsiteX3" fmla="*/ 0 w 1689100"/>
              <a:gd name="connsiteY3" fmla="*/ 752277 h 790377"/>
              <a:gd name="connsiteX4" fmla="*/ 127000 w 1689100"/>
              <a:gd name="connsiteY4" fmla="*/ 0 h 790377"/>
              <a:gd name="connsiteX0" fmla="*/ 127000 w 1689100"/>
              <a:gd name="connsiteY0" fmla="*/ 381000 h 1171377"/>
              <a:gd name="connsiteX1" fmla="*/ 1574800 w 1689100"/>
              <a:gd name="connsiteY1" fmla="*/ 0 h 1171377"/>
              <a:gd name="connsiteX2" fmla="*/ 1689100 w 1689100"/>
              <a:gd name="connsiteY2" fmla="*/ 1171377 h 1171377"/>
              <a:gd name="connsiteX3" fmla="*/ 0 w 1689100"/>
              <a:gd name="connsiteY3" fmla="*/ 1133277 h 1171377"/>
              <a:gd name="connsiteX4" fmla="*/ 127000 w 1689100"/>
              <a:gd name="connsiteY4" fmla="*/ 381000 h 1171377"/>
              <a:gd name="connsiteX0" fmla="*/ 12700 w 1689100"/>
              <a:gd name="connsiteY0" fmla="*/ 0 h 1222177"/>
              <a:gd name="connsiteX1" fmla="*/ 1574800 w 1689100"/>
              <a:gd name="connsiteY1" fmla="*/ 50800 h 1222177"/>
              <a:gd name="connsiteX2" fmla="*/ 1689100 w 1689100"/>
              <a:gd name="connsiteY2" fmla="*/ 1222177 h 1222177"/>
              <a:gd name="connsiteX3" fmla="*/ 0 w 1689100"/>
              <a:gd name="connsiteY3" fmla="*/ 1184077 h 1222177"/>
              <a:gd name="connsiteX4" fmla="*/ 12700 w 1689100"/>
              <a:gd name="connsiteY4" fmla="*/ 0 h 1222177"/>
              <a:gd name="connsiteX0" fmla="*/ 12700 w 1689100"/>
              <a:gd name="connsiteY0" fmla="*/ 0 h 1222177"/>
              <a:gd name="connsiteX1" fmla="*/ 1587500 w 1689100"/>
              <a:gd name="connsiteY1" fmla="*/ 0 h 1222177"/>
              <a:gd name="connsiteX2" fmla="*/ 1689100 w 1689100"/>
              <a:gd name="connsiteY2" fmla="*/ 1222177 h 1222177"/>
              <a:gd name="connsiteX3" fmla="*/ 0 w 1689100"/>
              <a:gd name="connsiteY3" fmla="*/ 1184077 h 1222177"/>
              <a:gd name="connsiteX4" fmla="*/ 12700 w 1689100"/>
              <a:gd name="connsiteY4" fmla="*/ 0 h 1222177"/>
              <a:gd name="connsiteX0" fmla="*/ 12700 w 1587500"/>
              <a:gd name="connsiteY0" fmla="*/ 0 h 1234877"/>
              <a:gd name="connsiteX1" fmla="*/ 1587500 w 1587500"/>
              <a:gd name="connsiteY1" fmla="*/ 0 h 1234877"/>
              <a:gd name="connsiteX2" fmla="*/ 1574800 w 1587500"/>
              <a:gd name="connsiteY2" fmla="*/ 1234877 h 1234877"/>
              <a:gd name="connsiteX3" fmla="*/ 0 w 1587500"/>
              <a:gd name="connsiteY3" fmla="*/ 1184077 h 1234877"/>
              <a:gd name="connsiteX4" fmla="*/ 12700 w 1587500"/>
              <a:gd name="connsiteY4" fmla="*/ 0 h 1234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7500" h="1234877">
                <a:moveTo>
                  <a:pt x="12700" y="0"/>
                </a:moveTo>
                <a:lnTo>
                  <a:pt x="1587500" y="0"/>
                </a:lnTo>
                <a:lnTo>
                  <a:pt x="1574800" y="1234877"/>
                </a:lnTo>
                <a:lnTo>
                  <a:pt x="0" y="1184077"/>
                </a:lnTo>
                <a:lnTo>
                  <a:pt x="12700" y="0"/>
                </a:lnTo>
                <a:close/>
              </a:path>
            </a:pathLst>
          </a:custGeom>
          <a:solidFill>
            <a:schemeClr val="bg1"/>
          </a:solidFill>
        </p:spPr>
        <p:txBody>
          <a:bodyPr wrap="square" rtlCol="0">
            <a:spAutoFit/>
          </a:bodyPr>
          <a:lstStyle/>
          <a:p>
            <a:pPr lvl="1"/>
            <a:r>
              <a:rPr lang="fr-FR" sz="1800" i="1" err="1">
                <a:solidFill>
                  <a:srgbClr val="3DA0A8"/>
                </a:solidFill>
              </a:rPr>
              <a:t>intrant</a:t>
            </a:r>
            <a:endParaRPr lang="fr-FR" sz="1800" i="1">
              <a:solidFill>
                <a:srgbClr val="3DA0A8"/>
              </a:solidFill>
            </a:endParaRPr>
          </a:p>
        </p:txBody>
      </p:sp>
      <p:sp>
        <p:nvSpPr>
          <p:cNvPr id="4" name="Rectangle 3">
            <a:extLst>
              <a:ext uri="{FF2B5EF4-FFF2-40B4-BE49-F238E27FC236}">
                <a16:creationId xmlns:a16="http://schemas.microsoft.com/office/drawing/2014/main" id="{E28E6DD3-7D24-7D45-AB25-CC19F11C6108}"/>
              </a:ext>
            </a:extLst>
          </p:cNvPr>
          <p:cNvSpPr/>
          <p:nvPr/>
        </p:nvSpPr>
        <p:spPr>
          <a:xfrm>
            <a:off x="8836931" y="1439538"/>
            <a:ext cx="1384300" cy="1200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ADD8D096-75EB-FD4E-80F7-86D8F0D0A68D}"/>
              </a:ext>
            </a:extLst>
          </p:cNvPr>
          <p:cNvSpPr txBox="1"/>
          <p:nvPr/>
        </p:nvSpPr>
        <p:spPr>
          <a:xfrm>
            <a:off x="6859089" y="2493710"/>
            <a:ext cx="1156425" cy="369332"/>
          </a:xfrm>
          <a:custGeom>
            <a:avLst/>
            <a:gdLst>
              <a:gd name="connsiteX0" fmla="*/ 0 w 1485900"/>
              <a:gd name="connsiteY0" fmla="*/ 0 h 307777"/>
              <a:gd name="connsiteX1" fmla="*/ 1485900 w 1485900"/>
              <a:gd name="connsiteY1" fmla="*/ 0 h 307777"/>
              <a:gd name="connsiteX2" fmla="*/ 1485900 w 1485900"/>
              <a:gd name="connsiteY2" fmla="*/ 307777 h 307777"/>
              <a:gd name="connsiteX3" fmla="*/ 0 w 1485900"/>
              <a:gd name="connsiteY3" fmla="*/ 307777 h 307777"/>
              <a:gd name="connsiteX4" fmla="*/ 0 w 1485900"/>
              <a:gd name="connsiteY4" fmla="*/ 0 h 307777"/>
              <a:gd name="connsiteX0" fmla="*/ 127000 w 1612900"/>
              <a:gd name="connsiteY0" fmla="*/ 0 h 752277"/>
              <a:gd name="connsiteX1" fmla="*/ 1612900 w 1612900"/>
              <a:gd name="connsiteY1" fmla="*/ 0 h 752277"/>
              <a:gd name="connsiteX2" fmla="*/ 1612900 w 1612900"/>
              <a:gd name="connsiteY2" fmla="*/ 307777 h 752277"/>
              <a:gd name="connsiteX3" fmla="*/ 0 w 1612900"/>
              <a:gd name="connsiteY3" fmla="*/ 752277 h 752277"/>
              <a:gd name="connsiteX4" fmla="*/ 127000 w 1612900"/>
              <a:gd name="connsiteY4" fmla="*/ 0 h 752277"/>
              <a:gd name="connsiteX0" fmla="*/ 127000 w 1689100"/>
              <a:gd name="connsiteY0" fmla="*/ 0 h 790377"/>
              <a:gd name="connsiteX1" fmla="*/ 1612900 w 1689100"/>
              <a:gd name="connsiteY1" fmla="*/ 0 h 790377"/>
              <a:gd name="connsiteX2" fmla="*/ 1689100 w 1689100"/>
              <a:gd name="connsiteY2" fmla="*/ 790377 h 790377"/>
              <a:gd name="connsiteX3" fmla="*/ 0 w 1689100"/>
              <a:gd name="connsiteY3" fmla="*/ 752277 h 790377"/>
              <a:gd name="connsiteX4" fmla="*/ 127000 w 1689100"/>
              <a:gd name="connsiteY4" fmla="*/ 0 h 790377"/>
              <a:gd name="connsiteX0" fmla="*/ 127000 w 1689100"/>
              <a:gd name="connsiteY0" fmla="*/ 381000 h 1171377"/>
              <a:gd name="connsiteX1" fmla="*/ 1574800 w 1689100"/>
              <a:gd name="connsiteY1" fmla="*/ 0 h 1171377"/>
              <a:gd name="connsiteX2" fmla="*/ 1689100 w 1689100"/>
              <a:gd name="connsiteY2" fmla="*/ 1171377 h 1171377"/>
              <a:gd name="connsiteX3" fmla="*/ 0 w 1689100"/>
              <a:gd name="connsiteY3" fmla="*/ 1133277 h 1171377"/>
              <a:gd name="connsiteX4" fmla="*/ 127000 w 1689100"/>
              <a:gd name="connsiteY4" fmla="*/ 381000 h 1171377"/>
              <a:gd name="connsiteX0" fmla="*/ 12700 w 1689100"/>
              <a:gd name="connsiteY0" fmla="*/ 0 h 1222177"/>
              <a:gd name="connsiteX1" fmla="*/ 1574800 w 1689100"/>
              <a:gd name="connsiteY1" fmla="*/ 50800 h 1222177"/>
              <a:gd name="connsiteX2" fmla="*/ 1689100 w 1689100"/>
              <a:gd name="connsiteY2" fmla="*/ 1222177 h 1222177"/>
              <a:gd name="connsiteX3" fmla="*/ 0 w 1689100"/>
              <a:gd name="connsiteY3" fmla="*/ 1184077 h 1222177"/>
              <a:gd name="connsiteX4" fmla="*/ 12700 w 1689100"/>
              <a:gd name="connsiteY4" fmla="*/ 0 h 1222177"/>
              <a:gd name="connsiteX0" fmla="*/ 12700 w 1689100"/>
              <a:gd name="connsiteY0" fmla="*/ 0 h 1222177"/>
              <a:gd name="connsiteX1" fmla="*/ 1587500 w 1689100"/>
              <a:gd name="connsiteY1" fmla="*/ 0 h 1222177"/>
              <a:gd name="connsiteX2" fmla="*/ 1689100 w 1689100"/>
              <a:gd name="connsiteY2" fmla="*/ 1222177 h 1222177"/>
              <a:gd name="connsiteX3" fmla="*/ 0 w 1689100"/>
              <a:gd name="connsiteY3" fmla="*/ 1184077 h 1222177"/>
              <a:gd name="connsiteX4" fmla="*/ 12700 w 1689100"/>
              <a:gd name="connsiteY4" fmla="*/ 0 h 1222177"/>
              <a:gd name="connsiteX0" fmla="*/ 12700 w 1587500"/>
              <a:gd name="connsiteY0" fmla="*/ 0 h 1234877"/>
              <a:gd name="connsiteX1" fmla="*/ 1587500 w 1587500"/>
              <a:gd name="connsiteY1" fmla="*/ 0 h 1234877"/>
              <a:gd name="connsiteX2" fmla="*/ 1574800 w 1587500"/>
              <a:gd name="connsiteY2" fmla="*/ 1234877 h 1234877"/>
              <a:gd name="connsiteX3" fmla="*/ 0 w 1587500"/>
              <a:gd name="connsiteY3" fmla="*/ 1184077 h 1234877"/>
              <a:gd name="connsiteX4" fmla="*/ 12700 w 1587500"/>
              <a:gd name="connsiteY4" fmla="*/ 0 h 1234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7500" h="1234877">
                <a:moveTo>
                  <a:pt x="12700" y="0"/>
                </a:moveTo>
                <a:lnTo>
                  <a:pt x="1587500" y="0"/>
                </a:lnTo>
                <a:lnTo>
                  <a:pt x="1574800" y="1234877"/>
                </a:lnTo>
                <a:lnTo>
                  <a:pt x="0" y="1184077"/>
                </a:lnTo>
                <a:lnTo>
                  <a:pt x="12700" y="0"/>
                </a:lnTo>
                <a:close/>
              </a:path>
            </a:pathLst>
          </a:custGeom>
          <a:solidFill>
            <a:schemeClr val="bg1"/>
          </a:solidFill>
        </p:spPr>
        <p:txBody>
          <a:bodyPr wrap="square" rtlCol="0">
            <a:spAutoFit/>
          </a:bodyPr>
          <a:lstStyle/>
          <a:p>
            <a:pPr lvl="1"/>
            <a:r>
              <a:rPr lang="fr-FR" sz="1800" i="1" err="1">
                <a:solidFill>
                  <a:srgbClr val="3DA0A8"/>
                </a:solidFill>
              </a:rPr>
              <a:t>extrant</a:t>
            </a:r>
            <a:endParaRPr lang="fr-FR" sz="1800" i="1">
              <a:solidFill>
                <a:srgbClr val="3DA0A8"/>
              </a:solidFill>
            </a:endParaRPr>
          </a:p>
        </p:txBody>
      </p:sp>
      <p:sp>
        <p:nvSpPr>
          <p:cNvPr id="10" name="TextBox 9">
            <a:extLst>
              <a:ext uri="{FF2B5EF4-FFF2-40B4-BE49-F238E27FC236}">
                <a16:creationId xmlns:a16="http://schemas.microsoft.com/office/drawing/2014/main" id="{04FEEEB2-D7E3-3946-B46B-67D8FF6C673B}"/>
              </a:ext>
            </a:extLst>
          </p:cNvPr>
          <p:cNvSpPr txBox="1"/>
          <p:nvPr/>
        </p:nvSpPr>
        <p:spPr>
          <a:xfrm>
            <a:off x="5449389" y="2255900"/>
            <a:ext cx="1384300" cy="1015663"/>
          </a:xfrm>
          <a:custGeom>
            <a:avLst/>
            <a:gdLst>
              <a:gd name="connsiteX0" fmla="*/ 0 w 1485900"/>
              <a:gd name="connsiteY0" fmla="*/ 0 h 307777"/>
              <a:gd name="connsiteX1" fmla="*/ 1485900 w 1485900"/>
              <a:gd name="connsiteY1" fmla="*/ 0 h 307777"/>
              <a:gd name="connsiteX2" fmla="*/ 1485900 w 1485900"/>
              <a:gd name="connsiteY2" fmla="*/ 307777 h 307777"/>
              <a:gd name="connsiteX3" fmla="*/ 0 w 1485900"/>
              <a:gd name="connsiteY3" fmla="*/ 307777 h 307777"/>
              <a:gd name="connsiteX4" fmla="*/ 0 w 1485900"/>
              <a:gd name="connsiteY4" fmla="*/ 0 h 307777"/>
              <a:gd name="connsiteX0" fmla="*/ 127000 w 1612900"/>
              <a:gd name="connsiteY0" fmla="*/ 0 h 752277"/>
              <a:gd name="connsiteX1" fmla="*/ 1612900 w 1612900"/>
              <a:gd name="connsiteY1" fmla="*/ 0 h 752277"/>
              <a:gd name="connsiteX2" fmla="*/ 1612900 w 1612900"/>
              <a:gd name="connsiteY2" fmla="*/ 307777 h 752277"/>
              <a:gd name="connsiteX3" fmla="*/ 0 w 1612900"/>
              <a:gd name="connsiteY3" fmla="*/ 752277 h 752277"/>
              <a:gd name="connsiteX4" fmla="*/ 127000 w 1612900"/>
              <a:gd name="connsiteY4" fmla="*/ 0 h 752277"/>
              <a:gd name="connsiteX0" fmla="*/ 127000 w 1689100"/>
              <a:gd name="connsiteY0" fmla="*/ 0 h 790377"/>
              <a:gd name="connsiteX1" fmla="*/ 1612900 w 1689100"/>
              <a:gd name="connsiteY1" fmla="*/ 0 h 790377"/>
              <a:gd name="connsiteX2" fmla="*/ 1689100 w 1689100"/>
              <a:gd name="connsiteY2" fmla="*/ 790377 h 790377"/>
              <a:gd name="connsiteX3" fmla="*/ 0 w 1689100"/>
              <a:gd name="connsiteY3" fmla="*/ 752277 h 790377"/>
              <a:gd name="connsiteX4" fmla="*/ 127000 w 1689100"/>
              <a:gd name="connsiteY4" fmla="*/ 0 h 790377"/>
              <a:gd name="connsiteX0" fmla="*/ 127000 w 1689100"/>
              <a:gd name="connsiteY0" fmla="*/ 381000 h 1171377"/>
              <a:gd name="connsiteX1" fmla="*/ 1574800 w 1689100"/>
              <a:gd name="connsiteY1" fmla="*/ 0 h 1171377"/>
              <a:gd name="connsiteX2" fmla="*/ 1689100 w 1689100"/>
              <a:gd name="connsiteY2" fmla="*/ 1171377 h 1171377"/>
              <a:gd name="connsiteX3" fmla="*/ 0 w 1689100"/>
              <a:gd name="connsiteY3" fmla="*/ 1133277 h 1171377"/>
              <a:gd name="connsiteX4" fmla="*/ 127000 w 1689100"/>
              <a:gd name="connsiteY4" fmla="*/ 381000 h 1171377"/>
              <a:gd name="connsiteX0" fmla="*/ 12700 w 1689100"/>
              <a:gd name="connsiteY0" fmla="*/ 0 h 1222177"/>
              <a:gd name="connsiteX1" fmla="*/ 1574800 w 1689100"/>
              <a:gd name="connsiteY1" fmla="*/ 50800 h 1222177"/>
              <a:gd name="connsiteX2" fmla="*/ 1689100 w 1689100"/>
              <a:gd name="connsiteY2" fmla="*/ 1222177 h 1222177"/>
              <a:gd name="connsiteX3" fmla="*/ 0 w 1689100"/>
              <a:gd name="connsiteY3" fmla="*/ 1184077 h 1222177"/>
              <a:gd name="connsiteX4" fmla="*/ 12700 w 1689100"/>
              <a:gd name="connsiteY4" fmla="*/ 0 h 1222177"/>
              <a:gd name="connsiteX0" fmla="*/ 12700 w 1689100"/>
              <a:gd name="connsiteY0" fmla="*/ 0 h 1222177"/>
              <a:gd name="connsiteX1" fmla="*/ 1587500 w 1689100"/>
              <a:gd name="connsiteY1" fmla="*/ 0 h 1222177"/>
              <a:gd name="connsiteX2" fmla="*/ 1689100 w 1689100"/>
              <a:gd name="connsiteY2" fmla="*/ 1222177 h 1222177"/>
              <a:gd name="connsiteX3" fmla="*/ 0 w 1689100"/>
              <a:gd name="connsiteY3" fmla="*/ 1184077 h 1222177"/>
              <a:gd name="connsiteX4" fmla="*/ 12700 w 1689100"/>
              <a:gd name="connsiteY4" fmla="*/ 0 h 1222177"/>
              <a:gd name="connsiteX0" fmla="*/ 12700 w 1587500"/>
              <a:gd name="connsiteY0" fmla="*/ 0 h 1234877"/>
              <a:gd name="connsiteX1" fmla="*/ 1587500 w 1587500"/>
              <a:gd name="connsiteY1" fmla="*/ 0 h 1234877"/>
              <a:gd name="connsiteX2" fmla="*/ 1574800 w 1587500"/>
              <a:gd name="connsiteY2" fmla="*/ 1234877 h 1234877"/>
              <a:gd name="connsiteX3" fmla="*/ 0 w 1587500"/>
              <a:gd name="connsiteY3" fmla="*/ 1184077 h 1234877"/>
              <a:gd name="connsiteX4" fmla="*/ 12700 w 1587500"/>
              <a:gd name="connsiteY4" fmla="*/ 0 h 1234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7500" h="1234877">
                <a:moveTo>
                  <a:pt x="12700" y="0"/>
                </a:moveTo>
                <a:lnTo>
                  <a:pt x="1587500" y="0"/>
                </a:lnTo>
                <a:lnTo>
                  <a:pt x="1574800" y="1234877"/>
                </a:lnTo>
                <a:lnTo>
                  <a:pt x="0" y="1184077"/>
                </a:lnTo>
                <a:lnTo>
                  <a:pt x="12700" y="0"/>
                </a:lnTo>
                <a:close/>
              </a:path>
            </a:pathLst>
          </a:custGeom>
          <a:solidFill>
            <a:schemeClr val="bg1"/>
          </a:solidFill>
        </p:spPr>
        <p:txBody>
          <a:bodyPr wrap="square" rtlCol="0">
            <a:spAutoFit/>
          </a:bodyPr>
          <a:lstStyle/>
          <a:p>
            <a:pPr lvl="1"/>
            <a:r>
              <a:rPr lang="fr-FR" sz="2000">
                <a:solidFill>
                  <a:srgbClr val="3DA0A8"/>
                </a:solidFill>
              </a:rPr>
              <a:t>Formation</a:t>
            </a:r>
            <a:br>
              <a:rPr lang="fr-FR" sz="2000">
                <a:solidFill>
                  <a:srgbClr val="3DA0A8"/>
                </a:solidFill>
              </a:rPr>
            </a:br>
            <a:r>
              <a:rPr lang="fr-FR" sz="2000">
                <a:solidFill>
                  <a:srgbClr val="3DA0A8"/>
                </a:solidFill>
              </a:rPr>
              <a:t>Politiques</a:t>
            </a:r>
            <a:br>
              <a:rPr lang="fr-FR" sz="2000">
                <a:solidFill>
                  <a:srgbClr val="3DA0A8"/>
                </a:solidFill>
              </a:rPr>
            </a:br>
            <a:r>
              <a:rPr lang="fr-FR" sz="2000" err="1">
                <a:solidFill>
                  <a:srgbClr val="3DA0A8"/>
                </a:solidFill>
              </a:rPr>
              <a:t>Processus</a:t>
            </a:r>
            <a:endParaRPr lang="fr-FR" sz="2000">
              <a:solidFill>
                <a:srgbClr val="3DA0A8"/>
              </a:solidFill>
            </a:endParaRPr>
          </a:p>
        </p:txBody>
      </p:sp>
      <p:sp>
        <p:nvSpPr>
          <p:cNvPr id="12" name="TextBox 11">
            <a:extLst>
              <a:ext uri="{FF2B5EF4-FFF2-40B4-BE49-F238E27FC236}">
                <a16:creationId xmlns:a16="http://schemas.microsoft.com/office/drawing/2014/main" id="{B71CECE9-5022-2F47-BB0A-3275C7427764}"/>
              </a:ext>
            </a:extLst>
          </p:cNvPr>
          <p:cNvSpPr txBox="1"/>
          <p:nvPr/>
        </p:nvSpPr>
        <p:spPr>
          <a:xfrm>
            <a:off x="8723813" y="1433796"/>
            <a:ext cx="1587500" cy="1477328"/>
          </a:xfrm>
          <a:custGeom>
            <a:avLst/>
            <a:gdLst>
              <a:gd name="connsiteX0" fmla="*/ 0 w 1485900"/>
              <a:gd name="connsiteY0" fmla="*/ 0 h 307777"/>
              <a:gd name="connsiteX1" fmla="*/ 1485900 w 1485900"/>
              <a:gd name="connsiteY1" fmla="*/ 0 h 307777"/>
              <a:gd name="connsiteX2" fmla="*/ 1485900 w 1485900"/>
              <a:gd name="connsiteY2" fmla="*/ 307777 h 307777"/>
              <a:gd name="connsiteX3" fmla="*/ 0 w 1485900"/>
              <a:gd name="connsiteY3" fmla="*/ 307777 h 307777"/>
              <a:gd name="connsiteX4" fmla="*/ 0 w 1485900"/>
              <a:gd name="connsiteY4" fmla="*/ 0 h 307777"/>
              <a:gd name="connsiteX0" fmla="*/ 127000 w 1612900"/>
              <a:gd name="connsiteY0" fmla="*/ 0 h 752277"/>
              <a:gd name="connsiteX1" fmla="*/ 1612900 w 1612900"/>
              <a:gd name="connsiteY1" fmla="*/ 0 h 752277"/>
              <a:gd name="connsiteX2" fmla="*/ 1612900 w 1612900"/>
              <a:gd name="connsiteY2" fmla="*/ 307777 h 752277"/>
              <a:gd name="connsiteX3" fmla="*/ 0 w 1612900"/>
              <a:gd name="connsiteY3" fmla="*/ 752277 h 752277"/>
              <a:gd name="connsiteX4" fmla="*/ 127000 w 1612900"/>
              <a:gd name="connsiteY4" fmla="*/ 0 h 752277"/>
              <a:gd name="connsiteX0" fmla="*/ 127000 w 1689100"/>
              <a:gd name="connsiteY0" fmla="*/ 0 h 790377"/>
              <a:gd name="connsiteX1" fmla="*/ 1612900 w 1689100"/>
              <a:gd name="connsiteY1" fmla="*/ 0 h 790377"/>
              <a:gd name="connsiteX2" fmla="*/ 1689100 w 1689100"/>
              <a:gd name="connsiteY2" fmla="*/ 790377 h 790377"/>
              <a:gd name="connsiteX3" fmla="*/ 0 w 1689100"/>
              <a:gd name="connsiteY3" fmla="*/ 752277 h 790377"/>
              <a:gd name="connsiteX4" fmla="*/ 127000 w 1689100"/>
              <a:gd name="connsiteY4" fmla="*/ 0 h 790377"/>
              <a:gd name="connsiteX0" fmla="*/ 127000 w 1689100"/>
              <a:gd name="connsiteY0" fmla="*/ 381000 h 1171377"/>
              <a:gd name="connsiteX1" fmla="*/ 1574800 w 1689100"/>
              <a:gd name="connsiteY1" fmla="*/ 0 h 1171377"/>
              <a:gd name="connsiteX2" fmla="*/ 1689100 w 1689100"/>
              <a:gd name="connsiteY2" fmla="*/ 1171377 h 1171377"/>
              <a:gd name="connsiteX3" fmla="*/ 0 w 1689100"/>
              <a:gd name="connsiteY3" fmla="*/ 1133277 h 1171377"/>
              <a:gd name="connsiteX4" fmla="*/ 127000 w 1689100"/>
              <a:gd name="connsiteY4" fmla="*/ 381000 h 1171377"/>
              <a:gd name="connsiteX0" fmla="*/ 12700 w 1689100"/>
              <a:gd name="connsiteY0" fmla="*/ 0 h 1222177"/>
              <a:gd name="connsiteX1" fmla="*/ 1574800 w 1689100"/>
              <a:gd name="connsiteY1" fmla="*/ 50800 h 1222177"/>
              <a:gd name="connsiteX2" fmla="*/ 1689100 w 1689100"/>
              <a:gd name="connsiteY2" fmla="*/ 1222177 h 1222177"/>
              <a:gd name="connsiteX3" fmla="*/ 0 w 1689100"/>
              <a:gd name="connsiteY3" fmla="*/ 1184077 h 1222177"/>
              <a:gd name="connsiteX4" fmla="*/ 12700 w 1689100"/>
              <a:gd name="connsiteY4" fmla="*/ 0 h 1222177"/>
              <a:gd name="connsiteX0" fmla="*/ 12700 w 1689100"/>
              <a:gd name="connsiteY0" fmla="*/ 0 h 1222177"/>
              <a:gd name="connsiteX1" fmla="*/ 1587500 w 1689100"/>
              <a:gd name="connsiteY1" fmla="*/ 0 h 1222177"/>
              <a:gd name="connsiteX2" fmla="*/ 1689100 w 1689100"/>
              <a:gd name="connsiteY2" fmla="*/ 1222177 h 1222177"/>
              <a:gd name="connsiteX3" fmla="*/ 0 w 1689100"/>
              <a:gd name="connsiteY3" fmla="*/ 1184077 h 1222177"/>
              <a:gd name="connsiteX4" fmla="*/ 12700 w 1689100"/>
              <a:gd name="connsiteY4" fmla="*/ 0 h 1222177"/>
              <a:gd name="connsiteX0" fmla="*/ 12700 w 1587500"/>
              <a:gd name="connsiteY0" fmla="*/ 0 h 1234877"/>
              <a:gd name="connsiteX1" fmla="*/ 1587500 w 1587500"/>
              <a:gd name="connsiteY1" fmla="*/ 0 h 1234877"/>
              <a:gd name="connsiteX2" fmla="*/ 1574800 w 1587500"/>
              <a:gd name="connsiteY2" fmla="*/ 1234877 h 1234877"/>
              <a:gd name="connsiteX3" fmla="*/ 0 w 1587500"/>
              <a:gd name="connsiteY3" fmla="*/ 1184077 h 1234877"/>
              <a:gd name="connsiteX4" fmla="*/ 12700 w 1587500"/>
              <a:gd name="connsiteY4" fmla="*/ 0 h 1234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7500" h="1234877">
                <a:moveTo>
                  <a:pt x="12700" y="0"/>
                </a:moveTo>
                <a:lnTo>
                  <a:pt x="1587500" y="0"/>
                </a:lnTo>
                <a:lnTo>
                  <a:pt x="1574800" y="1234877"/>
                </a:lnTo>
                <a:lnTo>
                  <a:pt x="0" y="1184077"/>
                </a:lnTo>
                <a:lnTo>
                  <a:pt x="12700" y="0"/>
                </a:lnTo>
                <a:close/>
              </a:path>
            </a:pathLst>
          </a:custGeom>
          <a:noFill/>
        </p:spPr>
        <p:txBody>
          <a:bodyPr wrap="square" rtlCol="0">
            <a:spAutoFit/>
          </a:bodyPr>
          <a:lstStyle/>
          <a:p>
            <a:pPr lvl="1"/>
            <a:r>
              <a:rPr lang="fr-FR" sz="1800">
                <a:solidFill>
                  <a:srgbClr val="3DA0A8"/>
                </a:solidFill>
              </a:rPr>
              <a:t>   </a:t>
            </a:r>
            <a:r>
              <a:rPr lang="fr-FR" sz="1800" err="1">
                <a:solidFill>
                  <a:srgbClr val="3DA0A8"/>
                </a:solidFill>
              </a:rPr>
              <a:t>aval</a:t>
            </a:r>
            <a:endParaRPr lang="fr-FR" sz="1800">
              <a:solidFill>
                <a:srgbClr val="3DA0A8"/>
              </a:solidFill>
            </a:endParaRPr>
          </a:p>
          <a:p>
            <a:pPr lvl="1"/>
            <a:r>
              <a:rPr lang="fr-FR" sz="1800">
                <a:solidFill>
                  <a:srgbClr val="3DA0A8"/>
                </a:solidFill>
              </a:rPr>
              <a:t> clients</a:t>
            </a:r>
          </a:p>
          <a:p>
            <a:pPr lvl="1"/>
            <a:r>
              <a:rPr lang="fr-FR" sz="1800">
                <a:solidFill>
                  <a:srgbClr val="3DA0A8"/>
                </a:solidFill>
              </a:rPr>
              <a:t> utilisateurs</a:t>
            </a:r>
            <a:br>
              <a:rPr lang="fr-FR" sz="1800">
                <a:solidFill>
                  <a:srgbClr val="3DA0A8"/>
                </a:solidFill>
              </a:rPr>
            </a:br>
            <a:r>
              <a:rPr lang="fr-FR" sz="1800">
                <a:solidFill>
                  <a:srgbClr val="3DA0A8"/>
                </a:solidFill>
              </a:rPr>
              <a:t> communauté</a:t>
            </a:r>
          </a:p>
        </p:txBody>
      </p:sp>
    </p:spTree>
    <p:extLst>
      <p:ext uri="{BB962C8B-B14F-4D97-AF65-F5344CB8AC3E}">
        <p14:creationId xmlns:p14="http://schemas.microsoft.com/office/powerpoint/2010/main" val="1946547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838200" y="365126"/>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en-CA" sz="3600"/>
              <a:t>La</a:t>
            </a:r>
            <a:r>
              <a:rPr lang="en-CA" sz="3600" b="0" i="0" u="none" strike="noStrike" cap="none">
                <a:solidFill>
                  <a:srgbClr val="00B4C2"/>
                </a:solidFill>
                <a:latin typeface="Calibri"/>
                <a:ea typeface="Calibri"/>
                <a:cs typeface="Calibri"/>
                <a:sym typeface="Calibri"/>
              </a:rPr>
              <a:t> chaîne d'approvisionnement logicielle aujourd'hui</a:t>
            </a:r>
          </a:p>
        </p:txBody>
      </p:sp>
      <p:sp>
        <p:nvSpPr>
          <p:cNvPr id="67" name="Shape 67"/>
          <p:cNvSpPr txBox="1">
            <a:spLocks noGrp="1"/>
          </p:cNvSpPr>
          <p:nvPr>
            <p:ph type="body" idx="1"/>
          </p:nvPr>
        </p:nvSpPr>
        <p:spPr>
          <a:xfrm>
            <a:off x="838200" y="1780674"/>
            <a:ext cx="10515599" cy="3909626"/>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7F7F7F"/>
              </a:buClr>
              <a:buSzPct val="100000"/>
              <a:buFont typeface="Arial"/>
              <a:buChar char="•"/>
            </a:pPr>
            <a:r>
              <a:rPr lang="en-CA" sz="2800" b="0" i="0" u="none" strike="noStrike" cap="none">
                <a:solidFill>
                  <a:srgbClr val="7F7F7F"/>
                </a:solidFill>
                <a:latin typeface="Calibri"/>
                <a:ea typeface="Calibri"/>
                <a:cs typeface="Calibri"/>
                <a:sym typeface="Calibri"/>
              </a:rPr>
              <a:t>Chaque participant à une chaîne d'approvisionnement doit respecter les droits des développeurs et les choix de licence</a:t>
            </a:r>
          </a:p>
          <a:p>
            <a:pPr marL="228600" marR="0" lvl="0" indent="-228600" algn="l" rtl="0">
              <a:lnSpc>
                <a:spcPct val="90000"/>
              </a:lnSpc>
              <a:spcBef>
                <a:spcPts val="1000"/>
              </a:spcBef>
              <a:spcAft>
                <a:spcPts val="0"/>
              </a:spcAft>
              <a:buClr>
                <a:srgbClr val="7F7F7F"/>
              </a:buClr>
              <a:buSzPct val="100000"/>
              <a:buFont typeface="Arial"/>
              <a:buChar char="•"/>
            </a:pPr>
            <a:r>
              <a:rPr lang="en-CA" sz="2800" b="0" i="0" u="none" strike="noStrike" cap="none">
                <a:solidFill>
                  <a:srgbClr val="7F7F7F"/>
                </a:solidFill>
                <a:latin typeface="Calibri"/>
                <a:ea typeface="Calibri"/>
                <a:cs typeface="Calibri"/>
                <a:sym typeface="Calibri"/>
              </a:rPr>
              <a:t>Des travaux de mise en conformité sont nécessaires pour remplir ces obligations, notamment :</a:t>
            </a:r>
          </a:p>
          <a:p>
            <a:pPr marL="685800" marR="0" lvl="1" indent="-228600" algn="l" rtl="0">
              <a:lnSpc>
                <a:spcPct val="90000"/>
              </a:lnSpc>
              <a:spcBef>
                <a:spcPts val="500"/>
              </a:spcBef>
              <a:spcAft>
                <a:spcPts val="0"/>
              </a:spcAft>
              <a:buClr>
                <a:srgbClr val="7F7F7F"/>
              </a:buClr>
              <a:buSzPct val="100000"/>
              <a:buFont typeface="Arial"/>
              <a:buChar char="•"/>
            </a:pPr>
            <a:r>
              <a:rPr lang="en-CA" sz="2400" b="0" i="0" u="none" strike="noStrike" cap="none">
                <a:solidFill>
                  <a:srgbClr val="7F7F7F"/>
                </a:solidFill>
                <a:latin typeface="Calibri"/>
                <a:ea typeface="Calibri"/>
                <a:cs typeface="Calibri"/>
                <a:sym typeface="Calibri"/>
              </a:rPr>
              <a:t>l'identification, le suivi et la gestion des composants open source intrants</a:t>
            </a:r>
          </a:p>
          <a:p>
            <a:pPr marL="685800" marR="0" lvl="1" indent="-228600" algn="l" rtl="0">
              <a:lnSpc>
                <a:spcPct val="90000"/>
              </a:lnSpc>
              <a:spcBef>
                <a:spcPts val="500"/>
              </a:spcBef>
              <a:spcAft>
                <a:spcPts val="0"/>
              </a:spcAft>
              <a:buClr>
                <a:srgbClr val="7F7F7F"/>
              </a:buClr>
              <a:buSzPct val="100000"/>
              <a:buFont typeface="Arial"/>
              <a:buChar char="•"/>
            </a:pPr>
            <a:r>
              <a:rPr lang="en-CA" sz="2400" b="0" i="0" u="none" strike="noStrike" cap="none">
                <a:solidFill>
                  <a:srgbClr val="7F7F7F"/>
                </a:solidFill>
                <a:latin typeface="Calibri"/>
                <a:ea typeface="Calibri"/>
                <a:cs typeface="Calibri"/>
                <a:sym typeface="Calibri"/>
              </a:rPr>
              <a:t>l'évaluation et le respect des obligations en matière de licences pour les distributions sortantes</a:t>
            </a:r>
          </a:p>
          <a:p>
            <a:pPr indent="-228600"/>
            <a:r>
              <a:rPr lang="en-CA" b="0" i="0" u="none" strike="noStrike" cap="none">
                <a:solidFill>
                  <a:srgbClr val="7F7F7F"/>
                </a:solidFill>
                <a:latin typeface="Calibri"/>
                <a:ea typeface="Calibri"/>
                <a:cs typeface="Calibri"/>
                <a:sym typeface="Calibri"/>
              </a:rPr>
              <a:t>Problème : dans une chaîne d'approvisionnement, chaque participant </a:t>
            </a:r>
            <a:r>
              <a:rPr lang="en-US" b="0" i="0" u="none" strike="noStrike" cap="none">
                <a:solidFill>
                  <a:srgbClr val="7F7F7F"/>
                </a:solidFill>
                <a:latin typeface="Calibri"/>
                <a:ea typeface="Calibri"/>
                <a:cs typeface="Calibri"/>
                <a:sym typeface="Calibri"/>
              </a:rPr>
              <a:t>doit recréer des processus essentiellement identiques pour la conformité open source</a:t>
            </a:r>
          </a:p>
          <a:p>
            <a:pPr lvl="1" indent="-228600"/>
            <a:endParaRPr lang="en-US" b="0" i="0" u="none" strike="noStrike" cap="none">
              <a:solidFill>
                <a:srgbClr val="7F7F7F"/>
              </a:solidFill>
              <a:latin typeface="Calibri"/>
              <a:ea typeface="Calibri"/>
              <a:cs typeface="Calibri"/>
              <a:sym typeface="Calibri"/>
            </a:endParaRPr>
          </a:p>
          <a:p>
            <a:pPr marL="228600" marR="0" lvl="0" indent="-228600" algn="l" rtl="0">
              <a:lnSpc>
                <a:spcPct val="90000"/>
              </a:lnSpc>
              <a:spcBef>
                <a:spcPts val="1000"/>
              </a:spcBef>
              <a:spcAft>
                <a:spcPts val="0"/>
              </a:spcAft>
              <a:buClr>
                <a:srgbClr val="7F7F7F"/>
              </a:buClr>
              <a:buSzPct val="100000"/>
              <a:buFont typeface="Arial"/>
              <a:buNone/>
            </a:pPr>
            <a:endParaRPr lang="en-US" sz="2800" b="0" i="0" u="none" strike="noStrike" cap="none">
              <a:solidFill>
                <a:srgbClr val="7F7F7F"/>
              </a:solidFill>
              <a:latin typeface="Calibri"/>
              <a:ea typeface="Calibri"/>
              <a:cs typeface="Calibri"/>
              <a:sym typeface="Calibri"/>
            </a:endParaRPr>
          </a:p>
        </p:txBody>
      </p:sp>
      <p:sp>
        <p:nvSpPr>
          <p:cNvPr id="70" name="Shape 70"/>
          <p:cNvSpPr txBox="1">
            <a:spLocks noGrp="1"/>
          </p:cNvSpPr>
          <p:nvPr>
            <p:ph type="sldNum" idx="12"/>
          </p:nvPr>
        </p:nvSpPr>
        <p:spPr>
          <a:xfrm>
            <a:off x="10048875" y="6235700"/>
            <a:ext cx="1304924"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rgbClr val="898989"/>
                </a:solidFill>
                <a:latin typeface="Calibri"/>
                <a:ea typeface="Calibri"/>
                <a:cs typeface="Calibri"/>
                <a:sym typeface="Calibri"/>
              </a:rPr>
              <a:t>4</a:t>
            </a:fld>
            <a:endParaRPr lang="en-CA" sz="1200" b="0" i="0" u="none" strike="noStrike" cap="none">
              <a:solidFill>
                <a:srgbClr val="898989"/>
              </a:solidFill>
              <a:latin typeface="Calibri"/>
              <a:ea typeface="Calibri"/>
              <a:cs typeface="Calibri"/>
              <a:sym typeface="Calibri"/>
            </a:endParaRPr>
          </a:p>
        </p:txBody>
      </p:sp>
      <p:sp>
        <p:nvSpPr>
          <p:cNvPr id="71" name="Shape 71"/>
          <p:cNvSpPr txBox="1"/>
          <p:nvPr/>
        </p:nvSpPr>
        <p:spPr>
          <a:xfrm>
            <a:off x="838200" y="949415"/>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en-CA" sz="2400" b="0" i="0" u="none" strike="noStrike" cap="none">
                <a:solidFill>
                  <a:srgbClr val="F46500"/>
                </a:solidFill>
                <a:latin typeface="Lucida Sans"/>
                <a:ea typeface="Lucida Sans"/>
                <a:cs typeface="Lucida Sans"/>
                <a:sym typeface="Lucida Sans"/>
              </a:rPr>
              <a:t>Efforts de conformité dupliqués dans les chaînes d'approvisionnement</a:t>
            </a:r>
          </a:p>
        </p:txBody>
      </p:sp>
    </p:spTree>
    <p:extLst>
      <p:ext uri="{BB962C8B-B14F-4D97-AF65-F5344CB8AC3E}">
        <p14:creationId xmlns:p14="http://schemas.microsoft.com/office/powerpoint/2010/main" val="4272999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838200" y="365126"/>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en-CA" sz="3600" b="0" i="0" u="none" strike="noStrike" cap="none">
                <a:solidFill>
                  <a:srgbClr val="00B4C2"/>
                </a:solidFill>
                <a:latin typeface="Calibri"/>
                <a:ea typeface="Calibri"/>
                <a:cs typeface="Calibri"/>
                <a:sym typeface="Calibri"/>
              </a:rPr>
              <a:t>La chaîne d'approvisionnement OpenChain </a:t>
            </a:r>
            <a:r>
              <a:rPr lang="en-CA" sz="3600"/>
              <a:t>ISO 5230</a:t>
            </a:r>
          </a:p>
        </p:txBody>
      </p:sp>
      <p:sp>
        <p:nvSpPr>
          <p:cNvPr id="78" name="Shape 78"/>
          <p:cNvSpPr txBox="1">
            <a:spLocks noGrp="1"/>
          </p:cNvSpPr>
          <p:nvPr>
            <p:ph type="body" idx="1"/>
          </p:nvPr>
        </p:nvSpPr>
        <p:spPr>
          <a:xfrm>
            <a:off x="838200" y="1861249"/>
            <a:ext cx="10515599" cy="416848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7F7F7F"/>
              </a:buClr>
              <a:buSzPct val="100000"/>
              <a:buFont typeface="Arial"/>
              <a:buChar char="•"/>
            </a:pPr>
            <a:r>
              <a:rPr lang="en-CA" sz="2800" b="0" i="0" u="none" strike="noStrike" cap="none">
                <a:solidFill>
                  <a:srgbClr val="7F7F7F"/>
                </a:solidFill>
                <a:latin typeface="Calibri"/>
                <a:ea typeface="Calibri"/>
                <a:cs typeface="Calibri"/>
                <a:sym typeface="Calibri"/>
              </a:rPr>
              <a:t>État souhaité = respect généralisé des droits des développeurs + faibles coûts de transaction</a:t>
            </a:r>
          </a:p>
          <a:p>
            <a:pPr marL="228600" indent="-228600">
              <a:buSzPct val="100000"/>
            </a:pPr>
            <a:r>
              <a:rPr lang="en-CA" sz="2800" b="0" i="0" u="none" strike="noStrike" cap="none">
                <a:solidFill>
                  <a:srgbClr val="7F7F7F"/>
                </a:solidFill>
                <a:latin typeface="Calibri"/>
                <a:ea typeface="Calibri"/>
                <a:cs typeface="Calibri"/>
                <a:sym typeface="Calibri"/>
              </a:rPr>
              <a:t>Pour atteindre cet objectif, OpenChain fournit une norme commune pour établir la confiance dans la chaîne d'approvisionnement</a:t>
            </a:r>
            <a:endParaRPr lang="en-CA" sz="2800" b="0" i="0" u="none" strike="noStrike" cap="none">
              <a:solidFill>
                <a:srgbClr val="7F7F7F"/>
              </a:solidFill>
              <a:latin typeface="Calibri"/>
              <a:ea typeface="Calibri"/>
              <a:cs typeface="Calibri"/>
            </a:endParaRPr>
          </a:p>
          <a:p>
            <a:pPr marL="685800" lvl="1" indent="-228600">
              <a:spcBef>
                <a:spcPts val="1000"/>
              </a:spcBef>
            </a:pPr>
            <a:r>
              <a:rPr lang="en-CA"/>
              <a:t>Des processus de base</a:t>
            </a:r>
            <a:r>
              <a:rPr lang="en-CA" b="0" i="0" u="none" strike="noStrike" cap="none">
                <a:solidFill>
                  <a:srgbClr val="7F7F7F"/>
                </a:solidFill>
                <a:latin typeface="Calibri"/>
                <a:ea typeface="Calibri"/>
                <a:cs typeface="Calibri"/>
                <a:sym typeface="Calibri"/>
              </a:rPr>
              <a:t> avec possibilité d'optimisation et de personnalisation</a:t>
            </a:r>
            <a:endParaRPr lang="en-CA" b="0" i="0" u="none" strike="noStrike" cap="none">
              <a:solidFill>
                <a:srgbClr val="7F7F7F"/>
              </a:solidFill>
              <a:latin typeface="Calibri"/>
              <a:ea typeface="Calibri"/>
              <a:cs typeface="Calibri"/>
            </a:endParaRPr>
          </a:p>
          <a:p>
            <a:pPr marL="685800" lvl="1" indent="-228600">
              <a:buSzPct val="100000"/>
            </a:pPr>
            <a:r>
              <a:rPr lang="en-CA" sz="2400" b="0" i="0" u="none" strike="noStrike" cap="none">
                <a:solidFill>
                  <a:srgbClr val="7F7F7F"/>
                </a:solidFill>
                <a:latin typeface="Calibri"/>
                <a:ea typeface="Calibri"/>
                <a:cs typeface="Calibri"/>
                <a:sym typeface="Calibri"/>
              </a:rPr>
              <a:t>Le travail de conformité en amont est préservé, disponible et réutilisable pour les destinataires en aval</a:t>
            </a:r>
            <a:endParaRPr lang="en-CA" sz="2400" b="0" i="0" u="none" strike="noStrike" cap="none">
              <a:solidFill>
                <a:srgbClr val="7F7F7F"/>
              </a:solidFill>
              <a:latin typeface="Calibri"/>
              <a:ea typeface="Calibri"/>
              <a:cs typeface="Calibri"/>
            </a:endParaRPr>
          </a:p>
          <a:p>
            <a:pPr marL="685800" marR="0" lvl="1" indent="-228600" algn="l" rtl="0">
              <a:lnSpc>
                <a:spcPct val="90000"/>
              </a:lnSpc>
              <a:spcBef>
                <a:spcPts val="500"/>
              </a:spcBef>
              <a:spcAft>
                <a:spcPts val="0"/>
              </a:spcAft>
              <a:buClr>
                <a:srgbClr val="7F7F7F"/>
              </a:buClr>
              <a:buSzPct val="100000"/>
              <a:buFont typeface="Arial"/>
              <a:buChar char="•"/>
            </a:pPr>
            <a:r>
              <a:rPr lang="en-CA" sz="2400" b="0" i="0" u="none" strike="noStrike" cap="none">
                <a:solidFill>
                  <a:srgbClr val="7F7F7F"/>
                </a:solidFill>
                <a:latin typeface="Calibri"/>
                <a:ea typeface="Calibri"/>
                <a:cs typeface="Calibri"/>
                <a:sym typeface="Calibri"/>
              </a:rPr>
              <a:t>Les destinataires en aval commencent le travail de conformité à un point de départ moins coûteux</a:t>
            </a:r>
            <a:endParaRPr lang="en-CA" sz="2400" b="0" i="0" u="none" strike="noStrike" cap="none">
              <a:solidFill>
                <a:srgbClr val="7F7F7F"/>
              </a:solidFill>
              <a:latin typeface="Calibri"/>
              <a:ea typeface="Calibri"/>
              <a:cs typeface="Calibri"/>
            </a:endParaRPr>
          </a:p>
          <a:p>
            <a:pPr marL="685800" marR="0" lvl="1" indent="-228600" algn="l" rtl="0">
              <a:lnSpc>
                <a:spcPct val="90000"/>
              </a:lnSpc>
              <a:spcBef>
                <a:spcPts val="500"/>
              </a:spcBef>
              <a:spcAft>
                <a:spcPts val="0"/>
              </a:spcAft>
              <a:buClr>
                <a:srgbClr val="7F7F7F"/>
              </a:buClr>
              <a:buSzPct val="100000"/>
              <a:buFont typeface="Arial"/>
              <a:buNone/>
            </a:pPr>
            <a:endParaRPr sz="2400" b="0" i="0" u="none" strike="noStrike" cap="none">
              <a:solidFill>
                <a:srgbClr val="7F7F7F"/>
              </a:solidFill>
              <a:latin typeface="Calibri"/>
              <a:ea typeface="Calibri"/>
              <a:cs typeface="Calibri"/>
              <a:sym typeface="Calibri"/>
            </a:endParaRPr>
          </a:p>
        </p:txBody>
      </p:sp>
      <p:sp>
        <p:nvSpPr>
          <p:cNvPr id="81" name="Shape 81"/>
          <p:cNvSpPr txBox="1">
            <a:spLocks noGrp="1"/>
          </p:cNvSpPr>
          <p:nvPr>
            <p:ph type="sldNum" idx="12"/>
          </p:nvPr>
        </p:nvSpPr>
        <p:spPr>
          <a:xfrm>
            <a:off x="10048875" y="6235700"/>
            <a:ext cx="1304924"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rgbClr val="898989"/>
                </a:solidFill>
                <a:latin typeface="Calibri"/>
                <a:ea typeface="Calibri"/>
                <a:cs typeface="Calibri"/>
                <a:sym typeface="Calibri"/>
              </a:rPr>
              <a:t>5</a:t>
            </a:fld>
            <a:endParaRPr lang="en-CA" sz="1200" b="0" i="0" u="none" strike="noStrike" cap="none">
              <a:solidFill>
                <a:srgbClr val="898989"/>
              </a:solidFill>
              <a:latin typeface="Calibri"/>
              <a:ea typeface="Calibri"/>
              <a:cs typeface="Calibri"/>
              <a:sym typeface="Calibri"/>
            </a:endParaRPr>
          </a:p>
        </p:txBody>
      </p:sp>
      <p:sp>
        <p:nvSpPr>
          <p:cNvPr id="82" name="Shape 82"/>
          <p:cNvSpPr txBox="1"/>
          <p:nvPr/>
        </p:nvSpPr>
        <p:spPr>
          <a:xfrm>
            <a:off x="838200" y="949415"/>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en-CA" sz="2400" b="0" i="0" u="none" strike="noStrike" cap="none">
                <a:solidFill>
                  <a:srgbClr val="F46500"/>
                </a:solidFill>
                <a:latin typeface="Lucida Sans"/>
                <a:ea typeface="Lucida Sans"/>
                <a:cs typeface="Lucida Sans"/>
                <a:sym typeface="Lucida Sans"/>
              </a:rPr>
              <a:t>Points de friction résolus</a:t>
            </a:r>
          </a:p>
        </p:txBody>
      </p:sp>
    </p:spTree>
    <p:extLst>
      <p:ext uri="{BB962C8B-B14F-4D97-AF65-F5344CB8AC3E}">
        <p14:creationId xmlns:p14="http://schemas.microsoft.com/office/powerpoint/2010/main" val="3664617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838200" y="365126"/>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en-CA" sz="3600"/>
              <a:t>Le chemin vers la conformité</a:t>
            </a:r>
            <a:endParaRPr lang="en-CA" sz="3600" b="0" i="0" u="none" strike="noStrike" cap="none">
              <a:solidFill>
                <a:srgbClr val="00B4C2"/>
              </a:solidFill>
              <a:latin typeface="Calibri"/>
              <a:ea typeface="Calibri"/>
              <a:cs typeface="Calibri"/>
              <a:sym typeface="Calibri"/>
            </a:endParaRPr>
          </a:p>
        </p:txBody>
      </p:sp>
      <p:sp>
        <p:nvSpPr>
          <p:cNvPr id="89" name="Shape 89"/>
          <p:cNvSpPr txBox="1">
            <a:spLocks noGrp="1"/>
          </p:cNvSpPr>
          <p:nvPr>
            <p:ph type="body" idx="1"/>
          </p:nvPr>
        </p:nvSpPr>
        <p:spPr>
          <a:xfrm>
            <a:off x="838200" y="1757738"/>
            <a:ext cx="10515599" cy="3829050"/>
          </a:xfrm>
          <a:prstGeom prst="rect">
            <a:avLst/>
          </a:prstGeom>
          <a:noFill/>
          <a:ln>
            <a:noFill/>
          </a:ln>
        </p:spPr>
        <p:txBody>
          <a:bodyPr lIns="91425" tIns="45700" rIns="91425" bIns="45700" anchor="t" anchorCtr="0">
            <a:noAutofit/>
          </a:bodyPr>
          <a:lstStyle/>
          <a:p>
            <a:pPr marL="514350" lvl="0" indent="-514350">
              <a:spcBef>
                <a:spcPts val="0"/>
              </a:spcBef>
              <a:buFont typeface="+mj-lt"/>
              <a:buAutoNum type="arabicParenR"/>
            </a:pPr>
            <a:endParaRPr lang="en-CA"/>
          </a:p>
          <a:p>
            <a:pPr marL="514350" lvl="0" indent="-514350">
              <a:spcBef>
                <a:spcPts val="0"/>
              </a:spcBef>
              <a:buFont typeface="+mj-lt"/>
              <a:buAutoNum type="arabicParenR"/>
            </a:pPr>
            <a:r>
              <a:rPr lang="en-CA"/>
              <a:t>Analyse de la norme ISO 5230 OpenChain</a:t>
            </a:r>
          </a:p>
          <a:p>
            <a:pPr marL="514350" lvl="0" indent="-514350">
              <a:spcBef>
                <a:spcPts val="0"/>
              </a:spcBef>
              <a:buFont typeface="+mj-lt"/>
              <a:buAutoNum type="arabicParenR"/>
            </a:pPr>
            <a:endParaRPr lang="en-CA" u="sng">
              <a:solidFill>
                <a:schemeClr val="hlink"/>
              </a:solidFill>
              <a:highlight>
                <a:srgbClr val="FFFF00"/>
              </a:highlight>
              <a:hlinkClick r:id="rId3"/>
            </a:endParaRPr>
          </a:p>
          <a:p>
            <a:pPr marL="514350" lvl="0" indent="-514350">
              <a:buFont typeface="+mj-lt"/>
              <a:buAutoNum type="arabicParenR"/>
            </a:pPr>
            <a:r>
              <a:rPr lang="en-CA"/>
              <a:t>Mise en œuvre et documentation des processus pour répondre aux exigences de la norme</a:t>
            </a:r>
          </a:p>
          <a:p>
            <a:pPr marL="514350" lvl="0" indent="-514350">
              <a:buFont typeface="+mj-lt"/>
              <a:buAutoNum type="arabicParenR"/>
            </a:pPr>
            <a:endParaRPr lang="en-CA"/>
          </a:p>
          <a:p>
            <a:pPr marL="514350" lvl="0" indent="-514350">
              <a:buFont typeface="+mj-lt"/>
              <a:buAutoNum type="arabicParenR"/>
            </a:pPr>
            <a:r>
              <a:rPr lang="en-CA"/>
              <a:t>Certification de la conformité à la norme OpenChain</a:t>
            </a:r>
          </a:p>
          <a:p>
            <a:pPr marL="514350" lvl="0" indent="-514350">
              <a:buFont typeface="Calibri"/>
              <a:buAutoNum type="arabicParenR"/>
            </a:pPr>
            <a:endParaRPr lang="en-CA"/>
          </a:p>
        </p:txBody>
      </p:sp>
      <p:sp>
        <p:nvSpPr>
          <p:cNvPr id="92" name="Shape 92"/>
          <p:cNvSpPr txBox="1">
            <a:spLocks noGrp="1"/>
          </p:cNvSpPr>
          <p:nvPr>
            <p:ph type="sldNum" idx="12"/>
          </p:nvPr>
        </p:nvSpPr>
        <p:spPr>
          <a:xfrm>
            <a:off x="10048875" y="6235700"/>
            <a:ext cx="1304924"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rgbClr val="898989"/>
                </a:solidFill>
                <a:latin typeface="Calibri"/>
                <a:ea typeface="Calibri"/>
                <a:cs typeface="Calibri"/>
                <a:sym typeface="Calibri"/>
              </a:rPr>
              <a:t>6</a:t>
            </a:fld>
            <a:endParaRPr lang="en-CA" sz="1200" b="0" i="0" u="none" strike="noStrike" cap="none">
              <a:solidFill>
                <a:srgbClr val="898989"/>
              </a:solidFill>
              <a:latin typeface="Calibri"/>
              <a:ea typeface="Calibri"/>
              <a:cs typeface="Calibri"/>
              <a:sym typeface="Calibri"/>
            </a:endParaRPr>
          </a:p>
        </p:txBody>
      </p:sp>
      <p:sp>
        <p:nvSpPr>
          <p:cNvPr id="93" name="Shape 93"/>
          <p:cNvSpPr txBox="1"/>
          <p:nvPr/>
        </p:nvSpPr>
        <p:spPr>
          <a:xfrm>
            <a:off x="838200" y="949415"/>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en-CA" sz="2400" b="0" i="0" u="none" strike="noStrike" cap="none">
                <a:solidFill>
                  <a:srgbClr val="F46500"/>
                </a:solidFill>
                <a:latin typeface="Lucida Sans"/>
                <a:ea typeface="Lucida Sans"/>
                <a:cs typeface="Lucida Sans"/>
                <a:sym typeface="Lucida Sans"/>
              </a:rPr>
              <a:t>Comment adopter </a:t>
            </a:r>
            <a:r>
              <a:rPr lang="en-CA" sz="2400">
                <a:solidFill>
                  <a:srgbClr val="F46500"/>
                </a:solidFill>
                <a:latin typeface="Lucida Sans"/>
                <a:ea typeface="Lucida Sans"/>
                <a:cs typeface="Lucida Sans"/>
                <a:sym typeface="Lucida Sans"/>
              </a:rPr>
              <a:t>la norme OpenChain ISO 5230 dans votre organisation ?</a:t>
            </a:r>
            <a:endParaRPr lang="en-CA" sz="2400" b="0" i="0" u="none" strike="noStrike" cap="none">
              <a:solidFill>
                <a:srgbClr val="F46500"/>
              </a:solidFill>
              <a:latin typeface="Lucida Sans"/>
              <a:ea typeface="Lucida Sans"/>
              <a:cs typeface="Lucida Sans"/>
              <a:sym typeface="Lucida Sans"/>
            </a:endParaRPr>
          </a:p>
        </p:txBody>
      </p:sp>
    </p:spTree>
    <p:extLst>
      <p:ext uri="{BB962C8B-B14F-4D97-AF65-F5344CB8AC3E}">
        <p14:creationId xmlns:p14="http://schemas.microsoft.com/office/powerpoint/2010/main" val="2780182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838200" y="365126"/>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en-CA" sz="3600" b="0" i="0" u="none" strike="noStrike" cap="none">
                <a:solidFill>
                  <a:srgbClr val="00B4C2"/>
                </a:solidFill>
                <a:latin typeface="Calibri"/>
                <a:ea typeface="Calibri"/>
                <a:cs typeface="Calibri"/>
                <a:sym typeface="Calibri"/>
              </a:rPr>
              <a:t>Exigences de la norme OpenChain </a:t>
            </a:r>
            <a:r>
              <a:rPr lang="en-CA" sz="3600"/>
              <a:t>ISO 5230</a:t>
            </a:r>
            <a:endParaRPr lang="en-CA" sz="3600" b="0" i="0" u="none" strike="noStrike" cap="none">
              <a:solidFill>
                <a:srgbClr val="00B4C2"/>
              </a:solidFill>
              <a:latin typeface="Calibri"/>
              <a:ea typeface="Calibri"/>
              <a:cs typeface="Calibri"/>
              <a:sym typeface="Calibri"/>
            </a:endParaRPr>
          </a:p>
        </p:txBody>
      </p:sp>
      <p:sp>
        <p:nvSpPr>
          <p:cNvPr id="89" name="Shape 89"/>
          <p:cNvSpPr txBox="1">
            <a:spLocks noGrp="1"/>
          </p:cNvSpPr>
          <p:nvPr>
            <p:ph type="body" idx="1"/>
          </p:nvPr>
        </p:nvSpPr>
        <p:spPr>
          <a:xfrm>
            <a:off x="838200" y="1757738"/>
            <a:ext cx="10515599" cy="382905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7F7F7F"/>
              </a:buClr>
              <a:buSzPct val="100000"/>
              <a:buFont typeface="Arial"/>
              <a:buChar char="•"/>
            </a:pPr>
            <a:r>
              <a:rPr lang="en-CA"/>
              <a:t>Un</a:t>
            </a:r>
            <a:r>
              <a:rPr lang="en-CA" sz="2800" b="0" i="0" u="none" strike="noStrike" cap="none">
                <a:solidFill>
                  <a:srgbClr val="7F7F7F"/>
                </a:solidFill>
                <a:latin typeface="Calibri"/>
                <a:ea typeface="Calibri"/>
                <a:cs typeface="Calibri"/>
                <a:sym typeface="Calibri"/>
              </a:rPr>
              <a:t> programme de conformité qui comprend certains éléments :</a:t>
            </a:r>
          </a:p>
          <a:p>
            <a:pPr lvl="1" indent="-228600">
              <a:spcBef>
                <a:spcPts val="0"/>
              </a:spcBef>
            </a:pPr>
            <a:r>
              <a:rPr lang="en-CA" b="0" i="0" u="none" strike="noStrike" cap="none">
                <a:solidFill>
                  <a:srgbClr val="7F7F7F"/>
                </a:solidFill>
                <a:latin typeface="Calibri"/>
                <a:ea typeface="Calibri"/>
                <a:cs typeface="Calibri"/>
                <a:sym typeface="Calibri"/>
              </a:rPr>
              <a:t>des rôles et une dotation en personnel pour le programme</a:t>
            </a:r>
          </a:p>
          <a:p>
            <a:pPr lvl="1" indent="-228600"/>
            <a:r>
              <a:rPr lang="en-CA"/>
              <a:t>des politiques qui régissent l'utilisation de l'open source</a:t>
            </a:r>
          </a:p>
          <a:p>
            <a:pPr lvl="1" indent="-228600"/>
            <a:r>
              <a:rPr lang="en-CA"/>
              <a:t>des points de contact pour répondre aux demandes du public</a:t>
            </a:r>
          </a:p>
          <a:p>
            <a:pPr indent="-228600">
              <a:spcBef>
                <a:spcPts val="500"/>
              </a:spcBef>
            </a:pPr>
            <a:r>
              <a:rPr lang="en-CA"/>
              <a:t>Des processus de conformité documentés :</a:t>
            </a:r>
          </a:p>
          <a:p>
            <a:pPr lvl="1" indent="-228600"/>
            <a:r>
              <a:rPr lang="en-CA" b="0" i="0" u="none" strike="noStrike" cap="none">
                <a:solidFill>
                  <a:srgbClr val="7F7F7F"/>
                </a:solidFill>
                <a:latin typeface="Calibri"/>
                <a:ea typeface="Calibri"/>
                <a:cs typeface="Calibri"/>
                <a:sym typeface="Calibri"/>
              </a:rPr>
              <a:t>identification, suivi et gestion des composants open source</a:t>
            </a:r>
          </a:p>
          <a:p>
            <a:pPr lvl="1" indent="-228600"/>
            <a:r>
              <a:rPr lang="en-CA" b="0" i="0" u="none" strike="noStrike" cap="none">
                <a:solidFill>
                  <a:srgbClr val="7F7F7F"/>
                </a:solidFill>
                <a:latin typeface="Calibri"/>
                <a:ea typeface="Calibri"/>
                <a:cs typeface="Calibri"/>
                <a:sym typeface="Calibri"/>
              </a:rPr>
              <a:t>respect des obligations communes en matière de licences open source</a:t>
            </a:r>
          </a:p>
          <a:p>
            <a:pPr indent="-228600">
              <a:spcBef>
                <a:spcPts val="500"/>
              </a:spcBef>
            </a:pPr>
            <a:r>
              <a:rPr lang="en-CA"/>
              <a:t>Supervision du programme de conformité :</a:t>
            </a:r>
          </a:p>
          <a:p>
            <a:pPr lvl="1" indent="-228600"/>
            <a:r>
              <a:rPr lang="en-CA"/>
              <a:t>gouvernance par un organe de décision ayant autorité et expertise</a:t>
            </a:r>
            <a:endParaRPr lang="en-CA" b="0" i="0" u="none" strike="noStrike" cap="none">
              <a:solidFill>
                <a:srgbClr val="7F7F7F"/>
              </a:solidFill>
              <a:latin typeface="Calibri"/>
              <a:ea typeface="Calibri"/>
              <a:cs typeface="Calibri"/>
              <a:sym typeface="Calibri"/>
            </a:endParaRPr>
          </a:p>
        </p:txBody>
      </p:sp>
      <p:sp>
        <p:nvSpPr>
          <p:cNvPr id="92" name="Shape 92"/>
          <p:cNvSpPr txBox="1">
            <a:spLocks noGrp="1"/>
          </p:cNvSpPr>
          <p:nvPr>
            <p:ph type="sldNum" idx="12"/>
          </p:nvPr>
        </p:nvSpPr>
        <p:spPr>
          <a:xfrm>
            <a:off x="10048875" y="6235700"/>
            <a:ext cx="1304924"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rgbClr val="898989"/>
                </a:solidFill>
                <a:latin typeface="Calibri"/>
                <a:ea typeface="Calibri"/>
                <a:cs typeface="Calibri"/>
                <a:sym typeface="Calibri"/>
              </a:rPr>
              <a:t>7</a:t>
            </a:fld>
            <a:endParaRPr lang="en-CA" sz="1200" b="0" i="0" u="none" strike="noStrike" cap="none">
              <a:solidFill>
                <a:srgbClr val="898989"/>
              </a:solidFill>
              <a:latin typeface="Calibri"/>
              <a:ea typeface="Calibri"/>
              <a:cs typeface="Calibri"/>
              <a:sym typeface="Calibri"/>
            </a:endParaRPr>
          </a:p>
        </p:txBody>
      </p:sp>
      <p:sp>
        <p:nvSpPr>
          <p:cNvPr id="93" name="Shape 93"/>
          <p:cNvSpPr txBox="1"/>
          <p:nvPr/>
        </p:nvSpPr>
        <p:spPr>
          <a:xfrm>
            <a:off x="838200" y="949415"/>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en-CA" sz="2400" b="0" i="0" u="none" strike="noStrike" cap="none">
                <a:solidFill>
                  <a:srgbClr val="F46500"/>
                </a:solidFill>
                <a:latin typeface="Lucida Sans"/>
                <a:ea typeface="Lucida Sans"/>
                <a:cs typeface="Lucida Sans"/>
                <a:sym typeface="Lucida Sans"/>
              </a:rPr>
              <a:t>Exigences de base pour une gouvernance open source</a:t>
            </a:r>
          </a:p>
        </p:txBody>
      </p:sp>
    </p:spTree>
    <p:extLst>
      <p:ext uri="{BB962C8B-B14F-4D97-AF65-F5344CB8AC3E}">
        <p14:creationId xmlns:p14="http://schemas.microsoft.com/office/powerpoint/2010/main" val="4148487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838200" y="365126"/>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en-CA" sz="3600" err="1"/>
              <a:t>Matériel de référence </a:t>
            </a:r>
            <a:r>
              <a:rPr lang="en-CA" sz="3600"/>
              <a:t>OpenChain</a:t>
            </a:r>
            <a:endParaRPr lang="en-CA" sz="3600" b="0" i="0" u="none" strike="noStrike" cap="none">
              <a:solidFill>
                <a:srgbClr val="00B4C2"/>
              </a:solidFill>
              <a:latin typeface="Calibri"/>
              <a:ea typeface="Calibri"/>
              <a:cs typeface="Calibri"/>
              <a:sym typeface="Calibri"/>
            </a:endParaRPr>
          </a:p>
        </p:txBody>
      </p:sp>
      <p:sp>
        <p:nvSpPr>
          <p:cNvPr id="89" name="Shape 89"/>
          <p:cNvSpPr txBox="1">
            <a:spLocks noGrp="1"/>
          </p:cNvSpPr>
          <p:nvPr>
            <p:ph type="body" idx="1"/>
          </p:nvPr>
        </p:nvSpPr>
        <p:spPr>
          <a:xfrm>
            <a:off x="838200" y="1757738"/>
            <a:ext cx="10515599" cy="3829050"/>
          </a:xfrm>
          <a:prstGeom prst="rect">
            <a:avLst/>
          </a:prstGeom>
          <a:noFill/>
          <a:ln>
            <a:noFill/>
          </a:ln>
        </p:spPr>
        <p:txBody>
          <a:bodyPr lIns="91425" tIns="45700" rIns="91425" bIns="45700" anchor="t" anchorCtr="0">
            <a:noAutofit/>
          </a:bodyPr>
          <a:lstStyle/>
          <a:p>
            <a:pPr lvl="0" indent="-228600">
              <a:spcBef>
                <a:spcPts val="0"/>
              </a:spcBef>
            </a:pPr>
            <a:r>
              <a:rPr lang="en-CA"/>
              <a:t>Ressources pour aider à créer des processus de conformité et du matériel de formation, y compris :</a:t>
            </a:r>
          </a:p>
          <a:p>
            <a:pPr lvl="1" indent="-228600"/>
            <a:r>
              <a:rPr lang="en-CA"/>
              <a:t>Modèle de politique en matière d'open source</a:t>
            </a:r>
          </a:p>
          <a:p>
            <a:pPr lvl="1" indent="-228600"/>
            <a:r>
              <a:rPr lang="en-CA"/>
              <a:t>Diapositives de référence pour un programme de formation complet</a:t>
            </a:r>
          </a:p>
          <a:p>
            <a:pPr lvl="1" indent="-228600"/>
            <a:r>
              <a:rPr lang="en-CA"/>
              <a:t>Guides, résumés et études de cas</a:t>
            </a:r>
          </a:p>
          <a:p>
            <a:pPr lvl="1" indent="-228600"/>
            <a:r>
              <a:rPr lang="en-CA"/>
              <a:t>Contributions de la communauté</a:t>
            </a:r>
          </a:p>
          <a:p>
            <a:pPr indent="-228600"/>
            <a:r>
              <a:rPr lang="en-CA"/>
              <a:t>Les ressources officielles sous licence CC-0 pour permettre la réutilisation, les améliorations et le partage gratuits à toutes fins</a:t>
            </a:r>
          </a:p>
        </p:txBody>
      </p:sp>
      <p:sp>
        <p:nvSpPr>
          <p:cNvPr id="92" name="Shape 92"/>
          <p:cNvSpPr txBox="1">
            <a:spLocks noGrp="1"/>
          </p:cNvSpPr>
          <p:nvPr>
            <p:ph type="sldNum" idx="12"/>
          </p:nvPr>
        </p:nvSpPr>
        <p:spPr>
          <a:xfrm>
            <a:off x="10048875" y="6235700"/>
            <a:ext cx="1304924"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rgbClr val="898989"/>
                </a:solidFill>
                <a:latin typeface="Calibri"/>
                <a:ea typeface="Calibri"/>
                <a:cs typeface="Calibri"/>
                <a:sym typeface="Calibri"/>
              </a:rPr>
              <a:t>8</a:t>
            </a:fld>
            <a:endParaRPr lang="en-CA" sz="1200" b="0" i="0" u="none" strike="noStrike" cap="none">
              <a:solidFill>
                <a:srgbClr val="898989"/>
              </a:solidFill>
              <a:latin typeface="Calibri"/>
              <a:ea typeface="Calibri"/>
              <a:cs typeface="Calibri"/>
              <a:sym typeface="Calibri"/>
            </a:endParaRPr>
          </a:p>
        </p:txBody>
      </p:sp>
      <p:sp>
        <p:nvSpPr>
          <p:cNvPr id="93" name="Shape 93"/>
          <p:cNvSpPr txBox="1"/>
          <p:nvPr/>
        </p:nvSpPr>
        <p:spPr>
          <a:xfrm>
            <a:off x="838200" y="949415"/>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en-CA" sz="2400">
                <a:solidFill>
                  <a:srgbClr val="F46500"/>
                </a:solidFill>
                <a:latin typeface="Lucida Sans"/>
                <a:ea typeface="Lucida Sans"/>
                <a:cs typeface="Lucida Sans"/>
                <a:sym typeface="Lucida Sans"/>
              </a:rPr>
              <a:t>Ressources officielles et issues de la communauté</a:t>
            </a:r>
            <a:endParaRPr lang="en-CA" sz="2400" b="0" i="0" u="none" strike="noStrike" cap="none">
              <a:solidFill>
                <a:srgbClr val="F46500"/>
              </a:solidFill>
              <a:latin typeface="Lucida Sans"/>
              <a:ea typeface="Lucida Sans"/>
              <a:cs typeface="Lucida Sans"/>
              <a:sym typeface="Lucida Sans"/>
            </a:endParaRPr>
          </a:p>
        </p:txBody>
      </p:sp>
    </p:spTree>
    <p:extLst>
      <p:ext uri="{BB962C8B-B14F-4D97-AF65-F5344CB8AC3E}">
        <p14:creationId xmlns:p14="http://schemas.microsoft.com/office/powerpoint/2010/main" val="352791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838200" y="365126"/>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en-CA" sz="3600" err="1"/>
              <a:t>Communauté </a:t>
            </a:r>
            <a:r>
              <a:rPr lang="en-CA" sz="3600"/>
              <a:t>OpenChain</a:t>
            </a:r>
            <a:endParaRPr lang="en-CA" sz="3600" b="0" i="0" u="none" strike="noStrike" cap="none">
              <a:solidFill>
                <a:srgbClr val="00B4C2"/>
              </a:solidFill>
              <a:latin typeface="Calibri"/>
              <a:ea typeface="Calibri"/>
              <a:cs typeface="Calibri"/>
              <a:sym typeface="Calibri"/>
            </a:endParaRPr>
          </a:p>
        </p:txBody>
      </p:sp>
      <p:sp>
        <p:nvSpPr>
          <p:cNvPr id="89" name="Shape 89"/>
          <p:cNvSpPr txBox="1">
            <a:spLocks noGrp="1"/>
          </p:cNvSpPr>
          <p:nvPr>
            <p:ph type="body" idx="1"/>
          </p:nvPr>
        </p:nvSpPr>
        <p:spPr>
          <a:xfrm>
            <a:off x="838200" y="1757738"/>
            <a:ext cx="10515599" cy="382905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7F7F7F"/>
              </a:buClr>
              <a:buSzPct val="100000"/>
              <a:buFont typeface="Arial"/>
              <a:buChar char="•"/>
            </a:pPr>
            <a:r>
              <a:rPr lang="en-CA"/>
              <a:t>Webinaires et réunions mondiales bimensuelles</a:t>
            </a:r>
            <a:endParaRPr lang="en-CA" b="0" i="0" u="none" strike="noStrike" cap="none">
              <a:solidFill>
                <a:srgbClr val="7F7F7F"/>
              </a:solidFill>
              <a:latin typeface="Calibri"/>
              <a:ea typeface="Calibri"/>
              <a:cs typeface="Calibri"/>
              <a:sym typeface="Calibri"/>
            </a:endParaRPr>
          </a:p>
          <a:p>
            <a:pPr marL="228600" marR="0" lvl="0" indent="-228600" algn="l" rtl="0">
              <a:lnSpc>
                <a:spcPct val="90000"/>
              </a:lnSpc>
              <a:spcBef>
                <a:spcPts val="0"/>
              </a:spcBef>
              <a:spcAft>
                <a:spcPts val="0"/>
              </a:spcAft>
              <a:buClr>
                <a:srgbClr val="7F7F7F"/>
              </a:buClr>
              <a:buSzPct val="100000"/>
              <a:buFont typeface="Arial"/>
              <a:buChar char="•"/>
            </a:pPr>
            <a:r>
              <a:rPr lang="en-CA"/>
              <a:t>Groupes de travail ouverts et ciblés</a:t>
            </a:r>
          </a:p>
          <a:p>
            <a:pPr lvl="1" indent="-228600">
              <a:spcBef>
                <a:spcPts val="0"/>
              </a:spcBef>
            </a:pPr>
            <a:r>
              <a:rPr lang="en-CA"/>
              <a:t>Groupes de travail régionaux pour la Chine, l'Allemagne, l'Inde, le Japon, la Corée, Taiwan, le Royaume-Uni et les États-Unis</a:t>
            </a:r>
          </a:p>
          <a:p>
            <a:pPr lvl="1" indent="-228600">
              <a:spcBef>
                <a:spcPts val="0"/>
              </a:spcBef>
            </a:pPr>
            <a:r>
              <a:rPr lang="en-CA"/>
              <a:t>Groupe de travail sur l'automobile</a:t>
            </a:r>
          </a:p>
          <a:p>
            <a:pPr lvl="1" indent="-228600">
              <a:spcBef>
                <a:spcPts val="0"/>
              </a:spcBef>
            </a:pPr>
            <a:r>
              <a:rPr lang="en-CA"/>
              <a:t>Groupe de travail sur l'outillage de référence</a:t>
            </a:r>
          </a:p>
          <a:p>
            <a:pPr lvl="1" indent="-228600">
              <a:spcBef>
                <a:spcPts val="0"/>
              </a:spcBef>
            </a:pPr>
            <a:r>
              <a:rPr lang="en-CA"/>
              <a:t>Groupe de travail sur l'éducation</a:t>
            </a:r>
          </a:p>
          <a:p>
            <a:pPr marL="685800" lvl="1" indent="0">
              <a:spcBef>
                <a:spcPts val="0"/>
              </a:spcBef>
              <a:buNone/>
            </a:pPr>
            <a:endParaRPr lang="en-CA"/>
          </a:p>
          <a:p>
            <a:pPr indent="-228600">
              <a:spcBef>
                <a:spcPts val="0"/>
              </a:spcBef>
            </a:pPr>
            <a:r>
              <a:rPr lang="en-CA"/>
              <a:t>Les événements communautaires sont ouverts à tous - les nouveaux participants sont toujours les bienvenus</a:t>
            </a:r>
          </a:p>
          <a:p>
            <a:pPr marL="228600" marR="0" lvl="0" indent="-228600" algn="l" rtl="0">
              <a:lnSpc>
                <a:spcPct val="90000"/>
              </a:lnSpc>
              <a:spcBef>
                <a:spcPts val="0"/>
              </a:spcBef>
              <a:spcAft>
                <a:spcPts val="0"/>
              </a:spcAft>
              <a:buClr>
                <a:srgbClr val="7F7F7F"/>
              </a:buClr>
              <a:buSzPct val="100000"/>
              <a:buFont typeface="Arial"/>
              <a:buChar char="•"/>
            </a:pPr>
            <a:endParaRPr lang="en-CA"/>
          </a:p>
          <a:p>
            <a:pPr indent="-228600">
              <a:spcBef>
                <a:spcPts val="0"/>
              </a:spcBef>
            </a:pPr>
            <a:endParaRPr lang="en-CA" b="0" i="0" u="none" strike="noStrike" cap="none">
              <a:solidFill>
                <a:srgbClr val="7F7F7F"/>
              </a:solidFill>
              <a:latin typeface="Calibri"/>
              <a:ea typeface="Calibri"/>
              <a:cs typeface="Calibri"/>
              <a:sym typeface="Calibri"/>
            </a:endParaRPr>
          </a:p>
        </p:txBody>
      </p:sp>
      <p:sp>
        <p:nvSpPr>
          <p:cNvPr id="92" name="Shape 92"/>
          <p:cNvSpPr txBox="1">
            <a:spLocks noGrp="1"/>
          </p:cNvSpPr>
          <p:nvPr>
            <p:ph type="sldNum" idx="12"/>
          </p:nvPr>
        </p:nvSpPr>
        <p:spPr>
          <a:xfrm>
            <a:off x="10048875" y="6235700"/>
            <a:ext cx="1304924"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rgbClr val="898989"/>
                </a:solidFill>
                <a:latin typeface="Calibri"/>
                <a:ea typeface="Calibri"/>
                <a:cs typeface="Calibri"/>
                <a:sym typeface="Calibri"/>
              </a:rPr>
              <a:t>9</a:t>
            </a:fld>
            <a:endParaRPr lang="en-CA" sz="1200" b="0" i="0" u="none" strike="noStrike" cap="none">
              <a:solidFill>
                <a:srgbClr val="898989"/>
              </a:solidFill>
              <a:latin typeface="Calibri"/>
              <a:ea typeface="Calibri"/>
              <a:cs typeface="Calibri"/>
              <a:sym typeface="Calibri"/>
            </a:endParaRPr>
          </a:p>
        </p:txBody>
      </p:sp>
      <p:sp>
        <p:nvSpPr>
          <p:cNvPr id="93" name="Shape 93"/>
          <p:cNvSpPr txBox="1"/>
          <p:nvPr/>
        </p:nvSpPr>
        <p:spPr>
          <a:xfrm>
            <a:off x="838200" y="949415"/>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en-CA" sz="2400">
                <a:solidFill>
                  <a:srgbClr val="F46500"/>
                </a:solidFill>
                <a:latin typeface="Lucida Sans"/>
                <a:ea typeface="Lucida Sans"/>
                <a:cs typeface="Lucida Sans"/>
                <a:sym typeface="Lucida Sans"/>
              </a:rPr>
              <a:t>Une communauté dynamique qui soutient les efforts de conformité</a:t>
            </a:r>
            <a:endParaRPr lang="en-CA" sz="2400" b="0" i="0" u="none" strike="noStrike" cap="none">
              <a:solidFill>
                <a:srgbClr val="F46500"/>
              </a:solidFill>
              <a:latin typeface="Lucida Sans"/>
              <a:ea typeface="Lucida Sans"/>
              <a:cs typeface="Lucida Sans"/>
              <a:sym typeface="Lucida Sans"/>
            </a:endParaRPr>
          </a:p>
        </p:txBody>
      </p:sp>
    </p:spTree>
    <p:extLst>
      <p:ext uri="{BB962C8B-B14F-4D97-AF65-F5344CB8AC3E}">
        <p14:creationId xmlns:p14="http://schemas.microsoft.com/office/powerpoint/2010/main" val="301267470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3177</TotalTime>
  <Words>958</Words>
  <Application>Microsoft Macintosh PowerPoint</Application>
  <PresentationFormat>Widescreen</PresentationFormat>
  <Paragraphs>108</Paragraphs>
  <Slides>12</Slides>
  <Notes>12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Calibri</vt:lpstr>
      <vt:lpstr>Lucida Sans</vt:lpstr>
      <vt:lpstr>Office Theme</vt:lpstr>
      <vt:lpstr>Office Theme</vt:lpstr>
      <vt:lpstr>ISO/IEC 5230 Conformité aux licences open source</vt:lpstr>
      <vt:lpstr>La norme OpenChain ISO 5230 définit les exigences fondamentales d’un programme de conformité aux licences open source de qualité. Le projet OpenChain développe cette norme.  Notre vision est une chaîne d'approvisionnement où l'open source est livré avec des informations de conformité fiables et cohérentes.  Notre mission est d'établir des exigences pour que les participants à la chaîne d'approvisionnement logicielle parviennent à une gestion efficace de l'open source.</vt:lpstr>
      <vt:lpstr>PowerPoint Presentation</vt:lpstr>
      <vt:lpstr>La chaîne d'approvisionnement logicielle aujourd'hui</vt:lpstr>
      <vt:lpstr>La chaîne d'approvisionnement OpenChain ISO 5230</vt:lpstr>
      <vt:lpstr>Le chemin vers la conformité</vt:lpstr>
      <vt:lpstr>Exigences de la norme OpenChain ISO 5230</vt:lpstr>
      <vt:lpstr>Matériel de référence OpenChain</vt:lpstr>
      <vt:lpstr>Communauté OpenChain</vt:lpstr>
      <vt:lpstr>Options de conformité à la norme OpenChain ISO 5230</vt:lpstr>
      <vt:lpstr>Pour commencer</vt:lpstr>
      <vt:lpstr>Pour commencer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Coughlan Shane</dc:creator>
  <cp:lastModifiedBy>Helary Jean-Christophe</cp:lastModifiedBy>
  <cp:revision>148</cp:revision>
  <dcterms:created xsi:type="dcterms:W3CDTF">2019-04-09T08:37:53Z</dcterms:created>
  <dcterms:modified xsi:type="dcterms:W3CDTF">2021-05-19T09:04:12Z</dcterms:modified>
</cp:coreProperties>
</file>