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notesSlides/notesSlide54.xml" ContentType="application/vnd.openxmlformats-officedocument.presentationml.notesSlide+xml"/>
  <Override PartName="/ppt/notesSlides/notesSlide55.xml" ContentType="application/vnd.openxmlformats-officedocument.presentationml.notesSlide+xml"/>
  <Override PartName="/ppt/notesSlides/notesSlide56.xml" ContentType="application/vnd.openxmlformats-officedocument.presentationml.notesSlide+xml"/>
  <Override PartName="/ppt/notesSlides/notesSlide57.xml" ContentType="application/vnd.openxmlformats-officedocument.presentationml.notesSlide+xml"/>
  <Override PartName="/ppt/notesSlides/notesSlide58.xml" ContentType="application/vnd.openxmlformats-officedocument.presentationml.notesSlide+xml"/>
  <Override PartName="/ppt/notesSlides/notesSlide59.xml" ContentType="application/vnd.openxmlformats-officedocument.presentationml.notesSlide+xml"/>
  <Override PartName="/ppt/notesSlides/notesSlide60.xml" ContentType="application/vnd.openxmlformats-officedocument.presentationml.notesSlide+xml"/>
  <Override PartName="/ppt/notesSlides/notesSlide61.xml" ContentType="application/vnd.openxmlformats-officedocument.presentationml.notesSlide+xml"/>
  <Override PartName="/ppt/notesSlides/notesSlide62.xml" ContentType="application/vnd.openxmlformats-officedocument.presentationml.notesSlide+xml"/>
  <Override PartName="/ppt/notesSlides/notesSlide63.xml" ContentType="application/vnd.openxmlformats-officedocument.presentationml.notesSlide+xml"/>
  <Override PartName="/ppt/notesSlides/notesSlide64.xml" ContentType="application/vnd.openxmlformats-officedocument.presentationml.notesSlide+xml"/>
  <Override PartName="/ppt/notesSlides/notesSlide65.xml" ContentType="application/vnd.openxmlformats-officedocument.presentationml.notesSlide+xml"/>
  <Override PartName="/ppt/notesSlides/notesSlide66.xml" ContentType="application/vnd.openxmlformats-officedocument.presentationml.notesSlide+xml"/>
  <Override PartName="/ppt/notesSlides/notesSlide67.xml" ContentType="application/vnd.openxmlformats-officedocument.presentationml.notesSlide+xml"/>
  <Override PartName="/ppt/notesSlides/notesSlide68.xml" ContentType="application/vnd.openxmlformats-officedocument.presentationml.notesSlide+xml"/>
  <Override PartName="/ppt/notesSlides/notesSlide69.xml" ContentType="application/vnd.openxmlformats-officedocument.presentationml.notesSlide+xml"/>
  <Override PartName="/ppt/notesSlides/notesSlide70.xml" ContentType="application/vnd.openxmlformats-officedocument.presentationml.notesSlide+xml"/>
  <Override PartName="/ppt/notesSlides/notesSlide71.xml" ContentType="application/vnd.openxmlformats-officedocument.presentationml.notesSlide+xml"/>
  <Override PartName="/ppt/notesSlides/notesSlide72.xml" ContentType="application/vnd.openxmlformats-officedocument.presentationml.notesSlide+xml"/>
  <Override PartName="/ppt/notesSlides/notesSlide73.xml" ContentType="application/vnd.openxmlformats-officedocument.presentationml.notesSlide+xml"/>
  <Override PartName="/ppt/notesSlides/notesSlide74.xml" ContentType="application/vnd.openxmlformats-officedocument.presentationml.notesSlide+xml"/>
  <Override PartName="/ppt/notesSlides/notesSlide75.xml" ContentType="application/vnd.openxmlformats-officedocument.presentationml.notesSlide+xml"/>
  <Override PartName="/ppt/notesSlides/notesSlide76.xml" ContentType="application/vnd.openxmlformats-officedocument.presentationml.notesSlide+xml"/>
  <Override PartName="/ppt/notesSlides/notesSlide77.xml" ContentType="application/vnd.openxmlformats-officedocument.presentationml.notesSlide+xml"/>
  <Override PartName="/ppt/notesSlides/notesSlide78.xml" ContentType="application/vnd.openxmlformats-officedocument.presentationml.notesSlide+xml"/>
  <Override PartName="/ppt/notesSlides/notesSlide79.xml" ContentType="application/vnd.openxmlformats-officedocument.presentationml.notesSlide+xml"/>
  <Override PartName="/ppt/notesSlides/notesSlide80.xml" ContentType="application/vnd.openxmlformats-officedocument.presentationml.notesSlide+xml"/>
  <Override PartName="/ppt/notesSlides/notesSlide81.xml" ContentType="application/vnd.openxmlformats-officedocument.presentationml.notesSlide+xml"/>
  <Override PartName="/ppt/notesSlides/notesSlide82.xml" ContentType="application/vnd.openxmlformats-officedocument.presentationml.notesSlide+xml"/>
  <Override PartName="/ppt/notesSlides/notesSlide8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1" r:id="rId2"/>
    <p:sldMasterId id="2147483674" r:id="rId3"/>
    <p:sldMasterId id="2147483687" r:id="rId4"/>
  </p:sldMasterIdLst>
  <p:notesMasterIdLst>
    <p:notesMasterId r:id="rId98"/>
  </p:notesMasterIdLst>
  <p:sldIdLst>
    <p:sldId id="256" r:id="rId5"/>
    <p:sldId id="257" r:id="rId6"/>
    <p:sldId id="403"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404" r:id="rId52"/>
    <p:sldId id="374" r:id="rId53"/>
    <p:sldId id="376" r:id="rId54"/>
    <p:sldId id="380" r:id="rId55"/>
    <p:sldId id="405" r:id="rId56"/>
    <p:sldId id="386" r:id="rId57"/>
    <p:sldId id="406" r:id="rId58"/>
    <p:sldId id="392" r:id="rId59"/>
    <p:sldId id="408" r:id="rId60"/>
    <p:sldId id="398" r:id="rId61"/>
    <p:sldId id="409" r:id="rId62"/>
    <p:sldId id="304" r:id="rId63"/>
    <p:sldId id="305" r:id="rId64"/>
    <p:sldId id="306" r:id="rId65"/>
    <p:sldId id="307" r:id="rId66"/>
    <p:sldId id="308" r:id="rId67"/>
    <p:sldId id="309" r:id="rId68"/>
    <p:sldId id="310" r:id="rId69"/>
    <p:sldId id="311" r:id="rId70"/>
    <p:sldId id="312" r:id="rId71"/>
    <p:sldId id="313" r:id="rId72"/>
    <p:sldId id="314" r:id="rId73"/>
    <p:sldId id="315" r:id="rId74"/>
    <p:sldId id="316" r:id="rId75"/>
    <p:sldId id="317" r:id="rId76"/>
    <p:sldId id="318" r:id="rId77"/>
    <p:sldId id="319" r:id="rId78"/>
    <p:sldId id="320" r:id="rId79"/>
    <p:sldId id="321" r:id="rId80"/>
    <p:sldId id="322" r:id="rId81"/>
    <p:sldId id="323" r:id="rId82"/>
    <p:sldId id="324" r:id="rId83"/>
    <p:sldId id="325" r:id="rId84"/>
    <p:sldId id="326" r:id="rId85"/>
    <p:sldId id="327" r:id="rId86"/>
    <p:sldId id="328" r:id="rId87"/>
    <p:sldId id="329" r:id="rId88"/>
    <p:sldId id="330" r:id="rId89"/>
    <p:sldId id="331" r:id="rId90"/>
    <p:sldId id="332" r:id="rId91"/>
    <p:sldId id="333" r:id="rId92"/>
    <p:sldId id="334" r:id="rId93"/>
    <p:sldId id="335" r:id="rId94"/>
    <p:sldId id="336" r:id="rId95"/>
    <p:sldId id="337" r:id="rId96"/>
    <p:sldId id="338" r:id="rId97"/>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384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11"/>
    <p:restoredTop sz="94327"/>
  </p:normalViewPr>
  <p:slideViewPr>
    <p:cSldViewPr snapToGrid="0" snapToObjects="1">
      <p:cViewPr varScale="1">
        <p:scale>
          <a:sx n="106" d="100"/>
          <a:sy n="106" d="100"/>
        </p:scale>
        <p:origin x="184" y="744"/>
      </p:cViewPr>
      <p:guideLst>
        <p:guide orient="horz" pos="2160"/>
        <p:guide pos="384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42" Type="http://schemas.openxmlformats.org/officeDocument/2006/relationships/slide" Target="slides/slide38.xml"/><Relationship Id="rId47" Type="http://schemas.openxmlformats.org/officeDocument/2006/relationships/slide" Target="slides/slide43.xml"/><Relationship Id="rId63" Type="http://schemas.openxmlformats.org/officeDocument/2006/relationships/slide" Target="slides/slide59.xml"/><Relationship Id="rId68" Type="http://schemas.openxmlformats.org/officeDocument/2006/relationships/slide" Target="slides/slide64.xml"/><Relationship Id="rId84" Type="http://schemas.openxmlformats.org/officeDocument/2006/relationships/slide" Target="slides/slide80.xml"/><Relationship Id="rId89" Type="http://schemas.openxmlformats.org/officeDocument/2006/relationships/slide" Target="slides/slide85.xml"/><Relationship Id="rId16" Type="http://schemas.openxmlformats.org/officeDocument/2006/relationships/slide" Target="slides/slide12.xml"/><Relationship Id="rId11" Type="http://schemas.openxmlformats.org/officeDocument/2006/relationships/slide" Target="slides/slide7.xml"/><Relationship Id="rId32" Type="http://schemas.openxmlformats.org/officeDocument/2006/relationships/slide" Target="slides/slide28.xml"/><Relationship Id="rId37" Type="http://schemas.openxmlformats.org/officeDocument/2006/relationships/slide" Target="slides/slide33.xml"/><Relationship Id="rId53" Type="http://schemas.openxmlformats.org/officeDocument/2006/relationships/slide" Target="slides/slide49.xml"/><Relationship Id="rId58" Type="http://schemas.openxmlformats.org/officeDocument/2006/relationships/slide" Target="slides/slide54.xml"/><Relationship Id="rId74" Type="http://schemas.openxmlformats.org/officeDocument/2006/relationships/slide" Target="slides/slide70.xml"/><Relationship Id="rId79" Type="http://schemas.openxmlformats.org/officeDocument/2006/relationships/slide" Target="slides/slide75.xml"/><Relationship Id="rId102" Type="http://schemas.openxmlformats.org/officeDocument/2006/relationships/tableStyles" Target="tableStyles.xml"/><Relationship Id="rId5" Type="http://schemas.openxmlformats.org/officeDocument/2006/relationships/slide" Target="slides/slide1.xml"/><Relationship Id="rId90" Type="http://schemas.openxmlformats.org/officeDocument/2006/relationships/slide" Target="slides/slide86.xml"/><Relationship Id="rId95" Type="http://schemas.openxmlformats.org/officeDocument/2006/relationships/slide" Target="slides/slide91.xml"/><Relationship Id="rId22" Type="http://schemas.openxmlformats.org/officeDocument/2006/relationships/slide" Target="slides/slide18.xml"/><Relationship Id="rId27" Type="http://schemas.openxmlformats.org/officeDocument/2006/relationships/slide" Target="slides/slide23.xml"/><Relationship Id="rId43" Type="http://schemas.openxmlformats.org/officeDocument/2006/relationships/slide" Target="slides/slide39.xml"/><Relationship Id="rId48" Type="http://schemas.openxmlformats.org/officeDocument/2006/relationships/slide" Target="slides/slide44.xml"/><Relationship Id="rId64" Type="http://schemas.openxmlformats.org/officeDocument/2006/relationships/slide" Target="slides/slide60.xml"/><Relationship Id="rId69" Type="http://schemas.openxmlformats.org/officeDocument/2006/relationships/slide" Target="slides/slide65.xml"/><Relationship Id="rId80" Type="http://schemas.openxmlformats.org/officeDocument/2006/relationships/slide" Target="slides/slide76.xml"/><Relationship Id="rId85" Type="http://schemas.openxmlformats.org/officeDocument/2006/relationships/slide" Target="slides/slide81.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67" Type="http://schemas.openxmlformats.org/officeDocument/2006/relationships/slide" Target="slides/slide63.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slide" Target="slides/slide58.xml"/><Relationship Id="rId70" Type="http://schemas.openxmlformats.org/officeDocument/2006/relationships/slide" Target="slides/slide66.xml"/><Relationship Id="rId75" Type="http://schemas.openxmlformats.org/officeDocument/2006/relationships/slide" Target="slides/slide71.xml"/><Relationship Id="rId83" Type="http://schemas.openxmlformats.org/officeDocument/2006/relationships/slide" Target="slides/slide79.xml"/><Relationship Id="rId88" Type="http://schemas.openxmlformats.org/officeDocument/2006/relationships/slide" Target="slides/slide84.xml"/><Relationship Id="rId91" Type="http://schemas.openxmlformats.org/officeDocument/2006/relationships/slide" Target="slides/slide87.xml"/><Relationship Id="rId96" Type="http://schemas.openxmlformats.org/officeDocument/2006/relationships/slide" Target="slides/slide92.xml"/><Relationship Id="rId1" Type="http://schemas.openxmlformats.org/officeDocument/2006/relationships/slideMaster" Target="slideMasters/slideMaster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slide" Target="slides/slide56.xml"/><Relationship Id="rId65" Type="http://schemas.openxmlformats.org/officeDocument/2006/relationships/slide" Target="slides/slide61.xml"/><Relationship Id="rId73" Type="http://schemas.openxmlformats.org/officeDocument/2006/relationships/slide" Target="slides/slide69.xml"/><Relationship Id="rId78" Type="http://schemas.openxmlformats.org/officeDocument/2006/relationships/slide" Target="slides/slide74.xml"/><Relationship Id="rId81" Type="http://schemas.openxmlformats.org/officeDocument/2006/relationships/slide" Target="slides/slide77.xml"/><Relationship Id="rId86" Type="http://schemas.openxmlformats.org/officeDocument/2006/relationships/slide" Target="slides/slide82.xml"/><Relationship Id="rId94" Type="http://schemas.openxmlformats.org/officeDocument/2006/relationships/slide" Target="slides/slide90.xml"/><Relationship Id="rId99" Type="http://schemas.openxmlformats.org/officeDocument/2006/relationships/presProps" Target="presProps.xml"/><Relationship Id="rId101" Type="http://schemas.openxmlformats.org/officeDocument/2006/relationships/theme" Target="theme/theme1.xml"/><Relationship Id="rId4" Type="http://schemas.openxmlformats.org/officeDocument/2006/relationships/slideMaster" Target="slideMasters/slideMaster4.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 Id="rId34" Type="http://schemas.openxmlformats.org/officeDocument/2006/relationships/slide" Target="slides/slide30.xml"/><Relationship Id="rId50" Type="http://schemas.openxmlformats.org/officeDocument/2006/relationships/slide" Target="slides/slide46.xml"/><Relationship Id="rId55" Type="http://schemas.openxmlformats.org/officeDocument/2006/relationships/slide" Target="slides/slide51.xml"/><Relationship Id="rId76" Type="http://schemas.openxmlformats.org/officeDocument/2006/relationships/slide" Target="slides/slide72.xml"/><Relationship Id="rId97" Type="http://schemas.openxmlformats.org/officeDocument/2006/relationships/slide" Target="slides/slide93.xml"/><Relationship Id="rId7" Type="http://schemas.openxmlformats.org/officeDocument/2006/relationships/slide" Target="slides/slide3.xml"/><Relationship Id="rId71" Type="http://schemas.openxmlformats.org/officeDocument/2006/relationships/slide" Target="slides/slide67.xml"/><Relationship Id="rId92" Type="http://schemas.openxmlformats.org/officeDocument/2006/relationships/slide" Target="slides/slide88.xml"/><Relationship Id="rId2" Type="http://schemas.openxmlformats.org/officeDocument/2006/relationships/slideMaster" Target="slideMasters/slideMaster2.xml"/><Relationship Id="rId29" Type="http://schemas.openxmlformats.org/officeDocument/2006/relationships/slide" Target="slides/slide25.xml"/><Relationship Id="rId24" Type="http://schemas.openxmlformats.org/officeDocument/2006/relationships/slide" Target="slides/slide20.xml"/><Relationship Id="rId40" Type="http://schemas.openxmlformats.org/officeDocument/2006/relationships/slide" Target="slides/slide36.xml"/><Relationship Id="rId45" Type="http://schemas.openxmlformats.org/officeDocument/2006/relationships/slide" Target="slides/slide41.xml"/><Relationship Id="rId66" Type="http://schemas.openxmlformats.org/officeDocument/2006/relationships/slide" Target="slides/slide62.xml"/><Relationship Id="rId87" Type="http://schemas.openxmlformats.org/officeDocument/2006/relationships/slide" Target="slides/slide83.xml"/><Relationship Id="rId61" Type="http://schemas.openxmlformats.org/officeDocument/2006/relationships/slide" Target="slides/slide57.xml"/><Relationship Id="rId82" Type="http://schemas.openxmlformats.org/officeDocument/2006/relationships/slide" Target="slides/slide78.xml"/><Relationship Id="rId19" Type="http://schemas.openxmlformats.org/officeDocument/2006/relationships/slide" Target="slides/slide15.xml"/><Relationship Id="rId14" Type="http://schemas.openxmlformats.org/officeDocument/2006/relationships/slide" Target="slides/slide10.xml"/><Relationship Id="rId30" Type="http://schemas.openxmlformats.org/officeDocument/2006/relationships/slide" Target="slides/slide26.xml"/><Relationship Id="rId35" Type="http://schemas.openxmlformats.org/officeDocument/2006/relationships/slide" Target="slides/slide31.xml"/><Relationship Id="rId56" Type="http://schemas.openxmlformats.org/officeDocument/2006/relationships/slide" Target="slides/slide52.xml"/><Relationship Id="rId77" Type="http://schemas.openxmlformats.org/officeDocument/2006/relationships/slide" Target="slides/slide73.xml"/><Relationship Id="rId100" Type="http://schemas.openxmlformats.org/officeDocument/2006/relationships/viewProps" Target="viewProps.xml"/><Relationship Id="rId8" Type="http://schemas.openxmlformats.org/officeDocument/2006/relationships/slide" Target="slides/slide4.xml"/><Relationship Id="rId51" Type="http://schemas.openxmlformats.org/officeDocument/2006/relationships/slide" Target="slides/slide47.xml"/><Relationship Id="rId72" Type="http://schemas.openxmlformats.org/officeDocument/2006/relationships/slide" Target="slides/slide68.xml"/><Relationship Id="rId93" Type="http://schemas.openxmlformats.org/officeDocument/2006/relationships/slide" Target="slides/slide89.xml"/><Relationship Id="rId98" Type="http://schemas.openxmlformats.org/officeDocument/2006/relationships/notesMaster" Target="notesMasters/notesMaster1.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5.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10" name="PlaceHolder 1"/>
          <p:cNvSpPr>
            <a:spLocks noGrp="1" noRot="1" noChangeAspect="1"/>
          </p:cNvSpPr>
          <p:nvPr>
            <p:ph type="sldImg"/>
          </p:nvPr>
        </p:nvSpPr>
        <p:spPr>
          <a:xfrm>
            <a:off x="216000" y="812520"/>
            <a:ext cx="7127280" cy="4008960"/>
          </a:xfrm>
          <a:prstGeom prst="rect">
            <a:avLst/>
          </a:prstGeom>
        </p:spPr>
        <p:txBody>
          <a:bodyPr lIns="0" tIns="0" rIns="0" bIns="0" anchor="ctr"/>
          <a:lstStyle/>
          <a:p>
            <a:r>
              <a:rPr lang="en-US" sz="1800" b="0" strike="noStrike" spc="-1">
                <a:solidFill>
                  <a:srgbClr val="000000"/>
                </a:solidFill>
                <a:latin typeface="Arial"/>
              </a:rPr>
              <a:t>Click to move the slide</a:t>
            </a:r>
          </a:p>
        </p:txBody>
      </p:sp>
      <p:sp>
        <p:nvSpPr>
          <p:cNvPr id="211" name="PlaceHolder 2"/>
          <p:cNvSpPr>
            <a:spLocks noGrp="1"/>
          </p:cNvSpPr>
          <p:nvPr>
            <p:ph type="body"/>
          </p:nvPr>
        </p:nvSpPr>
        <p:spPr>
          <a:xfrm>
            <a:off x="756000" y="5078520"/>
            <a:ext cx="6047640" cy="4811040"/>
          </a:xfrm>
          <a:prstGeom prst="rect">
            <a:avLst/>
          </a:prstGeom>
        </p:spPr>
        <p:txBody>
          <a:bodyPr lIns="0" tIns="0" rIns="0" bIns="0"/>
          <a:lstStyle/>
          <a:p>
            <a:r>
              <a:rPr lang="en-US" sz="2000" b="0" strike="noStrike" spc="-1">
                <a:latin typeface="Arial"/>
              </a:rPr>
              <a:t>Click to edit the notes format</a:t>
            </a:r>
          </a:p>
        </p:txBody>
      </p:sp>
      <p:sp>
        <p:nvSpPr>
          <p:cNvPr id="212" name="PlaceHolder 3"/>
          <p:cNvSpPr>
            <a:spLocks noGrp="1"/>
          </p:cNvSpPr>
          <p:nvPr>
            <p:ph type="hdr"/>
          </p:nvPr>
        </p:nvSpPr>
        <p:spPr>
          <a:xfrm>
            <a:off x="0" y="0"/>
            <a:ext cx="3280680" cy="534240"/>
          </a:xfrm>
          <a:prstGeom prst="rect">
            <a:avLst/>
          </a:prstGeom>
        </p:spPr>
        <p:txBody>
          <a:bodyPr lIns="0" tIns="0" rIns="0" bIns="0"/>
          <a:lstStyle/>
          <a:p>
            <a:r>
              <a:rPr lang="en-US" sz="1400" b="0" strike="noStrike" spc="-1">
                <a:latin typeface="Times New Roman"/>
              </a:rPr>
              <a:t>&lt;header&gt;</a:t>
            </a:r>
          </a:p>
        </p:txBody>
      </p:sp>
      <p:sp>
        <p:nvSpPr>
          <p:cNvPr id="213" name="PlaceHolder 4"/>
          <p:cNvSpPr>
            <a:spLocks noGrp="1"/>
          </p:cNvSpPr>
          <p:nvPr>
            <p:ph type="dt"/>
          </p:nvPr>
        </p:nvSpPr>
        <p:spPr>
          <a:xfrm>
            <a:off x="4278960" y="0"/>
            <a:ext cx="3280680" cy="534240"/>
          </a:xfrm>
          <a:prstGeom prst="rect">
            <a:avLst/>
          </a:prstGeom>
        </p:spPr>
        <p:txBody>
          <a:bodyPr lIns="0" tIns="0" rIns="0" bIns="0"/>
          <a:lstStyle/>
          <a:p>
            <a:pPr algn="r"/>
            <a:r>
              <a:rPr lang="en-US" sz="1400" b="0" strike="noStrike" spc="-1">
                <a:latin typeface="Times New Roman"/>
              </a:rPr>
              <a:t>&lt;date/time&gt;</a:t>
            </a:r>
          </a:p>
        </p:txBody>
      </p:sp>
      <p:sp>
        <p:nvSpPr>
          <p:cNvPr id="214" name="PlaceHolder 5"/>
          <p:cNvSpPr>
            <a:spLocks noGrp="1"/>
          </p:cNvSpPr>
          <p:nvPr>
            <p:ph type="ftr"/>
          </p:nvPr>
        </p:nvSpPr>
        <p:spPr>
          <a:xfrm>
            <a:off x="0" y="10157400"/>
            <a:ext cx="3280680" cy="534240"/>
          </a:xfrm>
          <a:prstGeom prst="rect">
            <a:avLst/>
          </a:prstGeom>
        </p:spPr>
        <p:txBody>
          <a:bodyPr lIns="0" tIns="0" rIns="0" bIns="0" anchor="b"/>
          <a:lstStyle/>
          <a:p>
            <a:r>
              <a:rPr lang="en-US" sz="1400" b="0" strike="noStrike" spc="-1">
                <a:latin typeface="Times New Roman"/>
              </a:rPr>
              <a:t>&lt;footer&gt;</a:t>
            </a:r>
          </a:p>
        </p:txBody>
      </p:sp>
      <p:sp>
        <p:nvSpPr>
          <p:cNvPr id="215" name="PlaceHolder 6"/>
          <p:cNvSpPr>
            <a:spLocks noGrp="1"/>
          </p:cNvSpPr>
          <p:nvPr>
            <p:ph type="sldNum"/>
          </p:nvPr>
        </p:nvSpPr>
        <p:spPr>
          <a:xfrm>
            <a:off x="4278960" y="10157400"/>
            <a:ext cx="3280680" cy="534240"/>
          </a:xfrm>
          <a:prstGeom prst="rect">
            <a:avLst/>
          </a:prstGeom>
        </p:spPr>
        <p:txBody>
          <a:bodyPr lIns="0" tIns="0" rIns="0" bIns="0" anchor="b"/>
          <a:lstStyle/>
          <a:p>
            <a:pPr algn="r"/>
            <a:fld id="{35FE8F02-00A8-4932-A96B-0D2FE04DEDC9}" type="slidenum">
              <a:rPr lang="en-US" sz="1400" b="0" strike="noStrike" spc="-1">
                <a:latin typeface="Times New Roman"/>
              </a:rPr>
              <a:t>‹#›</a:t>
            </a:fld>
            <a:endParaRPr lang="en-US" sz="1400" b="0" strike="noStrike" spc="-1">
              <a:latin typeface="Times New Roman"/>
            </a:endParaRPr>
          </a:p>
        </p:txBody>
      </p:sp>
    </p:spTree>
    <p:extLst>
      <p:ext uri="{BB962C8B-B14F-4D97-AF65-F5344CB8AC3E}">
        <p14:creationId xmlns:p14="http://schemas.microsoft.com/office/powerpoint/2010/main" val="408411837"/>
      </p:ext>
    </p:extLst>
  </p:cSld>
  <p:clrMap bg1="lt1" tx1="dk1" bg2="lt2" tx2="dk2" accent1="accent1" accent2="accent2" accent3="accent3" accent4="accent4" accent5="accent5" accent6="accent6" hlink="hlink" folHlink="folHlink"/>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54.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55.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56.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57.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58.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59.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0.xml.rels><?xml version="1.0" encoding="UTF-8" standalone="yes"?>
<Relationships xmlns="http://schemas.openxmlformats.org/package/2006/relationships"><Relationship Id="rId2" Type="http://schemas.openxmlformats.org/officeDocument/2006/relationships/slide" Target="../slides/slide70.xml"/><Relationship Id="rId1" Type="http://schemas.openxmlformats.org/officeDocument/2006/relationships/notesMaster" Target="../notesMasters/notesMaster1.xml"/></Relationships>
</file>

<file path=ppt/notesSlides/_rels/notesSlide61.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62.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63.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64.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65.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66.xml.rels><?xml version="1.0" encoding="UTF-8" standalone="yes"?>
<Relationships xmlns="http://schemas.openxmlformats.org/package/2006/relationships"><Relationship Id="rId2" Type="http://schemas.openxmlformats.org/officeDocument/2006/relationships/slide" Target="../slides/slide76.xml"/><Relationship Id="rId1" Type="http://schemas.openxmlformats.org/officeDocument/2006/relationships/notesMaster" Target="../notesMasters/notesMaster1.xml"/></Relationships>
</file>

<file path=ppt/notesSlides/_rels/notesSlide67.xml.rels><?xml version="1.0" encoding="UTF-8" standalone="yes"?>
<Relationships xmlns="http://schemas.openxmlformats.org/package/2006/relationships"><Relationship Id="rId2" Type="http://schemas.openxmlformats.org/officeDocument/2006/relationships/slide" Target="../slides/slide77.xml"/><Relationship Id="rId1" Type="http://schemas.openxmlformats.org/officeDocument/2006/relationships/notesMaster" Target="../notesMasters/notesMaster1.xml"/></Relationships>
</file>

<file path=ppt/notesSlides/_rels/notesSlide68.xml.rels><?xml version="1.0" encoding="UTF-8" standalone="yes"?>
<Relationships xmlns="http://schemas.openxmlformats.org/package/2006/relationships"><Relationship Id="rId2" Type="http://schemas.openxmlformats.org/officeDocument/2006/relationships/slide" Target="../slides/slide78.xml"/><Relationship Id="rId1" Type="http://schemas.openxmlformats.org/officeDocument/2006/relationships/notesMaster" Target="../notesMasters/notesMaster1.xml"/></Relationships>
</file>

<file path=ppt/notesSlides/_rels/notesSlide69.xml.rels><?xml version="1.0" encoding="UTF-8" standalone="yes"?>
<Relationships xmlns="http://schemas.openxmlformats.org/package/2006/relationships"><Relationship Id="rId2" Type="http://schemas.openxmlformats.org/officeDocument/2006/relationships/slide" Target="../slides/slide79.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0.xml.rels><?xml version="1.0" encoding="UTF-8" standalone="yes"?>
<Relationships xmlns="http://schemas.openxmlformats.org/package/2006/relationships"><Relationship Id="rId2" Type="http://schemas.openxmlformats.org/officeDocument/2006/relationships/slide" Target="../slides/slide80.xml"/><Relationship Id="rId1" Type="http://schemas.openxmlformats.org/officeDocument/2006/relationships/notesMaster" Target="../notesMasters/notesMaster1.xml"/></Relationships>
</file>

<file path=ppt/notesSlides/_rels/notesSlide71.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72.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73.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74.xml.rels><?xml version="1.0" encoding="UTF-8" standalone="yes"?>
<Relationships xmlns="http://schemas.openxmlformats.org/package/2006/relationships"><Relationship Id="rId2" Type="http://schemas.openxmlformats.org/officeDocument/2006/relationships/slide" Target="../slides/slide84.xml"/><Relationship Id="rId1" Type="http://schemas.openxmlformats.org/officeDocument/2006/relationships/notesMaster" Target="../notesMasters/notesMaster1.xml"/></Relationships>
</file>

<file path=ppt/notesSlides/_rels/notesSlide75.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76.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77.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78.xml.rels><?xml version="1.0" encoding="UTF-8" standalone="yes"?>
<Relationships xmlns="http://schemas.openxmlformats.org/package/2006/relationships"><Relationship Id="rId2" Type="http://schemas.openxmlformats.org/officeDocument/2006/relationships/slide" Target="../slides/slide88.xml"/><Relationship Id="rId1" Type="http://schemas.openxmlformats.org/officeDocument/2006/relationships/notesMaster" Target="../notesMasters/notesMaster1.xml"/></Relationships>
</file>

<file path=ppt/notesSlides/_rels/notesSlide79.xml.rels><?xml version="1.0" encoding="UTF-8" standalone="yes"?>
<Relationships xmlns="http://schemas.openxmlformats.org/package/2006/relationships"><Relationship Id="rId2" Type="http://schemas.openxmlformats.org/officeDocument/2006/relationships/slide" Target="../slides/slide8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0.xml.rels><?xml version="1.0" encoding="UTF-8" standalone="yes"?>
<Relationships xmlns="http://schemas.openxmlformats.org/package/2006/relationships"><Relationship Id="rId2" Type="http://schemas.openxmlformats.org/officeDocument/2006/relationships/slide" Target="../slides/slide90.xml"/><Relationship Id="rId1" Type="http://schemas.openxmlformats.org/officeDocument/2006/relationships/notesMaster" Target="../notesMasters/notesMaster1.xml"/></Relationships>
</file>

<file path=ppt/notesSlides/_rels/notesSlide81.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82.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83.xml.rels><?xml version="1.0" encoding="UTF-8" standalone="yes"?>
<Relationships xmlns="http://schemas.openxmlformats.org/package/2006/relationships"><Relationship Id="rId3" Type="http://schemas.openxmlformats.org/officeDocument/2006/relationships/hyperlink" Target="https://en.wikipedia.org/wiki/Ghostscript" TargetMode="External"/><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 name="PlaceHolder 1"/>
          <p:cNvSpPr>
            <a:spLocks noGrp="1" noRot="1" noChangeAspect="1"/>
          </p:cNvSpPr>
          <p:nvPr>
            <p:ph type="sldImg"/>
          </p:nvPr>
        </p:nvSpPr>
        <p:spPr>
          <a:xfrm>
            <a:off x="685800" y="1143000"/>
            <a:ext cx="5486400" cy="3086100"/>
          </a:xfrm>
          <a:prstGeom prst="rect">
            <a:avLst/>
          </a:prstGeom>
        </p:spPr>
      </p:sp>
      <p:sp>
        <p:nvSpPr>
          <p:cNvPr id="97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Welcome to the OpenChain Curriculum Slides. These slides can be used to help train internal teams about FOSS compliance issues and to conform with the OpenChain Specification.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You can deliver these slides as one half-day training session or you can deliver each chapter as a separate module. Please note that each chapter has “Check Your Understanding” slides with questions and answers in the slide notes. These can be used as the basis for in-house tests for FOSS compliance.</a:t>
            </a:r>
            <a:endParaRPr lang="en-US" sz="1200" b="0" strike="noStrike" spc="-1">
              <a:latin typeface="Arial"/>
            </a:endParaRPr>
          </a:p>
        </p:txBody>
      </p:sp>
      <p:sp>
        <p:nvSpPr>
          <p:cNvPr id="97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3BFB6B-8A66-4985-8BD9-AB335723D605}" type="slidenum">
              <a:rPr lang="en-US" sz="1200" b="0" strike="noStrike" spc="-1">
                <a:solidFill>
                  <a:srgbClr val="000000"/>
                </a:solidFill>
                <a:latin typeface="Roboto"/>
                <a:ea typeface="Roboto"/>
              </a:rPr>
              <a:t>1</a:t>
            </a:fld>
            <a:endParaRPr lang="en-US" sz="1200" b="0" strike="noStrike" spc="-1">
              <a:latin typeface="Arial"/>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9" name="PlaceHolder 1"/>
          <p:cNvSpPr>
            <a:spLocks noGrp="1" noRot="1" noChangeAspect="1"/>
          </p:cNvSpPr>
          <p:nvPr>
            <p:ph type="sldImg"/>
          </p:nvPr>
        </p:nvSpPr>
        <p:spPr>
          <a:xfrm>
            <a:off x="380880" y="694800"/>
            <a:ext cx="6095160" cy="3428280"/>
          </a:xfrm>
          <a:prstGeom prst="rect">
            <a:avLst/>
          </a:prstGeom>
        </p:spPr>
      </p:sp>
      <p:sp>
        <p:nvSpPr>
          <p:cNvPr id="100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what is a “license.” This is different to a contract under US law. This slides explains the boundaries of what can be in a license.</a:t>
            </a:r>
            <a:endParaRPr lang="en-US" sz="1200" b="0" strike="noStrike" spc="-1">
              <a:latin typeface="Arial"/>
            </a:endParaRPr>
          </a:p>
        </p:txBody>
      </p:sp>
      <p:sp>
        <p:nvSpPr>
          <p:cNvPr id="100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343DA2F-B7AC-4A13-A582-227A6CFC167C}" type="slidenum">
              <a:rPr lang="en-US" sz="1200" b="0" strike="noStrike" spc="-1">
                <a:solidFill>
                  <a:srgbClr val="000000"/>
                </a:solidFill>
                <a:latin typeface="Roboto"/>
                <a:ea typeface="Roboto"/>
              </a:rPr>
              <a:t>10</a:t>
            </a:fld>
            <a:endParaRPr lang="en-US" sz="1200" b="0" strike="noStrike" spc="-1">
              <a:latin typeface="Arial"/>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2" name="PlaceHolder 1"/>
          <p:cNvSpPr>
            <a:spLocks noGrp="1" noRot="1" noChangeAspect="1"/>
          </p:cNvSpPr>
          <p:nvPr>
            <p:ph type="sldImg"/>
          </p:nvPr>
        </p:nvSpPr>
        <p:spPr>
          <a:xfrm>
            <a:off x="380880" y="694800"/>
            <a:ext cx="6095160" cy="3428280"/>
          </a:xfrm>
          <a:prstGeom prst="rect">
            <a:avLst/>
          </a:prstGeom>
        </p:spPr>
      </p:sp>
      <p:sp>
        <p:nvSpPr>
          <p:cNvPr id="100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Copyright protects original works of authorship. It's different than patent in that copyright protects the expression of an idea, whereas patent protects the underlying idea itself. Examples of works of authorship include photographs, songs, and computer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Most important copyright concepts for software are: right to reproduce, right to make creative works (or right to modify), and right to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Software can be subject to a patent. Patent protects method of operation, such as computer program. However, patent protects functionality, and not abstract ideas.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Patent holder can exclude others from practicing the patent, regardless of whether the others have independently created the product.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If you have independently developed your own software, then you may not need a copyright license if you can show the independent development and you had no access to the copyrighted work in question. This is difficult if the copyrighted work is popular such that it'd be reasonable to assume that you had access. If your software reads on a patent, then you will need a patent license regardless of whether you've independently developed the software. An example of this would be FFMpeg, which is a free software project that provides the codecs for encoding and decoding videos. However, you would still need a patent license to encode and decode a certain format.</a:t>
            </a:r>
            <a:endParaRPr lang="en-US" sz="1200" b="0" strike="noStrike" spc="-1">
              <a:latin typeface="Arial"/>
            </a:endParaRPr>
          </a:p>
        </p:txBody>
      </p:sp>
      <p:sp>
        <p:nvSpPr>
          <p:cNvPr id="100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15E410-B5A3-4248-8085-7B59E95B9A90}" type="slidenum">
              <a:rPr lang="en-US" sz="1200" b="0" strike="noStrike" spc="-1">
                <a:solidFill>
                  <a:srgbClr val="000000"/>
                </a:solidFill>
                <a:latin typeface="Roboto"/>
                <a:ea typeface="Roboto"/>
              </a:rPr>
              <a:t>11</a:t>
            </a:fld>
            <a:endParaRPr lang="en-US" sz="1200" b="0" strike="noStrike" spc="-1">
              <a:latin typeface="Arial"/>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5" name="PlaceHolder 1"/>
          <p:cNvSpPr>
            <a:spLocks noGrp="1" noRot="1" noChangeAspect="1"/>
          </p:cNvSpPr>
          <p:nvPr>
            <p:ph type="sldImg"/>
          </p:nvPr>
        </p:nvSpPr>
        <p:spPr>
          <a:xfrm>
            <a:off x="685800" y="1143000"/>
            <a:ext cx="5485680" cy="3085200"/>
          </a:xfrm>
          <a:prstGeom prst="rect">
            <a:avLst/>
          </a:prstGeom>
        </p:spPr>
      </p:sp>
      <p:sp>
        <p:nvSpPr>
          <p:cNvPr id="100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useful for lawyers, managers or developers who may not be familiar with FOSS licenses.</a:t>
            </a:r>
            <a:endParaRPr lang="en-US" sz="1200" b="0" strike="noStrike" spc="-1">
              <a:latin typeface="Arial"/>
            </a:endParaRPr>
          </a:p>
        </p:txBody>
      </p:sp>
      <p:sp>
        <p:nvSpPr>
          <p:cNvPr id="100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9447992-935F-4E02-A0B4-B54D63F02986}" type="slidenum">
              <a:rPr lang="en-US" sz="1200" b="0" strike="noStrike" spc="-1">
                <a:solidFill>
                  <a:srgbClr val="000000"/>
                </a:solidFill>
                <a:latin typeface="Roboto"/>
                <a:ea typeface="Roboto"/>
              </a:rPr>
              <a:t>12</a:t>
            </a:fld>
            <a:endParaRPr lang="en-US" sz="1200" b="0" strike="noStrike" spc="-1">
              <a:latin typeface="Arial"/>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8" name="PlaceHolder 1"/>
          <p:cNvSpPr>
            <a:spLocks noGrp="1" noRot="1" noChangeAspect="1"/>
          </p:cNvSpPr>
          <p:nvPr>
            <p:ph type="sldImg"/>
          </p:nvPr>
        </p:nvSpPr>
        <p:spPr>
          <a:xfrm>
            <a:off x="380880" y="694800"/>
            <a:ext cx="6095160" cy="3428280"/>
          </a:xfrm>
          <a:prstGeom prst="rect">
            <a:avLst/>
          </a:prstGeom>
        </p:spPr>
      </p:sp>
      <p:sp>
        <p:nvSpPr>
          <p:cNvPr id="100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provides the “big picture” about what FOSS licenses do. It also explains a resource where you can find out more about some FOSS licenses.</a:t>
            </a:r>
            <a:endParaRPr lang="en-US" sz="1200" b="0" strike="noStrike" spc="-1">
              <a:latin typeface="Arial"/>
            </a:endParaRPr>
          </a:p>
        </p:txBody>
      </p:sp>
      <p:sp>
        <p:nvSpPr>
          <p:cNvPr id="101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60E002F-3B21-427D-833D-845B2AB18A12}" type="slidenum">
              <a:rPr lang="en-US" sz="1200" b="0" strike="noStrike" spc="-1">
                <a:solidFill>
                  <a:srgbClr val="000000"/>
                </a:solidFill>
                <a:latin typeface="Roboto"/>
                <a:ea typeface="Roboto"/>
              </a:rPr>
              <a:t>13</a:t>
            </a:fld>
            <a:endParaRPr lang="en-US" sz="1200" b="0" strike="noStrike" spc="-1">
              <a:latin typeface="Arial"/>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1" name="PlaceHolder 1"/>
          <p:cNvSpPr>
            <a:spLocks noGrp="1" noRot="1" noChangeAspect="1"/>
          </p:cNvSpPr>
          <p:nvPr>
            <p:ph type="sldImg"/>
          </p:nvPr>
        </p:nvSpPr>
        <p:spPr>
          <a:xfrm>
            <a:off x="380880" y="694800"/>
            <a:ext cx="6095160" cy="3428280"/>
          </a:xfrm>
          <a:prstGeom prst="rect">
            <a:avLst/>
          </a:prstGeom>
        </p:spPr>
      </p:sp>
      <p:sp>
        <p:nvSpPr>
          <p:cNvPr id="101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”permissive” FOSS licenses, the most basic type of FOSS license, which usually have minimal requirements. The most basic requirement is to include a copyright notice.  Permissive licenses do not require source code to be made available to downstream recipients. The code owner is providing the source code under the FOSS license, but is not requiring that you provide the source code to others.  </a:t>
            </a:r>
            <a:endParaRPr lang="en-US" sz="1200" b="0" strike="noStrike" spc="-1">
              <a:latin typeface="Arial"/>
            </a:endParaRPr>
          </a:p>
        </p:txBody>
      </p:sp>
      <p:sp>
        <p:nvSpPr>
          <p:cNvPr id="101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54206B-924F-43DE-A3B5-D8FA50048FE2}" type="slidenum">
              <a:rPr lang="en-US" sz="1200" b="0" strike="noStrike" spc="-1">
                <a:solidFill>
                  <a:srgbClr val="000000"/>
                </a:solidFill>
                <a:latin typeface="Roboto"/>
                <a:ea typeface="Roboto"/>
              </a:rPr>
              <a:t>14</a:t>
            </a:fld>
            <a:endParaRPr lang="en-US" sz="1200" b="0" strike="noStrike" spc="-1">
              <a:latin typeface="Arial"/>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4" name="PlaceHolder 1"/>
          <p:cNvSpPr>
            <a:spLocks noGrp="1" noRot="1" noChangeAspect="1"/>
          </p:cNvSpPr>
          <p:nvPr>
            <p:ph type="sldImg"/>
          </p:nvPr>
        </p:nvSpPr>
        <p:spPr>
          <a:xfrm>
            <a:off x="380880" y="694800"/>
            <a:ext cx="6095160" cy="3428280"/>
          </a:xfrm>
          <a:prstGeom prst="rect">
            <a:avLst/>
          </a:prstGeom>
        </p:spPr>
      </p:sp>
      <p:sp>
        <p:nvSpPr>
          <p:cNvPr id="101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reciprocity and Copyleft, a more complex type of FOSS license that have additional requirements above permissive licenses. They require distribution of the original work and derivative works under the same terms as the original work.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1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BF2CEAA-6DA1-45F6-947D-B4125AF76319}" type="slidenum">
              <a:rPr lang="en-US" sz="1200" b="0" strike="noStrike" spc="-1">
                <a:solidFill>
                  <a:srgbClr val="000000"/>
                </a:solidFill>
                <a:latin typeface="Roboto"/>
                <a:ea typeface="Roboto"/>
              </a:rPr>
              <a:t>15</a:t>
            </a:fld>
            <a:endParaRPr lang="en-US" sz="1200" b="0" strike="noStrike" spc="-1">
              <a:latin typeface="Arial"/>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7" name="PlaceHolder 1"/>
          <p:cNvSpPr>
            <a:spLocks noGrp="1" noRot="1" noChangeAspect="1"/>
          </p:cNvSpPr>
          <p:nvPr>
            <p:ph type="sldImg"/>
          </p:nvPr>
        </p:nvSpPr>
        <p:spPr>
          <a:xfrm>
            <a:off x="380880" y="694800"/>
            <a:ext cx="6095160" cy="3428280"/>
          </a:xfrm>
          <a:prstGeom prst="rect">
            <a:avLst/>
          </a:prstGeom>
        </p:spPr>
      </p:sp>
      <p:sp>
        <p:nvSpPr>
          <p:cNvPr id="101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proprietary or closed source licenses. These licenses often have very different requirements and rules compared to FOSS licenses.</a:t>
            </a:r>
            <a:endParaRPr lang="en-US" sz="1200" b="0" strike="noStrike" spc="-1">
              <a:latin typeface="Arial"/>
            </a:endParaRPr>
          </a:p>
        </p:txBody>
      </p:sp>
      <p:sp>
        <p:nvSpPr>
          <p:cNvPr id="101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DDEC2E-057F-4379-B8A9-F273D8787B1E}" type="slidenum">
              <a:rPr lang="en-US" sz="1200" b="0" strike="noStrike" spc="-1">
                <a:solidFill>
                  <a:srgbClr val="000000"/>
                </a:solidFill>
                <a:latin typeface="Roboto"/>
                <a:ea typeface="Roboto"/>
              </a:rPr>
              <a:t>16</a:t>
            </a:fld>
            <a:endParaRPr lang="en-US" sz="1200" b="0" strike="noStrike" spc="-1">
              <a:latin typeface="Arial"/>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0" name="PlaceHolder 1"/>
          <p:cNvSpPr>
            <a:spLocks noGrp="1" noRot="1" noChangeAspect="1"/>
          </p:cNvSpPr>
          <p:nvPr>
            <p:ph type="sldImg"/>
          </p:nvPr>
        </p:nvSpPr>
        <p:spPr>
          <a:xfrm>
            <a:off x="380880" y="694800"/>
            <a:ext cx="6095160" cy="3428280"/>
          </a:xfrm>
          <a:prstGeom prst="rect">
            <a:avLst/>
          </a:prstGeom>
        </p:spPr>
      </p:sp>
      <p:sp>
        <p:nvSpPr>
          <p:cNvPr id="102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3D6EC3-A207-4672-907E-C3379B54F489}" type="slidenum">
              <a:rPr lang="en-US" sz="1200" b="0" strike="noStrike" spc="-1">
                <a:solidFill>
                  <a:srgbClr val="000000"/>
                </a:solidFill>
                <a:latin typeface="Roboto"/>
                <a:ea typeface="Roboto"/>
              </a:rPr>
              <a:t>17</a:t>
            </a:fld>
            <a:endParaRPr lang="en-US" sz="1200" b="0" strike="noStrike" spc="-1">
              <a:latin typeface="Arial"/>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3" name="PlaceHolder 1"/>
          <p:cNvSpPr>
            <a:spLocks noGrp="1" noRot="1" noChangeAspect="1"/>
          </p:cNvSpPr>
          <p:nvPr>
            <p:ph type="sldImg"/>
          </p:nvPr>
        </p:nvSpPr>
        <p:spPr>
          <a:xfrm>
            <a:off x="380880" y="694800"/>
            <a:ext cx="6095160" cy="3428280"/>
          </a:xfrm>
          <a:prstGeom prst="rect">
            <a:avLst/>
          </a:prstGeom>
        </p:spPr>
      </p:sp>
      <p:sp>
        <p:nvSpPr>
          <p:cNvPr id="102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There are other types of license used. Sometimes these are confused with FOSS but their requirements are actually different. Freeware or Shareware licensing should not be regarded as the same or compatible with FOSS licensing.</a:t>
            </a:r>
            <a:endParaRPr lang="en-US" sz="1200" b="0" strike="noStrike" spc="-1">
              <a:latin typeface="Arial"/>
            </a:endParaRPr>
          </a:p>
        </p:txBody>
      </p:sp>
      <p:sp>
        <p:nvSpPr>
          <p:cNvPr id="102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E5C5871-2AD2-4900-93C2-9D8CA9049AAC}" type="slidenum">
              <a:rPr lang="en-US" sz="1200" b="0" strike="noStrike" spc="-1">
                <a:solidFill>
                  <a:srgbClr val="000000"/>
                </a:solidFill>
                <a:latin typeface="Roboto"/>
                <a:ea typeface="Roboto"/>
              </a:rPr>
              <a:t>18</a:t>
            </a:fld>
            <a:endParaRPr lang="en-US" sz="1200" b="0" strike="noStrike" spc="-1">
              <a:latin typeface="Arial"/>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6" name="PlaceHolder 1"/>
          <p:cNvSpPr>
            <a:spLocks noGrp="1" noRot="1" noChangeAspect="1"/>
          </p:cNvSpPr>
          <p:nvPr>
            <p:ph type="sldImg"/>
          </p:nvPr>
        </p:nvSpPr>
        <p:spPr>
          <a:xfrm>
            <a:off x="381000" y="695325"/>
            <a:ext cx="6094413" cy="3427413"/>
          </a:xfrm>
          <a:prstGeom prst="rect">
            <a:avLst/>
          </a:prstGeom>
        </p:spPr>
      </p:sp>
      <p:sp>
        <p:nvSpPr>
          <p:cNvPr id="102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public domain, a type of release that means the work is released without any restrictions whatsoever by the authors. In the US public domain software can be included in FOSS code, but it should be noted that not all legal jurisdictions recognize the existence or permit the release of authorship under public domain. Germany is one example.</a:t>
            </a:r>
            <a:endParaRPr lang="en-US" sz="1200" b="0" strike="noStrike" spc="-1">
              <a:latin typeface="Arial"/>
            </a:endParaRPr>
          </a:p>
        </p:txBody>
      </p:sp>
      <p:sp>
        <p:nvSpPr>
          <p:cNvPr id="102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6DBDFE8-1765-421F-BFD2-F8604627E838}" type="slidenum">
              <a:rPr lang="en-US" sz="1200" b="0" strike="noStrike" spc="-1">
                <a:solidFill>
                  <a:srgbClr val="000000"/>
                </a:solidFill>
                <a:latin typeface="Roboto"/>
                <a:ea typeface="Roboto"/>
              </a:rPr>
              <a:t>19</a:t>
            </a:fld>
            <a:endParaRPr lang="en-US" sz="1200" b="0" strike="noStrike" spc="-1">
              <a:latin typeface="Arial"/>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381000" y="695325"/>
            <a:ext cx="6094413" cy="3427413"/>
          </a:xfrm>
          <a:prstGeom prst="rect">
            <a:avLst/>
          </a:prstGeom>
        </p:spPr>
      </p:sp>
      <p:sp>
        <p:nvSpPr>
          <p:cNvPr id="97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helps explain what the OpenChain Curriculum and these slides are for.</a:t>
            </a:r>
            <a:endParaRPr lang="en-US" sz="1200" b="0" strike="noStrike" spc="-1">
              <a:latin typeface="Arial"/>
            </a:endParaRPr>
          </a:p>
        </p:txBody>
      </p:sp>
      <p:sp>
        <p:nvSpPr>
          <p:cNvPr id="97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46835AC-A8CA-43DB-9701-5A56C4A08A80}" type="slidenum">
              <a:rPr lang="en-US" sz="1200" b="0" strike="noStrike" spc="-1">
                <a:solidFill>
                  <a:srgbClr val="000000"/>
                </a:solidFill>
                <a:latin typeface="Roboto"/>
                <a:ea typeface="Roboto"/>
              </a:rPr>
              <a:t>2</a:t>
            </a:fld>
            <a:endParaRPr lang="en-US" sz="1200" b="0" strike="noStrike" spc="-1">
              <a:latin typeface="Arial"/>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9" name="PlaceHolder 1"/>
          <p:cNvSpPr>
            <a:spLocks noGrp="1" noRot="1" noChangeAspect="1"/>
          </p:cNvSpPr>
          <p:nvPr>
            <p:ph type="sldImg"/>
          </p:nvPr>
        </p:nvSpPr>
        <p:spPr>
          <a:xfrm>
            <a:off x="380880" y="694800"/>
            <a:ext cx="6095160" cy="3428280"/>
          </a:xfrm>
          <a:prstGeom prst="rect">
            <a:avLst/>
          </a:prstGeom>
        </p:spPr>
      </p:sp>
      <p:sp>
        <p:nvSpPr>
          <p:cNvPr id="103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license compatibility, the way of understanding what licenses can be used together. Some FOSS licenses are compatible with each other. Some are incompatible. This is an important consideration when choosing code and choosing licenses.</a:t>
            </a:r>
            <a:endParaRPr lang="en-US" sz="1200" b="0" strike="noStrike" spc="-1">
              <a:latin typeface="Arial"/>
            </a:endParaRPr>
          </a:p>
        </p:txBody>
      </p:sp>
      <p:sp>
        <p:nvSpPr>
          <p:cNvPr id="103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CC72512-38B8-4C3E-A2E6-E8F550A38765}" type="slidenum">
              <a:rPr lang="en-US" sz="1200" b="0" strike="noStrike" spc="-1">
                <a:solidFill>
                  <a:srgbClr val="000000"/>
                </a:solidFill>
                <a:latin typeface="Roboto"/>
                <a:ea typeface="Roboto"/>
              </a:rPr>
              <a:t>20</a:t>
            </a:fld>
            <a:endParaRPr lang="en-US" sz="1200" b="0" strike="noStrike" spc="-1">
              <a:latin typeface="Arial"/>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2" name="PlaceHolder 1"/>
          <p:cNvSpPr>
            <a:spLocks noGrp="1" noRot="1" noChangeAspect="1"/>
          </p:cNvSpPr>
          <p:nvPr>
            <p:ph type="sldImg"/>
          </p:nvPr>
        </p:nvSpPr>
        <p:spPr>
          <a:xfrm>
            <a:off x="380880" y="694800"/>
            <a:ext cx="6095160" cy="3428280"/>
          </a:xfrm>
          <a:prstGeom prst="rect">
            <a:avLst/>
          </a:prstGeom>
        </p:spPr>
      </p:sp>
      <p:sp>
        <p:nvSpPr>
          <p:cNvPr id="103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notices, the text comments in files that explain authorship and licensing, and which are often regarded as the most important way of knowing what license applies to a file.</a:t>
            </a:r>
            <a:endParaRPr lang="en-US" sz="1200" b="0" strike="noStrike" spc="-1">
              <a:latin typeface="Arial"/>
            </a:endParaRPr>
          </a:p>
        </p:txBody>
      </p:sp>
      <p:sp>
        <p:nvSpPr>
          <p:cNvPr id="103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D313107-78D5-44C1-A742-99EB08A86F33}" type="slidenum">
              <a:rPr lang="en-US" sz="1200" b="0" strike="noStrike" spc="-1">
                <a:solidFill>
                  <a:srgbClr val="000000"/>
                </a:solidFill>
                <a:latin typeface="Roboto"/>
                <a:ea typeface="Roboto"/>
              </a:rPr>
              <a:t>21</a:t>
            </a:fld>
            <a:endParaRPr lang="en-US" sz="1200" b="0" strike="noStrike" spc="-1">
              <a:latin typeface="Arial"/>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5" name="PlaceHolder 1"/>
          <p:cNvSpPr>
            <a:spLocks noGrp="1" noRot="1" noChangeAspect="1"/>
          </p:cNvSpPr>
          <p:nvPr>
            <p:ph type="sldImg"/>
          </p:nvPr>
        </p:nvSpPr>
        <p:spPr>
          <a:xfrm>
            <a:off x="380880" y="694800"/>
            <a:ext cx="6095160" cy="3428280"/>
          </a:xfrm>
          <a:prstGeom prst="rect">
            <a:avLst/>
          </a:prstGeom>
        </p:spPr>
      </p:sp>
      <p:sp>
        <p:nvSpPr>
          <p:cNvPr id="103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slides explains multi-licensing. This is the situation where more than set of license terms can apply to a piece of software.</a:t>
            </a:r>
            <a:br/>
            <a:br/>
            <a:r>
              <a:rPr lang="en-US" sz="1200" b="1" strike="noStrike" spc="-1">
                <a:solidFill>
                  <a:srgbClr val="000000"/>
                </a:solidFill>
                <a:latin typeface="Roboto"/>
                <a:ea typeface="Roboto"/>
              </a:rPr>
              <a:t>Conjunctive</a:t>
            </a:r>
            <a:r>
              <a:rPr lang="en-US" sz="1200" b="0" strike="noStrike" spc="-1">
                <a:solidFill>
                  <a:srgbClr val="000000"/>
                </a:solidFill>
                <a:latin typeface="Roboto"/>
                <a:ea typeface="Roboto"/>
              </a:rPr>
              <a:t> = Multiple licenses apply</a:t>
            </a:r>
            <a:endParaRPr lang="en-US" sz="1200" b="0" strike="noStrike" spc="-1">
              <a:latin typeface="Arial"/>
            </a:endParaRPr>
          </a:p>
          <a:p>
            <a:pPr marL="457200" indent="-216000">
              <a:lnSpc>
                <a:spcPct val="100000"/>
              </a:lnSpc>
            </a:pPr>
            <a:r>
              <a:rPr lang="en-US" sz="1200" b="0" strike="noStrike" spc="-1">
                <a:solidFill>
                  <a:srgbClr val="000000"/>
                </a:solidFill>
                <a:latin typeface="Roboto"/>
                <a:ea typeface="Roboto"/>
              </a:rPr>
              <a:t>GPL-2.0 project also includes code under BSD-3-Clause </a:t>
            </a:r>
            <a:endParaRPr lang="en-US" sz="1200" b="0" strike="noStrike" spc="-1">
              <a:latin typeface="Arial"/>
            </a:endParaRPr>
          </a:p>
          <a:p>
            <a:pPr marL="596520" indent="-11520">
              <a:lnSpc>
                <a:spcPct val="100000"/>
              </a:lnSpc>
            </a:pPr>
            <a:r>
              <a:rPr lang="en-US" sz="1200" b="0" strike="noStrike" spc="-1">
                <a:solidFill>
                  <a:srgbClr val="000000"/>
                </a:solidFill>
                <a:latin typeface="Roboto"/>
                <a:ea typeface="Roboto"/>
              </a:rPr>
              <a:t>In this situation you have to comply with both sets of license terms</a:t>
            </a:r>
            <a:endParaRPr lang="en-US" sz="1200" b="0" strike="noStrike" spc="-1">
              <a:latin typeface="Arial"/>
            </a:endParaRPr>
          </a:p>
          <a:p>
            <a:pPr marL="596520" indent="-11520">
              <a:lnSpc>
                <a:spcPct val="100000"/>
              </a:lnSpc>
            </a:pPr>
            <a:r>
              <a:rPr lang="en-US" sz="1200" b="1" strike="noStrike" spc="-1">
                <a:solidFill>
                  <a:srgbClr val="000000"/>
                </a:solidFill>
                <a:latin typeface="Roboto"/>
                <a:ea typeface="Roboto"/>
              </a:rPr>
              <a:t>Disjunctive</a:t>
            </a:r>
            <a:r>
              <a:rPr lang="en-US" sz="1200" b="0" strike="noStrike" spc="-1">
                <a:solidFill>
                  <a:srgbClr val="000000"/>
                </a:solidFill>
                <a:latin typeface="Roboto"/>
                <a:ea typeface="Roboto"/>
              </a:rPr>
              <a:t> = Choice of one open source license or another</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Mozilla tri-license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Jetty</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Ruby</a:t>
            </a:r>
            <a:endParaRPr lang="en-US" sz="1200" b="0" strike="noStrike" spc="-1">
              <a:latin typeface="Arial"/>
            </a:endParaRPr>
          </a:p>
          <a:p>
            <a:pPr marL="457200" indent="-11520">
              <a:lnSpc>
                <a:spcPct val="100000"/>
              </a:lnSpc>
            </a:pPr>
            <a:br/>
            <a:r>
              <a:rPr lang="en-US" sz="1200" b="0" strike="noStrike" spc="-1">
                <a:solidFill>
                  <a:srgbClr val="000000"/>
                </a:solidFill>
                <a:latin typeface="Roboto"/>
                <a:ea typeface="Roboto"/>
              </a:rPr>
              <a:t>Disjunctive licensing may be something important to explore more deeply when creating a FOSS policy.</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Under disjunctive licensing you have a choice of licensing, i.e. GPL and a more permissive license option, you may choose which license you are going to distribute under depending on license compatibility, license requirements.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Sometimes a project has a disjunctive licensing situation, but only one license is included in your code – so perhaps the person you got the code from already made this choice. If they choose the license you weren’t going to use, now you might have to consider if you should figure out who the original © holder is and get the code directly from them</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1" strike="noStrike" spc="-1">
                <a:solidFill>
                  <a:srgbClr val="000000"/>
                </a:solidFill>
                <a:latin typeface="Roboto"/>
                <a:ea typeface="Roboto"/>
              </a:rPr>
              <a:t>Example: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MPL 1.1/GPL 2.0/LGPL 2.1 -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“The contents of this file are subject to the Mozilla Public License Version - 1.1 (the "License"); you may not use this file except in compliance with - the License.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 . . . </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Alternatively, the contents of this file may be used under the terms of - either the GNU General Public License Version 2 or later (the "GPL"), or - the GNU Lesser General Public License Version 2.1 or later (the "LGPL"), - in which case the provisions of the GPL or the LGPL are applicable instead - of those above.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If you wish to allow use of your version of this file only - under the terms of either the GPL or the LGPL, and not to allow others to - use your version of this file under the terms of the MPL, indicate your - decision by deleting the provisions above and replace them with the notice - and other provisions required by the LGPL or the GPL. If you do not delete - the provisions above, a recipient may use your version of this file under - the terms of any one of the MPL, the GPL or the LGPL. “</a:t>
            </a:r>
            <a:endParaRPr lang="en-US" sz="1200" b="0" strike="noStrike" spc="-1">
              <a:latin typeface="Arial"/>
            </a:endParaRPr>
          </a:p>
          <a:p>
            <a:pPr marL="457200" indent="-11520">
              <a:lnSpc>
                <a:spcPct val="100000"/>
              </a:lnSpc>
            </a:pP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a:t>
            </a:r>
            <a:r>
              <a:rPr lang="en-US" sz="1200" b="1" strike="noStrike" spc="-1">
                <a:solidFill>
                  <a:srgbClr val="000000"/>
                </a:solidFill>
                <a:latin typeface="Roboto"/>
                <a:ea typeface="Roboto"/>
              </a:rPr>
              <a:t>dual</a:t>
            </a:r>
            <a:r>
              <a:rPr lang="en-US" sz="1200" b="0" strike="noStrike" spc="-1">
                <a:solidFill>
                  <a:srgbClr val="000000"/>
                </a:solidFill>
                <a:latin typeface="Roboto"/>
                <a:ea typeface="Roboto"/>
              </a:rPr>
              <a:t>” = confusing term that may be used for any of these situations, but usually refers to business model of OSS license or commercial license choice</a:t>
            </a:r>
            <a:endParaRPr lang="en-US" sz="1200" b="0" strike="noStrike" spc="-1">
              <a:latin typeface="Arial"/>
            </a:endParaRPr>
          </a:p>
          <a:p>
            <a:pPr marL="457200" indent="-11520">
              <a:lnSpc>
                <a:spcPct val="100000"/>
              </a:lnSpc>
            </a:pPr>
            <a:r>
              <a:rPr lang="en-US" sz="1200" b="0" strike="noStrike" spc="-1">
                <a:solidFill>
                  <a:srgbClr val="000000"/>
                </a:solidFill>
                <a:latin typeface="Roboto"/>
                <a:ea typeface="Roboto"/>
              </a:rPr>
              <a:t>For more on dual-licensing as a business model: http://oss-watch.ac.uk/resources/duallicence2 </a:t>
            </a:r>
            <a:endParaRPr lang="en-US" sz="1200" b="0" strike="noStrike" spc="-1">
              <a:latin typeface="Arial"/>
            </a:endParaRPr>
          </a:p>
          <a:p>
            <a:pPr marL="457200" indent="-11520">
              <a:lnSpc>
                <a:spcPct val="100000"/>
              </a:lnSpc>
            </a:pPr>
            <a:endParaRPr lang="en-US" sz="1200" b="0" strike="noStrike" spc="-1">
              <a:latin typeface="Arial"/>
            </a:endParaRPr>
          </a:p>
        </p:txBody>
      </p:sp>
      <p:sp>
        <p:nvSpPr>
          <p:cNvPr id="103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BD94CC-3511-4CBC-996D-830D5B5C13DF}" type="slidenum">
              <a:rPr lang="en-US" sz="1200" b="0" strike="noStrike" spc="-1">
                <a:solidFill>
                  <a:srgbClr val="000000"/>
                </a:solidFill>
                <a:latin typeface="Roboto"/>
                <a:ea typeface="Roboto"/>
              </a:rPr>
              <a:t>22</a:t>
            </a:fld>
            <a:endParaRPr lang="en-US" sz="1200" b="0" strike="noStrike" spc="-1">
              <a:latin typeface="Arial"/>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38" name="PlaceHolder 1"/>
          <p:cNvSpPr>
            <a:spLocks noGrp="1" noRot="1" noChangeAspect="1"/>
          </p:cNvSpPr>
          <p:nvPr>
            <p:ph type="sldImg"/>
          </p:nvPr>
        </p:nvSpPr>
        <p:spPr>
          <a:xfrm>
            <a:off x="380880" y="694800"/>
            <a:ext cx="6095160" cy="3428280"/>
          </a:xfrm>
          <a:prstGeom prst="rect">
            <a:avLst/>
          </a:prstGeom>
        </p:spPr>
      </p:sp>
      <p:sp>
        <p:nvSpPr>
          <p:cNvPr id="103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licenses are Free and FOSS Software licenses generally make source code available under terms that allow for modification and redistribution.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Typical obligations of a permissive FOSS license are that the copyright notice and warranty disclaimer are included with the software. Very often, the license would expressly prohibits users from using the author's name without permission.</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permissive FOSS licenses include MIT, BSD, and Apache.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License reciprocity means that the derivative work of the copyrighted work must be made available under the same license. Other names being used include "hereditary", "copyleft", "share-alike", and pejoratively"viral."</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Examples of copyleft-style licenses include GPL and LGPL.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Copyleft-style licenses often have source availability obligations, which require you to provide accompanying source code when you distribute a binary version of a program or library. The source code should be of the same version and content that corresponds to the binary version you distribute.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Freeware and Shareware are not FOSS.The reason is that even though freeware and shareware are available without cost, they don't allow the users to make modifications to the software.In fact, many of the freeware and shareware contain similar license restrictions common in proprietary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Multi-license refers to the practice where software is made available under multiple licenses. For example, an open source software can be dual-licensed under MIT and GPLv2. In that case, you are free to choose the license that suits your need.</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FOSS Notices may include information about the identity of the copyright holders and the license governing the software. FOSS Notices may provide notice about modifications. Some licenses require that FOSS Notices be retained or reproduced for attribution purposes.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4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382CF-DC80-45C2-9409-D6C498639A24}" type="slidenum">
              <a:rPr lang="en-US" sz="1200" b="0" strike="noStrike" spc="-1">
                <a:solidFill>
                  <a:srgbClr val="000000"/>
                </a:solidFill>
                <a:latin typeface="Roboto"/>
                <a:ea typeface="Roboto"/>
              </a:rPr>
              <a:t>23</a:t>
            </a:fld>
            <a:endParaRPr lang="en-US" sz="1200" b="0" strike="noStrike" spc="-1">
              <a:latin typeface="Arial"/>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1" name="PlaceHolder 1"/>
          <p:cNvSpPr>
            <a:spLocks noGrp="1" noRot="1" noChangeAspect="1"/>
          </p:cNvSpPr>
          <p:nvPr>
            <p:ph type="sldImg"/>
          </p:nvPr>
        </p:nvSpPr>
        <p:spPr>
          <a:xfrm>
            <a:off x="685800" y="1143000"/>
            <a:ext cx="5485680" cy="3085200"/>
          </a:xfrm>
          <a:prstGeom prst="rect">
            <a:avLst/>
          </a:prstGeom>
        </p:spPr>
      </p:sp>
      <p:sp>
        <p:nvSpPr>
          <p:cNvPr id="104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covers the big picture of FOSS compliance. It explains how compliance works from first principles.</a:t>
            </a:r>
            <a:endParaRPr lang="en-US" sz="1200" b="0" strike="noStrike" spc="-1">
              <a:latin typeface="Arial"/>
            </a:endParaRPr>
          </a:p>
        </p:txBody>
      </p:sp>
      <p:sp>
        <p:nvSpPr>
          <p:cNvPr id="104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CD1DF24-1738-4162-9D3A-C433D8EC6D27}" type="slidenum">
              <a:rPr lang="en-US" sz="1200" b="0" strike="noStrike" spc="-1">
                <a:solidFill>
                  <a:srgbClr val="000000"/>
                </a:solidFill>
                <a:latin typeface="Roboto"/>
                <a:ea typeface="Roboto"/>
              </a:rPr>
              <a:t>24</a:t>
            </a:fld>
            <a:endParaRPr lang="en-US" sz="1200" b="0" strike="noStrike" spc="-1">
              <a:latin typeface="Arial"/>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 name="PlaceHolder 1"/>
          <p:cNvSpPr>
            <a:spLocks noGrp="1" noRot="1" noChangeAspect="1"/>
          </p:cNvSpPr>
          <p:nvPr>
            <p:ph type="sldImg"/>
          </p:nvPr>
        </p:nvSpPr>
        <p:spPr>
          <a:xfrm>
            <a:off x="380880" y="694800"/>
            <a:ext cx="6095160" cy="3428280"/>
          </a:xfrm>
          <a:prstGeom prst="rect">
            <a:avLst/>
          </a:prstGeom>
        </p:spPr>
      </p:sp>
      <p:sp>
        <p:nvSpPr>
          <p:cNvPr id="104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FOSS compliance is really a two-part goal. The first is to know your obligations and have a process to support this knowledge. The second is to satisfy the obligations.</a:t>
            </a:r>
            <a:endParaRPr lang="en-US" sz="1200" b="0" strike="noStrike" spc="-1">
              <a:latin typeface="Arial"/>
            </a:endParaRPr>
          </a:p>
        </p:txBody>
      </p:sp>
      <p:sp>
        <p:nvSpPr>
          <p:cNvPr id="104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4855F43-11DA-4C05-82C5-2EFAD69D91E4}" type="slidenum">
              <a:rPr lang="en-US" sz="1200" b="0" strike="noStrike" spc="-1">
                <a:solidFill>
                  <a:srgbClr val="000000"/>
                </a:solidFill>
                <a:latin typeface="Roboto"/>
                <a:ea typeface="Roboto"/>
              </a:rPr>
              <a:t>25</a:t>
            </a:fld>
            <a:endParaRPr lang="en-US" sz="1200" b="0" strike="noStrike" spc="-1">
              <a:latin typeface="Arial"/>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7" name="PlaceHolder 1"/>
          <p:cNvSpPr>
            <a:spLocks noGrp="1" noRot="1" noChangeAspect="1"/>
          </p:cNvSpPr>
          <p:nvPr>
            <p:ph type="sldImg"/>
          </p:nvPr>
        </p:nvSpPr>
        <p:spPr>
          <a:xfrm>
            <a:off x="380880" y="694800"/>
            <a:ext cx="6095160" cy="3428280"/>
          </a:xfrm>
          <a:prstGeom prst="rect">
            <a:avLst/>
          </a:prstGeom>
        </p:spPr>
      </p:sp>
      <p:sp>
        <p:nvSpPr>
          <p:cNvPr id="104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expands on what compliance obligations must be satisfied in typical FOSS licenses.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scope of source code availability is determined by the FOSS license. Some licenses may require source code availability for only the FOSS software. Others may require all the software described in the slide.</a:t>
            </a:r>
            <a:endParaRPr lang="en-US" sz="1200" b="0" strike="noStrike" spc="-1">
              <a:latin typeface="Arial"/>
            </a:endParaRPr>
          </a:p>
        </p:txBody>
      </p:sp>
      <p:sp>
        <p:nvSpPr>
          <p:cNvPr id="104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CD33650-BA91-4B2D-9568-B88B30B80FE4}" type="slidenum">
              <a:rPr lang="en-US" sz="1200" b="0" strike="noStrike" spc="-1">
                <a:solidFill>
                  <a:srgbClr val="000000"/>
                </a:solidFill>
                <a:latin typeface="Roboto"/>
                <a:ea typeface="Roboto"/>
              </a:rPr>
              <a:t>26</a:t>
            </a:fld>
            <a:endParaRPr lang="en-US" sz="1200" b="0" strike="noStrike" spc="-1">
              <a:latin typeface="Arial"/>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0" name="PlaceHolder 1"/>
          <p:cNvSpPr>
            <a:spLocks noGrp="1" noRot="1" noChangeAspect="1"/>
          </p:cNvSpPr>
          <p:nvPr>
            <p:ph type="sldImg"/>
          </p:nvPr>
        </p:nvSpPr>
        <p:spPr>
          <a:xfrm>
            <a:off x="380880" y="694800"/>
            <a:ext cx="6095160" cy="3428280"/>
          </a:xfrm>
          <a:prstGeom prst="rect">
            <a:avLst/>
          </a:prstGeom>
        </p:spPr>
      </p:sp>
      <p:sp>
        <p:nvSpPr>
          <p:cNvPr id="105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when FOSS obligations are “triggered.” FOSS licenses are copyright licenses and the basic compliance trigger is when you distribute code to another legal entity.</a:t>
            </a:r>
            <a:endParaRPr lang="en-US" sz="1200" b="0" strike="noStrike" spc="-1">
              <a:latin typeface="Arial"/>
            </a:endParaRPr>
          </a:p>
        </p:txBody>
      </p:sp>
      <p:sp>
        <p:nvSpPr>
          <p:cNvPr id="105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B0686D5-9088-4350-B9A1-23F4DBBC617C}" type="slidenum">
              <a:rPr lang="en-US" sz="1200" b="0" strike="noStrike" spc="-1">
                <a:solidFill>
                  <a:srgbClr val="000000"/>
                </a:solidFill>
                <a:latin typeface="Roboto"/>
                <a:ea typeface="Roboto"/>
              </a:rPr>
              <a:t>27</a:t>
            </a:fld>
            <a:endParaRPr lang="en-US" sz="1200" b="0" strike="noStrike" spc="-1">
              <a:latin typeface="Arial"/>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3" name="PlaceHolder 1"/>
          <p:cNvSpPr>
            <a:spLocks noGrp="1" noRot="1" noChangeAspect="1"/>
          </p:cNvSpPr>
          <p:nvPr>
            <p:ph type="sldImg"/>
          </p:nvPr>
        </p:nvSpPr>
        <p:spPr>
          <a:xfrm>
            <a:off x="380880" y="694800"/>
            <a:ext cx="6095160" cy="3428280"/>
          </a:xfrm>
          <a:prstGeom prst="rect">
            <a:avLst/>
          </a:prstGeom>
        </p:spPr>
      </p:sp>
      <p:sp>
        <p:nvSpPr>
          <p:cNvPr id="105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that modifying code can impose obligations under FOSS licenses. It explains a little bit about derivative works.</a:t>
            </a:r>
            <a:endParaRPr lang="en-US" sz="1200" b="0" strike="noStrike" spc="-1">
              <a:latin typeface="Arial"/>
            </a:endParaRPr>
          </a:p>
        </p:txBody>
      </p:sp>
      <p:sp>
        <p:nvSpPr>
          <p:cNvPr id="105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C6F39DF-5532-4A18-AE9B-4D71F0165F9D}" type="slidenum">
              <a:rPr lang="en-US" sz="1200" b="0" strike="noStrike" spc="-1">
                <a:solidFill>
                  <a:srgbClr val="000000"/>
                </a:solidFill>
                <a:latin typeface="Roboto"/>
                <a:ea typeface="Roboto"/>
              </a:rPr>
              <a:t>28</a:t>
            </a:fld>
            <a:endParaRPr lang="en-US" sz="1200" b="0" strike="noStrike" spc="-1">
              <a:latin typeface="Arial"/>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6" name="PlaceHolder 1"/>
          <p:cNvSpPr>
            <a:spLocks noGrp="1" noRot="1" noChangeAspect="1"/>
          </p:cNvSpPr>
          <p:nvPr>
            <p:ph type="sldImg"/>
          </p:nvPr>
        </p:nvSpPr>
        <p:spPr>
          <a:xfrm>
            <a:off x="380880" y="694800"/>
            <a:ext cx="6095160" cy="3428280"/>
          </a:xfrm>
          <a:prstGeom prst="rect">
            <a:avLst/>
          </a:prstGeom>
        </p:spPr>
      </p:sp>
      <p:sp>
        <p:nvSpPr>
          <p:cNvPr id="105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how FOSS compliance programs work in “broad strokes” (a basic overview). </a:t>
            </a:r>
            <a:endParaRPr lang="en-US" sz="1200" b="0" strike="noStrike" spc="-1">
              <a:latin typeface="Arial"/>
            </a:endParaRPr>
          </a:p>
        </p:txBody>
      </p:sp>
      <p:sp>
        <p:nvSpPr>
          <p:cNvPr id="105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B991740-AF4D-42BC-8A84-39BEE4580F87}" type="slidenum">
              <a:rPr lang="en-US" sz="1200" b="0" strike="noStrike" spc="-1">
                <a:solidFill>
                  <a:srgbClr val="000000"/>
                </a:solidFill>
                <a:latin typeface="Roboto"/>
                <a:ea typeface="Roboto"/>
              </a:rPr>
              <a:t>29</a:t>
            </a:fld>
            <a:endParaRPr lang="en-US" sz="1200" b="0" strike="noStrike" spc="-1">
              <a:latin typeface="Arial"/>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5" name="PlaceHolder 1"/>
          <p:cNvSpPr>
            <a:spLocks noGrp="1" noRot="1" noChangeAspect="1"/>
          </p:cNvSpPr>
          <p:nvPr>
            <p:ph type="sldImg"/>
          </p:nvPr>
        </p:nvSpPr>
        <p:spPr>
          <a:xfrm>
            <a:off x="685800" y="1143000"/>
            <a:ext cx="5486400" cy="3086100"/>
          </a:xfrm>
          <a:prstGeom prst="rect">
            <a:avLst/>
          </a:prstGeom>
        </p:spPr>
      </p:sp>
      <p:sp>
        <p:nvSpPr>
          <p:cNvPr id="976" name="PlaceHolder 2"/>
          <p:cNvSpPr>
            <a:spLocks noGrp="1"/>
          </p:cNvSpPr>
          <p:nvPr>
            <p:ph type="body"/>
          </p:nvPr>
        </p:nvSpPr>
        <p:spPr>
          <a:xfrm>
            <a:off x="685800" y="4400640"/>
            <a:ext cx="5486040" cy="3600000"/>
          </a:xfrm>
          <a:prstGeom prst="rect">
            <a:avLst/>
          </a:prstGeom>
        </p:spPr>
        <p:txBody>
          <a:bodyPr/>
          <a:lstStyle/>
          <a:p>
            <a:pPr>
              <a:lnSpc>
                <a:spcPct val="100000"/>
              </a:lnSpc>
            </a:pPr>
            <a:r>
              <a:rPr lang="en-US" sz="1200" b="0" strike="noStrike" spc="-1">
                <a:solidFill>
                  <a:srgbClr val="000000"/>
                </a:solidFill>
                <a:latin typeface="Roboto"/>
                <a:ea typeface="Roboto"/>
              </a:rPr>
              <a:t>This slide is relevant to providing either a single three hour training session or explaining how a series of shorter sessions focused on “per chapter” training will work. </a:t>
            </a:r>
            <a:br/>
            <a:br/>
            <a:endParaRPr lang="en-US" sz="1200" b="0" strike="noStrike" spc="-1">
              <a:latin typeface="Cambria"/>
            </a:endParaRPr>
          </a:p>
        </p:txBody>
      </p:sp>
      <p:sp>
        <p:nvSpPr>
          <p:cNvPr id="977" name="TextShape 3"/>
          <p:cNvSpPr txBox="1"/>
          <p:nvPr/>
        </p:nvSpPr>
        <p:spPr>
          <a:xfrm>
            <a:off x="3884760" y="8685360"/>
            <a:ext cx="2971440" cy="458280"/>
          </a:xfrm>
          <a:prstGeom prst="rect">
            <a:avLst/>
          </a:prstGeom>
          <a:noFill/>
          <a:ln>
            <a:noFill/>
          </a:ln>
        </p:spPr>
        <p:txBody>
          <a:bodyPr anchor="b"/>
          <a:lstStyle/>
          <a:p>
            <a:pPr algn="r">
              <a:lnSpc>
                <a:spcPct val="100000"/>
              </a:lnSpc>
            </a:pPr>
            <a:fld id="{8CF91A67-3719-481B-9040-346BB666F722}" type="slidenum">
              <a:rPr lang="en-US" sz="1200" b="0" strike="noStrike" spc="-1">
                <a:solidFill>
                  <a:srgbClr val="000000"/>
                </a:solidFill>
                <a:latin typeface="Roboto"/>
                <a:ea typeface="Roboto"/>
              </a:rPr>
              <a:t>3</a:t>
            </a:fld>
            <a:endParaRPr lang="en-US" sz="1200" b="0" strike="noStrike" spc="-1">
              <a:latin typeface="Cambria"/>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9" name="PlaceHolder 1"/>
          <p:cNvSpPr>
            <a:spLocks noGrp="1" noRot="1" noChangeAspect="1"/>
          </p:cNvSpPr>
          <p:nvPr>
            <p:ph type="sldImg"/>
          </p:nvPr>
        </p:nvSpPr>
        <p:spPr>
          <a:xfrm>
            <a:off x="380880" y="694800"/>
            <a:ext cx="6095160" cy="3428280"/>
          </a:xfrm>
          <a:prstGeom prst="rect">
            <a:avLst/>
          </a:prstGeom>
        </p:spPr>
      </p:sp>
      <p:sp>
        <p:nvSpPr>
          <p:cNvPr id="106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more about how FOSS compliance practices can work in an organization. </a:t>
            </a:r>
            <a:endParaRPr lang="en-US" sz="1200" b="0" strike="noStrike" spc="-1">
              <a:latin typeface="Arial"/>
            </a:endParaRPr>
          </a:p>
        </p:txBody>
      </p:sp>
      <p:sp>
        <p:nvSpPr>
          <p:cNvPr id="106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1F4A7F3-BC9F-406E-8A90-2CD5406EC281}" type="slidenum">
              <a:rPr lang="en-US" sz="1200" b="0" strike="noStrike" spc="-1">
                <a:solidFill>
                  <a:srgbClr val="000000"/>
                </a:solidFill>
                <a:latin typeface="Roboto"/>
                <a:ea typeface="Roboto"/>
              </a:rPr>
              <a:t>30</a:t>
            </a:fld>
            <a:endParaRPr lang="en-US" sz="1200" b="0" strike="noStrike" spc="-1">
              <a:latin typeface="Arial"/>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2" name="PlaceHolder 1"/>
          <p:cNvSpPr>
            <a:spLocks noGrp="1" noRot="1" noChangeAspect="1"/>
          </p:cNvSpPr>
          <p:nvPr>
            <p:ph type="sldImg"/>
          </p:nvPr>
        </p:nvSpPr>
        <p:spPr>
          <a:xfrm>
            <a:off x="380880" y="694800"/>
            <a:ext cx="6095160" cy="3428280"/>
          </a:xfrm>
          <a:prstGeom prst="rect">
            <a:avLst/>
          </a:prstGeom>
        </p:spPr>
      </p:sp>
      <p:sp>
        <p:nvSpPr>
          <p:cNvPr id="106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some of the benefits that compliance brings to an organization beyond the fact of fulfilling the legal obligations of the license.</a:t>
            </a:r>
            <a:endParaRPr lang="en-US" sz="1200" b="0" strike="noStrike" spc="-1">
              <a:latin typeface="Arial"/>
            </a:endParaRPr>
          </a:p>
        </p:txBody>
      </p:sp>
      <p:sp>
        <p:nvSpPr>
          <p:cNvPr id="106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E54ED18-D894-44B4-AB51-B7E149790F60}" type="slidenum">
              <a:rPr lang="en-US" sz="1200" b="0" strike="noStrike" spc="-1">
                <a:solidFill>
                  <a:srgbClr val="000000"/>
                </a:solidFill>
                <a:latin typeface="Roboto"/>
                <a:ea typeface="Roboto"/>
              </a:rPr>
              <a:t>31</a:t>
            </a:fld>
            <a:endParaRPr lang="en-US" sz="1200" b="0" strike="noStrike" spc="-1">
              <a:latin typeface="Arial"/>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5" name="PlaceHolder 1"/>
          <p:cNvSpPr>
            <a:spLocks noGrp="1" noRot="1" noChangeAspect="1"/>
          </p:cNvSpPr>
          <p:nvPr>
            <p:ph type="sldImg"/>
          </p:nvPr>
        </p:nvSpPr>
        <p:spPr>
          <a:xfrm>
            <a:off x="380880" y="694800"/>
            <a:ext cx="6095160" cy="3428280"/>
          </a:xfrm>
          <a:prstGeom prst="rect">
            <a:avLst/>
          </a:prstGeom>
        </p:spPr>
      </p:sp>
      <p:sp>
        <p:nvSpPr>
          <p:cNvPr id="106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FOSS compliance means following the licensing terms of FOSS licenses. It involves understanding the licenses, having processes to support the license terms, and having processes to address any oversights or errors.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two main goals of a FOSS compliance program are </a:t>
            </a:r>
            <a:r>
              <a:rPr lang="en-US" sz="1200" b="1" strike="noStrike" spc="-1">
                <a:solidFill>
                  <a:srgbClr val="000000"/>
                </a:solidFill>
                <a:latin typeface="Roboto"/>
                <a:ea typeface="Roboto"/>
              </a:rPr>
              <a:t>know your obligations</a:t>
            </a:r>
            <a:r>
              <a:rPr lang="en-US" sz="1200" b="0" strike="noStrike" spc="-1">
                <a:solidFill>
                  <a:srgbClr val="000000"/>
                </a:solidFill>
                <a:latin typeface="Roboto"/>
                <a:ea typeface="Roboto"/>
              </a:rPr>
              <a:t> and to </a:t>
            </a:r>
            <a:r>
              <a:rPr lang="en-US" sz="1200" b="1" strike="noStrike" spc="-1">
                <a:solidFill>
                  <a:srgbClr val="000000"/>
                </a:solidFill>
                <a:latin typeface="Roboto"/>
                <a:ea typeface="Roboto"/>
              </a:rPr>
              <a:t>satisfy your obligations</a:t>
            </a:r>
            <a:r>
              <a:rPr lang="en-US" sz="1200" b="0" strike="noStrike" spc="-1">
                <a:solidFill>
                  <a:srgbClr val="000000"/>
                </a:solidFill>
                <a:latin typeface="Roboto"/>
                <a:ea typeface="Roboto"/>
              </a:rPr>
              <a:t>.</a:t>
            </a:r>
            <a:br/>
            <a:br/>
            <a:r>
              <a:rPr lang="en-US" sz="1200" b="0" strike="noStrike" spc="-1">
                <a:solidFill>
                  <a:srgbClr val="000000"/>
                </a:solidFill>
                <a:latin typeface="Roboto"/>
                <a:ea typeface="Roboto"/>
              </a:rPr>
              <a:t>The important business practices of a FOSS compliance program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Identification of the origin and license of FOSS software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Tracking FOSS software within the development process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Performing FOSS review and identifying license obligations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Fulfillment of license obligations when product ships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Oversight for FOSS Compliance Program, creation of policy, and compliance decisions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Training</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r>
              <a:rPr lang="en-US" sz="1200" b="0" strike="noStrike" spc="-1">
                <a:solidFill>
                  <a:srgbClr val="000000"/>
                </a:solidFill>
                <a:latin typeface="Roboto"/>
                <a:ea typeface="Roboto"/>
              </a:rPr>
              <a:t>A FOSS compliance program provides various benefits such as an increased understanding of how FOSS impacts your organization, an increased understanding of the costs and risks associated with FOSS, better relations with the FOSS community and increased knowledge of available FOSS solutions.</a:t>
            </a: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a:p>
            <a:pPr marL="171360" indent="-170640">
              <a:lnSpc>
                <a:spcPct val="100000"/>
              </a:lnSpc>
            </a:pPr>
            <a:endParaRPr lang="en-US" sz="1200" b="0" strike="noStrike" spc="-1">
              <a:latin typeface="Arial"/>
            </a:endParaRPr>
          </a:p>
        </p:txBody>
      </p:sp>
      <p:sp>
        <p:nvSpPr>
          <p:cNvPr id="106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44BCE05-1D39-41F1-AB75-4E4B95600356}" type="slidenum">
              <a:rPr lang="en-US" sz="1200" b="0" strike="noStrike" spc="-1">
                <a:solidFill>
                  <a:srgbClr val="000000"/>
                </a:solidFill>
                <a:latin typeface="Roboto"/>
                <a:ea typeface="Roboto"/>
              </a:rPr>
              <a:t>32</a:t>
            </a:fld>
            <a:endParaRPr lang="en-US" sz="1200" b="0" strike="noStrike" spc="-1">
              <a:latin typeface="Arial"/>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68" name="PlaceHolder 1"/>
          <p:cNvSpPr>
            <a:spLocks noGrp="1" noRot="1" noChangeAspect="1"/>
          </p:cNvSpPr>
          <p:nvPr>
            <p:ph type="sldImg"/>
          </p:nvPr>
        </p:nvSpPr>
        <p:spPr>
          <a:xfrm>
            <a:off x="685800" y="1143000"/>
            <a:ext cx="5485680" cy="3085200"/>
          </a:xfrm>
          <a:prstGeom prst="rect">
            <a:avLst/>
          </a:prstGeom>
        </p:spPr>
      </p:sp>
      <p:sp>
        <p:nvSpPr>
          <p:cNvPr id="106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fundamental concepts in understanding FOSS usage</a:t>
            </a:r>
            <a:endParaRPr lang="en-US" sz="1200" b="0" strike="noStrike" spc="-1">
              <a:latin typeface="Arial"/>
            </a:endParaRPr>
          </a:p>
        </p:txBody>
      </p:sp>
      <p:sp>
        <p:nvSpPr>
          <p:cNvPr id="107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125C62A-3BB3-49D0-BC7C-4E83EC75BD12}" type="slidenum">
              <a:rPr lang="en-US" sz="1200" b="0" strike="noStrike" spc="-1">
                <a:solidFill>
                  <a:srgbClr val="000000"/>
                </a:solidFill>
                <a:latin typeface="Roboto"/>
                <a:ea typeface="Roboto"/>
              </a:rPr>
              <a:t>33</a:t>
            </a:fld>
            <a:endParaRPr lang="en-US" sz="1200" b="0" strike="noStrike" spc="-1">
              <a:latin typeface="Arial"/>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1" name="PlaceHolder 1"/>
          <p:cNvSpPr>
            <a:spLocks noGrp="1" noRot="1" noChangeAspect="1"/>
          </p:cNvSpPr>
          <p:nvPr>
            <p:ph type="sldImg"/>
          </p:nvPr>
        </p:nvSpPr>
        <p:spPr>
          <a:xfrm>
            <a:off x="380880" y="694800"/>
            <a:ext cx="6095160" cy="3428280"/>
          </a:xfrm>
          <a:prstGeom prst="rect">
            <a:avLst/>
          </a:prstGeom>
        </p:spPr>
      </p:sp>
      <p:sp>
        <p:nvSpPr>
          <p:cNvPr id="107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is about how the use of FOSS components is a consideration for your compliance. Different use cases will have different legal effects. The next few slides explain these concepts in more detail.</a:t>
            </a:r>
            <a:endParaRPr lang="en-US" sz="1200" b="0" strike="noStrike" spc="-1">
              <a:latin typeface="Arial"/>
            </a:endParaRPr>
          </a:p>
        </p:txBody>
      </p:sp>
      <p:sp>
        <p:nvSpPr>
          <p:cNvPr id="107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7A338A-9D67-4C96-9DF0-6B1501AD0D78}" type="slidenum">
              <a:rPr lang="en-US" sz="1200" b="0" strike="noStrike" spc="-1">
                <a:solidFill>
                  <a:srgbClr val="000000"/>
                </a:solidFill>
                <a:latin typeface="Roboto"/>
                <a:ea typeface="Roboto"/>
              </a:rPr>
              <a:t>34</a:t>
            </a:fld>
            <a:endParaRPr lang="en-US" sz="1200" b="0" strike="noStrike" spc="-1">
              <a:latin typeface="Arial"/>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4" name="PlaceHolder 1"/>
          <p:cNvSpPr>
            <a:spLocks noGrp="1" noRot="1" noChangeAspect="1"/>
          </p:cNvSpPr>
          <p:nvPr>
            <p:ph type="sldImg"/>
          </p:nvPr>
        </p:nvSpPr>
        <p:spPr>
          <a:xfrm>
            <a:off x="380880" y="694800"/>
            <a:ext cx="6095160" cy="3428280"/>
          </a:xfrm>
          <a:prstGeom prst="rect">
            <a:avLst/>
          </a:prstGeom>
        </p:spPr>
      </p:sp>
      <p:sp>
        <p:nvSpPr>
          <p:cNvPr id="1075"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incorporation means when using FOSS.</a:t>
            </a:r>
            <a:endParaRPr lang="en-US" sz="1200" b="0" strike="noStrike" spc="-1">
              <a:latin typeface="Arial"/>
            </a:endParaRPr>
          </a:p>
        </p:txBody>
      </p:sp>
      <p:sp>
        <p:nvSpPr>
          <p:cNvPr id="107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6292AD2-EF7E-4F47-99F0-2D22A18C4A6A}" type="slidenum">
              <a:rPr lang="en-US" sz="1200" b="0" strike="noStrike" spc="-1">
                <a:solidFill>
                  <a:srgbClr val="000000"/>
                </a:solidFill>
                <a:latin typeface="Roboto"/>
                <a:ea typeface="Roboto"/>
              </a:rPr>
              <a:t>35</a:t>
            </a:fld>
            <a:endParaRPr lang="en-US" sz="1200" b="0" strike="noStrike" spc="-1">
              <a:latin typeface="Arial"/>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77" name="PlaceHolder 1"/>
          <p:cNvSpPr>
            <a:spLocks noGrp="1" noRot="1" noChangeAspect="1"/>
          </p:cNvSpPr>
          <p:nvPr>
            <p:ph type="sldImg"/>
          </p:nvPr>
        </p:nvSpPr>
        <p:spPr>
          <a:xfrm>
            <a:off x="380880" y="694800"/>
            <a:ext cx="6095160" cy="3428280"/>
          </a:xfrm>
          <a:prstGeom prst="rect">
            <a:avLst/>
          </a:prstGeom>
        </p:spPr>
      </p:sp>
      <p:sp>
        <p:nvSpPr>
          <p:cNvPr id="1078"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linking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7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9EE739A-B5F8-4490-A9BC-DE3766F1F507}" type="slidenum">
              <a:rPr lang="en-US" sz="1200" b="0" strike="noStrike" spc="-1">
                <a:solidFill>
                  <a:srgbClr val="000000"/>
                </a:solidFill>
                <a:latin typeface="Roboto"/>
                <a:ea typeface="Roboto"/>
              </a:rPr>
              <a:t>36</a:t>
            </a:fld>
            <a:endParaRPr lang="en-US" sz="1200" b="0" strike="noStrike" spc="-1">
              <a:latin typeface="Arial"/>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0" name="PlaceHolder 1"/>
          <p:cNvSpPr>
            <a:spLocks noGrp="1" noRot="1" noChangeAspect="1"/>
          </p:cNvSpPr>
          <p:nvPr>
            <p:ph type="sldImg"/>
          </p:nvPr>
        </p:nvSpPr>
        <p:spPr>
          <a:xfrm>
            <a:off x="380880" y="694800"/>
            <a:ext cx="6095160" cy="3428280"/>
          </a:xfrm>
          <a:prstGeom prst="rect">
            <a:avLst/>
          </a:prstGeom>
        </p:spPr>
      </p:sp>
      <p:sp>
        <p:nvSpPr>
          <p:cNvPr id="108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modification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9A025E-D355-4F99-8074-09106731FD4F}" type="slidenum">
              <a:rPr lang="en-US" sz="1200" b="0" strike="noStrike" spc="-1">
                <a:solidFill>
                  <a:srgbClr val="000000"/>
                </a:solidFill>
                <a:latin typeface="Roboto"/>
                <a:ea typeface="Roboto"/>
              </a:rPr>
              <a:t>37</a:t>
            </a:fld>
            <a:endParaRPr lang="en-US" sz="1200" b="0" strike="noStrike" spc="-1">
              <a:latin typeface="Arial"/>
            </a:endParaRPr>
          </a:p>
        </p:txBody>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3" name="PlaceHolder 1"/>
          <p:cNvSpPr>
            <a:spLocks noGrp="1" noRot="1" noChangeAspect="1"/>
          </p:cNvSpPr>
          <p:nvPr>
            <p:ph type="sldImg"/>
          </p:nvPr>
        </p:nvSpPr>
        <p:spPr>
          <a:xfrm>
            <a:off x="380880" y="694800"/>
            <a:ext cx="6095160" cy="3428280"/>
          </a:xfrm>
          <a:prstGeom prst="rect">
            <a:avLst/>
          </a:prstGeom>
        </p:spPr>
      </p:sp>
      <p:sp>
        <p:nvSpPr>
          <p:cNvPr id="1084"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slides outlines what translation means when using FOSS.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08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452F5DC-DFEC-414A-96AF-BEB7579982FC}" type="slidenum">
              <a:rPr lang="en-US" sz="1200" b="0" strike="noStrike" spc="-1">
                <a:solidFill>
                  <a:srgbClr val="000000"/>
                </a:solidFill>
                <a:latin typeface="Roboto"/>
                <a:ea typeface="Roboto"/>
              </a:rPr>
              <a:t>38</a:t>
            </a:fld>
            <a:endParaRPr lang="en-US" sz="1200" b="0" strike="noStrike" spc="-1">
              <a:latin typeface="Arial"/>
            </a:endParaRPr>
          </a:p>
        </p:txBody>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6" name="PlaceHolder 1"/>
          <p:cNvSpPr>
            <a:spLocks noGrp="1" noRot="1" noChangeAspect="1"/>
          </p:cNvSpPr>
          <p:nvPr>
            <p:ph type="sldImg"/>
          </p:nvPr>
        </p:nvSpPr>
        <p:spPr>
          <a:xfrm>
            <a:off x="380880" y="694800"/>
            <a:ext cx="6095160" cy="3428280"/>
          </a:xfrm>
          <a:prstGeom prst="rect">
            <a:avLst/>
          </a:prstGeom>
        </p:spPr>
      </p:sp>
      <p:sp>
        <p:nvSpPr>
          <p:cNvPr id="108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slides explains that development tools may do some of these actions “behind the scene”, and this is an area that companies should be aware of.</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8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39C894D-6096-4486-903D-3086087E51D2}" type="slidenum">
              <a:rPr lang="en-US" sz="1200" b="0" strike="noStrike" spc="-1">
                <a:solidFill>
                  <a:srgbClr val="000000"/>
                </a:solidFill>
                <a:latin typeface="Roboto"/>
                <a:ea typeface="Roboto"/>
              </a:rPr>
              <a:t>39</a:t>
            </a:fld>
            <a:endParaRPr lang="en-US" sz="1200" b="0" strike="noStrike" spc="-1">
              <a:latin typeface="Arial"/>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1" name="PlaceHolder 1"/>
          <p:cNvSpPr>
            <a:spLocks noGrp="1" noRot="1" noChangeAspect="1"/>
          </p:cNvSpPr>
          <p:nvPr>
            <p:ph type="sldImg"/>
          </p:nvPr>
        </p:nvSpPr>
        <p:spPr>
          <a:xfrm>
            <a:off x="380880" y="694800"/>
            <a:ext cx="6095160" cy="3428280"/>
          </a:xfrm>
          <a:prstGeom prst="rect">
            <a:avLst/>
          </a:prstGeom>
        </p:spPr>
      </p:sp>
      <p:sp>
        <p:nvSpPr>
          <p:cNvPr id="98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intended to help a company identify where their internal FOSS policy is located in the company documentation.</a:t>
            </a:r>
            <a:endParaRPr lang="en-US" sz="1200" b="0" strike="noStrike" spc="-1">
              <a:latin typeface="Arial"/>
            </a:endParaRPr>
          </a:p>
        </p:txBody>
      </p:sp>
      <p:sp>
        <p:nvSpPr>
          <p:cNvPr id="98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B0212BD-966F-4063-BA2B-3E7F600AF952}" type="slidenum">
              <a:rPr lang="en-US" sz="1200" b="0" strike="noStrike" spc="-1">
                <a:solidFill>
                  <a:srgbClr val="000000"/>
                </a:solidFill>
                <a:latin typeface="Roboto"/>
                <a:ea typeface="Roboto"/>
              </a:rPr>
              <a:t>4</a:t>
            </a:fld>
            <a:endParaRPr lang="en-US" sz="1200" b="0" strike="noStrike" spc="-1">
              <a:latin typeface="Arial"/>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9" name="PlaceHolder 1"/>
          <p:cNvSpPr>
            <a:spLocks noGrp="1" noRot="1" noChangeAspect="1"/>
          </p:cNvSpPr>
          <p:nvPr>
            <p:ph type="sldImg"/>
          </p:nvPr>
        </p:nvSpPr>
        <p:spPr>
          <a:xfrm>
            <a:off x="380880" y="694800"/>
            <a:ext cx="6095160" cy="3428280"/>
          </a:xfrm>
          <a:prstGeom prst="rect">
            <a:avLst/>
          </a:prstGeom>
        </p:spPr>
      </p:sp>
      <p:sp>
        <p:nvSpPr>
          <p:cNvPr id="109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explains some of the concepts behind distribution. Because FOSS licenses usually apply during distribution, this is a key point to consider in a compliance program.</a:t>
            </a:r>
            <a:endParaRPr lang="en-US" sz="1200" b="0" strike="noStrike" spc="-1">
              <a:latin typeface="Arial"/>
            </a:endParaRPr>
          </a:p>
        </p:txBody>
      </p:sp>
      <p:sp>
        <p:nvSpPr>
          <p:cNvPr id="109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62FE06D-7E64-4D90-8CF4-F9BCFF76F9C9}" type="slidenum">
              <a:rPr lang="en-US" sz="1200" b="0" strike="noStrike" spc="-1">
                <a:solidFill>
                  <a:srgbClr val="000000"/>
                </a:solidFill>
                <a:latin typeface="Roboto"/>
                <a:ea typeface="Roboto"/>
              </a:rPr>
              <a:t>40</a:t>
            </a:fld>
            <a:endParaRPr lang="en-US" sz="1200" b="0" strike="noStrike" spc="-1">
              <a:latin typeface="Arial"/>
            </a:endParaRPr>
          </a:p>
        </p:txBody>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2" name="PlaceHolder 1"/>
          <p:cNvSpPr>
            <a:spLocks noGrp="1" noRot="1" noChangeAspect="1"/>
          </p:cNvSpPr>
          <p:nvPr>
            <p:ph type="sldImg"/>
          </p:nvPr>
        </p:nvSpPr>
        <p:spPr>
          <a:xfrm>
            <a:off x="380880" y="694800"/>
            <a:ext cx="6095160" cy="3428280"/>
          </a:xfrm>
          <a:prstGeom prst="rect">
            <a:avLst/>
          </a:prstGeom>
        </p:spPr>
      </p:sp>
      <p:sp>
        <p:nvSpPr>
          <p:cNvPr id="109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Incorporation is when you copy portions of a FOSS component into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Linking is when you link or join a FOSS component with your software product.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Modification is when you make changes to a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Translation is when you transform the code from one state to another.</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When thinking about distribution of Open Source you should consider to things:</a:t>
            </a: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Who receives the software?</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Customer/Partner</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Community project</a:t>
            </a:r>
            <a:endParaRPr lang="en-US" sz="2400" b="0" strike="noStrike" spc="-1">
              <a:latin typeface="Arial"/>
            </a:endParaRPr>
          </a:p>
          <a:p>
            <a:pPr>
              <a:lnSpc>
                <a:spcPct val="100000"/>
              </a:lnSpc>
            </a:pPr>
            <a:r>
              <a:rPr lang="en-US" sz="1200" b="0" strike="noStrike" spc="-1">
                <a:solidFill>
                  <a:srgbClr val="000000"/>
                </a:solidFill>
                <a:latin typeface="Roboto"/>
                <a:ea typeface="Roboto"/>
              </a:rPr>
              <a:t>What is the format for delivery?</a:t>
            </a:r>
            <a:endParaRPr lang="en-US" sz="12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Source code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Binary delivery</a:t>
            </a:r>
            <a:endParaRPr lang="en-US" sz="2400" b="0" strike="noStrike" spc="-1">
              <a:latin typeface="Arial"/>
            </a:endParaRPr>
          </a:p>
          <a:p>
            <a:pPr marL="617400" lvl="1" indent="-349920">
              <a:lnSpc>
                <a:spcPct val="100000"/>
              </a:lnSpc>
              <a:buClr>
                <a:srgbClr val="000000"/>
              </a:buClr>
              <a:buFont typeface="Arial"/>
              <a:buChar char="•"/>
            </a:pPr>
            <a:r>
              <a:rPr lang="en-US" sz="2400" b="0" strike="noStrike" spc="-1">
                <a:solidFill>
                  <a:srgbClr val="000000"/>
                </a:solidFill>
                <a:latin typeface="Roboto"/>
                <a:ea typeface="Roboto"/>
              </a:rPr>
              <a:t>Pre-loaded onto hardware</a:t>
            </a: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a:p>
            <a:pPr>
              <a:lnSpc>
                <a:spcPct val="100000"/>
              </a:lnSpc>
            </a:pPr>
            <a:endParaRPr lang="en-US" sz="2400" b="0" strike="noStrike" spc="-1">
              <a:latin typeface="Arial"/>
            </a:endParaRPr>
          </a:p>
        </p:txBody>
      </p:sp>
      <p:sp>
        <p:nvSpPr>
          <p:cNvPr id="109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9FA8358C-6DB4-49D7-A187-DD5824EF0717}" type="slidenum">
              <a:rPr lang="en-US" sz="1200" b="0" strike="noStrike" spc="-1">
                <a:solidFill>
                  <a:srgbClr val="000000"/>
                </a:solidFill>
                <a:latin typeface="Roboto"/>
                <a:ea typeface="Roboto"/>
              </a:rPr>
              <a:t>41</a:t>
            </a:fld>
            <a:endParaRPr lang="en-US" sz="1200" b="0" strike="noStrike" spc="-1">
              <a:latin typeface="Arial"/>
            </a:endParaRPr>
          </a:p>
        </p:txBody>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 name="PlaceHolder 1"/>
          <p:cNvSpPr>
            <a:spLocks noGrp="1" noRot="1" noChangeAspect="1"/>
          </p:cNvSpPr>
          <p:nvPr>
            <p:ph type="sldImg"/>
          </p:nvPr>
        </p:nvSpPr>
        <p:spPr>
          <a:xfrm>
            <a:off x="685800" y="1143000"/>
            <a:ext cx="5485680" cy="3085200"/>
          </a:xfrm>
          <a:prstGeom prst="rect">
            <a:avLst/>
          </a:prstGeom>
        </p:spPr>
      </p:sp>
      <p:sp>
        <p:nvSpPr>
          <p:cNvPr id="109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a “FOSS Review” process in which FOSS usage is analyzed and the relevant obligations are determined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09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731CFB-CA59-458F-94FC-527C278A3BA1}" type="slidenum">
              <a:rPr lang="en-US" sz="1200" b="0" strike="noStrike" spc="-1">
                <a:solidFill>
                  <a:srgbClr val="000000"/>
                </a:solidFill>
                <a:latin typeface="Roboto"/>
                <a:ea typeface="Roboto"/>
              </a:rPr>
              <a:t>42</a:t>
            </a:fld>
            <a:endParaRPr lang="en-US" sz="1200" b="0" strike="noStrike" spc="-1">
              <a:latin typeface="Arial"/>
            </a:endParaRPr>
          </a:p>
        </p:txBody>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8" name="PlaceHolder 1"/>
          <p:cNvSpPr>
            <a:spLocks noGrp="1" noRot="1" noChangeAspect="1"/>
          </p:cNvSpPr>
          <p:nvPr>
            <p:ph type="sldImg"/>
          </p:nvPr>
        </p:nvSpPr>
        <p:spPr>
          <a:xfrm>
            <a:off x="380880" y="694800"/>
            <a:ext cx="6095160" cy="3428280"/>
          </a:xfrm>
          <a:prstGeom prst="rect">
            <a:avLst/>
          </a:prstGeom>
        </p:spPr>
      </p:sp>
      <p:sp>
        <p:nvSpPr>
          <p:cNvPr id="109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is a basic building block of a FOSS Compliance Program.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A FOSS Review can be the meeting point for engineering, business and legal teams, and can require planning and organization to successfully conduct on a large scale.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Engineering or developer teams may participate in gathering relevant information</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Legal teams analyze and determine license obligations and provide guidance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Business and engineering teams may receive and implement guidance</a:t>
            </a:r>
            <a:endParaRPr lang="en-US" sz="1200" b="0" strike="noStrike" spc="-1">
              <a:latin typeface="Arial"/>
            </a:endParaRPr>
          </a:p>
          <a:p>
            <a:pPr>
              <a:lnSpc>
                <a:spcPct val="100000"/>
              </a:lnSpc>
            </a:pPr>
            <a:endParaRPr lang="en-US" sz="1200" b="0" strike="noStrike" spc="-1">
              <a:latin typeface="Arial"/>
            </a:endParaRPr>
          </a:p>
        </p:txBody>
      </p:sp>
      <p:sp>
        <p:nvSpPr>
          <p:cNvPr id="110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769EB6-7206-4B44-AA19-C51A2AB64D69}" type="slidenum">
              <a:rPr lang="en-US" sz="1200" b="0" strike="noStrike" spc="-1">
                <a:solidFill>
                  <a:srgbClr val="000000"/>
                </a:solidFill>
                <a:latin typeface="Roboto"/>
                <a:ea typeface="Roboto"/>
              </a:rPr>
              <a:t>43</a:t>
            </a:fld>
            <a:endParaRPr lang="en-US" sz="1200" b="0" strike="noStrike" spc="-1">
              <a:latin typeface="Arial"/>
            </a:endParaRPr>
          </a:p>
        </p:txBody>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1" name="PlaceHolder 1"/>
          <p:cNvSpPr>
            <a:spLocks noGrp="1" noRot="1" noChangeAspect="1"/>
          </p:cNvSpPr>
          <p:nvPr>
            <p:ph type="sldImg"/>
          </p:nvPr>
        </p:nvSpPr>
        <p:spPr>
          <a:xfrm>
            <a:off x="382680" y="695160"/>
            <a:ext cx="6092640" cy="3427200"/>
          </a:xfrm>
          <a:prstGeom prst="rect">
            <a:avLst/>
          </a:prstGeom>
        </p:spPr>
      </p:sp>
      <p:sp>
        <p:nvSpPr>
          <p:cNvPr id="110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is to identify the proper parties to initiate a FOSS Review</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Important questions to ask include: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Who are the decision makers about FOSS usage (managers, architects, individual engineers, etc.)? </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How can they raise questions about FOSS usage?</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Is there a regular point in your development process where FOSS Reviews can begin?</a:t>
            </a:r>
            <a:endParaRPr lang="en-US" sz="1200" b="0" strike="noStrike" spc="-1">
              <a:latin typeface="Arial"/>
            </a:endParaRPr>
          </a:p>
          <a:p>
            <a:pPr>
              <a:lnSpc>
                <a:spcPct val="100000"/>
              </a:lnSpc>
            </a:pPr>
            <a:endParaRPr lang="en-US" sz="1200" b="0" strike="noStrike" spc="-1">
              <a:latin typeface="Arial"/>
            </a:endParaRPr>
          </a:p>
        </p:txBody>
      </p:sp>
      <p:sp>
        <p:nvSpPr>
          <p:cNvPr id="110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9CF487D-87C9-4D15-A914-082561E0C12B}" type="slidenum">
              <a:rPr lang="en-US" sz="1200" b="0" strike="noStrike" spc="-1">
                <a:solidFill>
                  <a:srgbClr val="000000"/>
                </a:solidFill>
                <a:latin typeface="Roboto"/>
                <a:ea typeface="Roboto"/>
              </a:rPr>
              <a:t>44</a:t>
            </a:fld>
            <a:endParaRPr lang="en-US" sz="1200" b="0" strike="noStrike" spc="-1">
              <a:latin typeface="Arial"/>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4" name="PlaceHolder 1"/>
          <p:cNvSpPr>
            <a:spLocks noGrp="1" noRot="1" noChangeAspect="1"/>
          </p:cNvSpPr>
          <p:nvPr>
            <p:ph type="sldImg"/>
          </p:nvPr>
        </p:nvSpPr>
        <p:spPr>
          <a:xfrm>
            <a:off x="382680" y="695160"/>
            <a:ext cx="6092640" cy="3427200"/>
          </a:xfrm>
          <a:prstGeom prst="rect">
            <a:avLst/>
          </a:prstGeom>
        </p:spPr>
      </p:sp>
      <p:sp>
        <p:nvSpPr>
          <p:cNvPr id="110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It should be noted that this list of information looks quite large. However, the amount of information required depends on the size of your company and what you intend to do with the FOSS code. Large entities tend to require more information than small entities.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There are a couple additional issues in the case of external vendors. First, you may need to follow up with the vendor if FOSS issues arise in the future, and having a reliable point of contact is important. You may also need to meet FOSS license obligations for FOSS delivered from the vendor. Ensure you have the notices and source code as needed to meet these obligations.</a:t>
            </a:r>
            <a:endParaRPr lang="en-US" sz="1200" b="0" strike="noStrike" spc="-1">
              <a:latin typeface="Arial"/>
            </a:endParaRPr>
          </a:p>
        </p:txBody>
      </p:sp>
      <p:sp>
        <p:nvSpPr>
          <p:cNvPr id="110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3D32BFC-E87F-4DFF-AF82-C8E6284C1F06}" type="slidenum">
              <a:rPr lang="en-US" sz="1200" b="0" strike="noStrike" spc="-1">
                <a:solidFill>
                  <a:srgbClr val="000000"/>
                </a:solidFill>
                <a:latin typeface="Roboto"/>
                <a:ea typeface="Roboto"/>
              </a:rPr>
              <a:t>45</a:t>
            </a:fld>
            <a:endParaRPr lang="en-US" sz="1200" b="0" strike="noStrike" spc="-1">
              <a:latin typeface="Arial"/>
            </a:endParaRPr>
          </a:p>
        </p:txBody>
      </p:sp>
    </p:spTree>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07" name="PlaceHolder 1"/>
          <p:cNvSpPr>
            <a:spLocks noGrp="1" noRot="1" noChangeAspect="1"/>
          </p:cNvSpPr>
          <p:nvPr>
            <p:ph type="sldImg"/>
          </p:nvPr>
        </p:nvSpPr>
        <p:spPr>
          <a:xfrm>
            <a:off x="380880" y="694800"/>
            <a:ext cx="6095160" cy="3428280"/>
          </a:xfrm>
          <a:prstGeom prst="rect">
            <a:avLst/>
          </a:prstGeom>
        </p:spPr>
      </p:sp>
      <p:sp>
        <p:nvSpPr>
          <p:cNvPr id="110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may consist of an interdisciplinary team</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which may include in-house or outside attorneys, reviews and evaluates the FOSS usage for license obligations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legal team may be supported by others, including:</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Scanning and tooling teams that identify and track FOSS usage. These teams may provide support using code scanning or forensics tools to identify FOSS components in a codebase. The teams may also organize and track information gathered regarding FOSS usage to assist with later compliance processes.</a:t>
            </a:r>
            <a:endParaRPr lang="en-US" sz="1200" b="0" strike="noStrike" spc="-1">
              <a:latin typeface="Arial"/>
            </a:endParaRPr>
          </a:p>
          <a:p>
            <a:pPr marL="171360" indent="-170640">
              <a:lnSpc>
                <a:spcPct val="100000"/>
              </a:lnSpc>
              <a:buClr>
                <a:srgbClr val="000000"/>
              </a:buClr>
              <a:buFont typeface="Arial"/>
              <a:buChar char="•"/>
            </a:pPr>
            <a:r>
              <a:rPr lang="en-US" sz="1200" b="0" strike="noStrike" spc="-1">
                <a:solidFill>
                  <a:srgbClr val="000000"/>
                </a:solidFill>
                <a:latin typeface="Roboto"/>
                <a:ea typeface="Roboto"/>
              </a:rPr>
              <a:t>Other specialists or representatives that may be impacted by FOSS-related issues, such as commercial licensing, compliance or business planning teams. </a:t>
            </a:r>
            <a:endParaRPr lang="en-US" sz="1200" b="0" strike="noStrike" spc="-1">
              <a:latin typeface="Arial"/>
            </a:endParaRPr>
          </a:p>
          <a:p>
            <a:pPr>
              <a:lnSpc>
                <a:spcPct val="100000"/>
              </a:lnSpc>
            </a:pPr>
            <a:endParaRPr lang="en-US" sz="1200" b="0" strike="noStrike" spc="-1">
              <a:latin typeface="Arial"/>
            </a:endParaRPr>
          </a:p>
        </p:txBody>
      </p:sp>
      <p:sp>
        <p:nvSpPr>
          <p:cNvPr id="110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B67F12-DADF-419E-BE26-65C2E76BA2A0}" type="slidenum">
              <a:rPr lang="en-US" sz="1200" b="0" strike="noStrike" spc="-1">
                <a:solidFill>
                  <a:srgbClr val="000000"/>
                </a:solidFill>
                <a:latin typeface="Roboto"/>
                <a:ea typeface="Roboto"/>
              </a:rPr>
              <a:t>46</a:t>
            </a:fld>
            <a:endParaRPr lang="en-US" sz="1200" b="0" strike="noStrike" spc="-1">
              <a:latin typeface="Arial"/>
            </a:endParaRPr>
          </a:p>
        </p:txBody>
      </p:sp>
    </p:spTree>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0" name="PlaceHolder 1"/>
          <p:cNvSpPr>
            <a:spLocks noGrp="1" noRot="1" noChangeAspect="1"/>
          </p:cNvSpPr>
          <p:nvPr>
            <p:ph type="sldImg"/>
          </p:nvPr>
        </p:nvSpPr>
        <p:spPr>
          <a:xfrm>
            <a:off x="380880" y="694800"/>
            <a:ext cx="6095160" cy="3428280"/>
          </a:xfrm>
          <a:prstGeom prst="rect">
            <a:avLst/>
          </a:prstGeom>
        </p:spPr>
      </p:sp>
      <p:sp>
        <p:nvSpPr>
          <p:cNvPr id="111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team should have the expertise to properly assess the FOSS usage. This may require support from engineering teams to educate legal and business teams about the proposed FOSS usage. For example, code scanning may be used to locate undisclosed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Once the proposed FOSS usage has been fully assessed, the legal team will then have the necessary information on which to make its judgments.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613D41E-FB5E-4003-B630-7A2D0EA9433C}" type="slidenum">
              <a:rPr lang="en-US" sz="1200" b="0" strike="noStrike" spc="-1">
                <a:solidFill>
                  <a:srgbClr val="000000"/>
                </a:solidFill>
                <a:latin typeface="Roboto"/>
                <a:ea typeface="Roboto"/>
              </a:rPr>
              <a:t>47</a:t>
            </a:fld>
            <a:endParaRPr lang="en-US" sz="1200" b="0" strike="noStrike" spc="-1">
              <a:latin typeface="Arial"/>
            </a:endParaRPr>
          </a:p>
        </p:txBody>
      </p:sp>
    </p:spTree>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3" name="PlaceHolder 1"/>
          <p:cNvSpPr>
            <a:spLocks noGrp="1" noRot="1" noChangeAspect="1"/>
          </p:cNvSpPr>
          <p:nvPr>
            <p:ph type="sldImg"/>
          </p:nvPr>
        </p:nvSpPr>
        <p:spPr>
          <a:xfrm>
            <a:off x="381000" y="695325"/>
            <a:ext cx="6094413" cy="3427413"/>
          </a:xfrm>
          <a:prstGeom prst="rect">
            <a:avLst/>
          </a:prstGeom>
        </p:spPr>
      </p:sp>
      <p:sp>
        <p:nvSpPr>
          <p:cNvPr id="111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what Open Source code scanning tools are, how they work, and where a new user can start to gather knowledge about the subject.</a:t>
            </a:r>
            <a:endParaRPr lang="en-US" sz="1200" b="0" strike="noStrike" spc="-1">
              <a:latin typeface="Arial"/>
            </a:endParaRPr>
          </a:p>
        </p:txBody>
      </p:sp>
      <p:sp>
        <p:nvSpPr>
          <p:cNvPr id="111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2AFD248F-10D6-4BFD-B88C-CA0846B1D3C1}" type="slidenum">
              <a:rPr lang="en-US" sz="1200" b="0" strike="noStrike" spc="-1">
                <a:solidFill>
                  <a:srgbClr val="000000"/>
                </a:solidFill>
                <a:latin typeface="Roboto"/>
                <a:ea typeface="Roboto"/>
              </a:rPr>
              <a:t>48</a:t>
            </a:fld>
            <a:endParaRPr lang="en-US" sz="1200" b="0" strike="noStrike" spc="-1">
              <a:latin typeface="Arial"/>
            </a:endParaRPr>
          </a:p>
        </p:txBody>
      </p:sp>
    </p:spTree>
    <p:extLst>
      <p:ext uri="{BB962C8B-B14F-4D97-AF65-F5344CB8AC3E}">
        <p14:creationId xmlns:p14="http://schemas.microsoft.com/office/powerpoint/2010/main" val="305347466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6" name="PlaceHolder 1"/>
          <p:cNvSpPr>
            <a:spLocks noGrp="1" noRot="1" noChangeAspect="1"/>
          </p:cNvSpPr>
          <p:nvPr>
            <p:ph type="sldImg"/>
          </p:nvPr>
        </p:nvSpPr>
        <p:spPr>
          <a:xfrm>
            <a:off x="380880" y="694800"/>
            <a:ext cx="6095160" cy="3428280"/>
          </a:xfrm>
          <a:prstGeom prst="rect">
            <a:avLst/>
          </a:prstGeom>
        </p:spPr>
      </p:sp>
      <p:sp>
        <p:nvSpPr>
          <p:cNvPr id="111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be flexible enough to allow the interested parties to collaborate. Sometimes a FOSS usage scenario may not be clear to the FOSS review team. The engineering team will need the ability to provide further input. Likewise, the engineering team may need assistance in implementing guidance from the FOSS review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1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ABF72A-1943-4F70-AFAD-F4C573AC179D}" type="slidenum">
              <a:rPr lang="en-US" sz="1200" b="0" strike="noStrike" spc="-1">
                <a:solidFill>
                  <a:srgbClr val="000000"/>
                </a:solidFill>
                <a:latin typeface="Roboto"/>
                <a:ea typeface="Roboto"/>
              </a:rPr>
              <a:t>59</a:t>
            </a:fld>
            <a:endParaRPr lang="en-US" sz="1200" b="0" strike="noStrike" spc="-1">
              <a:latin typeface="Arial"/>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4" name="PlaceHolder 1"/>
          <p:cNvSpPr>
            <a:spLocks noGrp="1" noRot="1" noChangeAspect="1"/>
          </p:cNvSpPr>
          <p:nvPr>
            <p:ph type="sldImg"/>
          </p:nvPr>
        </p:nvSpPr>
        <p:spPr>
          <a:xfrm>
            <a:off x="380880" y="685800"/>
            <a:ext cx="6095160" cy="3428280"/>
          </a:xfrm>
          <a:prstGeom prst="rect">
            <a:avLst/>
          </a:prstGeom>
        </p:spPr>
      </p:sp>
      <p:sp>
        <p:nvSpPr>
          <p:cNvPr id="98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is focused on the “big picture” of Intellectual Property. This chapter is probably most useful for managers or developers who might not fully understand the fundamentals of copyright, patent and trademark law.</a:t>
            </a:r>
            <a:endParaRPr lang="en-US" sz="1200" b="0" strike="noStrike" spc="-1">
              <a:latin typeface="Arial"/>
            </a:endParaRPr>
          </a:p>
        </p:txBody>
      </p:sp>
      <p:sp>
        <p:nvSpPr>
          <p:cNvPr id="98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0C7C775-7090-4E66-BCBA-320F83DEF0F2}" type="slidenum">
              <a:rPr lang="en-US" sz="1200" b="0" strike="noStrike" spc="-1">
                <a:solidFill>
                  <a:srgbClr val="000000"/>
                </a:solidFill>
                <a:latin typeface="Roboto"/>
                <a:ea typeface="Roboto"/>
              </a:rPr>
              <a:t>5</a:t>
            </a:fld>
            <a:endParaRPr lang="en-US" sz="1200" b="0" strike="noStrike" spc="-1">
              <a:latin typeface="Arial"/>
            </a:endParaRPr>
          </a:p>
        </p:txBody>
      </p:sp>
    </p:spTree>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19" name="PlaceHolder 1"/>
          <p:cNvSpPr>
            <a:spLocks noGrp="1" noRot="1" noChangeAspect="1"/>
          </p:cNvSpPr>
          <p:nvPr>
            <p:ph type="sldImg"/>
          </p:nvPr>
        </p:nvSpPr>
        <p:spPr>
          <a:xfrm>
            <a:off x="380880" y="694800"/>
            <a:ext cx="6095160" cy="3428280"/>
          </a:xfrm>
          <a:prstGeom prst="rect">
            <a:avLst/>
          </a:prstGeom>
        </p:spPr>
      </p:sp>
      <p:sp>
        <p:nvSpPr>
          <p:cNvPr id="112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FOSS Review process should have oversight (for example, an Executive Review Committee in this diagram). The oversight committee may make important policy decisions or resolve disagreements between parties in the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89B08B4-B019-4A48-89D3-752E1992BCCA}" type="slidenum">
              <a:rPr lang="en-US" sz="1200" b="0" strike="noStrike" spc="-1">
                <a:solidFill>
                  <a:srgbClr val="000000"/>
                </a:solidFill>
                <a:latin typeface="Roboto"/>
                <a:ea typeface="Roboto"/>
              </a:rPr>
              <a:t>60</a:t>
            </a:fld>
            <a:endParaRPr lang="en-US" sz="1200" b="0" strike="noStrike" spc="-1">
              <a:latin typeface="Arial"/>
            </a:endParaRPr>
          </a:p>
        </p:txBody>
      </p:sp>
    </p:spTree>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2" name="PlaceHolder 1"/>
          <p:cNvSpPr>
            <a:spLocks noGrp="1" noRot="1" noChangeAspect="1"/>
          </p:cNvSpPr>
          <p:nvPr>
            <p:ph type="sldImg"/>
          </p:nvPr>
        </p:nvSpPr>
        <p:spPr>
          <a:xfrm>
            <a:off x="380880" y="694800"/>
            <a:ext cx="6095160" cy="3428280"/>
          </a:xfrm>
          <a:prstGeom prst="rect">
            <a:avLst/>
          </a:prstGeom>
        </p:spPr>
      </p:sp>
      <p:sp>
        <p:nvSpPr>
          <p:cNvPr id="112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To gather and analyze information regarding FOSS usage and to produce appropriate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The method for initiating this process may vary by company, but should be open to those who are involved in using FOSS in development.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Initiate a FOSS review process or contact the FOSS review team. The process should be flexible enough so that FOSS users in your organization have access to guidance.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package name, version, download URL, license, description and intended use in your product is a good starting point. The precisely level of detail you will need depends on your organization and intended use case.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copyright notices, attribution and source code normally helps to identify who is licensing the FOSS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Development team's point of contact in case you need to follow up with future FOSS issues. You may also want to obtain copyright and attribution notices, and source code for vendor modifications if these are needed to satisfy license obligations for FOSS licenses governing the third party software.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Check information for completeness, consistency and accuracy. This process may be assisted by support teams, including teams that run code scanning tools to scan for undisclosed FOSS usage. </a:t>
            </a:r>
            <a:endParaRPr lang="en-US" sz="1200" b="0" strike="noStrike" spc="-1">
              <a:latin typeface="Arial"/>
            </a:endParaRPr>
          </a:p>
        </p:txBody>
      </p:sp>
      <p:sp>
        <p:nvSpPr>
          <p:cNvPr id="112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665645F3-B83C-4B0D-9C6A-CA564742A350}" type="slidenum">
              <a:rPr lang="en-US" sz="1200" b="0" strike="noStrike" spc="-1">
                <a:solidFill>
                  <a:srgbClr val="000000"/>
                </a:solidFill>
                <a:latin typeface="Roboto"/>
                <a:ea typeface="Roboto"/>
              </a:rPr>
              <a:t>61</a:t>
            </a:fld>
            <a:endParaRPr lang="en-US" sz="1200" b="0" strike="noStrike" spc="-1">
              <a:latin typeface="Arial"/>
            </a:endParaRPr>
          </a:p>
        </p:txBody>
      </p:sp>
    </p:spTree>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5" name="PlaceHolder 1"/>
          <p:cNvSpPr>
            <a:spLocks noGrp="1" noRot="1" noChangeAspect="1"/>
          </p:cNvSpPr>
          <p:nvPr>
            <p:ph type="sldImg"/>
          </p:nvPr>
        </p:nvSpPr>
        <p:spPr>
          <a:xfrm>
            <a:off x="685800" y="1143000"/>
            <a:ext cx="5485680" cy="3085200"/>
          </a:xfrm>
          <a:prstGeom prst="rect">
            <a:avLst/>
          </a:prstGeom>
        </p:spPr>
      </p:sp>
      <p:sp>
        <p:nvSpPr>
          <p:cNvPr id="112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contains an example of a detailed end to end compliance management process.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2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1AFED1A-49A0-4372-A5A2-7FD43E0F4E94}" type="slidenum">
              <a:rPr lang="en-US" sz="1200" b="0" strike="noStrike" spc="-1">
                <a:solidFill>
                  <a:srgbClr val="000000"/>
                </a:solidFill>
                <a:latin typeface="Roboto"/>
                <a:ea typeface="Roboto"/>
              </a:rPr>
              <a:t>62</a:t>
            </a:fld>
            <a:endParaRPr lang="en-US" sz="1200" b="0" strike="noStrike" spc="-1">
              <a:latin typeface="Arial"/>
            </a:endParaRPr>
          </a:p>
        </p:txBody>
      </p:sp>
    </p:spTree>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8" name="PlaceHolder 1"/>
          <p:cNvSpPr>
            <a:spLocks noGrp="1" noRot="1" noChangeAspect="1"/>
          </p:cNvSpPr>
          <p:nvPr>
            <p:ph type="sldImg"/>
          </p:nvPr>
        </p:nvSpPr>
        <p:spPr>
          <a:xfrm>
            <a:off x="380880" y="694800"/>
            <a:ext cx="6095160" cy="3428280"/>
          </a:xfrm>
          <a:prstGeom prst="rect">
            <a:avLst/>
          </a:prstGeom>
        </p:spPr>
      </p:sp>
      <p:sp>
        <p:nvSpPr>
          <p:cNvPr id="112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This slide describes the definition of compliance management and its end goals.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Note that this section provides a detailed example of what may take place in a large enterprise. Smaller companies may wish to approach the process in a more streamlined way.</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3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79B99DA-0416-42F0-A4CF-6E60E20B22A4}" type="slidenum">
              <a:rPr lang="en-US" sz="1200" b="0" strike="noStrike" spc="-1">
                <a:solidFill>
                  <a:srgbClr val="000000"/>
                </a:solidFill>
                <a:latin typeface="Roboto"/>
                <a:ea typeface="Roboto"/>
              </a:rPr>
              <a:t>63</a:t>
            </a:fld>
            <a:endParaRPr lang="en-US" sz="1200" b="0" strike="noStrike" spc="-1">
              <a:latin typeface="Arial"/>
            </a:endParaRPr>
          </a:p>
        </p:txBody>
      </p:sp>
    </p:spTree>
  </p:cSld>
  <p:clrMapOvr>
    <a:masterClrMapping/>
  </p:clrMapOvr>
</p:notes>
</file>

<file path=ppt/notesSlides/notesSlide5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1" name="PlaceHolder 1"/>
          <p:cNvSpPr>
            <a:spLocks noGrp="1" noRot="1" noChangeAspect="1"/>
          </p:cNvSpPr>
          <p:nvPr>
            <p:ph type="sldImg"/>
          </p:nvPr>
        </p:nvSpPr>
        <p:spPr>
          <a:xfrm>
            <a:off x="380880" y="694800"/>
            <a:ext cx="6095160" cy="3428280"/>
          </a:xfrm>
          <a:prstGeom prst="rect">
            <a:avLst/>
          </a:prstGeom>
        </p:spPr>
      </p:sp>
      <p:sp>
        <p:nvSpPr>
          <p:cNvPr id="113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describes what a Small to Medium Enterprise (SME)might need to do to build and deploy an effective compliance program.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3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A8ECF6D-A1DF-40A3-B84F-259844465E8D}" type="slidenum">
              <a:rPr lang="en-US" sz="1200" b="0" strike="noStrike" spc="-1">
                <a:solidFill>
                  <a:srgbClr val="000000"/>
                </a:solidFill>
                <a:latin typeface="Roboto"/>
                <a:ea typeface="Roboto"/>
              </a:rPr>
              <a:t>64</a:t>
            </a:fld>
            <a:endParaRPr lang="en-US" sz="1200" b="0" strike="noStrike" spc="-1">
              <a:latin typeface="Arial"/>
            </a:endParaRPr>
          </a:p>
        </p:txBody>
      </p:sp>
    </p:spTree>
  </p:cSld>
  <p:clrMapOvr>
    <a:masterClrMapping/>
  </p:clrMapOvr>
</p:notes>
</file>

<file path=ppt/notesSlides/notesSlide5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4" name="PlaceHolder 1"/>
          <p:cNvSpPr>
            <a:spLocks noGrp="1" noRot="1" noChangeAspect="1"/>
          </p:cNvSpPr>
          <p:nvPr>
            <p:ph type="sldImg"/>
          </p:nvPr>
        </p:nvSpPr>
        <p:spPr>
          <a:xfrm>
            <a:off x="382680" y="695160"/>
            <a:ext cx="6092640" cy="3427200"/>
          </a:xfrm>
          <a:prstGeom prst="rect">
            <a:avLst/>
          </a:prstGeom>
        </p:spPr>
      </p:sp>
      <p:sp>
        <p:nvSpPr>
          <p:cNvPr id="113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is an overview of the steps that a larger enterprise might use for their process.</a:t>
            </a:r>
            <a:endParaRPr lang="en-US" sz="1200" b="0" strike="noStrike" spc="-1">
              <a:latin typeface="Arial"/>
            </a:endParaRPr>
          </a:p>
        </p:txBody>
      </p:sp>
      <p:sp>
        <p:nvSpPr>
          <p:cNvPr id="113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24FDA18-7E65-42C7-9C47-98249C311F4A}" type="slidenum">
              <a:rPr lang="en-US" sz="1200" b="0" strike="noStrike" spc="-1">
                <a:solidFill>
                  <a:srgbClr val="000000"/>
                </a:solidFill>
                <a:latin typeface="Roboto"/>
                <a:ea typeface="Roboto"/>
              </a:rPr>
              <a:t>65</a:t>
            </a:fld>
            <a:endParaRPr lang="en-US" sz="1200" b="0" strike="noStrike" spc="-1">
              <a:latin typeface="Arial"/>
            </a:endParaRPr>
          </a:p>
        </p:txBody>
      </p:sp>
    </p:spTree>
  </p:cSld>
  <p:clrMapOvr>
    <a:masterClrMapping/>
  </p:clrMapOvr>
</p:notes>
</file>

<file path=ppt/notesSlides/notesSlide5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37" name="PlaceHolder 1"/>
          <p:cNvSpPr>
            <a:spLocks noGrp="1" noRot="1" noChangeAspect="1"/>
          </p:cNvSpPr>
          <p:nvPr>
            <p:ph type="sldImg"/>
          </p:nvPr>
        </p:nvSpPr>
        <p:spPr>
          <a:xfrm>
            <a:off x="380880" y="694800"/>
            <a:ext cx="6095160" cy="3428280"/>
          </a:xfrm>
          <a:prstGeom prst="rect">
            <a:avLst/>
          </a:prstGeom>
        </p:spPr>
      </p:sp>
      <p:sp>
        <p:nvSpPr>
          <p:cNvPr id="113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first step in our example process is to identify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have been initiated by one of the events listed in “prerequisites.” For example, a development team may have initiated a request (or initiated a FOSS Review). The step may also begin if the review team discovers or is notified that FOSS is being used in a software release or in third party software used by the company, and that a proper review needs to take place.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this example, the FOSS review team may identify FOSS usage through review requests from engineers, from performing scans of internally-developed and third-party software, or reviewing code checked into development branches. The review team will then create a record of the review, then move to the next step (“Audit”).</a:t>
            </a:r>
            <a:endParaRPr lang="en-US" sz="1200" b="0" strike="noStrike" spc="-1">
              <a:latin typeface="Arial"/>
            </a:endParaRPr>
          </a:p>
        </p:txBody>
      </p:sp>
      <p:sp>
        <p:nvSpPr>
          <p:cNvPr id="113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7AE4C0A-EAEC-48AC-9A3A-5294837E2473}" type="slidenum">
              <a:rPr lang="en-US" sz="1200" b="0" strike="noStrike" spc="-1">
                <a:solidFill>
                  <a:srgbClr val="000000"/>
                </a:solidFill>
                <a:latin typeface="Roboto"/>
                <a:ea typeface="Roboto"/>
              </a:rPr>
              <a:t>66</a:t>
            </a:fld>
            <a:endParaRPr lang="en-US" sz="1200" b="0" strike="noStrike" spc="-1">
              <a:latin typeface="Arial"/>
            </a:endParaRPr>
          </a:p>
        </p:txBody>
      </p:sp>
    </p:spTree>
  </p:cSld>
  <p:clrMapOvr>
    <a:masterClrMapping/>
  </p:clrMapOvr>
</p:notes>
</file>

<file path=ppt/notesSlides/notesSlide5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0" name="PlaceHolder 1"/>
          <p:cNvSpPr>
            <a:spLocks noGrp="1" noRot="1" noChangeAspect="1"/>
          </p:cNvSpPr>
          <p:nvPr>
            <p:ph type="sldImg"/>
          </p:nvPr>
        </p:nvSpPr>
        <p:spPr>
          <a:xfrm>
            <a:off x="380880" y="694800"/>
            <a:ext cx="6095160" cy="3428280"/>
          </a:xfrm>
          <a:prstGeom prst="rect">
            <a:avLst/>
          </a:prstGeom>
        </p:spPr>
      </p:sp>
      <p:sp>
        <p:nvSpPr>
          <p:cNvPr id="114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The next step is auditing source code identified in the previous step.</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In our example, the company may conduct research into the identified FOSS component (e.g., review declared licenses, research origins of the FOSS component). The company may also scan the source code to verify the origin and composition of the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The review team may then produce an audit report with its conclusions regarding the origin and licensing of the source code.</a:t>
            </a:r>
            <a:endParaRPr lang="en-US" sz="1200" b="0" strike="noStrike" spc="-1">
              <a:latin typeface="Arial"/>
            </a:endParaRPr>
          </a:p>
        </p:txBody>
      </p:sp>
      <p:sp>
        <p:nvSpPr>
          <p:cNvPr id="114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9B0A8CD-1CE0-492F-BE34-AD434685037C}" type="slidenum">
              <a:rPr lang="en-US" sz="1200" b="0" strike="noStrike" spc="-1">
                <a:solidFill>
                  <a:srgbClr val="000000"/>
                </a:solidFill>
                <a:latin typeface="Roboto"/>
                <a:ea typeface="Roboto"/>
              </a:rPr>
              <a:t>67</a:t>
            </a:fld>
            <a:endParaRPr lang="en-US" sz="1200" b="0" strike="noStrike" spc="-1">
              <a:latin typeface="Arial"/>
            </a:endParaRPr>
          </a:p>
        </p:txBody>
      </p:sp>
    </p:spTree>
  </p:cSld>
  <p:clrMapOvr>
    <a:masterClrMapping/>
  </p:clrMapOvr>
</p:notes>
</file>

<file path=ppt/notesSlides/notesSlide5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3" name="PlaceHolder 1"/>
          <p:cNvSpPr>
            <a:spLocks noGrp="1" noRot="1" noChangeAspect="1"/>
          </p:cNvSpPr>
          <p:nvPr>
            <p:ph type="sldImg"/>
          </p:nvPr>
        </p:nvSpPr>
        <p:spPr>
          <a:xfrm>
            <a:off x="380880" y="694800"/>
            <a:ext cx="6095160" cy="3428280"/>
          </a:xfrm>
          <a:prstGeom prst="rect">
            <a:avLst/>
          </a:prstGeom>
        </p:spPr>
      </p:sp>
      <p:sp>
        <p:nvSpPr>
          <p:cNvPr id="114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Once an audit report is produced that confirms the origin and licensing of source code, the review team should flag and review any issues under the company FOSS policy. For example, the earlier steps may have identified a FOSS component that contains other FOSS code under an incompatible license. The review team should provide appropriate feedback to the engineering team to resolve the issues.</a:t>
            </a:r>
            <a:endParaRPr lang="en-US" sz="1200" b="0" strike="noStrike" spc="-1">
              <a:latin typeface="Arial"/>
            </a:endParaRPr>
          </a:p>
        </p:txBody>
      </p:sp>
      <p:sp>
        <p:nvSpPr>
          <p:cNvPr id="114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3692F4B-29C0-4463-A1E6-0DF0158EBD6A}" type="slidenum">
              <a:rPr lang="en-US" sz="1200" b="0" strike="noStrike" spc="-1">
                <a:solidFill>
                  <a:srgbClr val="000000"/>
                </a:solidFill>
                <a:latin typeface="Roboto"/>
                <a:ea typeface="Roboto"/>
              </a:rPr>
              <a:t>68</a:t>
            </a:fld>
            <a:endParaRPr lang="en-US" sz="1200" b="0" strike="noStrike" spc="-1">
              <a:latin typeface="Arial"/>
            </a:endParaRPr>
          </a:p>
        </p:txBody>
      </p:sp>
    </p:spTree>
  </p:cSld>
  <p:clrMapOvr>
    <a:masterClrMapping/>
  </p:clrMapOvr>
</p:notes>
</file>

<file path=ppt/notesSlides/notesSlide5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6" name="PlaceHolder 1"/>
          <p:cNvSpPr>
            <a:spLocks noGrp="1" noRot="1" noChangeAspect="1"/>
          </p:cNvSpPr>
          <p:nvPr>
            <p:ph type="sldImg"/>
          </p:nvPr>
        </p:nvSpPr>
        <p:spPr>
          <a:xfrm>
            <a:off x="382680" y="695160"/>
            <a:ext cx="6092640" cy="3427200"/>
          </a:xfrm>
          <a:prstGeom prst="rect">
            <a:avLst/>
          </a:prstGeom>
        </p:spPr>
      </p:sp>
      <p:sp>
        <p:nvSpPr>
          <p:cNvPr id="114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contains a template that may be used to illustrate FOSS usage and its relationship with company software. For example, how are FOSS and company components linked together? Templates such as these may be created by engineering teams to help educate the FOSS review team about planned FOSS usage.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4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FDEC747-AAE7-4B51-8720-EF4090522D48}" type="slidenum">
              <a:rPr lang="en-US" sz="1200" b="0" strike="noStrike" spc="-1">
                <a:solidFill>
                  <a:srgbClr val="000000"/>
                </a:solidFill>
                <a:latin typeface="Roboto"/>
                <a:ea typeface="Roboto"/>
              </a:rPr>
              <a:t>69</a:t>
            </a:fld>
            <a:endParaRPr lang="en-US" sz="1200" b="0" strike="noStrike" spc="-1">
              <a:latin typeface="Arial"/>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7" name="PlaceHolder 1"/>
          <p:cNvSpPr>
            <a:spLocks noGrp="1" noRot="1" noChangeAspect="1"/>
          </p:cNvSpPr>
          <p:nvPr>
            <p:ph type="sldImg"/>
          </p:nvPr>
        </p:nvSpPr>
        <p:spPr>
          <a:xfrm>
            <a:off x="380880" y="694800"/>
            <a:ext cx="6095160" cy="3428280"/>
          </a:xfrm>
          <a:prstGeom prst="rect">
            <a:avLst/>
          </a:prstGeom>
        </p:spPr>
      </p:sp>
      <p:sp>
        <p:nvSpPr>
          <p:cNvPr id="98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overview is not intended to cover all aspects of Intellectual Property. It is intended to provide context for the “big picture” and to establish that today we are only discussing copyright and patents, the areas most relevant to FOSS compliance.</a:t>
            </a:r>
            <a:endParaRPr lang="en-US" sz="1200" b="0" strike="noStrike" spc="-1">
              <a:latin typeface="Arial"/>
            </a:endParaRPr>
          </a:p>
        </p:txBody>
      </p:sp>
      <p:sp>
        <p:nvSpPr>
          <p:cNvPr id="98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41FA460F-FA6E-41E5-9A9C-C80BDCD5F925}" type="slidenum">
              <a:rPr lang="en-US" sz="1200" b="0" strike="noStrike" spc="-1">
                <a:solidFill>
                  <a:srgbClr val="000000"/>
                </a:solidFill>
                <a:latin typeface="Roboto"/>
                <a:ea typeface="Roboto"/>
              </a:rPr>
              <a:t>6</a:t>
            </a:fld>
            <a:endParaRPr lang="en-US" sz="1200" b="0" strike="noStrike" spc="-1">
              <a:latin typeface="Arial"/>
            </a:endParaRPr>
          </a:p>
        </p:txBody>
      </p:sp>
    </p:spTree>
  </p:cSld>
  <p:clrMapOvr>
    <a:masterClrMapping/>
  </p:clrMapOvr>
</p:notes>
</file>

<file path=ppt/notesSlides/notesSlide6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49" name="PlaceHolder 1"/>
          <p:cNvSpPr>
            <a:spLocks noGrp="1" noRot="1" noChangeAspect="1"/>
          </p:cNvSpPr>
          <p:nvPr>
            <p:ph type="sldImg"/>
          </p:nvPr>
        </p:nvSpPr>
        <p:spPr>
          <a:xfrm>
            <a:off x="382680" y="695160"/>
            <a:ext cx="6092640" cy="3427200"/>
          </a:xfrm>
          <a:prstGeom prst="rect">
            <a:avLst/>
          </a:prstGeom>
        </p:spPr>
      </p:sp>
      <p:sp>
        <p:nvSpPr>
          <p:cNvPr id="1150"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FOSS review team reviews the facts collected in the previous steps and identifies the company’s obligations under the FOSS licenses.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Roboto"/>
                <a:ea typeface="Roboto"/>
              </a:rPr>
              <a:t>This step may be closely linked with the previous step (Resolving Audit Issues). In the previous step we removed FOSS usage that did not conform to company policy. In this step, we evaluate and identify the license obligations for FOSS usage that is retained.</a:t>
            </a:r>
            <a:endParaRPr lang="en-US" sz="1200" b="0" strike="noStrike" spc="-1">
              <a:latin typeface="Arial"/>
            </a:endParaRPr>
          </a:p>
        </p:txBody>
      </p:sp>
      <p:sp>
        <p:nvSpPr>
          <p:cNvPr id="115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762D4297-C1A6-49F2-9AA0-528081868869}" type="slidenum">
              <a:rPr lang="en-US" sz="1200" b="0" strike="noStrike" spc="-1">
                <a:solidFill>
                  <a:srgbClr val="000000"/>
                </a:solidFill>
                <a:latin typeface="Roboto"/>
                <a:ea typeface="Roboto"/>
              </a:rPr>
              <a:t>70</a:t>
            </a:fld>
            <a:endParaRPr lang="en-US" sz="1200" b="0" strike="noStrike" spc="-1">
              <a:latin typeface="Arial"/>
            </a:endParaRPr>
          </a:p>
        </p:txBody>
      </p:sp>
    </p:spTree>
  </p:cSld>
  <p:clrMapOvr>
    <a:masterClrMapping/>
  </p:clrMapOvr>
</p:notes>
</file>

<file path=ppt/notesSlides/notesSlide6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2" name="PlaceHolder 1"/>
          <p:cNvSpPr>
            <a:spLocks noGrp="1" noRot="1" noChangeAspect="1"/>
          </p:cNvSpPr>
          <p:nvPr>
            <p:ph type="sldImg"/>
          </p:nvPr>
        </p:nvSpPr>
        <p:spPr>
          <a:xfrm>
            <a:off x="382680" y="695160"/>
            <a:ext cx="6092640" cy="3427200"/>
          </a:xfrm>
          <a:prstGeom prst="rect">
            <a:avLst/>
          </a:prstGeom>
        </p:spPr>
      </p:sp>
      <p:sp>
        <p:nvSpPr>
          <p:cNvPr id="115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the approval step of our example process, the review team communicates whether it approves of the FOSS usage in question, along with any associated conditions or obligations. The approval should also include important details such as version numbers of FOSS components and the approved usage scenario.</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0850E0E-A171-4847-89CC-533019F1E04A}" type="slidenum">
              <a:rPr lang="en-US" sz="1200" b="0" strike="noStrike" spc="-1">
                <a:solidFill>
                  <a:srgbClr val="000000"/>
                </a:solidFill>
                <a:latin typeface="Roboto"/>
                <a:ea typeface="Roboto"/>
              </a:rPr>
              <a:t>71</a:t>
            </a:fld>
            <a:endParaRPr lang="en-US" sz="1200" b="0" strike="noStrike" spc="-1">
              <a:latin typeface="Arial"/>
            </a:endParaRPr>
          </a:p>
        </p:txBody>
      </p:sp>
    </p:spTree>
  </p:cSld>
  <p:clrMapOvr>
    <a:masterClrMapping/>
  </p:clrMapOvr>
</p:notes>
</file>

<file path=ppt/notesSlides/notesSlide6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5" name="PlaceHolder 1"/>
          <p:cNvSpPr>
            <a:spLocks noGrp="1" noRot="1" noChangeAspect="1"/>
          </p:cNvSpPr>
          <p:nvPr>
            <p:ph type="sldImg"/>
          </p:nvPr>
        </p:nvSpPr>
        <p:spPr>
          <a:xfrm>
            <a:off x="382680" y="695160"/>
            <a:ext cx="6092640" cy="3427200"/>
          </a:xfrm>
          <a:prstGeom prst="rect">
            <a:avLst/>
          </a:prstGeom>
        </p:spPr>
      </p:sp>
      <p:sp>
        <p:nvSpPr>
          <p:cNvPr id="115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Approval information from the previous step should be tracked or registered so that anyone releasing the software can understand and comply with the relevant license obligations. </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5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8F26E7F-121C-4760-B3BE-71BFDD4895B6}" type="slidenum">
              <a:rPr lang="en-US" sz="1200" b="0" strike="noStrike" spc="-1">
                <a:solidFill>
                  <a:srgbClr val="000000"/>
                </a:solidFill>
                <a:latin typeface="Roboto"/>
                <a:ea typeface="Roboto"/>
              </a:rPr>
              <a:t>72</a:t>
            </a:fld>
            <a:endParaRPr lang="en-US" sz="1200" b="0" strike="noStrike" spc="-1">
              <a:latin typeface="Arial"/>
            </a:endParaRPr>
          </a:p>
        </p:txBody>
      </p:sp>
    </p:spTree>
  </p:cSld>
  <p:clrMapOvr>
    <a:masterClrMapping/>
  </p:clrMapOvr>
</p:notes>
</file>

<file path=ppt/notesSlides/notesSlide6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8" name="PlaceHolder 1"/>
          <p:cNvSpPr>
            <a:spLocks noGrp="1" noRot="1" noChangeAspect="1"/>
          </p:cNvSpPr>
          <p:nvPr>
            <p:ph type="sldImg"/>
          </p:nvPr>
        </p:nvSpPr>
        <p:spPr>
          <a:xfrm>
            <a:off x="382680" y="695160"/>
            <a:ext cx="6092640" cy="3427200"/>
          </a:xfrm>
          <a:prstGeom prst="rect">
            <a:avLst/>
          </a:prstGeom>
        </p:spPr>
      </p:sp>
      <p:sp>
        <p:nvSpPr>
          <p:cNvPr id="115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If required by a FOSS license, appropriate notices should be prepared (often in a text file that accompanies the release). Notices may include attribution notices, modification notices, or offers for source code. For some licenses, you may also need to include a full copy of the license text. </a:t>
            </a:r>
            <a:endParaRPr lang="en-US" sz="1200" b="0" strike="noStrike" spc="-1">
              <a:latin typeface="Arial"/>
            </a:endParaRPr>
          </a:p>
          <a:p>
            <a:pPr marL="216000" indent="-216000">
              <a:lnSpc>
                <a:spcPct val="100000"/>
              </a:lnSpc>
            </a:pPr>
            <a:b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7556821-52B2-4720-A4CB-C8BDE43E19A1}" type="slidenum">
              <a:rPr lang="en-US" sz="1200" b="0" strike="noStrike" spc="-1">
                <a:solidFill>
                  <a:srgbClr val="000000"/>
                </a:solidFill>
                <a:latin typeface="Roboto"/>
                <a:ea typeface="Roboto"/>
              </a:rPr>
              <a:t>73</a:t>
            </a:fld>
            <a:endParaRPr lang="en-US" sz="1200" b="0" strike="noStrike" spc="-1">
              <a:latin typeface="Arial"/>
            </a:endParaRPr>
          </a:p>
        </p:txBody>
      </p:sp>
    </p:spTree>
  </p:cSld>
  <p:clrMapOvr>
    <a:masterClrMapping/>
  </p:clrMapOvr>
</p:notes>
</file>

<file path=ppt/notesSlides/notesSlide6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1" name="PlaceHolder 1"/>
          <p:cNvSpPr>
            <a:spLocks noGrp="1" noRot="1" noChangeAspect="1"/>
          </p:cNvSpPr>
          <p:nvPr>
            <p:ph type="sldImg"/>
          </p:nvPr>
        </p:nvSpPr>
        <p:spPr>
          <a:xfrm>
            <a:off x="382680" y="695160"/>
            <a:ext cx="6092640" cy="3427200"/>
          </a:xfrm>
          <a:prstGeom prst="rect">
            <a:avLst/>
          </a:prstGeom>
        </p:spPr>
      </p:sp>
      <p:sp>
        <p:nvSpPr>
          <p:cNvPr id="116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slide of our example process, the company verifies that it has met its FOSS license obligations before release. In cases where source code must be made available, the company verifies that the source code matches the binary files being distributed. The company also verifies that notices are properly produced and included in distribution packages as needed.</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6300CA-BFE9-407D-9A91-99F503653732}" type="slidenum">
              <a:rPr lang="en-US" sz="1200" b="0" strike="noStrike" spc="-1">
                <a:solidFill>
                  <a:srgbClr val="000000"/>
                </a:solidFill>
                <a:latin typeface="Roboto"/>
                <a:ea typeface="Roboto"/>
              </a:rPr>
              <a:t>74</a:t>
            </a:fld>
            <a:endParaRPr lang="en-US" sz="1200" b="0" strike="noStrike" spc="-1">
              <a:latin typeface="Arial"/>
            </a:endParaRPr>
          </a:p>
        </p:txBody>
      </p:sp>
    </p:spTree>
  </p:cSld>
  <p:clrMapOvr>
    <a:masterClrMapping/>
  </p:clrMapOvr>
</p:notes>
</file>

<file path=ppt/notesSlides/notesSlide6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4" name="PlaceHolder 1"/>
          <p:cNvSpPr>
            <a:spLocks noGrp="1" noRot="1" noChangeAspect="1"/>
          </p:cNvSpPr>
          <p:nvPr>
            <p:ph type="sldImg"/>
          </p:nvPr>
        </p:nvSpPr>
        <p:spPr>
          <a:xfrm>
            <a:off x="382680" y="695160"/>
            <a:ext cx="6092640" cy="3427200"/>
          </a:xfrm>
          <a:prstGeom prst="rect">
            <a:avLst/>
          </a:prstGeom>
        </p:spPr>
      </p:sp>
      <p:sp>
        <p:nvSpPr>
          <p:cNvPr id="116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cases where source code must be made available, the company provides the accompanying source code through the mechanisms permitted under the FOSS license. This may mean providing the source code along with the software distribution, making it available through a written offer, or posting a source code archive on a website. </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16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5A84CE57-2799-4A95-8432-CB09208881E1}" type="slidenum">
              <a:rPr lang="en-US" sz="1200" b="0" strike="noStrike" spc="-1">
                <a:solidFill>
                  <a:srgbClr val="000000"/>
                </a:solidFill>
                <a:latin typeface="Roboto"/>
                <a:ea typeface="Roboto"/>
              </a:rPr>
              <a:t>75</a:t>
            </a:fld>
            <a:endParaRPr lang="en-US" sz="1200" b="0" strike="noStrike" spc="-1">
              <a:latin typeface="Arial"/>
            </a:endParaRPr>
          </a:p>
        </p:txBody>
      </p:sp>
    </p:spTree>
  </p:cSld>
  <p:clrMapOvr>
    <a:masterClrMapping/>
  </p:clrMapOvr>
</p:notes>
</file>

<file path=ppt/notesSlides/notesSlide6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7" name="PlaceHolder 1"/>
          <p:cNvSpPr>
            <a:spLocks noGrp="1" noRot="1" noChangeAspect="1"/>
          </p:cNvSpPr>
          <p:nvPr>
            <p:ph type="sldImg"/>
          </p:nvPr>
        </p:nvSpPr>
        <p:spPr>
          <a:xfrm>
            <a:off x="382680" y="695160"/>
            <a:ext cx="6092640" cy="3427200"/>
          </a:xfrm>
          <a:prstGeom prst="rect">
            <a:avLst/>
          </a:prstGeom>
        </p:spPr>
      </p:sp>
      <p:sp>
        <p:nvSpPr>
          <p:cNvPr id="116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In this step, the company verifies that its distribution complies with its FOSS license obligations. This step could be a function of an entity providing oversight for the overall FOSS review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6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5678D38-C7DB-4E23-9A43-E7858A5691B6}" type="slidenum">
              <a:rPr lang="en-US" sz="1200" b="0" strike="noStrike" spc="-1">
                <a:solidFill>
                  <a:srgbClr val="000000"/>
                </a:solidFill>
                <a:latin typeface="Roboto"/>
                <a:ea typeface="Roboto"/>
              </a:rPr>
              <a:t>76</a:t>
            </a:fld>
            <a:endParaRPr lang="en-US" sz="1200" b="0" strike="noStrike" spc="-1">
              <a:latin typeface="Arial"/>
            </a:endParaRPr>
          </a:p>
        </p:txBody>
      </p:sp>
    </p:spTree>
  </p:cSld>
  <p:clrMapOvr>
    <a:masterClrMapping/>
  </p:clrMapOvr>
</p:notes>
</file>

<file path=ppt/notesSlides/notesSlide6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0" name="PlaceHolder 1"/>
          <p:cNvSpPr>
            <a:spLocks noGrp="1" noRot="1" noChangeAspect="1"/>
          </p:cNvSpPr>
          <p:nvPr>
            <p:ph type="sldImg"/>
          </p:nvPr>
        </p:nvSpPr>
        <p:spPr>
          <a:xfrm>
            <a:off x="380880" y="694800"/>
            <a:ext cx="6095160" cy="3428280"/>
          </a:xfrm>
          <a:prstGeom prst="rect">
            <a:avLst/>
          </a:prstGeom>
        </p:spPr>
      </p:sp>
      <p:sp>
        <p:nvSpPr>
          <p:cNvPr id="1171"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For our example process, the steps include: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Identification - Identify and track FOSS usage. This may take place through engineer requests, third party disclosures, or code scanning.</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Auditing source code - Review identified FOSS components for license and origin information.</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Resolving issues - Remove FOSS usage that is incompatible with FOSS policies.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Performing reviews - Assess and determine obligations for FOSS usage.</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Approvals - Communicate approval conditions and license obligations.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Registration/approval tracking – Track approval conditions and license obligations for later compliance steps.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Notices - Prepare notices as required by FOSS licenses.</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Pre-distribution verifications – Review distributions for compliance before release. </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Accompanying Source Code Distribution – Make source code available as needed.</a:t>
            </a:r>
            <a:endParaRPr lang="en-US" sz="1200" b="0" strike="noStrike" spc="-1">
              <a:latin typeface="Arial"/>
            </a:endParaRPr>
          </a:p>
          <a:p>
            <a:pPr marL="226440" indent="-225720">
              <a:lnSpc>
                <a:spcPct val="100000"/>
              </a:lnSpc>
              <a:buClr>
                <a:srgbClr val="000000"/>
              </a:buClr>
              <a:buFont typeface="Arial"/>
              <a:buChar char="•"/>
            </a:pPr>
            <a:r>
              <a:rPr lang="en-US" sz="1200" b="0" strike="noStrike" spc="-1">
                <a:solidFill>
                  <a:srgbClr val="000000"/>
                </a:solidFill>
                <a:latin typeface="Times New Roman"/>
                <a:ea typeface="Times New Roman"/>
              </a:rPr>
              <a:t>Verification – Provide oversight for compliance process.</a:t>
            </a:r>
            <a:endParaRPr lang="en-US" sz="1200" b="0" strike="noStrike" spc="-1">
              <a:latin typeface="Arial"/>
            </a:endParaRPr>
          </a:p>
          <a:p>
            <a:pPr>
              <a:lnSpc>
                <a:spcPct val="100000"/>
              </a:lnSpc>
            </a:pPr>
            <a:endParaRPr lang="en-US" sz="1200" b="0" strike="noStrike" spc="-1">
              <a:latin typeface="Arial"/>
            </a:endParaRPr>
          </a:p>
          <a:p>
            <a:pPr>
              <a:lnSpc>
                <a:spcPct val="100000"/>
              </a:lnSpc>
            </a:pPr>
            <a:r>
              <a:rPr lang="en-US" sz="1200" b="0" strike="noStrike" spc="-1">
                <a:solidFill>
                  <a:srgbClr val="000000"/>
                </a:solidFill>
                <a:latin typeface="Times New Roman"/>
                <a:ea typeface="Times New Roman"/>
              </a:rPr>
              <a:t>Architecture reviews examine the relationships between FOSS components and company software. For example, how are FOSS and company components linked together?</a:t>
            </a:r>
            <a:endParaRPr lang="en-US" sz="1200" b="0" strike="noStrike" spc="-1">
              <a:latin typeface="Arial"/>
            </a:endParaRPr>
          </a:p>
          <a:p>
            <a:pPr>
              <a:lnSpc>
                <a:spcPct val="100000"/>
              </a:lnSpc>
            </a:pPr>
            <a:endParaRPr lang="en-US" sz="1200" b="0" strike="noStrike" spc="-1">
              <a:latin typeface="Arial"/>
            </a:endParaRPr>
          </a:p>
          <a:p>
            <a:pPr>
              <a:lnSpc>
                <a:spcPct val="100000"/>
              </a:lnSpc>
            </a:pPr>
            <a:endParaRPr lang="en-US" sz="1200" b="0" strike="noStrike" spc="-1">
              <a:latin typeface="Arial"/>
            </a:endParaRPr>
          </a:p>
        </p:txBody>
      </p:sp>
      <p:sp>
        <p:nvSpPr>
          <p:cNvPr id="117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E6EF056-4182-4C80-9659-9A4FE0C066E1}" type="slidenum">
              <a:rPr lang="en-US" sz="1200" b="0" strike="noStrike" spc="-1">
                <a:solidFill>
                  <a:srgbClr val="000000"/>
                </a:solidFill>
                <a:latin typeface="Roboto"/>
                <a:ea typeface="Roboto"/>
              </a:rPr>
              <a:t>77</a:t>
            </a:fld>
            <a:endParaRPr lang="en-US" sz="1200" b="0" strike="noStrike" spc="-1">
              <a:latin typeface="Arial"/>
            </a:endParaRPr>
          </a:p>
        </p:txBody>
      </p:sp>
    </p:spTree>
  </p:cSld>
  <p:clrMapOvr>
    <a:masterClrMapping/>
  </p:clrMapOvr>
</p:notes>
</file>

<file path=ppt/notesSlides/notesSlide6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3" name="PlaceHolder 1"/>
          <p:cNvSpPr>
            <a:spLocks noGrp="1" noRot="1" noChangeAspect="1"/>
          </p:cNvSpPr>
          <p:nvPr>
            <p:ph type="sldImg"/>
          </p:nvPr>
        </p:nvSpPr>
        <p:spPr>
          <a:xfrm>
            <a:off x="685800" y="1143000"/>
            <a:ext cx="5485680" cy="3085200"/>
          </a:xfrm>
          <a:prstGeom prst="rect">
            <a:avLst/>
          </a:prstGeom>
        </p:spPr>
      </p:sp>
      <p:sp>
        <p:nvSpPr>
          <p:cNvPr id="117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chapter describes some common pitfalls in FOSS compliance processes, and discusses approaches to avoiding these pitfalls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7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44FEA0-5A0B-46C6-8EF5-EEBDAAE5DB57}" type="slidenum">
              <a:rPr lang="en-US" sz="1200" b="0" strike="noStrike" spc="-1">
                <a:solidFill>
                  <a:srgbClr val="000000"/>
                </a:solidFill>
                <a:latin typeface="Roboto"/>
                <a:ea typeface="Roboto"/>
              </a:rPr>
              <a:t>78</a:t>
            </a:fld>
            <a:endParaRPr lang="en-US" sz="1200" b="0" strike="noStrike" spc="-1">
              <a:latin typeface="Arial"/>
            </a:endParaRPr>
          </a:p>
        </p:txBody>
      </p:sp>
    </p:spTree>
  </p:cSld>
  <p:clrMapOvr>
    <a:masterClrMapping/>
  </p:clrMapOvr>
</p:notes>
</file>

<file path=ppt/notesSlides/notesSlide6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6" name="PlaceHolder 1"/>
          <p:cNvSpPr>
            <a:spLocks noGrp="1" noRot="1" noChangeAspect="1"/>
          </p:cNvSpPr>
          <p:nvPr>
            <p:ph type="sldImg"/>
          </p:nvPr>
        </p:nvSpPr>
        <p:spPr>
          <a:xfrm>
            <a:off x="380880" y="694800"/>
            <a:ext cx="6095160" cy="3428280"/>
          </a:xfrm>
          <a:prstGeom prst="rect">
            <a:avLst/>
          </a:prstGeom>
        </p:spPr>
      </p:sp>
      <p:sp>
        <p:nvSpPr>
          <p:cNvPr id="1177"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In this chapter, we will describe some common pitfalls to avoid in the FOSS compliance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7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D9CDE7E-376B-4CF1-A87C-1F17C1B992B1}" type="slidenum">
              <a:rPr lang="en-US" sz="1200" b="0" strike="noStrike" spc="-1">
                <a:solidFill>
                  <a:srgbClr val="000000"/>
                </a:solidFill>
                <a:latin typeface="Roboto"/>
                <a:ea typeface="Roboto"/>
              </a:rPr>
              <a:t>79</a:t>
            </a:fld>
            <a:endParaRPr lang="en-US" sz="1200" b="0" strike="noStrike" spc="-1">
              <a:latin typeface="Arial"/>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0" name="PlaceHolder 1"/>
          <p:cNvSpPr>
            <a:spLocks noGrp="1" noRot="1" noChangeAspect="1"/>
          </p:cNvSpPr>
          <p:nvPr>
            <p:ph type="sldImg"/>
          </p:nvPr>
        </p:nvSpPr>
        <p:spPr>
          <a:xfrm>
            <a:off x="380880" y="694800"/>
            <a:ext cx="6095160" cy="3428280"/>
          </a:xfrm>
          <a:prstGeom prst="rect">
            <a:avLst/>
          </a:prstGeom>
        </p:spPr>
      </p:sp>
      <p:sp>
        <p:nvSpPr>
          <p:cNvPr id="99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the “big picture” of copyright in software.</a:t>
            </a:r>
            <a:endParaRPr lang="en-US" sz="1200" b="0" strike="noStrike" spc="-1">
              <a:latin typeface="Arial"/>
            </a:endParaRPr>
          </a:p>
        </p:txBody>
      </p:sp>
      <p:sp>
        <p:nvSpPr>
          <p:cNvPr id="99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BAF7B1A2-3FEC-4EEC-A0D3-5E7033D95B9E}" type="slidenum">
              <a:rPr lang="en-US" sz="1200" b="0" strike="noStrike" spc="-1">
                <a:solidFill>
                  <a:srgbClr val="000000"/>
                </a:solidFill>
                <a:latin typeface="Roboto"/>
                <a:ea typeface="Roboto"/>
              </a:rPr>
              <a:t>7</a:t>
            </a:fld>
            <a:endParaRPr lang="en-US" sz="1200" b="0" strike="noStrike" spc="-1">
              <a:latin typeface="Arial"/>
            </a:endParaRPr>
          </a:p>
        </p:txBody>
      </p:sp>
    </p:spTree>
  </p:cSld>
  <p:clrMapOvr>
    <a:masterClrMapping/>
  </p:clrMapOvr>
</p:notes>
</file>

<file path=ppt/notesSlides/notesSlide7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9" name="PlaceHolder 1"/>
          <p:cNvSpPr>
            <a:spLocks noGrp="1" noRot="1" noChangeAspect="1"/>
          </p:cNvSpPr>
          <p:nvPr>
            <p:ph type="sldImg"/>
          </p:nvPr>
        </p:nvSpPr>
        <p:spPr>
          <a:xfrm>
            <a:off x="380880" y="694800"/>
            <a:ext cx="6095160" cy="3428280"/>
          </a:xfrm>
          <a:prstGeom prst="rect">
            <a:avLst/>
          </a:prstGeom>
        </p:spPr>
      </p:sp>
      <p:sp>
        <p:nvSpPr>
          <p:cNvPr id="118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Times New Roman"/>
                <a:ea typeface="Times New Roman"/>
              </a:rPr>
              <a:t>The first pitfall described in this slide arises where copyleft-style licensed FOSS is inadvertently mixed with proprietary code. </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This may be discovered through auditing source code for license notices or using code scanning tools.</a:t>
            </a:r>
            <a:endParaRPr lang="en-US" sz="1200" b="0" strike="noStrike" spc="-1">
              <a:latin typeface="Arial"/>
            </a:endParaRPr>
          </a:p>
          <a:p>
            <a:pPr marL="226440" indent="-225720">
              <a:lnSpc>
                <a:spcPct val="100000"/>
              </a:lnSpc>
            </a:pPr>
            <a:endParaRPr lang="en-US" sz="1200" b="0" strike="noStrike" spc="-1">
              <a:latin typeface="Arial"/>
            </a:endParaRPr>
          </a:p>
          <a:p>
            <a:pPr marL="226440" indent="-22572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or scans into the development process.</a:t>
            </a:r>
            <a:endParaRPr lang="en-US" sz="1200" b="0" strike="noStrike" spc="-1">
              <a:latin typeface="Arial"/>
            </a:endParaRPr>
          </a:p>
          <a:p>
            <a:pPr marL="226440" indent="-225720">
              <a:lnSpc>
                <a:spcPct val="100000"/>
              </a:lnSpc>
            </a:pPr>
            <a:endParaRPr lang="en-US" sz="1200" b="0" strike="noStrike" spc="-1">
              <a:latin typeface="Arial"/>
            </a:endParaRPr>
          </a:p>
        </p:txBody>
      </p:sp>
      <p:sp>
        <p:nvSpPr>
          <p:cNvPr id="118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CD5DF6B-7937-4A89-AFAD-825FB86C557E}" type="slidenum">
              <a:rPr lang="en-US" sz="1200" b="0" strike="noStrike" spc="-1">
                <a:solidFill>
                  <a:srgbClr val="000000"/>
                </a:solidFill>
                <a:latin typeface="Roboto"/>
                <a:ea typeface="Roboto"/>
              </a:rPr>
              <a:t>80</a:t>
            </a:fld>
            <a:endParaRPr lang="en-US" sz="1200" b="0" strike="noStrike" spc="-1">
              <a:latin typeface="Arial"/>
            </a:endParaRPr>
          </a:p>
        </p:txBody>
      </p:sp>
    </p:spTree>
  </p:cSld>
  <p:clrMapOvr>
    <a:masterClrMapping/>
  </p:clrMapOvr>
</p:notes>
</file>

<file path=ppt/notesSlides/notesSlide7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 name="PlaceHolder 1"/>
          <p:cNvSpPr>
            <a:spLocks noGrp="1" noRot="1" noChangeAspect="1"/>
          </p:cNvSpPr>
          <p:nvPr>
            <p:ph type="sldImg"/>
          </p:nvPr>
        </p:nvSpPr>
        <p:spPr>
          <a:xfrm>
            <a:off x="380880" y="694800"/>
            <a:ext cx="6095160" cy="3428280"/>
          </a:xfrm>
          <a:prstGeom prst="rect">
            <a:avLst/>
          </a:prstGeom>
        </p:spPr>
      </p:sp>
      <p:sp>
        <p:nvSpPr>
          <p:cNvPr id="1183"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copyleft-style licensed FOSS is inadvertently linked to proprietary code.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detected using dependency tracking tools or reviews of architecture.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architectural reviews into the development process.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proprietary code is included in copyleft-style licensed FOSS. For example, an engineering team making modifications to a FOSS component may include proprietary code in the modifications.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This type of failure may be discovered through auditing source code introduced into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training of engineering staff and building regular audits into the development process.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5662117-B47E-41B9-8A83-4BFF9500DB24}" type="slidenum">
              <a:rPr lang="en-US" sz="1200" b="0" strike="noStrike" spc="-1">
                <a:solidFill>
                  <a:srgbClr val="000000"/>
                </a:solidFill>
                <a:latin typeface="Roboto"/>
                <a:ea typeface="Roboto"/>
              </a:rPr>
              <a:t>81</a:t>
            </a:fld>
            <a:endParaRPr lang="en-US" sz="1200" b="0" strike="noStrike" spc="-1">
              <a:latin typeface="Arial"/>
            </a:endParaRPr>
          </a:p>
        </p:txBody>
      </p:sp>
    </p:spTree>
  </p:cSld>
  <p:clrMapOvr>
    <a:masterClrMapping/>
  </p:clrMapOvr>
</p:notes>
</file>

<file path=ppt/notesSlides/notesSlide7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5" name="PlaceHolder 1"/>
          <p:cNvSpPr>
            <a:spLocks noGrp="1" noRot="1" noChangeAspect="1"/>
          </p:cNvSpPr>
          <p:nvPr>
            <p:ph type="sldImg"/>
          </p:nvPr>
        </p:nvSpPr>
        <p:spPr>
          <a:xfrm>
            <a:off x="382680" y="695160"/>
            <a:ext cx="6092640" cy="3427200"/>
          </a:xfrm>
          <a:prstGeom prst="rect">
            <a:avLst/>
          </a:prstGeom>
        </p:spPr>
      </p:sp>
      <p:sp>
        <p:nvSpPr>
          <p:cNvPr id="1186"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first pitfall in this slide arises where a company has an obligation to provide accompanying source code, but fails to do so.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second pitfall arises where a company provides accompanying source code, but fails to provide the correct version that matches the distributed binary version. </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third pitfall arises where a company modifies a FOSS component, but fails to publish the modified version of the source code. The company instead publishes the source code for the original version of the FOSS component.</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In each case, the failures may be prevented by properly applying steps in the compliance process. For example, source code for released binaries should be captured and stored along with the binary version. Verifications prior to release should check to ensure the proper source code is provided with the binary release.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8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BD7F4FE-4C08-4846-A98B-67315454AB46}" type="slidenum">
              <a:rPr lang="en-US" sz="1200" b="0" strike="noStrike" spc="-1">
                <a:solidFill>
                  <a:srgbClr val="000000"/>
                </a:solidFill>
                <a:latin typeface="Roboto"/>
                <a:ea typeface="Roboto"/>
              </a:rPr>
              <a:t>82</a:t>
            </a:fld>
            <a:endParaRPr lang="en-US" sz="1200" b="0" strike="noStrike" spc="-1">
              <a:latin typeface="Arial"/>
            </a:endParaRPr>
          </a:p>
        </p:txBody>
      </p:sp>
    </p:spTree>
  </p:cSld>
  <p:clrMapOvr>
    <a:masterClrMapping/>
  </p:clrMapOvr>
</p:notes>
</file>

<file path=ppt/notesSlides/notesSlide7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8" name="PlaceHolder 1"/>
          <p:cNvSpPr>
            <a:spLocks noGrp="1" noRot="1" noChangeAspect="1"/>
          </p:cNvSpPr>
          <p:nvPr>
            <p:ph type="sldImg"/>
          </p:nvPr>
        </p:nvSpPr>
        <p:spPr>
          <a:xfrm>
            <a:off x="380880" y="694800"/>
            <a:ext cx="6095160" cy="3428280"/>
          </a:xfrm>
          <a:prstGeom prst="rect">
            <a:avLst/>
          </a:prstGeom>
        </p:spPr>
      </p:sp>
      <p:sp>
        <p:nvSpPr>
          <p:cNvPr id="1189"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 in this slide arises where a company modifies a FOSS component, then fails to mark its modifications when required by the FOSS license. This pitfall may be prevented through implementing processes for marking code or within verification steps.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1C5F0A8-95E3-4296-9224-36AF8AC709BE}" type="slidenum">
              <a:rPr lang="en-US" sz="1200" b="0" strike="noStrike" spc="-1">
                <a:solidFill>
                  <a:srgbClr val="000000"/>
                </a:solidFill>
                <a:latin typeface="Roboto"/>
                <a:ea typeface="Roboto"/>
              </a:rPr>
              <a:t>83</a:t>
            </a:fld>
            <a:endParaRPr lang="en-US" sz="1200" b="0" strike="noStrike" spc="-1">
              <a:latin typeface="Arial"/>
            </a:endParaRPr>
          </a:p>
        </p:txBody>
      </p:sp>
    </p:spTree>
  </p:cSld>
  <p:clrMapOvr>
    <a:masterClrMapping/>
  </p:clrMapOvr>
</p:notes>
</file>

<file path=ppt/notesSlides/notesSlide7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1" name="PlaceHolder 1"/>
          <p:cNvSpPr>
            <a:spLocks noGrp="1" noRot="1" noChangeAspect="1"/>
          </p:cNvSpPr>
          <p:nvPr>
            <p:ph type="sldImg"/>
          </p:nvPr>
        </p:nvSpPr>
        <p:spPr>
          <a:xfrm>
            <a:off x="380880" y="694800"/>
            <a:ext cx="6095160" cy="3428280"/>
          </a:xfrm>
          <a:prstGeom prst="rect">
            <a:avLst/>
          </a:prstGeom>
        </p:spPr>
      </p:sp>
      <p:sp>
        <p:nvSpPr>
          <p:cNvPr id="1192"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The pitfalls in this slide arise from a failure to integrate the FOSS compliance process with the engineering team. In these cases, the engineering team does not raise FOSS usage to the review process, or does not receive the training on how to handle FOSS usage.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Preventative measures include monitoring of engineering training, and also making the compliance process easily accessible to the engineering team.</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3"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D2499652-A60A-4687-BB6B-85BB49CC6301}" type="slidenum">
              <a:rPr lang="en-US" sz="1200" b="0" strike="noStrike" spc="-1">
                <a:solidFill>
                  <a:srgbClr val="000000"/>
                </a:solidFill>
                <a:latin typeface="Roboto"/>
                <a:ea typeface="Roboto"/>
              </a:rPr>
              <a:t>84</a:t>
            </a:fld>
            <a:endParaRPr lang="en-US" sz="1200" b="0" strike="noStrike" spc="-1">
              <a:latin typeface="Arial"/>
            </a:endParaRPr>
          </a:p>
        </p:txBody>
      </p:sp>
    </p:spTree>
  </p:cSld>
  <p:clrMapOvr>
    <a:masterClrMapping/>
  </p:clrMapOvr>
</p:notes>
</file>

<file path=ppt/notesSlides/notesSlide7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4" name="PlaceHolder 1"/>
          <p:cNvSpPr>
            <a:spLocks noGrp="1" noRot="1" noChangeAspect="1"/>
          </p:cNvSpPr>
          <p:nvPr>
            <p:ph type="sldImg"/>
          </p:nvPr>
        </p:nvSpPr>
        <p:spPr>
          <a:xfrm>
            <a:off x="380880" y="694800"/>
            <a:ext cx="6095160" cy="3428280"/>
          </a:xfrm>
          <a:prstGeom prst="rect">
            <a:avLst/>
          </a:prstGeom>
        </p:spPr>
      </p:sp>
      <p:sp>
        <p:nvSpPr>
          <p:cNvPr id="1195"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This slide describes potential consequences of compliance process failures. In the first case, a code base may be used in development and releases without proper review. In the second case, FOSS usage may be known, but license obligations are not reviewed or determined. In the last case, the compliance process may face release deadline pressures and have limited time to perform its tasks.</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6"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FA515DC2-D764-4CB5-95B9-9254587ED9AD}" type="slidenum">
              <a:rPr lang="en-US" sz="1200" b="0" strike="noStrike" spc="-1">
                <a:solidFill>
                  <a:srgbClr val="000000"/>
                </a:solidFill>
                <a:latin typeface="Roboto"/>
                <a:ea typeface="Roboto"/>
              </a:rPr>
              <a:t>85</a:t>
            </a:fld>
            <a:endParaRPr lang="en-US" sz="1200" b="0" strike="noStrike" spc="-1">
              <a:latin typeface="Arial"/>
            </a:endParaRPr>
          </a:p>
        </p:txBody>
      </p:sp>
    </p:spTree>
  </p:cSld>
  <p:clrMapOvr>
    <a:masterClrMapping/>
  </p:clrMapOvr>
</p:notes>
</file>

<file path=ppt/notesSlides/notesSlide7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97" name="PlaceHolder 1"/>
          <p:cNvSpPr>
            <a:spLocks noGrp="1" noRot="1" noChangeAspect="1"/>
          </p:cNvSpPr>
          <p:nvPr>
            <p:ph type="sldImg"/>
          </p:nvPr>
        </p:nvSpPr>
        <p:spPr>
          <a:xfrm>
            <a:off x="380880" y="694800"/>
            <a:ext cx="6095160" cy="3428280"/>
          </a:xfrm>
          <a:prstGeom prst="rect">
            <a:avLst/>
          </a:prstGeom>
        </p:spPr>
      </p:sp>
      <p:sp>
        <p:nvSpPr>
          <p:cNvPr id="1198"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While avoiding the pitfalls described in this chapter may take resources and effort, prioritizing the FOSS compliance process is important. It can help you more effectively use FOSS in your development process, and also help maintain good working relationships within the FOSS community.</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1199"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EA5F3380-D794-45BB-A2C7-92427EFE7748}" type="slidenum">
              <a:rPr lang="en-US" sz="1200" b="0" strike="noStrike" spc="-1">
                <a:solidFill>
                  <a:srgbClr val="000000"/>
                </a:solidFill>
                <a:latin typeface="Roboto"/>
                <a:ea typeface="Roboto"/>
              </a:rPr>
              <a:t>86</a:t>
            </a:fld>
            <a:endParaRPr lang="en-US" sz="1200" b="0" strike="noStrike" spc="-1">
              <a:latin typeface="Arial"/>
            </a:endParaRPr>
          </a:p>
        </p:txBody>
      </p:sp>
    </p:spTree>
  </p:cSld>
  <p:clrMapOvr>
    <a:masterClrMapping/>
  </p:clrMapOvr>
</p:notes>
</file>

<file path=ppt/notesSlides/notesSlide7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0" name="PlaceHolder 1"/>
          <p:cNvSpPr>
            <a:spLocks noGrp="1" noRot="1" noChangeAspect="1"/>
          </p:cNvSpPr>
          <p:nvPr>
            <p:ph type="sldImg"/>
          </p:nvPr>
        </p:nvSpPr>
        <p:spPr>
          <a:xfrm>
            <a:off x="685800" y="1143000"/>
            <a:ext cx="5486040" cy="3085920"/>
          </a:xfrm>
          <a:prstGeom prst="rect">
            <a:avLst/>
          </a:prstGeom>
        </p:spPr>
      </p:sp>
      <p:sp>
        <p:nvSpPr>
          <p:cNvPr id="1201"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Your FOSS compliance process is a building block to establishing good working relationships within the FOSS community.</a:t>
            </a:r>
            <a:endParaRPr lang="en-US" sz="1200" b="0" strike="noStrike" spc="-1">
              <a:latin typeface="Arial"/>
            </a:endParaRPr>
          </a:p>
          <a:p>
            <a:pPr marL="216000" indent="-216000">
              <a:lnSpc>
                <a:spcPct val="100000"/>
              </a:lnSpc>
            </a:pPr>
            <a:br/>
            <a:endParaRPr lang="en-US" sz="1200" b="0" strike="noStrike" spc="-1">
              <a:latin typeface="Arial"/>
            </a:endParaRPr>
          </a:p>
        </p:txBody>
      </p:sp>
      <p:sp>
        <p:nvSpPr>
          <p:cNvPr id="1202"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8BA8E1C2-4816-4CC4-99CE-2D8AC372BE90}" type="slidenum">
              <a:rPr lang="en-US" sz="1200" b="0" strike="noStrike" spc="-1">
                <a:solidFill>
                  <a:srgbClr val="000000"/>
                </a:solidFill>
                <a:latin typeface="Roboto"/>
                <a:ea typeface="Roboto"/>
              </a:rPr>
              <a:t>87</a:t>
            </a:fld>
            <a:endParaRPr lang="en-US" sz="1200" b="0" strike="noStrike" spc="-1">
              <a:latin typeface="Arial"/>
            </a:endParaRPr>
          </a:p>
        </p:txBody>
      </p:sp>
    </p:spTree>
  </p:cSld>
  <p:clrMapOvr>
    <a:masterClrMapping/>
  </p:clrMapOvr>
</p:notes>
</file>

<file path=ppt/notesSlides/notesSlide7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3" name="PlaceHolder 1"/>
          <p:cNvSpPr>
            <a:spLocks noGrp="1" noRot="1" noChangeAspect="1"/>
          </p:cNvSpPr>
          <p:nvPr>
            <p:ph type="sldImg"/>
          </p:nvPr>
        </p:nvSpPr>
        <p:spPr>
          <a:xfrm>
            <a:off x="380880" y="694800"/>
            <a:ext cx="6095160" cy="3428280"/>
          </a:xfrm>
          <a:prstGeom prst="rect">
            <a:avLst/>
          </a:prstGeom>
        </p:spPr>
      </p:sp>
      <p:sp>
        <p:nvSpPr>
          <p:cNvPr id="120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Times New Roman"/>
                <a:ea typeface="Times New Roman"/>
              </a:rPr>
              <a:t>Pitfalls can occur under the following categories: IP failure, license compliance failure, and compliance process failure.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IP failure would be commingling of proprietary code and open source code, which may result in making proprietary software available to general public despite company's preference.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license compliance failure would be a failure to mark an open source software after modification or to properly list the open source software components in the software or to make the complete and corresponding source code available.</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An example of compliance process failure would be a failure in the process related to audit, review, or approving the open source software. Auditors "waived" all the red-flagged items in a report, or that the review and approval process takes too long.</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prioritizing compliance are that you become more efficient in your use of FOSS, and that you build a better relationship with the open source community.</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strike="noStrike" spc="-1">
                <a:solidFill>
                  <a:srgbClr val="000000"/>
                </a:solidFill>
                <a:latin typeface="Times New Roman"/>
                <a:ea typeface="Times New Roman"/>
              </a:rPr>
              <a:t>The benefits of maintaining a good community relationship are that you can better assess how you can comply with the FOSS license requirements, and you have a better two-way communication with regard to contribution and use of the FOSS.</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endParaRPr lang="en-US" sz="1200" b="0" strike="noStrike" spc="-1">
              <a:latin typeface="Arial"/>
            </a:endParaRPr>
          </a:p>
        </p:txBody>
      </p:sp>
      <p:sp>
        <p:nvSpPr>
          <p:cNvPr id="120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874424A-F49E-43D5-873F-F2FD24A5AFB0}" type="slidenum">
              <a:rPr lang="en-US" sz="1200" b="0" strike="noStrike" spc="-1">
                <a:solidFill>
                  <a:srgbClr val="000000"/>
                </a:solidFill>
                <a:latin typeface="Roboto"/>
                <a:ea typeface="Roboto"/>
              </a:rPr>
              <a:t>88</a:t>
            </a:fld>
            <a:endParaRPr lang="en-US" sz="1200" b="0" strike="noStrike" spc="-1">
              <a:latin typeface="Arial"/>
            </a:endParaRPr>
          </a:p>
        </p:txBody>
      </p:sp>
    </p:spTree>
  </p:cSld>
  <p:clrMapOvr>
    <a:masterClrMapping/>
  </p:clrMapOvr>
</p:notes>
</file>

<file path=ppt/notesSlides/notesSlide7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6" name="PlaceHolder 1"/>
          <p:cNvSpPr>
            <a:spLocks noGrp="1" noRot="1" noChangeAspect="1"/>
          </p:cNvSpPr>
          <p:nvPr>
            <p:ph type="sldImg"/>
          </p:nvPr>
        </p:nvSpPr>
        <p:spPr>
          <a:xfrm>
            <a:off x="685800" y="1143000"/>
            <a:ext cx="5485680" cy="3085200"/>
          </a:xfrm>
          <a:prstGeom prst="rect">
            <a:avLst/>
          </a:prstGeom>
        </p:spPr>
      </p:sp>
      <p:sp>
        <p:nvSpPr>
          <p:cNvPr id="120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i="1" strike="noStrike" spc="-1">
                <a:solidFill>
                  <a:srgbClr val="000000"/>
                </a:solidFill>
                <a:latin typeface="Roboto"/>
                <a:ea typeface="Roboto"/>
              </a:rPr>
              <a:t>(Nathan) I think this chapter could be useful if we can work out a "developer cheat sheet" or something similar. As it is now,this content seems to be more fully reproduced in other chapters and we are not adding much.</a:t>
            </a:r>
            <a:endParaRPr lang="en-US" sz="1200" b="0" strike="noStrike" spc="-1">
              <a:latin typeface="Arial"/>
            </a:endParaRPr>
          </a:p>
          <a:p>
            <a:pPr marL="216000" indent="-216000">
              <a:lnSpc>
                <a:spcPct val="100000"/>
              </a:lnSpc>
            </a:pPr>
            <a:endParaRPr lang="en-US" sz="1200" b="0" strike="noStrike" spc="-1">
              <a:latin typeface="Arial"/>
            </a:endParaRPr>
          </a:p>
          <a:p>
            <a:pPr marL="216000" indent="-216000">
              <a:lnSpc>
                <a:spcPct val="100000"/>
              </a:lnSpc>
            </a:pPr>
            <a:r>
              <a:rPr lang="en-US" sz="1200" b="0" i="1" strike="noStrike" spc="-1">
                <a:solidFill>
                  <a:srgbClr val="000000"/>
                </a:solidFill>
                <a:latin typeface="Roboto"/>
                <a:ea typeface="Roboto"/>
              </a:rPr>
              <a:t>(shane) this chapter needs expansion, so this will be one of our key focuses in 2017</a:t>
            </a:r>
            <a:br/>
            <a:endParaRPr lang="en-US" sz="1200" b="0" strike="noStrike" spc="-1">
              <a:latin typeface="Arial"/>
            </a:endParaRPr>
          </a:p>
        </p:txBody>
      </p:sp>
      <p:sp>
        <p:nvSpPr>
          <p:cNvPr id="120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14532416-95B5-4CD7-8E11-AFD2EF870FA7}" type="slidenum">
              <a:rPr lang="en-US" sz="1200" b="0" strike="noStrike" spc="-1">
                <a:solidFill>
                  <a:srgbClr val="000000"/>
                </a:solidFill>
                <a:latin typeface="Roboto"/>
                <a:ea typeface="Roboto"/>
              </a:rPr>
              <a:t>89</a:t>
            </a:fld>
            <a:endParaRPr lang="en-US" sz="1200" b="0" strike="noStrike" spc="-1">
              <a:latin typeface="Arial"/>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 name="PlaceHolder 1"/>
          <p:cNvSpPr>
            <a:spLocks noGrp="1" noRot="1" noChangeAspect="1"/>
          </p:cNvSpPr>
          <p:nvPr>
            <p:ph type="sldImg"/>
          </p:nvPr>
        </p:nvSpPr>
        <p:spPr>
          <a:xfrm>
            <a:off x="382680" y="695160"/>
            <a:ext cx="6092640" cy="3427200"/>
          </a:xfrm>
          <a:prstGeom prst="rect">
            <a:avLst/>
          </a:prstGeom>
        </p:spPr>
      </p:sp>
      <p:sp>
        <p:nvSpPr>
          <p:cNvPr id="994"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clarifies the most important parts of copyright law to software.</a:t>
            </a:r>
            <a:endParaRPr lang="en-US" sz="1200" b="0" strike="noStrike" spc="-1">
              <a:latin typeface="Arial"/>
            </a:endParaRPr>
          </a:p>
          <a:p>
            <a:pPr marL="216000" indent="-216000">
              <a:lnSpc>
                <a:spcPct val="100000"/>
              </a:lnSpc>
            </a:pPr>
            <a:endParaRPr lang="en-US" sz="1200" b="0" strike="noStrike" spc="-1">
              <a:latin typeface="Arial"/>
            </a:endParaRPr>
          </a:p>
        </p:txBody>
      </p:sp>
      <p:sp>
        <p:nvSpPr>
          <p:cNvPr id="995"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A7A6E40F-4B02-4FE4-8668-737723D8867C}" type="slidenum">
              <a:rPr lang="en-US" sz="1200" b="0" strike="noStrike" spc="-1">
                <a:solidFill>
                  <a:srgbClr val="000000"/>
                </a:solidFill>
                <a:latin typeface="Roboto"/>
                <a:ea typeface="Roboto"/>
              </a:rPr>
              <a:t>8</a:t>
            </a:fld>
            <a:endParaRPr lang="en-US" sz="1200" b="0" strike="noStrike" spc="-1">
              <a:latin typeface="Arial"/>
            </a:endParaRPr>
          </a:p>
        </p:txBody>
      </p:sp>
    </p:spTree>
  </p:cSld>
  <p:clrMapOvr>
    <a:masterClrMapping/>
  </p:clrMapOvr>
</p:notes>
</file>

<file path=ppt/notesSlides/notesSlide8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09" name="PlaceHolder 1"/>
          <p:cNvSpPr>
            <a:spLocks noGrp="1" noRot="1" noChangeAspect="1"/>
          </p:cNvSpPr>
          <p:nvPr>
            <p:ph type="sldImg"/>
          </p:nvPr>
        </p:nvSpPr>
        <p:spPr>
          <a:xfrm>
            <a:off x="380880" y="694800"/>
            <a:ext cx="6095160" cy="3428280"/>
          </a:xfrm>
          <a:prstGeom prst="rect">
            <a:avLst/>
          </a:prstGeom>
        </p:spPr>
      </p:sp>
      <p:sp>
        <p:nvSpPr>
          <p:cNvPr id="1210"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outlines the key developer guidelines necessary for a high quality compliance approach.</a:t>
            </a:r>
            <a:endParaRPr lang="en-US" sz="1200" b="0" strike="noStrike" spc="-1">
              <a:latin typeface="Arial"/>
            </a:endParaRPr>
          </a:p>
        </p:txBody>
      </p:sp>
      <p:sp>
        <p:nvSpPr>
          <p:cNvPr id="1211"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113B5B3-B9FB-44E4-8703-432A7BFF7191}" type="slidenum">
              <a:rPr lang="en-US" sz="1200" b="0" strike="noStrike" spc="-1">
                <a:solidFill>
                  <a:srgbClr val="000000"/>
                </a:solidFill>
                <a:latin typeface="Roboto"/>
                <a:ea typeface="Roboto"/>
              </a:rPr>
              <a:t>90</a:t>
            </a:fld>
            <a:endParaRPr lang="en-US" sz="1200" b="0" strike="noStrike" spc="-1">
              <a:latin typeface="Arial"/>
            </a:endParaRPr>
          </a:p>
        </p:txBody>
      </p:sp>
    </p:spTree>
  </p:cSld>
  <p:clrMapOvr>
    <a:masterClrMapping/>
  </p:clrMapOvr>
</p:notes>
</file>

<file path=ppt/notesSlides/notesSlide8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2" name="PlaceHolder 1"/>
          <p:cNvSpPr>
            <a:spLocks noGrp="1" noRot="1" noChangeAspect="1"/>
          </p:cNvSpPr>
          <p:nvPr>
            <p:ph type="sldImg"/>
          </p:nvPr>
        </p:nvSpPr>
        <p:spPr>
          <a:xfrm>
            <a:off x="380880" y="694800"/>
            <a:ext cx="6095160" cy="3428280"/>
          </a:xfrm>
          <a:prstGeom prst="rect">
            <a:avLst/>
          </a:prstGeom>
        </p:spPr>
      </p:sp>
      <p:sp>
        <p:nvSpPr>
          <p:cNvPr id="1213"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slides explains how to anticipate compliance process requirements.</a:t>
            </a:r>
            <a:endParaRPr lang="en-US" sz="1200" b="0" strike="noStrike" spc="-1">
              <a:latin typeface="Arial"/>
            </a:endParaRPr>
          </a:p>
        </p:txBody>
      </p:sp>
      <p:sp>
        <p:nvSpPr>
          <p:cNvPr id="1214"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421CB26-705B-4CB2-843A-32B5B681A211}" type="slidenum">
              <a:rPr lang="en-US" sz="1200" b="0" strike="noStrike" spc="-1">
                <a:solidFill>
                  <a:srgbClr val="000000"/>
                </a:solidFill>
                <a:latin typeface="Roboto"/>
                <a:ea typeface="Roboto"/>
              </a:rPr>
              <a:t>91</a:t>
            </a:fld>
            <a:endParaRPr lang="en-US" sz="1200" b="0" strike="noStrike" spc="-1">
              <a:latin typeface="Arial"/>
            </a:endParaRPr>
          </a:p>
        </p:txBody>
      </p:sp>
    </p:spTree>
  </p:cSld>
  <p:clrMapOvr>
    <a:masterClrMapping/>
  </p:clrMapOvr>
</p:notes>
</file>

<file path=ppt/notesSlides/notesSlide8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5" name="PlaceHolder 1"/>
          <p:cNvSpPr>
            <a:spLocks noGrp="1" noRot="1" noChangeAspect="1"/>
          </p:cNvSpPr>
          <p:nvPr>
            <p:ph type="sldImg"/>
          </p:nvPr>
        </p:nvSpPr>
        <p:spPr>
          <a:xfrm>
            <a:off x="380880" y="694800"/>
            <a:ext cx="6095160" cy="3428280"/>
          </a:xfrm>
          <a:prstGeom prst="rect">
            <a:avLst/>
          </a:prstGeom>
        </p:spPr>
      </p:sp>
      <p:sp>
        <p:nvSpPr>
          <p:cNvPr id="1216"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This slide emphasizes how a compliance process can and should apply to all FOSS components entering your company.</a:t>
            </a:r>
            <a:endParaRPr lang="en-US" sz="1200" b="0" strike="noStrike" spc="-1">
              <a:latin typeface="Arial"/>
            </a:endParaRPr>
          </a:p>
        </p:txBody>
      </p:sp>
      <p:sp>
        <p:nvSpPr>
          <p:cNvPr id="1217"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045A8BFD-24D4-4565-85CC-1B8B38699720}" type="slidenum">
              <a:rPr lang="en-US" sz="1200" b="0" strike="noStrike" spc="-1">
                <a:solidFill>
                  <a:srgbClr val="000000"/>
                </a:solidFill>
                <a:latin typeface="Roboto"/>
                <a:ea typeface="Roboto"/>
              </a:rPr>
              <a:t>92</a:t>
            </a:fld>
            <a:endParaRPr lang="en-US" sz="1200" b="0" strike="noStrike" spc="-1">
              <a:latin typeface="Arial"/>
            </a:endParaRPr>
          </a:p>
        </p:txBody>
      </p:sp>
    </p:spTree>
  </p:cSld>
  <p:clrMapOvr>
    <a:masterClrMapping/>
  </p:clrMapOvr>
</p:notes>
</file>

<file path=ppt/notesSlides/notesSlide8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18" name="PlaceHolder 1"/>
          <p:cNvSpPr>
            <a:spLocks noGrp="1" noRot="1" noChangeAspect="1"/>
          </p:cNvSpPr>
          <p:nvPr>
            <p:ph type="sldImg"/>
          </p:nvPr>
        </p:nvSpPr>
        <p:spPr>
          <a:xfrm>
            <a:off x="380880" y="694800"/>
            <a:ext cx="6095160" cy="3428280"/>
          </a:xfrm>
          <a:prstGeom prst="rect">
            <a:avLst/>
          </a:prstGeom>
        </p:spPr>
      </p:sp>
      <p:sp>
        <p:nvSpPr>
          <p:cNvPr id="1219" name="PlaceHolder 2"/>
          <p:cNvSpPr>
            <a:spLocks noGrp="1"/>
          </p:cNvSpPr>
          <p:nvPr>
            <p:ph type="body"/>
          </p:nvPr>
        </p:nvSpPr>
        <p:spPr>
          <a:xfrm>
            <a:off x="685800" y="4400640"/>
            <a:ext cx="5485680" cy="3599640"/>
          </a:xfrm>
          <a:prstGeom prst="rect">
            <a:avLst/>
          </a:prstGeom>
        </p:spPr>
        <p:txBody>
          <a:bodyPr lIns="0" tIns="0" rIns="0" bIns="0"/>
          <a:lstStyle/>
          <a:p>
            <a:pPr marL="226440" indent="-225720">
              <a:lnSpc>
                <a:spcPct val="100000"/>
              </a:lnSpc>
            </a:pPr>
            <a:r>
              <a:rPr lang="en-US" sz="1200" b="0" strike="noStrike" spc="-1">
                <a:solidFill>
                  <a:srgbClr val="000000"/>
                </a:solidFill>
                <a:latin typeface="Roboto"/>
                <a:ea typeface="Roboto"/>
              </a:rPr>
              <a:t>General guidelines developers can practices when working with FOSS: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Select code from high quality FOSS communities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Seek guidance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Preserve existing licensing information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Gather and retain FOSS project information for your review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Should you remove or alter FOSS license header information? No – existing license information should be preserved, additional header information can be added for modifications or additions to source code (note, some licenses require documenting changes) .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Important steps in a compliance process: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Follow developer guidelines, especially for any FOSS code included in or linked to proprietary code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and approve all FOSS early in the cycle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architecture and avoid mixing components governed by incompatible licenses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Verify OSS compliance for every product and every version prior to release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Review OSS compliance for new versions of OSS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A new version of a previously reviewed FOSS component can create new compliance issues by: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A change in the FOSS license for the new version of the FOSS component(e.g. ghostscript </a:t>
            </a:r>
            <a:r>
              <a:rPr lang="en-US" sz="1200" b="0" u="sng" strike="noStrike" spc="-1">
                <a:solidFill>
                  <a:srgbClr val="000000"/>
                </a:solidFill>
                <a:uFillTx/>
                <a:latin typeface="Roboto"/>
                <a:ea typeface="Roboto"/>
                <a:hlinkClick r:id="rId3"/>
              </a:rPr>
              <a:t>https://en.wikipedia.org/wiki/Ghostscript</a:t>
            </a:r>
            <a:r>
              <a:rPr lang="en-US" sz="1200" b="0" strike="noStrike" spc="-1">
                <a:solidFill>
                  <a:srgbClr val="000000"/>
                </a:solidFill>
                <a:latin typeface="Roboto"/>
                <a:ea typeface="Roboto"/>
              </a:rPr>
              <a:t>)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New dependencies introduced with new versions which create additional FOSS obligations. These dependencies may be embedded in the FOSS distribution or they may be dependencies resolved at build time.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What risks should you address with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License compliance for any disclosed FOSS embedded in the in-bound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The potential for creating license conflicts by integrating inbound software with other FOSS or proprietary software </a:t>
            </a:r>
            <a:endParaRPr lang="en-US" sz="1200" b="0" strike="noStrike" spc="-1">
              <a:latin typeface="Arial"/>
            </a:endParaRPr>
          </a:p>
          <a:p>
            <a:pPr marL="226440" indent="-225720">
              <a:lnSpc>
                <a:spcPct val="100000"/>
              </a:lnSpc>
            </a:pPr>
            <a:r>
              <a:rPr lang="en-US" sz="1200" b="0" strike="noStrike" spc="-1">
                <a:solidFill>
                  <a:srgbClr val="000000"/>
                </a:solidFill>
                <a:latin typeface="Roboto"/>
                <a:ea typeface="Roboto"/>
              </a:rPr>
              <a:t>- Undisclosed or unknown FOSS included in the in-bound software </a:t>
            </a:r>
            <a:endParaRPr lang="en-US" sz="1200" b="0" strike="noStrike" spc="-1">
              <a:latin typeface="Arial"/>
            </a:endParaRPr>
          </a:p>
        </p:txBody>
      </p:sp>
      <p:sp>
        <p:nvSpPr>
          <p:cNvPr id="1220"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C1550F80-D10A-49CD-8621-8C96C25F01A5}" type="slidenum">
              <a:rPr lang="en-US" sz="1200" b="0" strike="noStrike" spc="-1">
                <a:solidFill>
                  <a:srgbClr val="000000"/>
                </a:solidFill>
                <a:latin typeface="Roboto"/>
                <a:ea typeface="Roboto"/>
              </a:rPr>
              <a:t>93</a:t>
            </a:fld>
            <a:endParaRPr lang="en-US" sz="1200" b="0" strike="noStrike" spc="-1">
              <a:latin typeface="Arial"/>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 name="PlaceHolder 1"/>
          <p:cNvSpPr>
            <a:spLocks noGrp="1" noRot="1" noChangeAspect="1"/>
          </p:cNvSpPr>
          <p:nvPr>
            <p:ph type="sldImg"/>
          </p:nvPr>
        </p:nvSpPr>
        <p:spPr>
          <a:xfrm>
            <a:off x="380880" y="694800"/>
            <a:ext cx="6095160" cy="3428280"/>
          </a:xfrm>
          <a:prstGeom prst="rect">
            <a:avLst/>
          </a:prstGeom>
        </p:spPr>
      </p:sp>
      <p:sp>
        <p:nvSpPr>
          <p:cNvPr id="997" name="PlaceHolder 2"/>
          <p:cNvSpPr>
            <a:spLocks noGrp="1"/>
          </p:cNvSpPr>
          <p:nvPr>
            <p:ph type="body"/>
          </p:nvPr>
        </p:nvSpPr>
        <p:spPr>
          <a:xfrm>
            <a:off x="685800" y="4400640"/>
            <a:ext cx="5485680" cy="3599640"/>
          </a:xfrm>
          <a:prstGeom prst="rect">
            <a:avLst/>
          </a:prstGeom>
        </p:spPr>
        <p:txBody>
          <a:bodyPr lIns="0" tIns="0" rIns="0" bIns="0"/>
          <a:lstStyle/>
          <a:p>
            <a:pPr marL="216000" indent="-216000">
              <a:lnSpc>
                <a:spcPct val="100000"/>
              </a:lnSpc>
            </a:pPr>
            <a:r>
              <a:rPr lang="en-US" sz="1200" b="0" strike="noStrike" spc="-1">
                <a:solidFill>
                  <a:srgbClr val="000000"/>
                </a:solidFill>
                <a:latin typeface="Roboto"/>
                <a:ea typeface="Roboto"/>
              </a:rPr>
              <a:t>This slide explains patent concepts relevant to software.</a:t>
            </a:r>
            <a:endParaRPr lang="en-US" sz="1200" b="0" strike="noStrike" spc="-1">
              <a:latin typeface="Arial"/>
            </a:endParaRPr>
          </a:p>
        </p:txBody>
      </p:sp>
      <p:sp>
        <p:nvSpPr>
          <p:cNvPr id="998" name="CustomShape 3"/>
          <p:cNvSpPr/>
          <p:nvPr/>
        </p:nvSpPr>
        <p:spPr>
          <a:xfrm>
            <a:off x="3884760" y="8685360"/>
            <a:ext cx="2971080" cy="457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gn="r">
              <a:lnSpc>
                <a:spcPct val="100000"/>
              </a:lnSpc>
            </a:pPr>
            <a:fld id="{3C1A0097-7995-4D32-9292-3591D8ADA2AC}" type="slidenum">
              <a:rPr lang="en-US" sz="1200" b="0" strike="noStrike" spc="-1">
                <a:solidFill>
                  <a:srgbClr val="000000"/>
                </a:solidFill>
                <a:latin typeface="Roboto"/>
                <a:ea typeface="Roboto"/>
              </a:rPr>
              <a:t>9</a:t>
            </a:fld>
            <a:endParaRPr lang="en-US" sz="1200" b="0" strike="noStrike" spc="-1">
              <a:latin typeface="Arial"/>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2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8"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9"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1"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3"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4"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3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36"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7"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8"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39"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0"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41"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48"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4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0"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2"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3"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55"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5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5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8"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59"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6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2"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3"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6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67"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6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69"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0"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7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2"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3"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4"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5"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7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77"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8"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79"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0"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1"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82"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8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0"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2"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9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95"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9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97"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9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99"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0"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1"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0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3"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4"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5"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06"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07"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8"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09"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4.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1"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2"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6"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17"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6.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18"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9"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0"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1"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2"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3"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4"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p="http://schemas.openxmlformats.org/presentationml/2006/main" type="blank" preserve="1">
  <p:cSld name="Blank Slide">
    <p:spTree>
      <p:nvGrpSpPr>
        <p:cNvPr id="1" name=""/>
        <p:cNvGrpSpPr/>
        <p:nvPr/>
      </p:nvGrpSpPr>
      <p:grpSpPr>
        <a:xfrm>
          <a:off x="0" y="0"/>
          <a:ext cx="0" cy="0"/>
          <a:chOff x="0" y="0"/>
          <a:chExt cx="0" cy="0"/>
        </a:xfrm>
      </p:grpSpPr>
    </p:spTree>
  </p:cSld>
  <p:clrMapOvr>
    <a:masterClrMapping/>
  </p:clrMapOvr>
</p:sldLayout>
</file>

<file path=ppt/slideLayouts/slideLayout38.xml><?xml version="1.0" encoding="utf-8"?>
<p:sldLayout xmlns:a="http://schemas.openxmlformats.org/drawingml/2006/main" xmlns:r="http://schemas.openxmlformats.org/officeDocument/2006/relationships" xmlns:p="http://schemas.openxmlformats.org/presentationml/2006/main" type="tx" preserve="1">
  <p:cSld name="Title Slide">
    <p:spTree>
      <p:nvGrpSpPr>
        <p:cNvPr id="1" name=""/>
        <p:cNvGrpSpPr/>
        <p:nvPr/>
      </p:nvGrpSpPr>
      <p:grpSpPr>
        <a:xfrm>
          <a:off x="0" y="0"/>
          <a:ext cx="0" cy="0"/>
          <a:chOff x="0" y="0"/>
          <a:chExt cx="0" cy="0"/>
        </a:xfrm>
      </p:grpSpPr>
      <p:sp>
        <p:nvSpPr>
          <p:cNvPr id="13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1" name="PlaceHolder 2"/>
          <p:cNvSpPr>
            <a:spLocks noGrp="1"/>
          </p:cNvSpPr>
          <p:nvPr>
            <p:ph type="subTitle"/>
          </p:nvPr>
        </p:nvSpPr>
        <p:spPr>
          <a:xfrm>
            <a:off x="609480" y="1604520"/>
            <a:ext cx="5353920" cy="189648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p="http://schemas.openxmlformats.org/presentationml/2006/main" type="obj" preserve="1">
  <p:cSld name="Title, Content">
    <p:spTree>
      <p:nvGrpSpPr>
        <p:cNvPr id="1" name=""/>
        <p:cNvGrpSpPr/>
        <p:nvPr/>
      </p:nvGrpSpPr>
      <p:grpSpPr>
        <a:xfrm>
          <a:off x="0" y="0"/>
          <a:ext cx="0" cy="0"/>
          <a:chOff x="0" y="0"/>
          <a:chExt cx="0" cy="0"/>
        </a:xfrm>
      </p:grpSpPr>
      <p:sp>
        <p:nvSpPr>
          <p:cNvPr id="132"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3" name="PlaceHolder 2"/>
          <p:cNvSpPr>
            <a:spLocks noGrp="1"/>
          </p:cNvSpPr>
          <p:nvPr>
            <p:ph type="body"/>
          </p:nvPr>
        </p:nvSpPr>
        <p:spPr>
          <a:xfrm>
            <a:off x="609480" y="1604520"/>
            <a:ext cx="53539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0"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1"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2"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type="twoObj" preserve="1">
  <p:cSld name="Title, 2 Content">
    <p:spTree>
      <p:nvGrpSpPr>
        <p:cNvPr id="1" name=""/>
        <p:cNvGrpSpPr/>
        <p:nvPr/>
      </p:nvGrpSpPr>
      <p:grpSpPr>
        <a:xfrm>
          <a:off x="0" y="0"/>
          <a:ext cx="0" cy="0"/>
          <a:chOff x="0" y="0"/>
          <a:chExt cx="0" cy="0"/>
        </a:xfrm>
      </p:grpSpPr>
      <p:sp>
        <p:nvSpPr>
          <p:cNvPr id="13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35"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36"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1.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38"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3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0"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1"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2"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4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4"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6"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147"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48"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49"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0"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type="objOverTx" preserve="1">
  <p:cSld name="Title, Content over Content">
    <p:spTree>
      <p:nvGrpSpPr>
        <p:cNvPr id="1" name=""/>
        <p:cNvGrpSpPr/>
        <p:nvPr/>
      </p:nvGrpSpPr>
      <p:grpSpPr>
        <a:xfrm>
          <a:off x="0" y="0"/>
          <a:ext cx="0" cy="0"/>
          <a:chOff x="0" y="0"/>
          <a:chExt cx="0" cy="0"/>
        </a:xfrm>
      </p:grpSpPr>
      <p:sp>
        <p:nvSpPr>
          <p:cNvPr id="151"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2" name="PlaceHolder 2"/>
          <p:cNvSpPr>
            <a:spLocks noGrp="1"/>
          </p:cNvSpPr>
          <p:nvPr>
            <p:ph type="body"/>
          </p:nvPr>
        </p:nvSpPr>
        <p:spPr>
          <a:xfrm>
            <a:off x="609480" y="160452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3" name="PlaceHolder 3"/>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p="http://schemas.openxmlformats.org/presentationml/2006/main" type="fourObj" preserve="1">
  <p:cSld name="Title, 4 Content">
    <p:spTree>
      <p:nvGrpSpPr>
        <p:cNvPr id="1" name=""/>
        <p:cNvGrpSpPr/>
        <p:nvPr/>
      </p:nvGrpSpPr>
      <p:grpSpPr>
        <a:xfrm>
          <a:off x="0" y="0"/>
          <a:ext cx="0" cy="0"/>
          <a:chOff x="0" y="0"/>
          <a:chExt cx="0" cy="0"/>
        </a:xfrm>
      </p:grpSpPr>
      <p:sp>
        <p:nvSpPr>
          <p:cNvPr id="154"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55"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6"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7"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58" name="PlaceHolder 5"/>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p="http://schemas.openxmlformats.org/presentationml/2006/main" type="blank" preserve="1">
  <p:cSld name="Title, 6 Content">
    <p:spTree>
      <p:nvGrpSpPr>
        <p:cNvPr id="1" name=""/>
        <p:cNvGrpSpPr/>
        <p:nvPr/>
      </p:nvGrpSpPr>
      <p:grpSpPr>
        <a:xfrm>
          <a:off x="0" y="0"/>
          <a:ext cx="0" cy="0"/>
          <a:chOff x="0" y="0"/>
          <a:chExt cx="0" cy="0"/>
        </a:xfrm>
      </p:grpSpPr>
      <p:sp>
        <p:nvSpPr>
          <p:cNvPr id="15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0" name="PlaceHolder 2"/>
          <p:cNvSpPr>
            <a:spLocks noGrp="1"/>
          </p:cNvSpPr>
          <p:nvPr>
            <p:ph type="body"/>
          </p:nvPr>
        </p:nvSpPr>
        <p:spPr>
          <a:xfrm>
            <a:off x="60948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1" name="PlaceHolder 3"/>
          <p:cNvSpPr>
            <a:spLocks noGrp="1"/>
          </p:cNvSpPr>
          <p:nvPr>
            <p:ph type="body"/>
          </p:nvPr>
        </p:nvSpPr>
        <p:spPr>
          <a:xfrm>
            <a:off x="241956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2" name="PlaceHolder 4"/>
          <p:cNvSpPr>
            <a:spLocks noGrp="1"/>
          </p:cNvSpPr>
          <p:nvPr>
            <p:ph type="body"/>
          </p:nvPr>
        </p:nvSpPr>
        <p:spPr>
          <a:xfrm>
            <a:off x="4230000" y="160452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3" name="PlaceHolder 5"/>
          <p:cNvSpPr>
            <a:spLocks noGrp="1"/>
          </p:cNvSpPr>
          <p:nvPr>
            <p:ph type="body"/>
          </p:nvPr>
        </p:nvSpPr>
        <p:spPr>
          <a:xfrm>
            <a:off x="60948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4" name="PlaceHolder 6"/>
          <p:cNvSpPr>
            <a:spLocks noGrp="1"/>
          </p:cNvSpPr>
          <p:nvPr>
            <p:ph type="body"/>
          </p:nvPr>
        </p:nvSpPr>
        <p:spPr>
          <a:xfrm>
            <a:off x="241956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65" name="PlaceHolder 7"/>
          <p:cNvSpPr>
            <a:spLocks noGrp="1"/>
          </p:cNvSpPr>
          <p:nvPr>
            <p:ph type="body"/>
          </p:nvPr>
        </p:nvSpPr>
        <p:spPr>
          <a:xfrm>
            <a:off x="4230000" y="2595240"/>
            <a:ext cx="172368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1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objOnly" preserve="1">
  <p:cSld name="Centered Text">
    <p:spTree>
      <p:nvGrpSpPr>
        <p:cNvPr id="1" name=""/>
        <p:cNvGrpSpPr/>
        <p:nvPr/>
      </p:nvGrpSpPr>
      <p:grpSpPr>
        <a:xfrm>
          <a:off x="0" y="0"/>
          <a:ext cx="0" cy="0"/>
          <a:chOff x="0" y="0"/>
          <a:chExt cx="0" cy="0"/>
        </a:xfrm>
      </p:grpSpPr>
      <p:sp>
        <p:nvSpPr>
          <p:cNvPr id="14" name="PlaceHolder 1"/>
          <p:cNvSpPr>
            <a:spLocks noGrp="1"/>
          </p:cNvSpPr>
          <p:nvPr>
            <p:ph type="subTitle"/>
          </p:nvPr>
        </p:nvSpPr>
        <p:spPr>
          <a:xfrm>
            <a:off x="609480" y="273600"/>
            <a:ext cx="10972080" cy="5306400"/>
          </a:xfrm>
          <a:prstGeom prst="rect">
            <a:avLst/>
          </a:prstGeom>
        </p:spPr>
        <p:txBody>
          <a:bodyPr lIns="0" tIns="0" rIns="0" bIns="0" anchor="ctr"/>
          <a:lstStyle/>
          <a:p>
            <a:pPr algn="ctr"/>
            <a:endParaRPr lang="en-US" sz="3200" b="0" strike="noStrike" spc="-1">
              <a:latin typeface="Arial"/>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ObjAndObj" preserve="1">
  <p:cSld name="Title, 2 Content and Content">
    <p:spTree>
      <p:nvGrpSpPr>
        <p:cNvPr id="1" name=""/>
        <p:cNvGrpSpPr/>
        <p:nvPr/>
      </p:nvGrpSpPr>
      <p:grpSpPr>
        <a:xfrm>
          <a:off x="0" y="0"/>
          <a:ext cx="0" cy="0"/>
          <a:chOff x="0" y="0"/>
          <a:chExt cx="0" cy="0"/>
        </a:xfrm>
      </p:grpSpPr>
      <p:sp>
        <p:nvSpPr>
          <p:cNvPr id="15"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16"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7" name="PlaceHolder 3"/>
          <p:cNvSpPr>
            <a:spLocks noGrp="1"/>
          </p:cNvSpPr>
          <p:nvPr>
            <p:ph type="body"/>
          </p:nvPr>
        </p:nvSpPr>
        <p:spPr>
          <a:xfrm>
            <a:off x="335304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18" name="PlaceHolder 4"/>
          <p:cNvSpPr>
            <a:spLocks noGrp="1"/>
          </p:cNvSpPr>
          <p:nvPr>
            <p:ph type="body"/>
          </p:nvPr>
        </p:nvSpPr>
        <p:spPr>
          <a:xfrm>
            <a:off x="60948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AndTwoObj" preserve="1">
  <p:cSld name="Title Content and 2 Content">
    <p:spTree>
      <p:nvGrpSpPr>
        <p:cNvPr id="1" name=""/>
        <p:cNvGrpSpPr/>
        <p:nvPr/>
      </p:nvGrpSpPr>
      <p:grpSpPr>
        <a:xfrm>
          <a:off x="0" y="0"/>
          <a:ext cx="0" cy="0"/>
          <a:chOff x="0" y="0"/>
          <a:chExt cx="0" cy="0"/>
        </a:xfrm>
      </p:grpSpPr>
      <p:sp>
        <p:nvSpPr>
          <p:cNvPr id="19"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0" name="PlaceHolder 2"/>
          <p:cNvSpPr>
            <a:spLocks noGrp="1"/>
          </p:cNvSpPr>
          <p:nvPr>
            <p:ph type="body"/>
          </p:nvPr>
        </p:nvSpPr>
        <p:spPr>
          <a:xfrm>
            <a:off x="609480" y="1604520"/>
            <a:ext cx="2612520" cy="189648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1"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2" name="PlaceHolder 4"/>
          <p:cNvSpPr>
            <a:spLocks noGrp="1"/>
          </p:cNvSpPr>
          <p:nvPr>
            <p:ph type="body"/>
          </p:nvPr>
        </p:nvSpPr>
        <p:spPr>
          <a:xfrm>
            <a:off x="3353040" y="259524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twoObjOverTx" preserve="1">
  <p:cSld name="Title, 2 Content over Content">
    <p:spTree>
      <p:nvGrpSpPr>
        <p:cNvPr id="1" name=""/>
        <p:cNvGrpSpPr/>
        <p:nvPr/>
      </p:nvGrpSpPr>
      <p:grpSpPr>
        <a:xfrm>
          <a:off x="0" y="0"/>
          <a:ext cx="0" cy="0"/>
          <a:chOff x="0" y="0"/>
          <a:chExt cx="0" cy="0"/>
        </a:xfrm>
      </p:grpSpPr>
      <p:sp>
        <p:nvSpPr>
          <p:cNvPr id="23" name="PlaceHolder 1"/>
          <p:cNvSpPr>
            <a:spLocks noGrp="1"/>
          </p:cNvSpPr>
          <p:nvPr>
            <p:ph type="title"/>
          </p:nvPr>
        </p:nvSpPr>
        <p:spPr>
          <a:xfrm>
            <a:off x="609480" y="273600"/>
            <a:ext cx="10972080" cy="1144440"/>
          </a:xfrm>
          <a:prstGeom prst="rect">
            <a:avLst/>
          </a:prstGeom>
        </p:spPr>
        <p:txBody>
          <a:bodyPr lIns="0" tIns="0" rIns="0" bIns="0" anchor="ctr"/>
          <a:lstStyle/>
          <a:p>
            <a:endParaRPr lang="en-US" sz="1800" b="0" strike="noStrike" spc="-1">
              <a:solidFill>
                <a:srgbClr val="000000"/>
              </a:solidFill>
              <a:latin typeface="Arial"/>
            </a:endParaRPr>
          </a:p>
        </p:txBody>
      </p:sp>
      <p:sp>
        <p:nvSpPr>
          <p:cNvPr id="24" name="PlaceHolder 2"/>
          <p:cNvSpPr>
            <a:spLocks noGrp="1"/>
          </p:cNvSpPr>
          <p:nvPr>
            <p:ph type="body"/>
          </p:nvPr>
        </p:nvSpPr>
        <p:spPr>
          <a:xfrm>
            <a:off x="60948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5" name="PlaceHolder 3"/>
          <p:cNvSpPr>
            <a:spLocks noGrp="1"/>
          </p:cNvSpPr>
          <p:nvPr>
            <p:ph type="body"/>
          </p:nvPr>
        </p:nvSpPr>
        <p:spPr>
          <a:xfrm>
            <a:off x="3353040" y="1604520"/>
            <a:ext cx="2612520" cy="904320"/>
          </a:xfrm>
          <a:prstGeom prst="rect">
            <a:avLst/>
          </a:prstGeom>
        </p:spPr>
        <p:txBody>
          <a:bodyPr lIns="0" tIns="0" rIns="0" bIns="0">
            <a:normAutofit/>
          </a:bodyPr>
          <a:lstStyle/>
          <a:p>
            <a:endParaRPr lang="en-US" sz="1800" b="0" strike="noStrike" spc="-1">
              <a:solidFill>
                <a:srgbClr val="000000"/>
              </a:solidFill>
              <a:latin typeface="Arial"/>
            </a:endParaRPr>
          </a:p>
        </p:txBody>
      </p:sp>
      <p:sp>
        <p:nvSpPr>
          <p:cNvPr id="26" name="PlaceHolder 4"/>
          <p:cNvSpPr>
            <a:spLocks noGrp="1"/>
          </p:cNvSpPr>
          <p:nvPr>
            <p:ph type="body"/>
          </p:nvPr>
        </p:nvSpPr>
        <p:spPr>
          <a:xfrm>
            <a:off x="609480" y="2595240"/>
            <a:ext cx="5353920" cy="904320"/>
          </a:xfrm>
          <a:prstGeom prst="rect">
            <a:avLst/>
          </a:prstGeom>
        </p:spPr>
        <p:txBody>
          <a:bodyPr lIns="0" tIns="0" rIns="0" bIns="0">
            <a:normAutofit/>
          </a:bodyPr>
          <a:lstStyle/>
          <a:p>
            <a:endParaRPr lang="en-US" sz="1800" b="0" strike="noStrike" spc="-1">
              <a:solidFill>
                <a:srgbClr val="000000"/>
              </a:solidFill>
              <a:latin typeface="Arial"/>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 Id="rId14" Type="http://schemas.openxmlformats.org/officeDocument/2006/relationships/image" Target="../media/image1.png"/></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 Id="rId14" Type="http://schemas.openxmlformats.org/officeDocument/2006/relationships/image" Target="../media/image1.png"/></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44.xml"/><Relationship Id="rId13" Type="http://schemas.openxmlformats.org/officeDocument/2006/relationships/theme" Target="../theme/theme4.xml"/><Relationship Id="rId3" Type="http://schemas.openxmlformats.org/officeDocument/2006/relationships/slideLayout" Target="../slideLayouts/slideLayout39.xml"/><Relationship Id="rId7" Type="http://schemas.openxmlformats.org/officeDocument/2006/relationships/slideLayout" Target="../slideLayouts/slideLayout43.xml"/><Relationship Id="rId12" Type="http://schemas.openxmlformats.org/officeDocument/2006/relationships/slideLayout" Target="../slideLayouts/slideLayout48.xml"/><Relationship Id="rId2" Type="http://schemas.openxmlformats.org/officeDocument/2006/relationships/slideLayout" Target="../slideLayouts/slideLayout38.xml"/><Relationship Id="rId1" Type="http://schemas.openxmlformats.org/officeDocument/2006/relationships/slideLayout" Target="../slideLayouts/slideLayout37.xml"/><Relationship Id="rId6" Type="http://schemas.openxmlformats.org/officeDocument/2006/relationships/slideLayout" Target="../slideLayouts/slideLayout42.xml"/><Relationship Id="rId11" Type="http://schemas.openxmlformats.org/officeDocument/2006/relationships/slideLayout" Target="../slideLayouts/slideLayout47.xml"/><Relationship Id="rId5" Type="http://schemas.openxmlformats.org/officeDocument/2006/relationships/slideLayout" Target="../slideLayouts/slideLayout41.xml"/><Relationship Id="rId10" Type="http://schemas.openxmlformats.org/officeDocument/2006/relationships/slideLayout" Target="../slideLayouts/slideLayout46.xml"/><Relationship Id="rId4" Type="http://schemas.openxmlformats.org/officeDocument/2006/relationships/slideLayout" Target="../slideLayouts/slideLayout40.xml"/><Relationship Id="rId9" Type="http://schemas.openxmlformats.org/officeDocument/2006/relationships/slideLayout" Target="../slideLayouts/slideLayout4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6"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7"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2" name="CustomShape 3"/>
          <p:cNvSpPr/>
          <p:nvPr/>
        </p:nvSpPr>
        <p:spPr>
          <a:xfrm>
            <a:off x="914400" y="3398400"/>
            <a:ext cx="10464120" cy="720"/>
          </a:xfrm>
          <a:custGeom>
            <a:avLst/>
            <a:gdLst/>
            <a:ahLst/>
            <a:cxnLst/>
            <a:rect l="l" t="t" r="r" b="b"/>
            <a:pathLst>
              <a:path w="21600" h="21600">
                <a:moveTo>
                  <a:pt x="0" y="0"/>
                </a:moveTo>
                <a:lnTo>
                  <a:pt x="21600" y="21600"/>
                </a:lnTo>
              </a:path>
            </a:pathLst>
          </a:custGeom>
          <a:noFill/>
          <a:ln w="19080">
            <a:solidFill>
              <a:srgbClr val="D2533C"/>
            </a:solidFill>
            <a:round/>
          </a:ln>
        </p:spPr>
        <p:style>
          <a:lnRef idx="0">
            <a:scrgbClr r="0" g="0" b="0"/>
          </a:lnRef>
          <a:fillRef idx="0">
            <a:scrgbClr r="0" g="0" b="0"/>
          </a:fillRef>
          <a:effectRef idx="0">
            <a:scrgbClr r="0" g="0" b="0"/>
          </a:effectRef>
          <a:fontRef idx="minor"/>
        </p:style>
      </p:sp>
      <p:sp>
        <p:nvSpPr>
          <p:cNvPr id="3" name="CustomShape 4"/>
          <p:cNvSpPr/>
          <p:nvPr/>
        </p:nvSpPr>
        <p:spPr>
          <a:xfrm>
            <a:off x="3983400" y="6488640"/>
            <a:ext cx="4325760" cy="36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800" b="0" strike="noStrike" spc="-1">
                <a:solidFill>
                  <a:srgbClr val="7F7F7F"/>
                </a:solidFill>
                <a:latin typeface="Roboto"/>
                <a:ea typeface="Roboto"/>
              </a:rPr>
              <a:t>These slides do not contain legal advice</a:t>
            </a:r>
            <a:endParaRPr lang="en-US" sz="1800" b="0" strike="noStrike" spc="-1">
              <a:latin typeface="Arial"/>
            </a:endParaRPr>
          </a:p>
        </p:txBody>
      </p:sp>
      <p:sp>
        <p:nvSpPr>
          <p:cNvPr id="4" name="PlaceHolder 5"/>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5" name="PlaceHolder 6"/>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p:bodyStyle/>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42"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43"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44" name="Shape 31"/>
          <p:cNvPicPr/>
          <p:nvPr/>
        </p:nvPicPr>
        <p:blipFill>
          <a:blip r:embed="rId14"/>
          <a:stretch/>
        </p:blipFill>
        <p:spPr>
          <a:xfrm>
            <a:off x="10963800" y="501120"/>
            <a:ext cx="948960" cy="527040"/>
          </a:xfrm>
          <a:prstGeom prst="rect">
            <a:avLst/>
          </a:prstGeom>
          <a:ln>
            <a:noFill/>
          </a:ln>
        </p:spPr>
      </p:pic>
      <p:sp>
        <p:nvSpPr>
          <p:cNvPr id="45" name="PlaceHolder 3"/>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46" name="PlaceHolder 4"/>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67" r:id="rId6"/>
    <p:sldLayoutId id="2147483668" r:id="rId7"/>
    <p:sldLayoutId id="2147483669" r:id="rId8"/>
    <p:sldLayoutId id="2147483670" r:id="rId9"/>
    <p:sldLayoutId id="2147483671" r:id="rId10"/>
    <p:sldLayoutId id="2147483672" r:id="rId11"/>
    <p:sldLayoutId id="2147483673" r:id="rId12"/>
  </p:sldLayoutIdLst>
  <p:txStyles>
    <p:titleStyle/>
    <p:bodyStyle/>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83"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84"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pic>
        <p:nvPicPr>
          <p:cNvPr id="85" name="Shape 29"/>
          <p:cNvPicPr/>
          <p:nvPr/>
        </p:nvPicPr>
        <p:blipFill>
          <a:blip r:embed="rId14"/>
          <a:stretch/>
        </p:blipFill>
        <p:spPr>
          <a:xfrm>
            <a:off x="10963800" y="501120"/>
            <a:ext cx="948960" cy="527040"/>
          </a:xfrm>
          <a:prstGeom prst="rect">
            <a:avLst/>
          </a:prstGeom>
          <a:ln>
            <a:noFill/>
          </a:ln>
        </p:spPr>
      </p:pic>
      <p:sp>
        <p:nvSpPr>
          <p:cNvPr id="86" name="PlaceHolder 3"/>
          <p:cNvSpPr>
            <a:spLocks noGrp="1"/>
          </p:cNvSpPr>
          <p:nvPr>
            <p:ph type="title"/>
          </p:nvPr>
        </p:nvSpPr>
        <p:spPr>
          <a:xfrm>
            <a:off x="609480" y="273600"/>
            <a:ext cx="10972080" cy="114444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87" name="PlaceHolder 4"/>
          <p:cNvSpPr>
            <a:spLocks noGrp="1"/>
          </p:cNvSpPr>
          <p:nvPr>
            <p:ph type="body"/>
          </p:nvPr>
        </p:nvSpPr>
        <p:spPr>
          <a:xfrm>
            <a:off x="60948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
        <p:nvSpPr>
          <p:cNvPr id="88" name="PlaceHolder 5"/>
          <p:cNvSpPr>
            <a:spLocks noGrp="1"/>
          </p:cNvSpPr>
          <p:nvPr>
            <p:ph type="body"/>
          </p:nvPr>
        </p:nvSpPr>
        <p:spPr>
          <a:xfrm>
            <a:off x="6231960" y="1604520"/>
            <a:ext cx="5353920" cy="397692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18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18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18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75" r:id="rId1"/>
    <p:sldLayoutId id="2147483676" r:id="rId2"/>
    <p:sldLayoutId id="2147483677" r:id="rId3"/>
    <p:sldLayoutId id="2147483678" r:id="rId4"/>
    <p:sldLayoutId id="2147483679" r:id="rId5"/>
    <p:sldLayoutId id="2147483680" r:id="rId6"/>
    <p:sldLayoutId id="2147483681" r:id="rId7"/>
    <p:sldLayoutId id="2147483682" r:id="rId8"/>
    <p:sldLayoutId id="2147483683" r:id="rId9"/>
    <p:sldLayoutId id="2147483684" r:id="rId10"/>
    <p:sldLayoutId id="2147483685" r:id="rId11"/>
    <p:sldLayoutId id="2147483686" r:id="rId12"/>
  </p:sldLayoutIdLst>
  <p:txStyles>
    <p:titleStyle/>
    <p:bodyStyle/>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D2533C"/>
        </a:solidFill>
        <a:effectLst/>
      </p:bgPr>
    </p:bg>
    <p:spTree>
      <p:nvGrpSpPr>
        <p:cNvPr id="1" name=""/>
        <p:cNvGrpSpPr/>
        <p:nvPr/>
      </p:nvGrpSpPr>
      <p:grpSpPr>
        <a:xfrm>
          <a:off x="0" y="0"/>
          <a:ext cx="0" cy="0"/>
          <a:chOff x="0" y="0"/>
          <a:chExt cx="0" cy="0"/>
        </a:xfrm>
      </p:grpSpPr>
      <p:sp>
        <p:nvSpPr>
          <p:cNvPr id="125" name="CustomShape 1"/>
          <p:cNvSpPr/>
          <p:nvPr/>
        </p:nvSpPr>
        <p:spPr>
          <a:xfrm>
            <a:off x="0" y="220680"/>
            <a:ext cx="12191400" cy="227880"/>
          </a:xfrm>
          <a:prstGeom prst="rect">
            <a:avLst/>
          </a:prstGeom>
          <a:solidFill>
            <a:srgbClr val="FFFFFF"/>
          </a:solidFill>
          <a:ln>
            <a:noFill/>
          </a:ln>
        </p:spPr>
        <p:style>
          <a:lnRef idx="0">
            <a:scrgbClr r="0" g="0" b="0"/>
          </a:lnRef>
          <a:fillRef idx="0">
            <a:scrgbClr r="0" g="0" b="0"/>
          </a:fillRef>
          <a:effectRef idx="0">
            <a:scrgbClr r="0" g="0" b="0"/>
          </a:effectRef>
          <a:fontRef idx="minor"/>
        </p:style>
      </p:sp>
      <p:sp>
        <p:nvSpPr>
          <p:cNvPr id="126" name="CustomShape 2"/>
          <p:cNvSpPr/>
          <p:nvPr/>
        </p:nvSpPr>
        <p:spPr>
          <a:xfrm>
            <a:off x="0" y="0"/>
            <a:ext cx="12191400" cy="365040"/>
          </a:xfrm>
          <a:prstGeom prst="rect">
            <a:avLst/>
          </a:prstGeom>
          <a:solidFill>
            <a:srgbClr val="93A299"/>
          </a:solidFill>
          <a:ln>
            <a:noFill/>
          </a:ln>
        </p:spPr>
        <p:style>
          <a:lnRef idx="0">
            <a:scrgbClr r="0" g="0" b="0"/>
          </a:lnRef>
          <a:fillRef idx="0">
            <a:scrgbClr r="0" g="0" b="0"/>
          </a:fillRef>
          <a:effectRef idx="0">
            <a:scrgbClr r="0" g="0" b="0"/>
          </a:effectRef>
          <a:fontRef idx="minor"/>
        </p:style>
      </p:sp>
      <p:sp>
        <p:nvSpPr>
          <p:cNvPr id="127" name="CustomShape 3"/>
          <p:cNvSpPr/>
          <p:nvPr/>
        </p:nvSpPr>
        <p:spPr>
          <a:xfrm>
            <a:off x="975240" y="4599360"/>
            <a:ext cx="10464120" cy="720"/>
          </a:xfrm>
          <a:custGeom>
            <a:avLst/>
            <a:gdLst/>
            <a:ahLst/>
            <a:cxnLst/>
            <a:rect l="l" t="t" r="r" b="b"/>
            <a:pathLst>
              <a:path w="21600" h="21600">
                <a:moveTo>
                  <a:pt x="0" y="0"/>
                </a:moveTo>
                <a:lnTo>
                  <a:pt x="21600" y="21600"/>
                </a:lnTo>
              </a:path>
            </a:pathLst>
          </a:custGeom>
          <a:noFill/>
          <a:ln w="19080">
            <a:solidFill>
              <a:srgbClr val="F3F2DC"/>
            </a:solidFill>
            <a:round/>
          </a:ln>
        </p:spPr>
        <p:style>
          <a:lnRef idx="0">
            <a:scrgbClr r="0" g="0" b="0"/>
          </a:lnRef>
          <a:fillRef idx="0">
            <a:scrgbClr r="0" g="0" b="0"/>
          </a:fillRef>
          <a:effectRef idx="0">
            <a:scrgbClr r="0" g="0" b="0"/>
          </a:effectRef>
          <a:fontRef idx="minor"/>
        </p:style>
      </p:sp>
      <p:sp>
        <p:nvSpPr>
          <p:cNvPr id="128" name="PlaceHolder 4"/>
          <p:cNvSpPr>
            <a:spLocks noGrp="1"/>
          </p:cNvSpPr>
          <p:nvPr>
            <p:ph type="title"/>
          </p:nvPr>
        </p:nvSpPr>
        <p:spPr>
          <a:xfrm>
            <a:off x="609480" y="273600"/>
            <a:ext cx="10972440" cy="1144800"/>
          </a:xfrm>
          <a:prstGeom prst="rect">
            <a:avLst/>
          </a:prstGeom>
        </p:spPr>
        <p:txBody>
          <a:bodyPr lIns="0" tIns="0" rIns="0" bIns="0" anchor="ctr"/>
          <a:lstStyle/>
          <a:p>
            <a:r>
              <a:rPr lang="en-US" sz="1800" b="0" strike="noStrike" spc="-1">
                <a:solidFill>
                  <a:srgbClr val="000000"/>
                </a:solidFill>
                <a:latin typeface="Arial"/>
              </a:rPr>
              <a:t>Click to edit the title text format</a:t>
            </a:r>
          </a:p>
        </p:txBody>
      </p:sp>
      <p:sp>
        <p:nvSpPr>
          <p:cNvPr id="129" name="PlaceHolder 5"/>
          <p:cNvSpPr>
            <a:spLocks noGrp="1"/>
          </p:cNvSpPr>
          <p:nvPr>
            <p:ph type="body"/>
          </p:nvPr>
        </p:nvSpPr>
        <p:spPr>
          <a:xfrm>
            <a:off x="609480" y="1604520"/>
            <a:ext cx="10972440" cy="3977280"/>
          </a:xfrm>
          <a:prstGeom prst="rect">
            <a:avLst/>
          </a:prstGeom>
        </p:spPr>
        <p:txBody>
          <a:bodyPr lIns="0" tIns="0" rIns="0" bIns="0">
            <a:normAutofit/>
          </a:bodyPr>
          <a:lstStyle/>
          <a:p>
            <a:pPr marL="432000" indent="-324000">
              <a:spcBef>
                <a:spcPts val="1417"/>
              </a:spcBef>
              <a:buClr>
                <a:srgbClr val="000000"/>
              </a:buClr>
              <a:buSzPct val="45000"/>
              <a:buFont typeface="Wingdings" charset="2"/>
              <a:buChar char=""/>
            </a:pPr>
            <a:r>
              <a:rPr lang="en-US" sz="1800" b="0" strike="noStrike" spc="-1">
                <a:solidFill>
                  <a:srgbClr val="000000"/>
                </a:solidFill>
                <a:latin typeface="Arial"/>
              </a:rPr>
              <a:t>Click to edit the outline text format</a:t>
            </a:r>
          </a:p>
          <a:p>
            <a:pPr marL="864000" lvl="1" indent="-324000">
              <a:spcBef>
                <a:spcPts val="1134"/>
              </a:spcBef>
              <a:buClr>
                <a:srgbClr val="000000"/>
              </a:buClr>
              <a:buSzPct val="75000"/>
              <a:buFont typeface="Symbol" charset="2"/>
              <a:buChar char=""/>
            </a:pPr>
            <a:r>
              <a:rPr lang="en-US" sz="1800" b="0" strike="noStrike" spc="-1">
                <a:solidFill>
                  <a:srgbClr val="000000"/>
                </a:solidFill>
                <a:latin typeface="Arial"/>
              </a:rPr>
              <a:t>Second Outline Level</a:t>
            </a:r>
          </a:p>
          <a:p>
            <a:pPr marL="1296000" lvl="2" indent="-288000">
              <a:spcBef>
                <a:spcPts val="850"/>
              </a:spcBef>
              <a:buClr>
                <a:srgbClr val="000000"/>
              </a:buClr>
              <a:buSzPct val="45000"/>
              <a:buFont typeface="Wingdings" charset="2"/>
              <a:buChar char=""/>
            </a:pPr>
            <a:r>
              <a:rPr lang="en-US" sz="1800" b="0" strike="noStrike" spc="-1">
                <a:solidFill>
                  <a:srgbClr val="000000"/>
                </a:solidFill>
                <a:latin typeface="Arial"/>
              </a:rPr>
              <a:t>Third Outline Level</a:t>
            </a:r>
          </a:p>
          <a:p>
            <a:pPr marL="1728000" lvl="3" indent="-216000">
              <a:spcBef>
                <a:spcPts val="567"/>
              </a:spcBef>
              <a:buClr>
                <a:srgbClr val="000000"/>
              </a:buClr>
              <a:buSzPct val="75000"/>
              <a:buFont typeface="Symbol" charset="2"/>
              <a:buChar char=""/>
            </a:pPr>
            <a:r>
              <a:rPr lang="en-US" sz="1800" b="0" strike="noStrike" spc="-1">
                <a:solidFill>
                  <a:srgbClr val="000000"/>
                </a:solidFill>
                <a:latin typeface="Arial"/>
              </a:rPr>
              <a:t>Fourth Outline Level</a:t>
            </a:r>
          </a:p>
          <a:p>
            <a:pPr marL="2160000" lvl="4" indent="-216000">
              <a:spcBef>
                <a:spcPts val="283"/>
              </a:spcBef>
              <a:buClr>
                <a:srgbClr val="000000"/>
              </a:buClr>
              <a:buSzPct val="45000"/>
              <a:buFont typeface="Wingdings" charset="2"/>
              <a:buChar char=""/>
            </a:pPr>
            <a:r>
              <a:rPr lang="en-US" sz="2000" b="0" strike="noStrike" spc="-1">
                <a:solidFill>
                  <a:srgbClr val="000000"/>
                </a:solidFill>
                <a:latin typeface="Arial"/>
              </a:rPr>
              <a:t>Fifth Outline Level</a:t>
            </a:r>
          </a:p>
          <a:p>
            <a:pPr marL="2592000" lvl="5" indent="-216000">
              <a:spcBef>
                <a:spcPts val="283"/>
              </a:spcBef>
              <a:buClr>
                <a:srgbClr val="000000"/>
              </a:buClr>
              <a:buSzPct val="45000"/>
              <a:buFont typeface="Wingdings" charset="2"/>
              <a:buChar char=""/>
            </a:pPr>
            <a:r>
              <a:rPr lang="en-US" sz="2000" b="0" strike="noStrike" spc="-1">
                <a:solidFill>
                  <a:srgbClr val="000000"/>
                </a:solidFill>
                <a:latin typeface="Arial"/>
              </a:rPr>
              <a:t>Sixth Outline Level</a:t>
            </a:r>
          </a:p>
          <a:p>
            <a:pPr marL="3024000" lvl="6" indent="-216000">
              <a:spcBef>
                <a:spcPts val="283"/>
              </a:spcBef>
              <a:buClr>
                <a:srgbClr val="000000"/>
              </a:buClr>
              <a:buSzPct val="45000"/>
              <a:buFont typeface="Wingdings" charset="2"/>
              <a:buChar char=""/>
            </a:pPr>
            <a:r>
              <a:rPr lang="en-US" sz="2000" b="0" strike="noStrike" spc="-1">
                <a:solidFill>
                  <a:srgbClr val="000000"/>
                </a:solidFill>
                <a:latin typeface="Arial"/>
              </a:rPr>
              <a:t>Seventh Outline Level</a:t>
            </a:r>
          </a:p>
        </p:txBody>
      </p:sp>
    </p:spTree>
  </p:cSld>
  <p:clrMap bg1="lt1" tx1="dk1" bg2="lt2" tx2="dk2" accent1="accent1" accent2="accent2" accent3="accent3" accent4="accent4" accent5="accent5" accent6="accent6" hlink="hlink" folHlink="folHlink"/>
  <p:sldLayoutIdLst>
    <p:sldLayoutId id="2147483688" r:id="rId1"/>
    <p:sldLayoutId id="2147483689" r:id="rId2"/>
    <p:sldLayoutId id="2147483690" r:id="rId3"/>
    <p:sldLayoutId id="2147483691" r:id="rId4"/>
    <p:sldLayoutId id="2147483692" r:id="rId5"/>
    <p:sldLayoutId id="2147483693" r:id="rId6"/>
    <p:sldLayoutId id="2147483694" r:id="rId7"/>
    <p:sldLayoutId id="2147483695" r:id="rId8"/>
    <p:sldLayoutId id="2147483696" r:id="rId9"/>
    <p:sldLayoutId id="2147483697" r:id="rId10"/>
    <p:sldLayoutId id="2147483698" r:id="rId11"/>
    <p:sldLayoutId id="2147483699" r:id="rId12"/>
  </p:sldLayoutIdLst>
  <p:txStyles>
    <p:titleStyle/>
    <p:bodyStyle/>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37.xml"/></Relationships>
</file>

<file path=ppt/slides/_rels/slide13.xml.rels><?xml version="1.0" encoding="UTF-8" standalone="yes"?>
<Relationships xmlns="http://schemas.openxmlformats.org/package/2006/relationships"><Relationship Id="rId3" Type="http://schemas.openxmlformats.org/officeDocument/2006/relationships/hyperlink" Target="http://www.opensource.org/licenses/" TargetMode="External"/><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37.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3.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13.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3.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3.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37.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5.xml"/><Relationship Id="rId1" Type="http://schemas.openxmlformats.org/officeDocument/2006/relationships/slideLayout" Target="../slideLayouts/slideLayout13.xml"/></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s>
</file>

<file path=ppt/slides/_rels/slide3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7.xml"/><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8.xml"/><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39.xml"/><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3" Type="http://schemas.openxmlformats.org/officeDocument/2006/relationships/hyperlink" Target="https://www.linux.com/publications/generic-foss-policy" TargetMode="External"/><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37.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44.xml"/><Relationship Id="rId1" Type="http://schemas.openxmlformats.org/officeDocument/2006/relationships/slideLayout" Target="../slideLayouts/slideLayout13.xml"/><Relationship Id="rId4" Type="http://schemas.openxmlformats.org/officeDocument/2006/relationships/image" Target="../media/image9.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6.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4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7.xml"/><Relationship Id="rId1" Type="http://schemas.openxmlformats.org/officeDocument/2006/relationships/slideLayout" Target="../slideLayouts/slideLayout13.xml"/><Relationship Id="rId5" Type="http://schemas.openxmlformats.org/officeDocument/2006/relationships/image" Target="../media/image12.png"/><Relationship Id="rId4" Type="http://schemas.openxmlformats.org/officeDocument/2006/relationships/image" Target="../media/image11.png"/></Relationships>
</file>

<file path=ppt/slides/_rels/slide48.xml.rels><?xml version="1.0" encoding="UTF-8" standalone="yes"?>
<Relationships xmlns="http://schemas.openxmlformats.org/package/2006/relationships"><Relationship Id="rId3" Type="http://schemas.openxmlformats.org/officeDocument/2006/relationships/hyperlink" Target="https://www.fossology.org/" TargetMode="External"/><Relationship Id="rId2" Type="http://schemas.openxmlformats.org/officeDocument/2006/relationships/notesSlide" Target="../notesSlides/notesSlide48.xml"/><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3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59.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49.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60.xml.rels><?xml version="1.0" encoding="UTF-8" standalone="yes"?>
<Relationships xmlns="http://schemas.openxmlformats.org/package/2006/relationships"><Relationship Id="rId8" Type="http://schemas.openxmlformats.org/officeDocument/2006/relationships/image" Target="../media/image13.png"/><Relationship Id="rId3" Type="http://schemas.openxmlformats.org/officeDocument/2006/relationships/image" Target="../media/image8.png"/><Relationship Id="rId7" Type="http://schemas.openxmlformats.org/officeDocument/2006/relationships/image" Target="../media/image12.png"/><Relationship Id="rId2" Type="http://schemas.openxmlformats.org/officeDocument/2006/relationships/notesSlide" Target="../notesSlides/notesSlide50.xml"/><Relationship Id="rId1" Type="http://schemas.openxmlformats.org/officeDocument/2006/relationships/slideLayout" Target="../slideLayouts/slideLayout13.xml"/><Relationship Id="rId6" Type="http://schemas.openxmlformats.org/officeDocument/2006/relationships/image" Target="../media/image11.png"/><Relationship Id="rId11" Type="http://schemas.openxmlformats.org/officeDocument/2006/relationships/image" Target="../media/image16.png"/><Relationship Id="rId5" Type="http://schemas.openxmlformats.org/officeDocument/2006/relationships/image" Target="../media/image10.png"/><Relationship Id="rId10" Type="http://schemas.openxmlformats.org/officeDocument/2006/relationships/image" Target="../media/image15.png"/><Relationship Id="rId4" Type="http://schemas.openxmlformats.org/officeDocument/2006/relationships/image" Target="../media/image9.png"/><Relationship Id="rId9" Type="http://schemas.openxmlformats.org/officeDocument/2006/relationships/image" Target="../media/image14.png"/></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37.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13.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54.xml"/><Relationship Id="rId1" Type="http://schemas.openxmlformats.org/officeDocument/2006/relationships/slideLayout" Target="../slideLayouts/slideLayout13.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55.xml"/><Relationship Id="rId1" Type="http://schemas.openxmlformats.org/officeDocument/2006/relationships/slideLayout" Target="../slideLayouts/slideLayout13.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56.xml"/><Relationship Id="rId1" Type="http://schemas.openxmlformats.org/officeDocument/2006/relationships/slideLayout" Target="../slideLayouts/slideLayout13.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57.xml"/><Relationship Id="rId1" Type="http://schemas.openxmlformats.org/officeDocument/2006/relationships/slideLayout" Target="../slideLayouts/slideLayout13.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58.xml"/><Relationship Id="rId1" Type="http://schemas.openxmlformats.org/officeDocument/2006/relationships/slideLayout" Target="../slideLayouts/slideLayout13.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59.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70.xml.rels><?xml version="1.0" encoding="UTF-8" standalone="yes"?>
<Relationships xmlns="http://schemas.openxmlformats.org/package/2006/relationships"><Relationship Id="rId2" Type="http://schemas.openxmlformats.org/officeDocument/2006/relationships/notesSlide" Target="../notesSlides/notesSlide60.xml"/><Relationship Id="rId1" Type="http://schemas.openxmlformats.org/officeDocument/2006/relationships/slideLayout" Target="../slideLayouts/slideLayout13.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61.xml"/><Relationship Id="rId1" Type="http://schemas.openxmlformats.org/officeDocument/2006/relationships/slideLayout" Target="../slideLayouts/slideLayout13.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62.xml"/><Relationship Id="rId1" Type="http://schemas.openxmlformats.org/officeDocument/2006/relationships/slideLayout" Target="../slideLayouts/slideLayout13.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63.xml"/><Relationship Id="rId1" Type="http://schemas.openxmlformats.org/officeDocument/2006/relationships/slideLayout" Target="../slideLayouts/slideLayout13.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64.xml"/><Relationship Id="rId1" Type="http://schemas.openxmlformats.org/officeDocument/2006/relationships/slideLayout" Target="../slideLayouts/slideLayout13.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65.xml"/><Relationship Id="rId1" Type="http://schemas.openxmlformats.org/officeDocument/2006/relationships/slideLayout" Target="../slideLayouts/slideLayout13.xml"/></Relationships>
</file>

<file path=ppt/slides/_rels/slide76.xml.rels><?xml version="1.0" encoding="UTF-8" standalone="yes"?>
<Relationships xmlns="http://schemas.openxmlformats.org/package/2006/relationships"><Relationship Id="rId2" Type="http://schemas.openxmlformats.org/officeDocument/2006/relationships/notesSlide" Target="../notesSlides/notesSlide66.xml"/><Relationship Id="rId1" Type="http://schemas.openxmlformats.org/officeDocument/2006/relationships/slideLayout" Target="../slideLayouts/slideLayout13.xml"/></Relationships>
</file>

<file path=ppt/slides/_rels/slide77.xml.rels><?xml version="1.0" encoding="UTF-8" standalone="yes"?>
<Relationships xmlns="http://schemas.openxmlformats.org/package/2006/relationships"><Relationship Id="rId2" Type="http://schemas.openxmlformats.org/officeDocument/2006/relationships/notesSlide" Target="../notesSlides/notesSlide67.xml"/><Relationship Id="rId1" Type="http://schemas.openxmlformats.org/officeDocument/2006/relationships/slideLayout" Target="../slideLayouts/slideLayout13.xml"/></Relationships>
</file>

<file path=ppt/slides/_rels/slide78.xml.rels><?xml version="1.0" encoding="UTF-8" standalone="yes"?>
<Relationships xmlns="http://schemas.openxmlformats.org/package/2006/relationships"><Relationship Id="rId2" Type="http://schemas.openxmlformats.org/officeDocument/2006/relationships/notesSlide" Target="../notesSlides/notesSlide68.xml"/><Relationship Id="rId1" Type="http://schemas.openxmlformats.org/officeDocument/2006/relationships/slideLayout" Target="../slideLayouts/slideLayout37.xml"/></Relationships>
</file>

<file path=ppt/slides/_rels/slide79.xml.rels><?xml version="1.0" encoding="UTF-8" standalone="yes"?>
<Relationships xmlns="http://schemas.openxmlformats.org/package/2006/relationships"><Relationship Id="rId2" Type="http://schemas.openxmlformats.org/officeDocument/2006/relationships/notesSlide" Target="../notesSlides/notesSlide69.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80.xml.rels><?xml version="1.0" encoding="UTF-8" standalone="yes"?>
<Relationships xmlns="http://schemas.openxmlformats.org/package/2006/relationships"><Relationship Id="rId2" Type="http://schemas.openxmlformats.org/officeDocument/2006/relationships/notesSlide" Target="../notesSlides/notesSlide70.xml"/><Relationship Id="rId1" Type="http://schemas.openxmlformats.org/officeDocument/2006/relationships/slideLayout" Target="../slideLayouts/slideLayout13.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71.xml"/><Relationship Id="rId1" Type="http://schemas.openxmlformats.org/officeDocument/2006/relationships/slideLayout" Target="../slideLayouts/slideLayout13.xml"/></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72.xml"/><Relationship Id="rId1" Type="http://schemas.openxmlformats.org/officeDocument/2006/relationships/slideLayout" Target="../slideLayouts/slideLayout13.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73.xml"/><Relationship Id="rId1" Type="http://schemas.openxmlformats.org/officeDocument/2006/relationships/slideLayout" Target="../slideLayouts/slideLayout13.xml"/></Relationships>
</file>

<file path=ppt/slides/_rels/slide84.xml.rels><?xml version="1.0" encoding="UTF-8" standalone="yes"?>
<Relationships xmlns="http://schemas.openxmlformats.org/package/2006/relationships"><Relationship Id="rId2" Type="http://schemas.openxmlformats.org/officeDocument/2006/relationships/notesSlide" Target="../notesSlides/notesSlide74.xml"/><Relationship Id="rId1" Type="http://schemas.openxmlformats.org/officeDocument/2006/relationships/slideLayout" Target="../slideLayouts/slideLayout13.xml"/></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75.xml"/><Relationship Id="rId1" Type="http://schemas.openxmlformats.org/officeDocument/2006/relationships/slideLayout" Target="../slideLayouts/slideLayout13.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76.xml"/><Relationship Id="rId1" Type="http://schemas.openxmlformats.org/officeDocument/2006/relationships/slideLayout" Target="../slideLayouts/slideLayout13.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77.xml"/><Relationship Id="rId1" Type="http://schemas.openxmlformats.org/officeDocument/2006/relationships/slideLayout" Target="../slideLayouts/slideLayout28.xml"/></Relationships>
</file>

<file path=ppt/slides/_rels/slide88.xml.rels><?xml version="1.0" encoding="UTF-8" standalone="yes"?>
<Relationships xmlns="http://schemas.openxmlformats.org/package/2006/relationships"><Relationship Id="rId2" Type="http://schemas.openxmlformats.org/officeDocument/2006/relationships/notesSlide" Target="../notesSlides/notesSlide78.xml"/><Relationship Id="rId1" Type="http://schemas.openxmlformats.org/officeDocument/2006/relationships/slideLayout" Target="../slideLayouts/slideLayout13.xml"/></Relationships>
</file>

<file path=ppt/slides/_rels/slide89.xml.rels><?xml version="1.0" encoding="UTF-8" standalone="yes"?>
<Relationships xmlns="http://schemas.openxmlformats.org/package/2006/relationships"><Relationship Id="rId2" Type="http://schemas.openxmlformats.org/officeDocument/2006/relationships/notesSlide" Target="../notesSlides/notesSlide79.xml"/><Relationship Id="rId1" Type="http://schemas.openxmlformats.org/officeDocument/2006/relationships/slideLayout" Target="../slideLayouts/slideLayout3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_rels/slide90.xml.rels><?xml version="1.0" encoding="UTF-8" standalone="yes"?>
<Relationships xmlns="http://schemas.openxmlformats.org/package/2006/relationships"><Relationship Id="rId2" Type="http://schemas.openxmlformats.org/officeDocument/2006/relationships/notesSlide" Target="../notesSlides/notesSlide80.xml"/><Relationship Id="rId1" Type="http://schemas.openxmlformats.org/officeDocument/2006/relationships/slideLayout" Target="../slideLayouts/slideLayout13.xml"/></Relationships>
</file>

<file path=ppt/slides/_rels/slide91.xml.rels><?xml version="1.0" encoding="UTF-8" standalone="yes"?>
<Relationships xmlns="http://schemas.openxmlformats.org/package/2006/relationships"><Relationship Id="rId2" Type="http://schemas.openxmlformats.org/officeDocument/2006/relationships/notesSlide" Target="../notesSlides/notesSlide81.xml"/><Relationship Id="rId1" Type="http://schemas.openxmlformats.org/officeDocument/2006/relationships/slideLayout" Target="../slideLayouts/slideLayout13.xml"/></Relationships>
</file>

<file path=ppt/slides/_rels/slide92.xml.rels><?xml version="1.0" encoding="UTF-8" standalone="yes"?>
<Relationships xmlns="http://schemas.openxmlformats.org/package/2006/relationships"><Relationship Id="rId2" Type="http://schemas.openxmlformats.org/officeDocument/2006/relationships/notesSlide" Target="../notesSlides/notesSlide82.xml"/><Relationship Id="rId1" Type="http://schemas.openxmlformats.org/officeDocument/2006/relationships/slideLayout" Target="../slideLayouts/slideLayout13.xml"/></Relationships>
</file>

<file path=ppt/slides/_rels/slide93.xml.rels><?xml version="1.0" encoding="UTF-8" standalone="yes"?>
<Relationships xmlns="http://schemas.openxmlformats.org/package/2006/relationships"><Relationship Id="rId3" Type="http://schemas.openxmlformats.org/officeDocument/2006/relationships/hyperlink" Target="https://training.linuxfoundation.org/linux-courses/open-source-compliance-courses/compliance-basics-for-developers" TargetMode="External"/><Relationship Id="rId2" Type="http://schemas.openxmlformats.org/officeDocument/2006/relationships/notesSlide" Target="../notesSlides/notesSlide83.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6" name="CustomShape 1"/>
          <p:cNvSpPr/>
          <p:nvPr/>
        </p:nvSpPr>
        <p:spPr>
          <a:xfrm>
            <a:off x="914400" y="1371600"/>
            <a:ext cx="10464120" cy="1926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5400" b="0" strike="noStrike" spc="-1">
                <a:solidFill>
                  <a:srgbClr val="E56B45"/>
                </a:solidFill>
                <a:latin typeface="Roboto"/>
                <a:ea typeface="Roboto"/>
              </a:rPr>
              <a:t>CURRICULUM</a:t>
            </a:r>
            <a:endParaRPr lang="en-US" sz="5400" b="0" strike="noStrike" spc="-1">
              <a:latin typeface="Arial"/>
            </a:endParaRPr>
          </a:p>
        </p:txBody>
      </p:sp>
      <p:sp>
        <p:nvSpPr>
          <p:cNvPr id="218" name="CustomShape 2"/>
          <p:cNvSpPr/>
          <p:nvPr/>
        </p:nvSpPr>
        <p:spPr>
          <a:xfrm>
            <a:off x="914400" y="3505320"/>
            <a:ext cx="10459080" cy="2778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2590" b="0" strike="noStrike" spc="-1" dirty="0">
                <a:solidFill>
                  <a:srgbClr val="292934"/>
                </a:solidFill>
                <a:latin typeface="Roboto"/>
                <a:ea typeface="Roboto"/>
              </a:rPr>
              <a:t>FOSS Training Reference Slides for the OpenChain Specification 1.2</a:t>
            </a:r>
            <a:endParaRPr lang="en-US" sz="2590" b="0" strike="noStrike" spc="-1" dirty="0">
              <a:latin typeface="Arial"/>
            </a:endParaRPr>
          </a:p>
          <a:p>
            <a:pPr>
              <a:lnSpc>
                <a:spcPct val="90000"/>
              </a:lnSpc>
              <a:spcBef>
                <a:spcPts val="445"/>
              </a:spcBef>
            </a:pPr>
            <a:endParaRPr lang="en-US" sz="2590" b="0" strike="noStrike" spc="-1" dirty="0">
              <a:latin typeface="Arial"/>
            </a:endParaRPr>
          </a:p>
          <a:p>
            <a:pPr>
              <a:lnSpc>
                <a:spcPct val="90000"/>
              </a:lnSpc>
              <a:spcBef>
                <a:spcPts val="445"/>
              </a:spcBef>
            </a:pPr>
            <a:r>
              <a:rPr lang="en-US" sz="2220" b="0" strike="noStrike" spc="-1" dirty="0">
                <a:solidFill>
                  <a:srgbClr val="292934"/>
                </a:solidFill>
                <a:latin typeface="Roboto"/>
                <a:ea typeface="Roboto"/>
              </a:rPr>
              <a:t>Released under CC0-1.0.</a:t>
            </a:r>
            <a:br>
              <a:rPr dirty="0"/>
            </a:br>
            <a:r>
              <a:rPr lang="en-US" sz="2220" b="0" strike="noStrike" spc="-1" dirty="0">
                <a:solidFill>
                  <a:srgbClr val="292934"/>
                </a:solidFill>
                <a:latin typeface="Roboto"/>
                <a:ea typeface="Roboto"/>
              </a:rPr>
              <a:t>You may use, modify, and share these slides without restriction.</a:t>
            </a:r>
            <a:br>
              <a:rPr dirty="0"/>
            </a:br>
            <a:r>
              <a:rPr lang="en-US" sz="2220" b="0" strike="noStrike" spc="-1" dirty="0">
                <a:solidFill>
                  <a:srgbClr val="292934"/>
                </a:solidFill>
                <a:latin typeface="Roboto"/>
                <a:ea typeface="Roboto"/>
              </a:rPr>
              <a:t>They also come with no warranty.</a:t>
            </a:r>
            <a:endParaRPr lang="en-US" sz="2220" b="0" strike="noStrike" spc="-1" dirty="0">
              <a:latin typeface="Arial"/>
            </a:endParaRPr>
          </a:p>
          <a:p>
            <a:pPr>
              <a:lnSpc>
                <a:spcPct val="90000"/>
              </a:lnSpc>
              <a:spcBef>
                <a:spcPts val="445"/>
              </a:spcBef>
            </a:pPr>
            <a:endParaRPr lang="en-US" sz="2220" b="0" strike="noStrike" spc="-1" dirty="0">
              <a:latin typeface="Arial"/>
            </a:endParaRPr>
          </a:p>
          <a:p>
            <a:pPr>
              <a:lnSpc>
                <a:spcPct val="90000"/>
              </a:lnSpc>
              <a:spcBef>
                <a:spcPts val="408"/>
              </a:spcBef>
            </a:pPr>
            <a:r>
              <a:rPr lang="en-US" sz="1400" b="0" strike="noStrike" spc="-1" dirty="0">
                <a:solidFill>
                  <a:srgbClr val="292934"/>
                </a:solidFill>
                <a:latin typeface="Roboto"/>
                <a:ea typeface="Roboto Condensed"/>
              </a:rPr>
              <a:t>These slides follow US law. Different legal jurisdictions may have different legal requirements.</a:t>
            </a:r>
            <a:r>
              <a:rPr lang="en-US" sz="1400" b="0" strike="noStrike" spc="-1" dirty="0">
                <a:solidFill>
                  <a:srgbClr val="000000"/>
                </a:solidFill>
                <a:latin typeface="Roboto"/>
                <a:ea typeface="DejaVu Sans"/>
              </a:rPr>
              <a:t> </a:t>
            </a:r>
            <a:r>
              <a:rPr lang="en-US" sz="1400" b="0" strike="noStrike" spc="-1" dirty="0">
                <a:solidFill>
                  <a:srgbClr val="292934"/>
                </a:solidFill>
                <a:latin typeface="Roboto"/>
                <a:ea typeface="Roboto Condensed"/>
              </a:rPr>
              <a:t>This should be taken into account when using these slides as part of a compliance training program.</a:t>
            </a:r>
            <a:endParaRPr lang="en-US" sz="1400" b="0" strike="noStrike" spc="-1" dirty="0">
              <a:latin typeface="Arial"/>
            </a:endParaRPr>
          </a:p>
        </p:txBody>
      </p:sp>
      <p:pic>
        <p:nvPicPr>
          <p:cNvPr id="2" name="Picture 1" descr="OpenChain_Logo_Pantone.jp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082471" y="897204"/>
            <a:ext cx="2588785" cy="1437396"/>
          </a:xfrm>
          <a:prstGeom prst="rect">
            <a:avLst/>
          </a:prstGeom>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Licenses</a:t>
            </a:r>
            <a:endParaRPr lang="en-US" sz="4000" b="0" strike="noStrike" spc="-1">
              <a:latin typeface="Arial"/>
            </a:endParaRPr>
          </a:p>
        </p:txBody>
      </p:sp>
      <p:sp>
        <p:nvSpPr>
          <p:cNvPr id="237" name="CustomShape 2"/>
          <p:cNvSpPr/>
          <p:nvPr/>
        </p:nvSpPr>
        <p:spPr>
          <a:xfrm>
            <a:off x="838080" y="1481760"/>
            <a:ext cx="1051488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“license” is the way a copyright or patent holder gives permission or rights to someone else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The license can be limited to:</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Types of use allowed (commercial / non-commercial, distribution, derivative works / to make, have made, manufacture)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Exclusive or non-exclusive terms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Geographical scope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000000"/>
                </a:solidFill>
                <a:latin typeface="Roboto"/>
                <a:ea typeface="Roboto"/>
              </a:rPr>
              <a:t>Perpetual or time limited duration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license can have conditions on the grants, meaning you only get</a:t>
            </a:r>
            <a:br/>
            <a:r>
              <a:rPr lang="en-US" sz="2400" b="0" strike="noStrike" spc="-1">
                <a:solidFill>
                  <a:srgbClr val="292934"/>
                </a:solidFill>
                <a:latin typeface="Roboto"/>
                <a:ea typeface="Roboto"/>
              </a:rPr>
              <a:t>the license if you comply with certain obligations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provide attribution, or give a reciprocal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000000"/>
                </a:solidFill>
                <a:latin typeface="Roboto"/>
                <a:ea typeface="Roboto"/>
              </a:rPr>
              <a:t>May also include contractual terms regarding warranties, indemnification, support, upgrade, maintenance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39" name="CustomShape 2"/>
          <p:cNvSpPr/>
          <p:nvPr/>
        </p:nvSpPr>
        <p:spPr>
          <a:xfrm>
            <a:off x="923760" y="1682280"/>
            <a:ext cx="10514880" cy="4267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type of material does copyright law protect?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copyright rights are most important for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Can software be subject to a patent?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rights does a patent give to the patent owner?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you independently develop your own software, is it possible that</a:t>
            </a:r>
            <a:br/>
            <a:r>
              <a:rPr lang="en-US" sz="2400" b="0" strike="noStrike" spc="-1">
                <a:solidFill>
                  <a:srgbClr val="292934"/>
                </a:solidFill>
                <a:latin typeface="Roboto"/>
                <a:ea typeface="Roboto"/>
              </a:rPr>
              <a:t>you might need a copyright license from a third party for that software?</a:t>
            </a:r>
            <a:br/>
            <a:r>
              <a:rPr lang="en-US" sz="2400" b="0" strike="noStrike" spc="-1">
                <a:solidFill>
                  <a:srgbClr val="292934"/>
                </a:solidFill>
                <a:latin typeface="Roboto"/>
                <a:ea typeface="Roboto"/>
              </a:rPr>
              <a:t>A patent license?</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0"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2</a:t>
            </a:r>
            <a:endParaRPr lang="en-US" sz="3200" b="0" strike="noStrike" spc="-1">
              <a:latin typeface="Arial"/>
            </a:endParaRPr>
          </a:p>
        </p:txBody>
      </p:sp>
      <p:sp>
        <p:nvSpPr>
          <p:cNvPr id="241"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a:ea typeface="Roboto"/>
              </a:rPr>
              <a:t>Introduction to FOSS Licenses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Licenses </a:t>
            </a:r>
            <a:endParaRPr lang="en-US" sz="4000" b="0" strike="noStrike" spc="-1">
              <a:latin typeface="Arial"/>
            </a:endParaRPr>
          </a:p>
        </p:txBody>
      </p:sp>
      <p:sp>
        <p:nvSpPr>
          <p:cNvPr id="24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FOSS licenses by definition make source code available under terms that allow for modification and redistribution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licenses may have conditions related to providing attributions, copyright statement preservation, or a written offer to make the source code available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One popular set of licenses are those approved by the Open Source Initiative (OSI) based on their Open Source Definition (OSD). A complete list of OSI-approved licenses is available at </a:t>
            </a:r>
            <a:r>
              <a:rPr lang="en-US" sz="2000" b="0" u="sng" strike="noStrike" spc="-1">
                <a:solidFill>
                  <a:srgbClr val="0000FF"/>
                </a:solidFill>
                <a:uFillTx/>
                <a:latin typeface="Roboto Mono"/>
                <a:ea typeface="Roboto Mono"/>
                <a:hlinkClick r:id="rId3"/>
              </a:rPr>
              <a:t>http://www.opensource.org/licenses/</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Permissive FOSS Licenses</a:t>
            </a:r>
            <a:endParaRPr lang="en-US" sz="4000" b="0" strike="noStrike" spc="-1">
              <a:latin typeface="Arial"/>
            </a:endParaRPr>
          </a:p>
        </p:txBody>
      </p:sp>
      <p:sp>
        <p:nvSpPr>
          <p:cNvPr id="24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Permissive FOSS license: a term used often to describe minimally restrictive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BSD-3-Clause</a:t>
            </a:r>
            <a:endParaRPr lang="en-US" sz="24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BSD license is an example of a permissive license that allows unlimited redistribution for any purpose in source or object code form as long as its copyright notices and the license's disclaimers of warranty are maintained</a:t>
            </a:r>
            <a:endParaRPr lang="en-US" sz="2100" b="0" strike="noStrike" spc="-1">
              <a:latin typeface="Arial"/>
            </a:endParaRPr>
          </a:p>
          <a:p>
            <a:pPr marL="457200" lvl="1" indent="-189720">
              <a:lnSpc>
                <a:spcPct val="100000"/>
              </a:lnSpc>
              <a:spcBef>
                <a:spcPts val="420"/>
              </a:spcBef>
              <a:buClr>
                <a:srgbClr val="93A299"/>
              </a:buClr>
              <a:buSzPct val="85000"/>
              <a:buFont typeface="Arial"/>
              <a:buChar char="•"/>
            </a:pPr>
            <a:r>
              <a:rPr lang="en-US" sz="2100" b="0" strike="noStrike" spc="-1">
                <a:solidFill>
                  <a:srgbClr val="292934"/>
                </a:solidFill>
                <a:latin typeface="Roboto"/>
                <a:ea typeface="Roboto"/>
              </a:rPr>
              <a:t>The license contains a clause restricting use of the names of contributors for endorsement of a derived work without specific permission</a:t>
            </a:r>
            <a:endParaRPr lang="en-US" sz="2100" b="0" strike="noStrike" spc="-1">
              <a:latin typeface="Arial"/>
            </a:endParaRPr>
          </a:p>
          <a:p>
            <a:pPr marL="182880" indent="-18216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Other examples: MIT, Apache-2.0</a:t>
            </a: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Reciprocity &amp; Copyleft Licenses</a:t>
            </a:r>
            <a:endParaRPr lang="en-US" sz="4000" b="0" strike="noStrike" spc="-1">
              <a:latin typeface="Arial"/>
            </a:endParaRPr>
          </a:p>
        </p:txBody>
      </p:sp>
      <p:sp>
        <p:nvSpPr>
          <p:cNvPr id="24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Some licenses require that if derivative works (or software in the same file, same program or other boundary) are distributed, the distribution is under the same terms as the original work</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This is referred to as a “copyleft” or “reciprocal” effect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Example of license reciprocity from the GPL version 2.0:</a:t>
            </a:r>
            <a:endParaRPr lang="en-US" sz="2400" b="0" strike="noStrike" spc="-1">
              <a:latin typeface="Arial"/>
            </a:endParaRPr>
          </a:p>
          <a:p>
            <a:pPr>
              <a:lnSpc>
                <a:spcPct val="100000"/>
              </a:lnSpc>
            </a:pPr>
            <a:r>
              <a:rPr lang="en-US" sz="2000" b="0" i="1" strike="noStrike" spc="-1">
                <a:solidFill>
                  <a:srgbClr val="292934"/>
                </a:solidFill>
                <a:latin typeface="Roboto"/>
                <a:ea typeface="Roboto"/>
              </a:rPr>
              <a:t>You must cause any work that you distribute or publish, that in whole or in part contains</a:t>
            </a:r>
            <a:br/>
            <a:r>
              <a:rPr lang="en-US" sz="2000" b="0" i="1" strike="noStrike" spc="-1">
                <a:solidFill>
                  <a:srgbClr val="292934"/>
                </a:solidFill>
                <a:latin typeface="Roboto"/>
                <a:ea typeface="Roboto"/>
              </a:rPr>
              <a:t>or is derived from the Program or any part thereof, to be licensed […] under the terms</a:t>
            </a:r>
            <a:br/>
            <a:r>
              <a:rPr lang="en-US" sz="2000" b="0" i="1" strike="noStrike" spc="-1">
                <a:solidFill>
                  <a:srgbClr val="292934"/>
                </a:solidFill>
                <a:latin typeface="Roboto"/>
                <a:ea typeface="Roboto"/>
              </a:rPr>
              <a:t>of this License.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Licenses that include reciprocity or Copyleft clauses include all versions of the GPL, LGPL, AGPL, MPL and CDDL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Proprietary License or Closed Source</a:t>
            </a:r>
            <a:endParaRPr lang="en-US" sz="4000" b="0" strike="noStrike" spc="-1">
              <a:latin typeface="Arial"/>
            </a:endParaRPr>
          </a:p>
        </p:txBody>
      </p:sp>
      <p:sp>
        <p:nvSpPr>
          <p:cNvPr id="249"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 proprietary software license (or commercial license or EULA) has restrictions on the usage, modification and/or distribution of the software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Proprietary licenses are unique to each vendor – there are as many variations of proprietary licenses as there are vendors and each must be evaluated individually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FOSS developers often use the term “proprietary” to describe a commercial non-FOSS license, even though both FOSS and proprietary licenses are based on intellectual property and provide a license grant to that property</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1"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Freeware – software distributed under a proprietary license at no</a:t>
            </a:r>
            <a:br/>
            <a:r>
              <a:rPr lang="en-US" sz="2400" b="0" strike="noStrike" spc="-1">
                <a:solidFill>
                  <a:srgbClr val="292934"/>
                </a:solidFill>
                <a:latin typeface="Roboto"/>
                <a:ea typeface="Roboto"/>
              </a:rPr>
              <a:t>or very low cost</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source code may or may not be available, and creation of derivative works is usually restricted</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is usually fully functional (no locked features) and available for unlimited use (no locking on days of usage)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Freeware software licenses usually impose restrictions in relation to copying, distributing, and making derivative works of the software, as well as restrictions on the type of usage (personal, commercial, academic, etc.)</a:t>
            </a:r>
            <a:endParaRPr lang="en-US" sz="18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Shareware – proprietary software provided to users on a trial basis,</a:t>
            </a:r>
            <a:br/>
            <a:r>
              <a:rPr lang="en-US" sz="2400" b="0" strike="noStrike" spc="-1">
                <a:solidFill>
                  <a:srgbClr val="292934"/>
                </a:solidFill>
                <a:latin typeface="Roboto"/>
                <a:ea typeface="Roboto"/>
              </a:rPr>
              <a:t>for a limited time, free of charge and with limited functionalities or features</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The goal of shareware is to give potential buyers the opportunity to use the program and judge its usefulness before purchasing a license for the full version of the software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Most companies are very leery of Shareware, because Shareware vendors often approach companies for large license payments after the software has freely propagated within their organizations.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Other Non-FOSS Licensing Situations</a:t>
            </a:r>
            <a:endParaRPr lang="en-US" sz="4000" b="0" strike="noStrike" spc="-1">
              <a:latin typeface="Arial"/>
            </a:endParaRPr>
          </a:p>
        </p:txBody>
      </p:sp>
      <p:sp>
        <p:nvSpPr>
          <p:cNvPr id="253"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“Non-commercial” – some licenses have most of the characteristics of a FOSS license, but are limited to non-commercial use (e.g. CC-BY-NC).</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FOSS by definition cannot limit the field of use of the software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Commercial use is a field of use so any restriction prevents the license from being FOSS</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Public Domain</a:t>
            </a:r>
            <a:endParaRPr lang="en-US" sz="4000" b="0" strike="noStrike" spc="-1">
              <a:latin typeface="Arial"/>
            </a:endParaRPr>
          </a:p>
        </p:txBody>
      </p:sp>
      <p:sp>
        <p:nvSpPr>
          <p:cNvPr id="255"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term </a:t>
            </a:r>
            <a:r>
              <a:rPr lang="en-US" sz="2400" b="1" strike="noStrike" spc="-1" dirty="0">
                <a:solidFill>
                  <a:srgbClr val="292934"/>
                </a:solidFill>
                <a:latin typeface="Roboto"/>
                <a:ea typeface="Roboto"/>
              </a:rPr>
              <a:t>public domain </a:t>
            </a:r>
            <a:r>
              <a:rPr lang="en-US" sz="2400" b="0" strike="noStrike" spc="-1" dirty="0">
                <a:solidFill>
                  <a:srgbClr val="292934"/>
                </a:solidFill>
                <a:latin typeface="Roboto"/>
                <a:ea typeface="Roboto"/>
              </a:rPr>
              <a:t>refers to software not protected by law and therefore usable by the public without requiring a license </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Developers may include a </a:t>
            </a:r>
            <a:r>
              <a:rPr lang="en-US" sz="2400" b="0" i="1" strike="noStrike" spc="-1" dirty="0">
                <a:solidFill>
                  <a:srgbClr val="292934"/>
                </a:solidFill>
                <a:latin typeface="Roboto"/>
                <a:ea typeface="Roboto"/>
              </a:rPr>
              <a:t>public domain declaration</a:t>
            </a:r>
            <a:r>
              <a:rPr lang="en-US" sz="2400" b="0" strike="noStrike" spc="-1" dirty="0">
                <a:solidFill>
                  <a:srgbClr val="292934"/>
                </a:solidFill>
                <a:latin typeface="Roboto"/>
                <a:ea typeface="Roboto"/>
              </a:rPr>
              <a:t> with their software </a:t>
            </a:r>
            <a:endParaRPr lang="en-US" sz="24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E.g., “All of the code and documentation in this software has been dedicated to the public domain by the authors.”</a:t>
            </a:r>
            <a:endParaRPr lang="en-US" sz="2000" b="0" strike="noStrike" spc="-1" dirty="0">
              <a:latin typeface="Arial"/>
            </a:endParaRPr>
          </a:p>
          <a:p>
            <a:pPr marL="457200" lvl="1" indent="-18972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The public domain declaration is not the same as a FOSS license</a:t>
            </a:r>
            <a:endParaRPr lang="en-US" sz="2000" b="0" strike="noStrike" spc="-1" dirty="0">
              <a:latin typeface="Arial"/>
            </a:endParaRPr>
          </a:p>
          <a:p>
            <a:pPr>
              <a:lnSpc>
                <a:spcPct val="100000"/>
              </a:lnSpc>
            </a:pP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A public domain declaration attempts to waive or eliminate any intellectual property rights that the developers may have in the software to make it clear that it can be used without restriction, but the enforceability of these declarations is subject to dispute within the FOSS community and its effectiveness at law varies from jurisdiction to jurisdiction</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Often the public domain declaration is accompanied by other terms, such as warranty disclaimers; in such cases, the software may be viewed as being under a license rather than being in the public domain</a:t>
            </a:r>
            <a:endParaRPr lang="en-US" sz="2000" b="0" strike="noStrike" spc="-1" dirty="0">
              <a:latin typeface="Arial"/>
            </a:endParaRPr>
          </a:p>
          <a:p>
            <a:pPr marL="182880" indent="-182160">
              <a:lnSpc>
                <a:spcPct val="100000"/>
              </a:lnSpc>
              <a:spcBef>
                <a:spcPts val="479"/>
              </a:spcBef>
            </a:pPr>
            <a:endParaRPr lang="en-US" sz="20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the OpenChain Curriculum?</a:t>
            </a:r>
            <a:endParaRPr lang="en-US" sz="4000" b="0" strike="noStrike" spc="-1">
              <a:latin typeface="Arial"/>
            </a:endParaRPr>
          </a:p>
        </p:txBody>
      </p:sp>
      <p:sp>
        <p:nvSpPr>
          <p:cNvPr id="220"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helps to identify and share the core components</a:t>
            </a:r>
            <a:br>
              <a:rPr dirty="0"/>
            </a:br>
            <a:r>
              <a:rPr lang="en-US" sz="2400" b="0" strike="noStrike" spc="-1" dirty="0">
                <a:solidFill>
                  <a:srgbClr val="292934"/>
                </a:solidFill>
                <a:latin typeface="Roboto"/>
                <a:ea typeface="Roboto"/>
              </a:rPr>
              <a:t>of a Free and Open Source Software (FOSS) compliance program.</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core of 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Project is the </a:t>
            </a:r>
            <a:r>
              <a:rPr lang="en-US" sz="2400" b="1" strike="noStrike" spc="-1" dirty="0">
                <a:solidFill>
                  <a:srgbClr val="292934"/>
                </a:solidFill>
                <a:latin typeface="Roboto"/>
                <a:ea typeface="Roboto"/>
              </a:rPr>
              <a:t>Specification</a:t>
            </a:r>
            <a:r>
              <a:rPr lang="en-US" sz="2400" b="0" strike="noStrike" spc="-1" dirty="0">
                <a:solidFill>
                  <a:srgbClr val="292934"/>
                </a:solidFill>
                <a:latin typeface="Roboto"/>
                <a:ea typeface="Roboto"/>
              </a:rPr>
              <a:t>. This identifies and publishes the core requirements a FOSS compliance program should satisfy.</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 </a:t>
            </a:r>
            <a:r>
              <a:rPr lang="en-US" sz="2400" b="0" strike="noStrike" spc="-1" dirty="0" err="1">
                <a:solidFill>
                  <a:srgbClr val="292934"/>
                </a:solidFill>
                <a:latin typeface="Roboto"/>
                <a:ea typeface="Roboto"/>
              </a:rPr>
              <a:t>OpenChain</a:t>
            </a:r>
            <a:r>
              <a:rPr lang="en-US" sz="2400" b="0" strike="noStrike" spc="-1" dirty="0">
                <a:solidFill>
                  <a:srgbClr val="292934"/>
                </a:solidFill>
                <a:latin typeface="Roboto"/>
                <a:ea typeface="Roboto"/>
              </a:rPr>
              <a:t> </a:t>
            </a:r>
            <a:r>
              <a:rPr lang="en-US" sz="2400" b="1" strike="noStrike" spc="-1" dirty="0">
                <a:solidFill>
                  <a:srgbClr val="292934"/>
                </a:solidFill>
                <a:latin typeface="Roboto"/>
                <a:ea typeface="Roboto"/>
              </a:rPr>
              <a:t>Curriculum</a:t>
            </a:r>
            <a:r>
              <a:rPr lang="en-US" sz="2400" b="0" strike="noStrike" spc="-1" dirty="0">
                <a:solidFill>
                  <a:srgbClr val="292934"/>
                </a:solidFill>
                <a:latin typeface="Roboto"/>
                <a:ea typeface="Roboto"/>
              </a:rPr>
              <a:t> supports the Specification by providing</a:t>
            </a:r>
            <a:br>
              <a:rPr dirty="0"/>
            </a:br>
            <a:r>
              <a:rPr lang="en-US" sz="2400" b="0" strike="noStrike" spc="-1" dirty="0">
                <a:solidFill>
                  <a:srgbClr val="292934"/>
                </a:solidFill>
                <a:latin typeface="Roboto"/>
                <a:ea typeface="Roboto"/>
              </a:rPr>
              <a:t>freely available training material.</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These slides help companies satisfy the requirements of the Specification Section 1.2. They can also be used for general compliance training.</a:t>
            </a:r>
            <a:endParaRPr lang="en-US" sz="2400" b="0" strike="noStrike" spc="-1" dirty="0">
              <a:latin typeface="Arial"/>
            </a:endParaRPr>
          </a:p>
          <a:p>
            <a:pPr marL="182880" indent="-182160">
              <a:lnSpc>
                <a:spcPct val="100000"/>
              </a:lnSpc>
              <a:spcBef>
                <a:spcPts val="479"/>
              </a:spcBef>
            </a:pPr>
            <a:endParaRPr lang="en-US" sz="2400" b="0" strike="noStrike" spc="-1" dirty="0">
              <a:latin typeface="Arial"/>
            </a:endParaRPr>
          </a:p>
          <a:p>
            <a:pPr algn="ctr">
              <a:lnSpc>
                <a:spcPct val="100000"/>
              </a:lnSpc>
              <a:spcBef>
                <a:spcPts val="479"/>
              </a:spcBef>
            </a:pPr>
            <a:r>
              <a:rPr lang="en-US" sz="2400" b="0" strike="noStrike" spc="-1" dirty="0">
                <a:solidFill>
                  <a:srgbClr val="292934"/>
                </a:solidFill>
                <a:latin typeface="Roboto"/>
                <a:ea typeface="Roboto"/>
              </a:rPr>
              <a:t>Learn more at: </a:t>
            </a:r>
            <a:r>
              <a:rPr lang="en-US" sz="2400" b="0" strike="noStrike" spc="-1" dirty="0">
                <a:solidFill>
                  <a:srgbClr val="292934"/>
                </a:solidFill>
                <a:latin typeface="Roboto Mono"/>
                <a:ea typeface="Roboto Mono"/>
              </a:rPr>
              <a:t>https://</a:t>
            </a:r>
            <a:r>
              <a:rPr lang="en-US" sz="2400" b="0" strike="noStrike" spc="-1" dirty="0" err="1">
                <a:solidFill>
                  <a:srgbClr val="292934"/>
                </a:solidFill>
                <a:latin typeface="Roboto Mono"/>
                <a:ea typeface="Roboto Mono"/>
              </a:rPr>
              <a:t>www.openchainproject.org</a:t>
            </a:r>
            <a:endParaRPr lang="en-US" sz="2400" b="0" strike="noStrike" spc="-1" dirty="0">
              <a:latin typeface="Arial"/>
            </a:endParaRPr>
          </a:p>
          <a:p>
            <a:pPr>
              <a:lnSpc>
                <a:spcPct val="100000"/>
              </a:lnSpc>
            </a:pPr>
            <a:endParaRPr lang="en-US" sz="2400" b="0" strike="noStrike" spc="-1" dirty="0">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Compatibility</a:t>
            </a:r>
            <a:endParaRPr lang="en-US" sz="4000" b="0" strike="noStrike" spc="-1">
              <a:latin typeface="Arial"/>
            </a:endParaRPr>
          </a:p>
        </p:txBody>
      </p:sp>
      <p:sp>
        <p:nvSpPr>
          <p:cNvPr id="257" name="CustomShape 2"/>
          <p:cNvSpPr/>
          <p:nvPr/>
        </p:nvSpPr>
        <p:spPr>
          <a:xfrm>
            <a:off x="556920" y="1481760"/>
            <a:ext cx="10796040" cy="5175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License compatibility is the process of ensuring that license terms do not conflict.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If one license requires you to do something and another prohibits doing that, the licenses conflict and are not compatible if the combination of the two software modules trigger the obligations under a license.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GPL-2.0 and EPL-1.0 each extend their obligations to “derivative works” which are distributed.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If a GPL-2.0 module is combined with an EPL-1.0 module and the merged module is distributed, that module must </a:t>
            </a:r>
            <a:endParaRPr lang="en-US" sz="18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GPL-2.0) be distributed under GPL-2.0 only, and</a:t>
            </a:r>
            <a:endParaRPr lang="en-US" sz="1600" b="0" strike="noStrike" spc="-1">
              <a:latin typeface="Arial"/>
            </a:endParaRPr>
          </a:p>
          <a:p>
            <a:pPr marL="731520" lvl="2" indent="-184680">
              <a:lnSpc>
                <a:spcPct val="100000"/>
              </a:lnSpc>
              <a:spcBef>
                <a:spcPts val="320"/>
              </a:spcBef>
              <a:buClr>
                <a:srgbClr val="93A299"/>
              </a:buClr>
              <a:buSzPct val="90000"/>
              <a:buFont typeface="Arial"/>
              <a:buChar char="•"/>
            </a:pPr>
            <a:r>
              <a:rPr lang="en-US" sz="1600" b="0" strike="noStrike" spc="-1">
                <a:solidFill>
                  <a:srgbClr val="292934"/>
                </a:solidFill>
                <a:latin typeface="Roboto"/>
                <a:ea typeface="Roboto"/>
              </a:rPr>
              <a:t>(according to EPL-1.0) under EPL-1.0 only.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The distributor cannot satisfy both conditions at once so the module may not be distributed. </a:t>
            </a:r>
            <a:endParaRPr lang="en-US" sz="1600" b="0" strike="noStrike" spc="-1">
              <a:latin typeface="Arial"/>
            </a:endParaRPr>
          </a:p>
          <a:p>
            <a:pPr marL="457200" lvl="1" indent="-189720">
              <a:lnSpc>
                <a:spcPct val="100000"/>
              </a:lnSpc>
              <a:spcBef>
                <a:spcPts val="1134"/>
              </a:spcBef>
              <a:buClr>
                <a:srgbClr val="93A299"/>
              </a:buClr>
              <a:buSzPct val="85000"/>
              <a:buFont typeface="Arial"/>
              <a:buChar char="•"/>
            </a:pPr>
            <a:r>
              <a:rPr lang="en-US" sz="1600" b="0" strike="noStrike" spc="-1">
                <a:solidFill>
                  <a:srgbClr val="292934"/>
                </a:solidFill>
                <a:latin typeface="Roboto"/>
                <a:ea typeface="Roboto"/>
              </a:rPr>
              <a:t>This is an example of </a:t>
            </a:r>
            <a:r>
              <a:rPr lang="en-US" sz="1600" b="0" i="1" strike="noStrike" spc="-1">
                <a:solidFill>
                  <a:srgbClr val="292934"/>
                </a:solidFill>
                <a:latin typeface="Roboto"/>
                <a:ea typeface="Roboto"/>
              </a:rPr>
              <a:t>license incompatibility.</a:t>
            </a:r>
            <a:endParaRPr lang="en-US" sz="1600" b="0" strike="noStrike" spc="-1">
              <a:latin typeface="Arial"/>
            </a:endParaRPr>
          </a:p>
          <a:p>
            <a:pPr>
              <a:lnSpc>
                <a:spcPct val="100000"/>
              </a:lnSpc>
              <a:spcBef>
                <a:spcPts val="400"/>
              </a:spcBef>
            </a:pPr>
            <a:endParaRPr lang="en-US" sz="1600" b="0" strike="noStrike" spc="-1">
              <a:latin typeface="Arial"/>
            </a:endParaRPr>
          </a:p>
          <a:p>
            <a:pPr>
              <a:lnSpc>
                <a:spcPct val="100000"/>
              </a:lnSpc>
              <a:spcBef>
                <a:spcPts val="400"/>
              </a:spcBef>
            </a:pPr>
            <a:r>
              <a:rPr lang="en-US" sz="2000" b="0" strike="noStrike" spc="-1">
                <a:solidFill>
                  <a:srgbClr val="292934"/>
                </a:solidFill>
                <a:latin typeface="Roboto Condensed"/>
                <a:ea typeface="Roboto Condensed"/>
              </a:rPr>
              <a:t>The definition of “derivative work” is subject to different views in the FOSS community and</a:t>
            </a:r>
            <a:br/>
            <a:r>
              <a:rPr lang="en-US" sz="2000" b="0" strike="noStrike" spc="-1">
                <a:solidFill>
                  <a:srgbClr val="292934"/>
                </a:solidFill>
                <a:latin typeface="Roboto Condensed"/>
                <a:ea typeface="Roboto Condensed"/>
              </a:rPr>
              <a:t>its interpretation in law is likely to vary from jurisdiction to jurisdiction.</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259"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Notices, such as text in comments in file headers, often provide authorship and licensing information. FOSS licenses may also require the placement of notices in or alongside source code or documentation to give credit to the author (an attribution) or to make it clear the software includes modifications.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Copyright notice </a:t>
            </a:r>
            <a:r>
              <a:rPr lang="en-US" sz="2400" b="0" strike="noStrike" spc="-1">
                <a:solidFill>
                  <a:srgbClr val="292934"/>
                </a:solidFill>
                <a:latin typeface="Roboto"/>
                <a:ea typeface="Roboto"/>
              </a:rPr>
              <a:t>– an identifier placed on copies of the work to inform the world of copyright ownership. </a:t>
            </a:r>
            <a:r>
              <a:rPr lang="en-US" sz="2400" b="0" strike="noStrike" spc="-1">
                <a:solidFill>
                  <a:srgbClr val="000000"/>
                </a:solidFill>
                <a:latin typeface="Roboto"/>
                <a:ea typeface="Roboto"/>
              </a:rPr>
              <a:t>Example: </a:t>
            </a:r>
            <a:r>
              <a:rPr lang="en-US" sz="2000" b="0" strike="noStrike" spc="-1">
                <a:solidFill>
                  <a:srgbClr val="292934"/>
                </a:solidFill>
                <a:latin typeface="Roboto Mono"/>
                <a:ea typeface="Roboto Mono"/>
              </a:rPr>
              <a:t>Copyright © A. Person (2016)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License notice</a:t>
            </a:r>
            <a:r>
              <a:rPr lang="en-US" sz="2400" b="0" strike="noStrike" spc="-1">
                <a:solidFill>
                  <a:srgbClr val="292934"/>
                </a:solidFill>
                <a:latin typeface="Roboto"/>
                <a:ea typeface="Roboto"/>
              </a:rPr>
              <a:t> – a notice that specifies and acknowledges the license terms and conditions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Attribution notice </a:t>
            </a:r>
            <a:r>
              <a:rPr lang="en-US" sz="2400" b="0" strike="noStrike" spc="-1">
                <a:solidFill>
                  <a:srgbClr val="292934"/>
                </a:solidFill>
                <a:latin typeface="Roboto"/>
                <a:ea typeface="Roboto"/>
              </a:rPr>
              <a:t>– a notice included in the product release that acknowledges the identity of the original authors and / or sponsors of the FOSS included in the product.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Modification notice </a:t>
            </a:r>
            <a:r>
              <a:rPr lang="en-US" sz="2400" b="0" strike="noStrike" spc="-1">
                <a:solidFill>
                  <a:srgbClr val="292934"/>
                </a:solidFill>
                <a:latin typeface="Roboto"/>
                <a:ea typeface="Roboto"/>
              </a:rPr>
              <a:t>– a notice that you have made modifications to the source code of a file, such as adding your copyright notice to the top of the file.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Multi-Licensing</a:t>
            </a:r>
            <a:endParaRPr lang="en-US" sz="4000" b="0" strike="noStrike" spc="-1">
              <a:latin typeface="Arial"/>
            </a:endParaRPr>
          </a:p>
        </p:txBody>
      </p:sp>
      <p:sp>
        <p:nvSpPr>
          <p:cNvPr id="261" name="CustomShape 2"/>
          <p:cNvSpPr/>
          <p:nvPr/>
        </p:nvSpPr>
        <p:spPr>
          <a:xfrm>
            <a:off x="556920" y="1481760"/>
            <a:ext cx="11450520" cy="513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Multi-licensing refers to the practice of distributing software under two or more different sets of terms and conditions simultaneously</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E.g., when software is “dual licensed,” the copyright owner gives each recipient the choice of two licenses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Note: This should not be confused for situations in which a licensor imposes more than one license, and you must comply with </a:t>
            </a:r>
            <a:r>
              <a:rPr lang="en-US" sz="2400" b="0" i="1" strike="noStrike" spc="-1">
                <a:solidFill>
                  <a:srgbClr val="292934"/>
                </a:solidFill>
                <a:latin typeface="Roboto"/>
                <a:ea typeface="Roboto"/>
              </a:rPr>
              <a:t>all</a:t>
            </a:r>
            <a:r>
              <a:rPr lang="en-US" sz="2400" b="0" strike="noStrike" spc="-1">
                <a:solidFill>
                  <a:srgbClr val="292934"/>
                </a:solidFill>
                <a:latin typeface="Roboto"/>
                <a:ea typeface="Roboto"/>
              </a:rPr>
              <a:t> of them</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63" name="CustomShape 2"/>
          <p:cNvSpPr/>
          <p:nvPr/>
        </p:nvSpPr>
        <p:spPr>
          <a:xfrm>
            <a:off x="556920" y="1481760"/>
            <a:ext cx="11450520" cy="537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a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typical obligations of a permissive FOSS 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permissive FOSS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license reciprocity mean?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copyleft-style licenses.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needs to be distributed for code used under a copyleft license?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Are Freeware and Shareware software considered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a multi-license?</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may you find in FOSS Notices, and how may the notices be used? </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3</a:t>
            </a:r>
            <a:endParaRPr lang="en-US" sz="3200" b="0" strike="noStrike" spc="-1">
              <a:latin typeface="Arial"/>
            </a:endParaRPr>
          </a:p>
        </p:txBody>
      </p:sp>
      <p:sp>
        <p:nvSpPr>
          <p:cNvPr id="26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Introduction to FOSS Compliance</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Goals</a:t>
            </a:r>
            <a:endParaRPr lang="en-US" sz="4000" b="0" strike="noStrike" spc="-1">
              <a:latin typeface="Arial"/>
            </a:endParaRPr>
          </a:p>
        </p:txBody>
      </p:sp>
      <p:sp>
        <p:nvSpPr>
          <p:cNvPr id="26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1" strike="noStrike" spc="-1">
                <a:solidFill>
                  <a:srgbClr val="292934"/>
                </a:solidFill>
                <a:latin typeface="Roboto"/>
                <a:ea typeface="Roboto"/>
              </a:rPr>
              <a:t>Know your obligations. </a:t>
            </a:r>
            <a:r>
              <a:rPr lang="en-US" sz="2400" b="0" strike="noStrike" spc="-1">
                <a:solidFill>
                  <a:srgbClr val="292934"/>
                </a:solidFill>
                <a:latin typeface="Roboto"/>
                <a:ea typeface="Roboto"/>
              </a:rPr>
              <a:t>You should have a process for identifying and tracking FOSS components that are present in your software</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1" strike="noStrike" spc="-1">
                <a:solidFill>
                  <a:srgbClr val="292934"/>
                </a:solidFill>
                <a:latin typeface="Roboto"/>
                <a:ea typeface="Roboto"/>
              </a:rPr>
              <a:t>Satisfy license obligations. </a:t>
            </a:r>
            <a:r>
              <a:rPr lang="en-US" sz="2400" b="0" strike="noStrike" spc="-1">
                <a:solidFill>
                  <a:srgbClr val="292934"/>
                </a:solidFill>
                <a:latin typeface="Roboto"/>
                <a:ea typeface="Roboto"/>
              </a:rPr>
              <a:t>Your process should be capable of handling FOSS license obligations that arise from your organization’s business practices</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Compliance Obligations Must Be Satisfied?</a:t>
            </a:r>
            <a:endParaRPr lang="en-US" sz="4000" b="0" strike="noStrike" spc="-1">
              <a:latin typeface="Arial"/>
            </a:endParaRPr>
          </a:p>
        </p:txBody>
      </p:sp>
      <p:sp>
        <p:nvSpPr>
          <p:cNvPr id="26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Depending on the FOSS license(s) involved, your compliance obligations may consist of:</a:t>
            </a:r>
            <a:endParaRPr lang="en-US" sz="24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Attribution and Notices.</a:t>
            </a:r>
            <a:r>
              <a:rPr lang="en-US" sz="2000" b="0" strike="noStrike" spc="-1">
                <a:solidFill>
                  <a:srgbClr val="292934"/>
                </a:solidFill>
                <a:latin typeface="Roboto"/>
                <a:ea typeface="Roboto"/>
              </a:rPr>
              <a:t> You may need to provide or retain copyright and license text in the source code and/or product documentation or user interface, so that downstream users know the origin of the software and their rights under the licenses. You may also need to provide notices regarding modifications, or full copies of the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Source code availability. </a:t>
            </a:r>
            <a:r>
              <a:rPr lang="en-US" sz="2000" b="0" strike="noStrike" spc="-1">
                <a:solidFill>
                  <a:srgbClr val="292934"/>
                </a:solidFill>
                <a:latin typeface="Roboto"/>
                <a:ea typeface="Roboto"/>
              </a:rPr>
              <a:t>You may need to provide source code for the FOSS software, for modifications you make, for combined or linked software, and scripts that control the build process.</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Reciprocity. </a:t>
            </a:r>
            <a:r>
              <a:rPr lang="en-US" sz="2000" b="0" strike="noStrike" spc="-1">
                <a:solidFill>
                  <a:srgbClr val="292934"/>
                </a:solidFill>
                <a:latin typeface="Roboto"/>
                <a:ea typeface="Roboto"/>
              </a:rPr>
              <a:t>You may need to maintain modified versions or derivative works under the same license that governs the FOSS component.</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1" strike="noStrike" spc="-1">
                <a:solidFill>
                  <a:srgbClr val="292934"/>
                </a:solidFill>
                <a:latin typeface="Roboto"/>
                <a:ea typeface="Roboto"/>
              </a:rPr>
              <a:t>Other terms. </a:t>
            </a:r>
            <a:r>
              <a:rPr lang="en-US" sz="2000" b="0" strike="noStrike" spc="-1">
                <a:solidFill>
                  <a:srgbClr val="292934"/>
                </a:solidFill>
                <a:latin typeface="Roboto"/>
                <a:ea typeface="Roboto"/>
              </a:rPr>
              <a:t>The FOSS license may restrict use of the copyright holder name or trademark, may require modified versions to use a different name to avoid confusion, or may terminate upon any breach.</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Distribution</a:t>
            </a:r>
            <a:endParaRPr lang="en-US" sz="4000" b="0" strike="noStrike" spc="-1">
              <a:latin typeface="Arial"/>
            </a:endParaRPr>
          </a:p>
        </p:txBody>
      </p:sp>
      <p:sp>
        <p:nvSpPr>
          <p:cNvPr id="271" name="CustomShape 2"/>
          <p:cNvSpPr/>
          <p:nvPr/>
        </p:nvSpPr>
        <p:spPr>
          <a:xfrm>
            <a:off x="838080" y="1564920"/>
            <a:ext cx="10514880" cy="4886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Dissemination of material to an outside entity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Applications downloaded to a user’s machine or mobile device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JavaScript, web client, or other code that is downloaded to the user’s machine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For some FOSS licenses, access via a computer network can be</a:t>
            </a:r>
            <a:br/>
            <a:r>
              <a:rPr lang="en-US" sz="2400" b="0" strike="noStrike" spc="-1">
                <a:solidFill>
                  <a:srgbClr val="292934"/>
                </a:solidFill>
                <a:latin typeface="Roboto"/>
                <a:ea typeface="Roboto"/>
              </a:rPr>
              <a:t>a “trigger” event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Some licenses define the trigger event to include permitting access to software running on a server (e.g., all versions of the Affero GPL if the software is modified) or in the case of “users interacting with it remotely through a computer network”</a:t>
            </a:r>
            <a:endParaRPr lang="en-US" sz="2000" b="0" strike="noStrike" spc="-1">
              <a:latin typeface="Arial"/>
            </a:endParaRPr>
          </a:p>
          <a:p>
            <a:pPr>
              <a:lnSpc>
                <a:spcPct val="100000"/>
              </a:lnSpc>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Issues: Modification</a:t>
            </a:r>
            <a:endParaRPr lang="en-US" sz="4000" b="0" strike="noStrike" spc="-1">
              <a:latin typeface="Arial"/>
            </a:endParaRPr>
          </a:p>
        </p:txBody>
      </p:sp>
      <p:sp>
        <p:nvSpPr>
          <p:cNvPr id="27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Changes to the existing program (e.g., additions, deletions of code in a file, combining components together)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Under some FOSS licenses, modifications may cause additional obligations upon distribution, such as: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notice of modification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Providing accompanying source code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Licensing modifications under the same license that governs the FOSS component</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Compliance Program</a:t>
            </a:r>
            <a:endParaRPr lang="en-US" sz="4000" b="0" strike="noStrike" spc="-1">
              <a:latin typeface="Arial"/>
            </a:endParaRPr>
          </a:p>
        </p:txBody>
      </p:sp>
      <p:sp>
        <p:nvSpPr>
          <p:cNvPr id="27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Organizations that have been successful at FOSS compliance have created their own</a:t>
            </a:r>
            <a:r>
              <a:rPr lang="en-US" sz="2400" b="0" i="1" strike="noStrike" spc="-1">
                <a:solidFill>
                  <a:srgbClr val="292934"/>
                </a:solidFill>
                <a:latin typeface="Roboto"/>
                <a:ea typeface="Roboto"/>
              </a:rPr>
              <a:t> FOSS Compliance Programs</a:t>
            </a:r>
            <a:r>
              <a:rPr lang="en-US" sz="2400" b="0" strike="noStrike" spc="-1">
                <a:solidFill>
                  <a:srgbClr val="292934"/>
                </a:solidFill>
                <a:latin typeface="Roboto"/>
                <a:ea typeface="Roboto"/>
              </a:rPr>
              <a:t> (consisting of policies, processes, training and tools) to:</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Facilitate effective usage of FOSS in their products (commercial or otherwise)</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Respect FOSS developer/owner rights and comply with license obligations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Contribute to and participate in FOSS communities</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8" name="TextShape 1"/>
          <p:cNvSpPr txBox="1"/>
          <p:nvPr/>
        </p:nvSpPr>
        <p:spPr>
          <a:xfrm>
            <a:off x="609480" y="533520"/>
            <a:ext cx="10972440" cy="990360"/>
          </a:xfrm>
          <a:prstGeom prst="rect">
            <a:avLst/>
          </a:prstGeom>
          <a:noFill/>
          <a:ln>
            <a:noFill/>
          </a:ln>
        </p:spPr>
        <p:txBody>
          <a:bodyPr anchor="ctr"/>
          <a:lstStyle/>
          <a:p>
            <a:pPr>
              <a:lnSpc>
                <a:spcPct val="100000"/>
              </a:lnSpc>
            </a:pPr>
            <a:r>
              <a:rPr lang="en-US" sz="4000" b="0" strike="noStrike" spc="-1">
                <a:solidFill>
                  <a:srgbClr val="D2533C"/>
                </a:solidFill>
                <a:latin typeface="Roboto"/>
                <a:ea typeface="Roboto"/>
              </a:rPr>
              <a:t>Contents</a:t>
            </a:r>
            <a:endParaRPr lang="en-US" sz="4000" b="0" strike="noStrike" spc="-1">
              <a:solidFill>
                <a:srgbClr val="000000"/>
              </a:solidFill>
              <a:latin typeface="Arial"/>
            </a:endParaRPr>
          </a:p>
        </p:txBody>
      </p:sp>
      <p:sp>
        <p:nvSpPr>
          <p:cNvPr id="219" name="TextShape 2"/>
          <p:cNvSpPr txBox="1"/>
          <p:nvPr/>
        </p:nvSpPr>
        <p:spPr>
          <a:xfrm>
            <a:off x="60948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a:pPr>
            <a:r>
              <a:rPr lang="en-US" sz="2800" b="0" strike="noStrike" spc="-1" dirty="0">
                <a:solidFill>
                  <a:srgbClr val="292934"/>
                </a:solidFill>
                <a:latin typeface="Roboto"/>
                <a:ea typeface="Roboto"/>
              </a:rPr>
              <a:t>What is Intellectual Property?</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Licenses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Introduction to FOSS Compliance</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a:pPr>
            <a:r>
              <a:rPr lang="en-US" sz="2800" b="0" strike="noStrike" spc="-1" dirty="0">
                <a:solidFill>
                  <a:srgbClr val="292934"/>
                </a:solidFill>
                <a:latin typeface="Roboto"/>
                <a:ea typeface="Roboto"/>
              </a:rPr>
              <a:t>Key Software Concepts</a:t>
            </a:r>
            <a:br>
              <a:rPr dirty="0"/>
            </a:br>
            <a:r>
              <a:rPr lang="en-US" sz="2800" b="0" strike="noStrike" spc="-1" dirty="0">
                <a:solidFill>
                  <a:srgbClr val="292934"/>
                </a:solidFill>
                <a:latin typeface="Roboto"/>
                <a:ea typeface="Roboto"/>
              </a:rPr>
              <a:t>for FOSS Review</a:t>
            </a:r>
            <a:endParaRPr lang="en-US" sz="2800" b="0" strike="noStrike" spc="-1" dirty="0">
              <a:solidFill>
                <a:srgbClr val="000000"/>
              </a:solidFill>
              <a:latin typeface="Arial"/>
            </a:endParaRPr>
          </a:p>
        </p:txBody>
      </p:sp>
      <p:sp>
        <p:nvSpPr>
          <p:cNvPr id="220" name="TextShape 3"/>
          <p:cNvSpPr txBox="1"/>
          <p:nvPr/>
        </p:nvSpPr>
        <p:spPr>
          <a:xfrm>
            <a:off x="6197760" y="1673280"/>
            <a:ext cx="5384520" cy="4717800"/>
          </a:xfrm>
          <a:prstGeom prst="rect">
            <a:avLst/>
          </a:prstGeom>
          <a:noFill/>
          <a:ln>
            <a:noFill/>
          </a:ln>
        </p:spPr>
        <p:txBody>
          <a:bodyPr/>
          <a:lstStyle/>
          <a:p>
            <a:pPr marL="514440" indent="-514080">
              <a:lnSpc>
                <a:spcPct val="100000"/>
              </a:lnSpc>
              <a:buClr>
                <a:srgbClr val="93A299"/>
              </a:buClr>
              <a:buSzPct val="85000"/>
              <a:buFont typeface="StarSymbol"/>
              <a:buAutoNum type="arabicPeriod" startAt="5"/>
            </a:pPr>
            <a:r>
              <a:rPr lang="en-US" sz="2800" b="0" strike="noStrike" spc="-1" dirty="0">
                <a:solidFill>
                  <a:srgbClr val="292934"/>
                </a:solidFill>
                <a:latin typeface="Roboto"/>
                <a:ea typeface="Roboto"/>
              </a:rPr>
              <a:t>Running a FOSS Review</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End to End Compliance Management</a:t>
            </a:r>
            <a:br>
              <a:rPr dirty="0"/>
            </a:br>
            <a:r>
              <a:rPr lang="en-US" sz="2800" b="0" strike="noStrike" spc="-1" dirty="0">
                <a:solidFill>
                  <a:srgbClr val="292934"/>
                </a:solidFill>
                <a:latin typeface="Roboto"/>
                <a:ea typeface="Roboto"/>
              </a:rPr>
              <a:t>(Example Process)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Avoiding Compliance Pitfalls</a:t>
            </a:r>
            <a:endParaRPr lang="en-US" sz="2800" b="0" strike="noStrike" spc="-1" dirty="0">
              <a:solidFill>
                <a:srgbClr val="000000"/>
              </a:solidFill>
              <a:latin typeface="Arial"/>
            </a:endParaRPr>
          </a:p>
          <a:p>
            <a:pPr marL="514440" indent="-514080">
              <a:lnSpc>
                <a:spcPct val="100000"/>
              </a:lnSpc>
              <a:spcBef>
                <a:spcPts val="561"/>
              </a:spcBef>
              <a:buClr>
                <a:srgbClr val="93A299"/>
              </a:buClr>
              <a:buSzPct val="85000"/>
              <a:buFont typeface="StarSymbol"/>
              <a:buAutoNum type="arabicPeriod" startAt="5"/>
            </a:pPr>
            <a:r>
              <a:rPr lang="en-US" sz="2800" b="0" strike="noStrike" spc="-1" dirty="0">
                <a:solidFill>
                  <a:srgbClr val="292934"/>
                </a:solidFill>
                <a:latin typeface="Roboto"/>
                <a:ea typeface="Roboto"/>
              </a:rPr>
              <a:t>Developer Guidelines</a:t>
            </a:r>
            <a:endParaRPr lang="en-US" sz="2800" b="0" strike="noStrike" spc="-1" dirty="0">
              <a:solidFill>
                <a:srgbClr val="000000"/>
              </a:solidFill>
              <a:latin typeface="Arial"/>
            </a:endParaRPr>
          </a:p>
        </p:txBody>
      </p:sp>
    </p:spTree>
    <p:extLst>
      <p:ext uri="{BB962C8B-B14F-4D97-AF65-F5344CB8AC3E}">
        <p14:creationId xmlns:p14="http://schemas.microsoft.com/office/powerpoint/2010/main" val="369392511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Implementing Compliance Practices</a:t>
            </a:r>
            <a:endParaRPr lang="en-US" sz="4000" b="0" strike="noStrike" spc="-1">
              <a:latin typeface="Arial"/>
            </a:endParaRPr>
          </a:p>
        </p:txBody>
      </p:sp>
      <p:sp>
        <p:nvSpPr>
          <p:cNvPr id="27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30000"/>
              </a:lnSpc>
            </a:pPr>
            <a:r>
              <a:rPr lang="en-US" sz="2400" b="0" strike="noStrike" spc="-1">
                <a:solidFill>
                  <a:srgbClr val="292934"/>
                </a:solidFill>
                <a:latin typeface="Roboto"/>
                <a:ea typeface="Roboto"/>
              </a:rPr>
              <a:t>Prepare business processes and sufficient staff to handle: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Identification of the origin and license of all internal and external software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Tracking FOSS software within the development process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Performing FOSS review and identifying license obligations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Fulfillment of license obligations when product ships </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Oversight for FOSS Compliance Program, creation of policy, and compliance decisions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Training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Benefits</a:t>
            </a:r>
            <a:endParaRPr lang="en-US" sz="4000" b="0" strike="noStrike" spc="-1">
              <a:latin typeface="Arial"/>
            </a:endParaRPr>
          </a:p>
        </p:txBody>
      </p:sp>
      <p:sp>
        <p:nvSpPr>
          <p:cNvPr id="27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Benefits of a robust FOSS Compliance program include:</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benefits of FOSS and how it impacts your organization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Increased understanding of the costs and risks associated with using FOSS </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Increased knowledge of available FOSS solutions</a:t>
            </a:r>
            <a:endParaRPr lang="en-US" sz="2400" b="0" strike="noStrike" spc="-1">
              <a:latin typeface="Arial"/>
            </a:endParaRPr>
          </a:p>
          <a:p>
            <a:pPr marL="182880" indent="-182160">
              <a:lnSpc>
                <a:spcPct val="129000"/>
              </a:lnSpc>
              <a:spcBef>
                <a:spcPts val="479"/>
              </a:spcBef>
              <a:buClr>
                <a:srgbClr val="93A299"/>
              </a:buClr>
              <a:buSzPct val="85000"/>
              <a:buFont typeface="Arial"/>
              <a:buChar char="•"/>
            </a:pPr>
            <a:r>
              <a:rPr lang="en-US" sz="2400" b="0" strike="noStrike" spc="-1">
                <a:solidFill>
                  <a:srgbClr val="292934"/>
                </a:solidFill>
                <a:latin typeface="Roboto"/>
                <a:ea typeface="Roboto"/>
              </a:rPr>
              <a:t>Reduction and management of infringement risk, increased respect of FOSS developers/owners’ licensing choices</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Fostering relationships with the FOSS community and FOSS organizations</a:t>
            </a:r>
            <a:endParaRPr lang="en-US" sz="2400" b="0" strike="noStrike" spc="-1">
              <a:latin typeface="Arial"/>
            </a:endParaRPr>
          </a:p>
          <a:p>
            <a:pPr marL="182880" indent="-182160">
              <a:lnSpc>
                <a:spcPct val="129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281"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30000"/>
              </a:lnSpc>
              <a:buClr>
                <a:srgbClr val="93A299"/>
              </a:buClr>
              <a:buSzPct val="85000"/>
              <a:buFont typeface="Arial"/>
              <a:buChar char="•"/>
            </a:pPr>
            <a:r>
              <a:rPr lang="en-US" sz="2400" b="0" strike="noStrike" spc="-1">
                <a:solidFill>
                  <a:srgbClr val="292934"/>
                </a:solidFill>
                <a:latin typeface="Roboto"/>
                <a:ea typeface="Roboto"/>
              </a:rPr>
              <a:t>What does FOSS compliance mean?</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two main goals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List and describe important business practices of a FOSS Compliance Program.</a:t>
            </a:r>
            <a:endParaRPr lang="en-US" sz="2400" b="0" strike="noStrike" spc="-1">
              <a:latin typeface="Arial"/>
            </a:endParaRPr>
          </a:p>
          <a:p>
            <a:pPr marL="182880" indent="-182160">
              <a:lnSpc>
                <a:spcPct val="130000"/>
              </a:lnSpc>
              <a:spcBef>
                <a:spcPts val="479"/>
              </a:spcBef>
              <a:buClr>
                <a:srgbClr val="93A299"/>
              </a:buClr>
              <a:buSzPct val="85000"/>
              <a:buFont typeface="Arial"/>
              <a:buChar char="•"/>
            </a:pPr>
            <a:r>
              <a:rPr lang="en-US" sz="2400" b="0" strike="noStrike" spc="-1">
                <a:solidFill>
                  <a:srgbClr val="292934"/>
                </a:solidFill>
                <a:latin typeface="Roboto"/>
                <a:ea typeface="Roboto"/>
              </a:rPr>
              <a:t>What are some benefits of a FOSS Compliance Program?</a:t>
            </a:r>
            <a:endParaRPr lang="en-US" sz="2400" b="0" strike="noStrike" spc="-1">
              <a:latin typeface="Arial"/>
            </a:endParaRPr>
          </a:p>
          <a:p>
            <a:pPr>
              <a:lnSpc>
                <a:spcPct val="13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2"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4</a:t>
            </a:r>
            <a:endParaRPr lang="en-US" sz="3200" b="0" strike="noStrike" spc="-1">
              <a:latin typeface="Arial"/>
            </a:endParaRPr>
          </a:p>
        </p:txBody>
      </p:sp>
      <p:sp>
        <p:nvSpPr>
          <p:cNvPr id="283"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Key Software Concepts</a:t>
            </a:r>
            <a:br/>
            <a:r>
              <a:rPr lang="en-US" sz="4800" b="0" strike="noStrike" spc="-1">
                <a:solidFill>
                  <a:srgbClr val="F3F2DC"/>
                </a:solidFill>
                <a:latin typeface="Roboto Medium"/>
                <a:ea typeface="Roboto Medium"/>
              </a:rPr>
              <a:t>for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do you want to use a FOSS component?</a:t>
            </a:r>
            <a:endParaRPr lang="en-US" sz="4000" b="0" strike="noStrike" spc="-1">
              <a:latin typeface="Arial"/>
            </a:endParaRPr>
          </a:p>
        </p:txBody>
      </p:sp>
      <p:sp>
        <p:nvSpPr>
          <p:cNvPr id="28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Common scenarios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Incorporation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Modification</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Translation</a:t>
            </a:r>
            <a:endParaRPr lang="en-US" sz="2400" b="0" strike="noStrike" spc="-1">
              <a:latin typeface="Arial"/>
            </a:endParaRPr>
          </a:p>
          <a:p>
            <a:pPr marL="343080" indent="-3423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Incorporation</a:t>
            </a:r>
            <a:endParaRPr lang="en-US" sz="4000" b="0" strike="noStrike" spc="-1">
              <a:latin typeface="Arial"/>
            </a:endParaRPr>
          </a:p>
        </p:txBody>
      </p:sp>
      <p:sp>
        <p:nvSpPr>
          <p:cNvPr id="287"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copy portions of a FOSS component into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Integrating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Merging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Pasting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Adapting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Inserting</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88" name="Shape 294"/>
          <p:cNvPicPr/>
          <p:nvPr/>
        </p:nvPicPr>
        <p:blipFill>
          <a:blip r:embed="rId3"/>
          <a:stretch/>
        </p:blipFill>
        <p:spPr>
          <a:xfrm>
            <a:off x="5321880" y="1377360"/>
            <a:ext cx="7600320" cy="427464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Linking</a:t>
            </a:r>
            <a:endParaRPr lang="en-US" sz="4000" b="0" strike="noStrike" spc="-1">
              <a:latin typeface="Arial"/>
            </a:endParaRPr>
          </a:p>
        </p:txBody>
      </p:sp>
      <p:sp>
        <p:nvSpPr>
          <p:cNvPr id="290"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link or join a FOSS component with your software product. </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Relevant terms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Static/Dynamic Linking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Pairing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Combining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Utilizing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Packaging</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Creating interdependency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291" name="Shape 302"/>
          <p:cNvPicPr/>
          <p:nvPr/>
        </p:nvPicPr>
        <p:blipFill>
          <a:blip r:embed="rId3"/>
          <a:stretch/>
        </p:blipFill>
        <p:spPr>
          <a:xfrm>
            <a:off x="4365000" y="1441440"/>
            <a:ext cx="9234360" cy="519408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Modification</a:t>
            </a:r>
            <a:endParaRPr lang="en-US" sz="4000" b="0" strike="noStrike" spc="-1">
              <a:latin typeface="Arial"/>
            </a:endParaRPr>
          </a:p>
        </p:txBody>
      </p:sp>
      <p:sp>
        <p:nvSpPr>
          <p:cNvPr id="293" name="CustomShape 2"/>
          <p:cNvSpPr/>
          <p:nvPr/>
        </p:nvSpPr>
        <p:spPr>
          <a:xfrm>
            <a:off x="609480" y="1600200"/>
            <a:ext cx="360432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make changes to a FOSS component, including:</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Adding/injecting new code into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Fixing, optimizing or making changes to the FOSS component</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Deleting or removing code</a:t>
            </a:r>
            <a:endParaRPr lang="en-US" sz="2400" b="0" strike="noStrike" spc="-1">
              <a:latin typeface="Arial"/>
            </a:endParaRPr>
          </a:p>
        </p:txBody>
      </p:sp>
      <p:pic>
        <p:nvPicPr>
          <p:cNvPr id="294" name="Shape 310"/>
          <p:cNvPicPr/>
          <p:nvPr/>
        </p:nvPicPr>
        <p:blipFill>
          <a:blip r:embed="rId3"/>
          <a:stretch/>
        </p:blipFill>
        <p:spPr>
          <a:xfrm>
            <a:off x="3499560" y="482400"/>
            <a:ext cx="7619400" cy="5819040"/>
          </a:xfrm>
          <a:prstGeom prst="rect">
            <a:avLst/>
          </a:prstGeom>
          <a:ln>
            <a:noFill/>
          </a:ln>
        </p:spPr>
      </p:pic>
      <p:sp>
        <p:nvSpPr>
          <p:cNvPr id="295" name="CustomShape 3"/>
          <p:cNvSpPr/>
          <p:nvPr/>
        </p:nvSpPr>
        <p:spPr>
          <a:xfrm>
            <a:off x="9891360" y="2744280"/>
            <a:ext cx="1849320" cy="15688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Fixing </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Optimizing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Changing</a:t>
            </a:r>
            <a:endParaRPr lang="en-US" sz="2400" b="0" strike="noStrike" spc="-1">
              <a:latin typeface="Arial"/>
            </a:endParaRPr>
          </a:p>
          <a:p>
            <a:pPr>
              <a:lnSpc>
                <a:spcPct val="100000"/>
              </a:lnSpc>
            </a:pPr>
            <a:endParaRPr lang="en-US" sz="2400" b="0" strike="noStrike" spc="-1">
              <a:latin typeface="Arial"/>
            </a:endParaRPr>
          </a:p>
        </p:txBody>
      </p:sp>
      <p:sp>
        <p:nvSpPr>
          <p:cNvPr id="296" name="CustomShape 4"/>
          <p:cNvSpPr/>
          <p:nvPr/>
        </p:nvSpPr>
        <p:spPr>
          <a:xfrm>
            <a:off x="4427640" y="1459080"/>
            <a:ext cx="174060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Adding</a:t>
            </a:r>
            <a:endParaRPr lang="en-US" sz="2400" b="0" strike="noStrike" spc="-1">
              <a:latin typeface="Arial"/>
            </a:endParaRPr>
          </a:p>
          <a:p>
            <a:pPr>
              <a:lnSpc>
                <a:spcPct val="100000"/>
              </a:lnSpc>
            </a:pPr>
            <a:r>
              <a:rPr lang="en-US" sz="2400" b="0" strike="noStrike" spc="-1">
                <a:solidFill>
                  <a:srgbClr val="292934"/>
                </a:solidFill>
                <a:latin typeface="Roboto Condensed"/>
                <a:ea typeface="Roboto Condensed"/>
              </a:rPr>
              <a:t>Injecting</a:t>
            </a:r>
            <a:endParaRPr lang="en-US" sz="2400" b="0" strike="noStrike" spc="-1">
              <a:latin typeface="Arial"/>
            </a:endParaRPr>
          </a:p>
          <a:p>
            <a:pPr>
              <a:lnSpc>
                <a:spcPct val="100000"/>
              </a:lnSpc>
            </a:pPr>
            <a:endParaRPr lang="en-US" sz="2400" b="0" strike="noStrike" spc="-1">
              <a:latin typeface="Arial"/>
            </a:endParaRPr>
          </a:p>
        </p:txBody>
      </p:sp>
      <p:sp>
        <p:nvSpPr>
          <p:cNvPr id="297" name="CustomShape 5"/>
          <p:cNvSpPr/>
          <p:nvPr/>
        </p:nvSpPr>
        <p:spPr>
          <a:xfrm>
            <a:off x="4380840" y="5853240"/>
            <a:ext cx="19393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Deleting</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Translation</a:t>
            </a:r>
            <a:endParaRPr lang="en-US" sz="4000" b="0" strike="noStrike" spc="-1">
              <a:latin typeface="Arial"/>
            </a:endParaRPr>
          </a:p>
        </p:txBody>
      </p:sp>
      <p:sp>
        <p:nvSpPr>
          <p:cNvPr id="299" name="CustomShape 2"/>
          <p:cNvSpPr/>
          <p:nvPr/>
        </p:nvSpPr>
        <p:spPr>
          <a:xfrm>
            <a:off x="609480" y="1600200"/>
            <a:ext cx="563940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 developer may transform the code from one state to another.</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Examples include:</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Translating Chinese to English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Converting C++ to Java </a:t>
            </a:r>
            <a:endParaRPr lang="en-US" sz="2400" b="0" strike="noStrike" spc="-1">
              <a:latin typeface="Arial"/>
            </a:endParaRPr>
          </a:p>
          <a:p>
            <a:pPr marL="343080" indent="-3423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Compiling into binary</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0" name="Shape 321"/>
          <p:cNvPicPr/>
          <p:nvPr/>
        </p:nvPicPr>
        <p:blipFill>
          <a:blip r:embed="rId3"/>
          <a:stretch/>
        </p:blipFill>
        <p:spPr>
          <a:xfrm>
            <a:off x="4454640" y="913680"/>
            <a:ext cx="10157760" cy="5713560"/>
          </a:xfrm>
          <a:prstGeom prst="rect">
            <a:avLst/>
          </a:prstGeom>
          <a:ln>
            <a:noFill/>
          </a:ln>
        </p:spPr>
      </p:pic>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Development Tools</a:t>
            </a:r>
            <a:endParaRPr lang="en-US" sz="4000" b="0" strike="noStrike" spc="-1">
              <a:latin typeface="Arial"/>
            </a:endParaRPr>
          </a:p>
        </p:txBody>
      </p:sp>
      <p:sp>
        <p:nvSpPr>
          <p:cNvPr id="302" name="CustomShape 2"/>
          <p:cNvSpPr/>
          <p:nvPr/>
        </p:nvSpPr>
        <p:spPr>
          <a:xfrm>
            <a:off x="609480" y="1600200"/>
            <a:ext cx="453924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Development tools may perform some of these operations behind the scenes.</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For example, a tool may inject portions of its own code into output of the tool.</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pic>
        <p:nvPicPr>
          <p:cNvPr id="303" name="Shape 329"/>
          <p:cNvPicPr/>
          <p:nvPr/>
        </p:nvPicPr>
        <p:blipFill>
          <a:blip r:embed="rId3"/>
          <a:stretch/>
        </p:blipFill>
        <p:spPr>
          <a:xfrm>
            <a:off x="4850640" y="1104120"/>
            <a:ext cx="6156000" cy="4701600"/>
          </a:xfrm>
          <a:prstGeom prst="rect">
            <a:avLst/>
          </a:prstGeom>
          <a:ln>
            <a:noFill/>
          </a:ln>
        </p:spPr>
      </p:pic>
      <p:sp>
        <p:nvSpPr>
          <p:cNvPr id="304" name="CustomShape 3"/>
          <p:cNvSpPr/>
          <p:nvPr/>
        </p:nvSpPr>
        <p:spPr>
          <a:xfrm>
            <a:off x="7337880" y="1166760"/>
            <a:ext cx="24231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Inject material</a:t>
            </a:r>
            <a:endParaRPr lang="en-US" sz="2400" b="0" strike="noStrike" spc="-1">
              <a:latin typeface="Arial"/>
            </a:endParaRPr>
          </a:p>
        </p:txBody>
      </p:sp>
      <p:sp>
        <p:nvSpPr>
          <p:cNvPr id="305" name="CustomShape 4"/>
          <p:cNvSpPr/>
          <p:nvPr/>
        </p:nvSpPr>
        <p:spPr>
          <a:xfrm>
            <a:off x="7200360" y="5575320"/>
            <a:ext cx="29430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Modify the material</a:t>
            </a:r>
            <a:endParaRPr lang="en-US" sz="2400" b="0" strike="noStrike" spc="-1">
              <a:latin typeface="Arial"/>
            </a:endParaRPr>
          </a:p>
        </p:txBody>
      </p:sp>
      <p:sp>
        <p:nvSpPr>
          <p:cNvPr id="306" name="CustomShape 5"/>
          <p:cNvSpPr/>
          <p:nvPr/>
        </p:nvSpPr>
        <p:spPr>
          <a:xfrm>
            <a:off x="8885880" y="4339080"/>
            <a:ext cx="34002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Condensed"/>
                <a:ea typeface="Roboto Condensed"/>
              </a:rPr>
              <a:t>Translate the material</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Policy</a:t>
            </a:r>
            <a:endParaRPr lang="en-US" sz="4000" b="0" strike="noStrike" spc="-1">
              <a:latin typeface="Arial"/>
            </a:endParaRPr>
          </a:p>
        </p:txBody>
      </p:sp>
      <p:sp>
        <p:nvSpPr>
          <p:cNvPr id="22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&lt;&lt;</a:t>
            </a:r>
            <a:r>
              <a:rPr lang="en-US" sz="2400" b="0" strike="noStrike" spc="-1">
                <a:solidFill>
                  <a:srgbClr val="292934"/>
                </a:solidFill>
                <a:latin typeface="Roboto Condensed"/>
                <a:ea typeface="Roboto Condensed"/>
              </a:rPr>
              <a:t>This is a placeholder slide to identify where your FOSS policy can be found (OpenChain Specification 1.1, section 1.1.1)</a:t>
            </a:r>
            <a:r>
              <a:rPr lang="en-US" sz="2400" b="0" strike="noStrike" spc="-1">
                <a:solidFill>
                  <a:srgbClr val="292934"/>
                </a:solidFill>
                <a:latin typeface="Roboto"/>
                <a:ea typeface="Roboto"/>
              </a:rPr>
              <a:t>&gt;&gt;</a:t>
            </a:r>
            <a:endParaRPr lang="en-US" sz="2400" b="0" strike="noStrike" spc="-1">
              <a:latin typeface="Arial"/>
            </a:endParaRPr>
          </a:p>
          <a:p>
            <a:pPr>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You can get an example FOSS policy via the Linux Foundation</a:t>
            </a:r>
            <a:br/>
            <a:r>
              <a:rPr lang="en-US" sz="2400" b="0" strike="noStrike" spc="-1">
                <a:solidFill>
                  <a:srgbClr val="292934"/>
                </a:solidFill>
                <a:latin typeface="Roboto"/>
                <a:ea typeface="Roboto"/>
              </a:rPr>
              <a:t>Open Compliance Program at:</a:t>
            </a:r>
            <a:br/>
            <a:r>
              <a:rPr lang="en-US" sz="2000" b="0" u="sng" strike="noStrike" spc="-1">
                <a:solidFill>
                  <a:srgbClr val="0000FF"/>
                </a:solidFill>
                <a:uFillTx/>
                <a:latin typeface="Roboto Mono"/>
                <a:ea typeface="Roboto Mono"/>
                <a:hlinkClick r:id="rId3"/>
              </a:rPr>
              <a:t>https://www.linux.com/publications/generic-foss-policy</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How is the FOSS component distributed?</a:t>
            </a:r>
            <a:endParaRPr lang="en-US" sz="4000" b="0" strike="noStrike" spc="-1">
              <a:latin typeface="Arial"/>
            </a:endParaRPr>
          </a:p>
        </p:txBody>
      </p:sp>
      <p:sp>
        <p:nvSpPr>
          <p:cNvPr id="308" name="CustomShape 2"/>
          <p:cNvSpPr/>
          <p:nvPr/>
        </p:nvSpPr>
        <p:spPr>
          <a:xfrm>
            <a:off x="609480" y="1600200"/>
            <a:ext cx="10972080" cy="5123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Who receives the software?</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Customer/Partner</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Community project</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Another legal entity within the business group (this may count as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format for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Source code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Binary delivery</a:t>
            </a:r>
            <a:endParaRPr lang="en-US" sz="2400" b="0" strike="noStrike" spc="-1">
              <a:latin typeface="Arial"/>
            </a:endParaRPr>
          </a:p>
          <a:p>
            <a:pPr marL="560160" lvl="1" indent="-29268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Pre-loaded onto hardware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3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incorporation?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linking?</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modification?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translation?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factors are important in assessing a distribution?</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5</a:t>
            </a:r>
            <a:endParaRPr lang="en-US" sz="3200" b="0" strike="noStrike" spc="-1">
              <a:latin typeface="Arial"/>
            </a:endParaRPr>
          </a:p>
        </p:txBody>
      </p:sp>
      <p:sp>
        <p:nvSpPr>
          <p:cNvPr id="3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Running a FOSS Review</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a:t>
            </a:r>
            <a:endParaRPr lang="en-US" sz="4000" b="0" strike="noStrike" spc="-1">
              <a:latin typeface="Arial"/>
            </a:endParaRPr>
          </a:p>
        </p:txBody>
      </p:sp>
      <p:sp>
        <p:nvSpPr>
          <p:cNvPr id="3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After Program and Product Management and Engineers have reviewed proposed FOSS components for usefulness and quality, a review of the rights and obligations</a:t>
            </a:r>
            <a:br/>
            <a:r>
              <a:rPr lang="en-US" sz="2400" b="0" strike="noStrike" spc="-1">
                <a:solidFill>
                  <a:srgbClr val="292934"/>
                </a:solidFill>
                <a:latin typeface="Roboto"/>
                <a:ea typeface="Roboto"/>
              </a:rPr>
              <a:t>associated with the use of the selected components should be initiated</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key element to a FOSS Compliance Program is a </a:t>
            </a:r>
            <a:r>
              <a:rPr lang="en-US" sz="2400" b="0" i="1" strike="noStrike" spc="-1">
                <a:solidFill>
                  <a:srgbClr val="292934"/>
                </a:solidFill>
                <a:latin typeface="Roboto"/>
                <a:ea typeface="Roboto"/>
              </a:rPr>
              <a:t>FOSS Review </a:t>
            </a:r>
            <a:r>
              <a:rPr lang="en-US" sz="2400" b="0" strike="noStrike" spc="-1">
                <a:solidFill>
                  <a:srgbClr val="292934"/>
                </a:solidFill>
                <a:latin typeface="Roboto"/>
                <a:ea typeface="Roboto"/>
              </a:rPr>
              <a:t>process. This process is where a company can analyze the FOSS software it uses and understand its rights and obligations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FOSS Review process includes the following steps: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Gather relevant information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Analyze and understand license obligations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Provide guidance compatible with company policy and business objectives</a:t>
            </a:r>
            <a:endParaRPr lang="en-US" sz="2000" b="0" strike="noStrike" spc="-1">
              <a:latin typeface="Arial"/>
            </a:endParaRPr>
          </a:p>
          <a:p>
            <a:pPr>
              <a:lnSpc>
                <a:spcPct val="100000"/>
              </a:lnSpc>
              <a:spcBef>
                <a:spcPts val="479"/>
              </a:spcBef>
            </a:pP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Initiating a FOSS Review</a:t>
            </a:r>
            <a:endParaRPr lang="en-US" sz="4000" b="0" strike="noStrike" spc="-1">
              <a:latin typeface="Arial"/>
            </a:endParaRPr>
          </a:p>
        </p:txBody>
      </p:sp>
      <p:sp>
        <p:nvSpPr>
          <p:cNvPr id="316" name="CustomShape 2"/>
          <p:cNvSpPr/>
          <p:nvPr/>
        </p:nvSpPr>
        <p:spPr>
          <a:xfrm>
            <a:off x="304920" y="5109840"/>
            <a:ext cx="11277000" cy="1776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Anyone working with FOSS in the company should be able to initiate a FOSS Review, including Program or Product Managers, Engineers, and Legal. </a:t>
            </a:r>
            <a:endParaRPr lang="en-US" sz="2400" b="0" strike="noStrike" spc="-1">
              <a:latin typeface="Arial"/>
            </a:endParaRPr>
          </a:p>
          <a:p>
            <a:pPr>
              <a:lnSpc>
                <a:spcPct val="100000"/>
              </a:lnSpc>
              <a:spcBef>
                <a:spcPts val="479"/>
              </a:spcBef>
            </a:pPr>
            <a:r>
              <a:rPr lang="en-US" sz="1600" b="0" i="1" strike="noStrike" spc="-1">
                <a:solidFill>
                  <a:srgbClr val="292934"/>
                </a:solidFill>
                <a:latin typeface="Roboto"/>
                <a:ea typeface="Roboto"/>
              </a:rPr>
              <a:t>Note: The process often starts when new FOSS-based software is selected by engineering or outside vendors</a:t>
            </a:r>
            <a:r>
              <a:rPr lang="en-US" sz="2400" b="0" i="1" strike="noStrike" spc="-1">
                <a:solidFill>
                  <a:srgbClr val="292934"/>
                </a:solidFill>
                <a:latin typeface="Roboto"/>
                <a:ea typeface="Roboto"/>
              </a:rPr>
              <a:t>.</a:t>
            </a:r>
            <a:endParaRPr lang="en-US" sz="2400" b="0" strike="noStrike" spc="-1">
              <a:latin typeface="Arial"/>
            </a:endParaRPr>
          </a:p>
          <a:p>
            <a:pPr marL="457200" indent="-456480">
              <a:lnSpc>
                <a:spcPct val="100000"/>
              </a:lnSpc>
              <a:spcBef>
                <a:spcPts val="479"/>
              </a:spcBef>
            </a:pPr>
            <a:endParaRPr lang="en-US" sz="2400" b="0" strike="noStrike" spc="-1">
              <a:latin typeface="Arial"/>
            </a:endParaRPr>
          </a:p>
        </p:txBody>
      </p:sp>
      <p:pic>
        <p:nvPicPr>
          <p:cNvPr id="317" name="Shape 368"/>
          <p:cNvPicPr/>
          <p:nvPr/>
        </p:nvPicPr>
        <p:blipFill>
          <a:blip r:embed="rId3"/>
          <a:stretch/>
        </p:blipFill>
        <p:spPr>
          <a:xfrm>
            <a:off x="3959280" y="1703160"/>
            <a:ext cx="4272120" cy="1459440"/>
          </a:xfrm>
          <a:prstGeom prst="rect">
            <a:avLst/>
          </a:prstGeom>
          <a:ln>
            <a:noFill/>
          </a:ln>
        </p:spPr>
      </p:pic>
      <p:sp>
        <p:nvSpPr>
          <p:cNvPr id="318" name="CustomShape 3"/>
          <p:cNvSpPr/>
          <p:nvPr/>
        </p:nvSpPr>
        <p:spPr>
          <a:xfrm>
            <a:off x="4748040" y="2332080"/>
            <a:ext cx="2609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19" name="Shape 370"/>
          <p:cNvPicPr/>
          <p:nvPr/>
        </p:nvPicPr>
        <p:blipFill>
          <a:blip r:embed="rId4"/>
          <a:stretch/>
        </p:blipFill>
        <p:spPr>
          <a:xfrm>
            <a:off x="3325680" y="3284640"/>
            <a:ext cx="658080" cy="1298160"/>
          </a:xfrm>
          <a:prstGeom prst="rect">
            <a:avLst/>
          </a:prstGeom>
          <a:ln>
            <a:noFill/>
          </a:ln>
        </p:spPr>
      </p:pic>
      <p:grpSp>
        <p:nvGrpSpPr>
          <p:cNvPr id="320" name="Group 4"/>
          <p:cNvGrpSpPr/>
          <p:nvPr/>
        </p:nvGrpSpPr>
        <p:grpSpPr>
          <a:xfrm>
            <a:off x="1873080" y="3284640"/>
            <a:ext cx="1425960" cy="1211760"/>
            <a:chOff x="1873080" y="3284640"/>
            <a:chExt cx="1425960" cy="1211760"/>
          </a:xfrm>
        </p:grpSpPr>
        <p:grpSp>
          <p:nvGrpSpPr>
            <p:cNvPr id="321" name="Group 5"/>
            <p:cNvGrpSpPr/>
            <p:nvPr/>
          </p:nvGrpSpPr>
          <p:grpSpPr>
            <a:xfrm>
              <a:off x="1873080" y="3284640"/>
              <a:ext cx="1425960" cy="770400"/>
              <a:chOff x="1873080" y="3284640"/>
              <a:chExt cx="1425960" cy="770400"/>
            </a:xfrm>
          </p:grpSpPr>
          <p:sp>
            <p:nvSpPr>
              <p:cNvPr id="322" name="CustomShape 6"/>
              <p:cNvSpPr/>
              <p:nvPr/>
            </p:nvSpPr>
            <p:spPr>
              <a:xfrm>
                <a:off x="1873080" y="377892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23" name="CustomShape 7"/>
              <p:cNvSpPr/>
              <p:nvPr/>
            </p:nvSpPr>
            <p:spPr>
              <a:xfrm>
                <a:off x="1877760" y="328464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24" name="CustomShape 8"/>
            <p:cNvSpPr/>
            <p:nvPr/>
          </p:nvSpPr>
          <p:spPr>
            <a:xfrm>
              <a:off x="2421360" y="422028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information do you need to gather?</a:t>
            </a:r>
            <a:endParaRPr lang="en-US" sz="4000" b="0" strike="noStrike" spc="-1">
              <a:latin typeface="Arial"/>
            </a:endParaRPr>
          </a:p>
        </p:txBody>
      </p:sp>
      <p:sp>
        <p:nvSpPr>
          <p:cNvPr id="326"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When analyzing FOSS usage, collect information about the identity of the FOSS component, its origin, and how the FOSS component will be used. This may include:</a:t>
            </a:r>
            <a:endParaRPr lang="en-US" sz="2400" b="0" strike="noStrike" spc="-1">
              <a:latin typeface="Arial"/>
            </a:endParaRPr>
          </a:p>
        </p:txBody>
      </p:sp>
      <p:graphicFrame>
        <p:nvGraphicFramePr>
          <p:cNvPr id="327" name="Table 3"/>
          <p:cNvGraphicFramePr/>
          <p:nvPr/>
        </p:nvGraphicFramePr>
        <p:xfrm>
          <a:off x="952560" y="2998440"/>
          <a:ext cx="10286640" cy="3546360"/>
        </p:xfrm>
        <a:graphic>
          <a:graphicData uri="http://schemas.openxmlformats.org/drawingml/2006/table">
            <a:tbl>
              <a:tblPr/>
              <a:tblGrid>
                <a:gridCol w="5143320">
                  <a:extLst>
                    <a:ext uri="{9D8B030D-6E8A-4147-A177-3AD203B41FA5}">
                      <a16:colId xmlns:a16="http://schemas.microsoft.com/office/drawing/2014/main" val="20000"/>
                    </a:ext>
                  </a:extLst>
                </a:gridCol>
                <a:gridCol w="5143320">
                  <a:extLst>
                    <a:ext uri="{9D8B030D-6E8A-4147-A177-3AD203B41FA5}">
                      <a16:colId xmlns:a16="http://schemas.microsoft.com/office/drawing/2014/main" val="20001"/>
                    </a:ext>
                  </a:extLst>
                </a:gridCol>
              </a:tblGrid>
              <a:tr h="3546360">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Package name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Status of the community around the package (activity, diverse membership, responsiveness)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Version</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Download or source code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owner</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License and License URL</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Attribution and other notices and URLs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Description of modifications intended to be made</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tc>
                  <a:txBody>
                    <a:bodyPr/>
                    <a:lstStyle/>
                    <a:p>
                      <a:pPr marL="457200" indent="-342360">
                        <a:lnSpc>
                          <a:spcPct val="100000"/>
                        </a:lnSpc>
                        <a:buClr>
                          <a:srgbClr val="000000"/>
                        </a:buClr>
                        <a:buFont typeface="Roboto"/>
                        <a:buChar char="●"/>
                      </a:pPr>
                      <a:r>
                        <a:rPr lang="en-US" sz="1600" b="0" strike="noStrike" spc="-1">
                          <a:solidFill>
                            <a:srgbClr val="000000"/>
                          </a:solidFill>
                          <a:latin typeface="Roboto"/>
                          <a:ea typeface="Roboto"/>
                        </a:rPr>
                        <a:t>List of dependencies</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Intended use in your product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First product release that will include the package</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Location where the source code will be maintained</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Possible previous approvals in another context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If from an external vendor: </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Development team's point of contact</a:t>
                      </a:r>
                      <a:endParaRPr lang="en-US" sz="1600" b="0" strike="noStrike" spc="-1">
                        <a:latin typeface="Arial"/>
                      </a:endParaRPr>
                    </a:p>
                    <a:p>
                      <a:pPr marL="457200" indent="-342360">
                        <a:lnSpc>
                          <a:spcPct val="100000"/>
                        </a:lnSpc>
                        <a:buClr>
                          <a:srgbClr val="000000"/>
                        </a:buClr>
                        <a:buFont typeface="Roboto"/>
                        <a:buChar char="●"/>
                      </a:pPr>
                      <a:r>
                        <a:rPr lang="en-US" sz="1600" b="0" strike="noStrike" spc="-1">
                          <a:solidFill>
                            <a:srgbClr val="000000"/>
                          </a:solidFill>
                          <a:latin typeface="Roboto"/>
                          <a:ea typeface="Roboto"/>
                        </a:rPr>
                        <a:t>Copyright notices, attribution, source code for vendor modifications if needed to satisfy license obligations</a:t>
                      </a:r>
                      <a:endParaRPr lang="en-US" sz="1600" b="0" strike="noStrike" spc="-1">
                        <a:latin typeface="Arial"/>
                      </a:endParaRPr>
                    </a:p>
                  </a:txBody>
                  <a:tcPr marL="91080" marR="91080">
                    <a:lnL w="9360">
                      <a:solidFill>
                        <a:srgbClr val="9E9E9E"/>
                      </a:solidFill>
                    </a:lnL>
                    <a:lnR w="9360">
                      <a:solidFill>
                        <a:srgbClr val="9E9E9E"/>
                      </a:solidFill>
                    </a:lnR>
                    <a:lnT w="9360">
                      <a:solidFill>
                        <a:srgbClr val="9E9E9E"/>
                      </a:solidFill>
                    </a:lnT>
                    <a:lnB w="9360">
                      <a:solidFill>
                        <a:srgbClr val="9E9E9E"/>
                      </a:solidFill>
                    </a:lnB>
                    <a:noFill/>
                  </a:tcPr>
                </a:tc>
                <a:extLst>
                  <a:ext uri="{0D108BD9-81ED-4DB2-BD59-A6C34878D82A}">
                    <a16:rowId xmlns:a16="http://schemas.microsoft.com/office/drawing/2014/main" val="10000"/>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Team</a:t>
            </a:r>
            <a:endParaRPr lang="en-US" sz="4000" b="0" strike="noStrike" spc="-1">
              <a:latin typeface="Arial"/>
            </a:endParaRPr>
          </a:p>
        </p:txBody>
      </p:sp>
      <p:sp>
        <p:nvSpPr>
          <p:cNvPr id="329" name="CustomShape 2"/>
          <p:cNvSpPr/>
          <p:nvPr/>
        </p:nvSpPr>
        <p:spPr>
          <a:xfrm>
            <a:off x="304920" y="4307760"/>
            <a:ext cx="11277000" cy="25927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A FOSS Review team includes the company representatives that support, guide, coordinate and review the use of FOSS. These representatives may include: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Legal to identify and evaluate license obligations</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Source code scanning and tooling support to help identify and track FOSS usage</a:t>
            </a:r>
            <a:endParaRPr lang="en-US" sz="2000" b="0" strike="noStrike" spc="-1">
              <a:latin typeface="Arial"/>
            </a:endParaRPr>
          </a:p>
          <a:p>
            <a:pPr marL="182880" indent="-182160">
              <a:lnSpc>
                <a:spcPct val="130000"/>
              </a:lnSpc>
              <a:spcBef>
                <a:spcPts val="400"/>
              </a:spcBef>
              <a:buClr>
                <a:srgbClr val="93A299"/>
              </a:buClr>
              <a:buSzPct val="85000"/>
              <a:buFont typeface="Arial"/>
              <a:buChar char="•"/>
            </a:pPr>
            <a:r>
              <a:rPr lang="en-US" sz="2000" b="0" strike="noStrike" spc="-1">
                <a:solidFill>
                  <a:srgbClr val="292934"/>
                </a:solidFill>
                <a:latin typeface="Roboto"/>
                <a:ea typeface="Roboto"/>
              </a:rPr>
              <a:t>Engineering Specialists working with business interests, commercial licensing, export compliance, etc., who may be impacted by FOSS usage</a:t>
            </a:r>
            <a:endParaRPr lang="en-US" sz="2000" b="0" strike="noStrike" spc="-1">
              <a:latin typeface="Arial"/>
            </a:endParaRPr>
          </a:p>
        </p:txBody>
      </p:sp>
      <p:pic>
        <p:nvPicPr>
          <p:cNvPr id="330" name="Shape 391"/>
          <p:cNvPicPr/>
          <p:nvPr/>
        </p:nvPicPr>
        <p:blipFill>
          <a:blip r:embed="rId3"/>
          <a:stretch/>
        </p:blipFill>
        <p:spPr>
          <a:xfrm>
            <a:off x="3959280" y="1402920"/>
            <a:ext cx="4272120" cy="1459440"/>
          </a:xfrm>
          <a:prstGeom prst="rect">
            <a:avLst/>
          </a:prstGeom>
          <a:ln>
            <a:noFill/>
          </a:ln>
        </p:spPr>
      </p:pic>
      <p:sp>
        <p:nvSpPr>
          <p:cNvPr id="331" name="CustomShape 3"/>
          <p:cNvSpPr/>
          <p:nvPr/>
        </p:nvSpPr>
        <p:spPr>
          <a:xfrm>
            <a:off x="4633920" y="2031840"/>
            <a:ext cx="273780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32" name="Shape 393"/>
          <p:cNvPicPr/>
          <p:nvPr/>
        </p:nvPicPr>
        <p:blipFill>
          <a:blip r:embed="rId4"/>
          <a:stretch/>
        </p:blipFill>
        <p:spPr>
          <a:xfrm>
            <a:off x="3325680" y="2984400"/>
            <a:ext cx="658080" cy="1298160"/>
          </a:xfrm>
          <a:prstGeom prst="rect">
            <a:avLst/>
          </a:prstGeom>
          <a:ln>
            <a:noFill/>
          </a:ln>
        </p:spPr>
      </p:pic>
      <p:grpSp>
        <p:nvGrpSpPr>
          <p:cNvPr id="333" name="Group 4"/>
          <p:cNvGrpSpPr/>
          <p:nvPr/>
        </p:nvGrpSpPr>
        <p:grpSpPr>
          <a:xfrm>
            <a:off x="1873080" y="2984400"/>
            <a:ext cx="1425960" cy="1211760"/>
            <a:chOff x="1873080" y="2984400"/>
            <a:chExt cx="1425960" cy="1211760"/>
          </a:xfrm>
        </p:grpSpPr>
        <p:grpSp>
          <p:nvGrpSpPr>
            <p:cNvPr id="334" name="Group 5"/>
            <p:cNvGrpSpPr/>
            <p:nvPr/>
          </p:nvGrpSpPr>
          <p:grpSpPr>
            <a:xfrm>
              <a:off x="1873080" y="2984400"/>
              <a:ext cx="1425960" cy="770400"/>
              <a:chOff x="1873080" y="2984400"/>
              <a:chExt cx="1425960" cy="770400"/>
            </a:xfrm>
          </p:grpSpPr>
          <p:sp>
            <p:nvSpPr>
              <p:cNvPr id="335" name="CustomShape 6"/>
              <p:cNvSpPr/>
              <p:nvPr/>
            </p:nvSpPr>
            <p:spPr>
              <a:xfrm>
                <a:off x="1873080" y="347868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36" name="CustomShape 7"/>
              <p:cNvSpPr/>
              <p:nvPr/>
            </p:nvSpPr>
            <p:spPr>
              <a:xfrm>
                <a:off x="1877760" y="298440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37" name="CustomShape 8"/>
            <p:cNvSpPr/>
            <p:nvPr/>
          </p:nvSpPr>
          <p:spPr>
            <a:xfrm>
              <a:off x="2421360" y="392004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38" name="Shape 399"/>
          <p:cNvPicPr/>
          <p:nvPr/>
        </p:nvPicPr>
        <p:blipFill>
          <a:blip r:embed="rId5"/>
          <a:stretch/>
        </p:blipFill>
        <p:spPr>
          <a:xfrm>
            <a:off x="8772480" y="2797560"/>
            <a:ext cx="659520" cy="1301040"/>
          </a:xfrm>
          <a:prstGeom prst="rect">
            <a:avLst/>
          </a:prstGeom>
          <a:ln>
            <a:noFill/>
          </a:ln>
        </p:spPr>
      </p:pic>
      <p:pic>
        <p:nvPicPr>
          <p:cNvPr id="339" name="Shape 400"/>
          <p:cNvPicPr/>
          <p:nvPr/>
        </p:nvPicPr>
        <p:blipFill>
          <a:blip r:embed="rId6"/>
          <a:stretch/>
        </p:blipFill>
        <p:spPr>
          <a:xfrm>
            <a:off x="7821360" y="2797560"/>
            <a:ext cx="659520" cy="1301040"/>
          </a:xfrm>
          <a:prstGeom prst="rect">
            <a:avLst/>
          </a:prstGeom>
          <a:ln>
            <a:noFill/>
          </a:ln>
        </p:spPr>
      </p:pic>
      <p:pic>
        <p:nvPicPr>
          <p:cNvPr id="340" name="Shape 401"/>
          <p:cNvPicPr/>
          <p:nvPr/>
        </p:nvPicPr>
        <p:blipFill>
          <a:blip r:embed="rId7"/>
          <a:stretch/>
        </p:blipFill>
        <p:spPr>
          <a:xfrm>
            <a:off x="9846720" y="2797560"/>
            <a:ext cx="659520" cy="1301040"/>
          </a:xfrm>
          <a:prstGeom prst="rect">
            <a:avLst/>
          </a:prstGeom>
          <a:ln>
            <a:noFill/>
          </a:ln>
        </p:spPr>
      </p:pic>
      <p:sp>
        <p:nvSpPr>
          <p:cNvPr id="341" name="CustomShape 9"/>
          <p:cNvSpPr/>
          <p:nvPr/>
        </p:nvSpPr>
        <p:spPr>
          <a:xfrm>
            <a:off x="7901640" y="413892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42" name="CustomShape 10"/>
          <p:cNvSpPr/>
          <p:nvPr/>
        </p:nvSpPr>
        <p:spPr>
          <a:xfrm>
            <a:off x="8577000" y="414180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43" name="CustomShape 11"/>
          <p:cNvSpPr/>
          <p:nvPr/>
        </p:nvSpPr>
        <p:spPr>
          <a:xfrm>
            <a:off x="9468000" y="4141800"/>
            <a:ext cx="945360" cy="277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Analyzing Proposed FOSS Usage</a:t>
            </a:r>
            <a:endParaRPr lang="en-US" sz="4000" b="0" strike="noStrike" spc="-1">
              <a:latin typeface="Arial"/>
            </a:endParaRPr>
          </a:p>
        </p:txBody>
      </p:sp>
      <p:sp>
        <p:nvSpPr>
          <p:cNvPr id="345" name="CustomShape 2"/>
          <p:cNvSpPr/>
          <p:nvPr/>
        </p:nvSpPr>
        <p:spPr>
          <a:xfrm>
            <a:off x="417600" y="3539880"/>
            <a:ext cx="11277000" cy="2953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dirty="0">
                <a:solidFill>
                  <a:srgbClr val="292934"/>
                </a:solidFill>
                <a:latin typeface="Roboto"/>
                <a:ea typeface="Roboto"/>
              </a:rPr>
              <a:t>The FOSS Review team should assess the information it has gathered before providing guidance for issues. This may include scanning the code to confirm the accuracy of the information.</a:t>
            </a:r>
            <a:endParaRPr lang="en-US" sz="2000" b="0" strike="noStrike" spc="-1" dirty="0">
              <a:latin typeface="Arial"/>
            </a:endParaRPr>
          </a:p>
          <a:p>
            <a:pPr>
              <a:lnSpc>
                <a:spcPct val="100000"/>
              </a:lnSpc>
              <a:spcBef>
                <a:spcPts val="400"/>
              </a:spcBef>
            </a:pPr>
            <a:endParaRPr lang="en-US" sz="2000" b="0" strike="noStrike" spc="-1" dirty="0">
              <a:latin typeface="Arial"/>
            </a:endParaRPr>
          </a:p>
          <a:p>
            <a:pPr>
              <a:lnSpc>
                <a:spcPct val="100000"/>
              </a:lnSpc>
              <a:spcBef>
                <a:spcPts val="400"/>
              </a:spcBef>
            </a:pPr>
            <a:r>
              <a:rPr lang="en-US" sz="2000" b="0" strike="noStrike" spc="-1" dirty="0">
                <a:solidFill>
                  <a:srgbClr val="292934"/>
                </a:solidFill>
                <a:latin typeface="Roboto"/>
                <a:ea typeface="Roboto"/>
              </a:rPr>
              <a:t>The FOSS Review team should consider:</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Is the code and associated information complete, consistent and accurate?</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declared license match what is in the code files?</a:t>
            </a:r>
            <a:endParaRPr lang="en-US" sz="2000" b="0" strike="noStrike" spc="-1" dirty="0">
              <a:latin typeface="Arial"/>
            </a:endParaRPr>
          </a:p>
          <a:p>
            <a:pPr marL="182880" indent="-182160">
              <a:lnSpc>
                <a:spcPct val="100000"/>
              </a:lnSpc>
              <a:spcBef>
                <a:spcPts val="400"/>
              </a:spcBef>
              <a:buClr>
                <a:srgbClr val="93A299"/>
              </a:buClr>
              <a:buSzPct val="85000"/>
              <a:buFont typeface="Arial"/>
              <a:buChar char="•"/>
            </a:pPr>
            <a:r>
              <a:rPr lang="en-US" sz="2000" b="0" strike="noStrike" spc="-1" dirty="0">
                <a:solidFill>
                  <a:srgbClr val="292934"/>
                </a:solidFill>
                <a:latin typeface="Roboto"/>
                <a:ea typeface="Roboto"/>
              </a:rPr>
              <a:t>Does the license permit use with other components of the software? </a:t>
            </a:r>
            <a:endParaRPr lang="en-US" sz="2000" b="0" strike="noStrike" spc="-1" dirty="0">
              <a:latin typeface="Arial"/>
            </a:endParaRPr>
          </a:p>
          <a:p>
            <a:pPr>
              <a:lnSpc>
                <a:spcPct val="100000"/>
              </a:lnSpc>
              <a:spcBef>
                <a:spcPts val="400"/>
              </a:spcBef>
            </a:pPr>
            <a:endParaRPr lang="en-US" sz="2000" b="0" strike="noStrike" spc="-1" dirty="0">
              <a:latin typeface="Arial"/>
            </a:endParaRPr>
          </a:p>
        </p:txBody>
      </p:sp>
      <p:pic>
        <p:nvPicPr>
          <p:cNvPr id="346" name="Shape 412"/>
          <p:cNvPicPr/>
          <p:nvPr/>
        </p:nvPicPr>
        <p:blipFill>
          <a:blip r:embed="rId3"/>
          <a:stretch/>
        </p:blipFill>
        <p:spPr>
          <a:xfrm>
            <a:off x="5709600" y="1916640"/>
            <a:ext cx="659520" cy="1301040"/>
          </a:xfrm>
          <a:prstGeom prst="rect">
            <a:avLst/>
          </a:prstGeom>
          <a:ln>
            <a:noFill/>
          </a:ln>
        </p:spPr>
      </p:pic>
      <p:pic>
        <p:nvPicPr>
          <p:cNvPr id="347" name="Shape 413"/>
          <p:cNvPicPr/>
          <p:nvPr/>
        </p:nvPicPr>
        <p:blipFill>
          <a:blip r:embed="rId4"/>
          <a:stretch/>
        </p:blipFill>
        <p:spPr>
          <a:xfrm>
            <a:off x="4998600" y="1916640"/>
            <a:ext cx="659520" cy="1301040"/>
          </a:xfrm>
          <a:prstGeom prst="rect">
            <a:avLst/>
          </a:prstGeom>
          <a:ln>
            <a:noFill/>
          </a:ln>
        </p:spPr>
      </p:pic>
      <p:pic>
        <p:nvPicPr>
          <p:cNvPr id="348" name="Shape 414"/>
          <p:cNvPicPr/>
          <p:nvPr/>
        </p:nvPicPr>
        <p:blipFill>
          <a:blip r:embed="rId5"/>
          <a:stretch/>
        </p:blipFill>
        <p:spPr>
          <a:xfrm>
            <a:off x="6503040" y="1916640"/>
            <a:ext cx="659520" cy="1301040"/>
          </a:xfrm>
          <a:prstGeom prst="rect">
            <a:avLst/>
          </a:prstGeom>
          <a:ln>
            <a:noFill/>
          </a:ln>
        </p:spPr>
      </p:pic>
      <p:sp>
        <p:nvSpPr>
          <p:cNvPr id="349" name="CustomShape 3"/>
          <p:cNvSpPr/>
          <p:nvPr/>
        </p:nvSpPr>
        <p:spPr>
          <a:xfrm>
            <a:off x="5023440" y="323748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50" name="CustomShape 4"/>
          <p:cNvSpPr/>
          <p:nvPr/>
        </p:nvSpPr>
        <p:spPr>
          <a:xfrm>
            <a:off x="5563800" y="3242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51" name="CustomShape 5"/>
          <p:cNvSpPr/>
          <p:nvPr/>
        </p:nvSpPr>
        <p:spPr>
          <a:xfrm>
            <a:off x="6312240" y="3242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dirty="0">
                <a:solidFill>
                  <a:srgbClr val="D2533C"/>
                </a:solidFill>
                <a:latin typeface="Roboto"/>
                <a:ea typeface="Roboto"/>
              </a:rPr>
              <a:t>Source Code Scanning Tools</a:t>
            </a:r>
            <a:endParaRPr lang="en-US" sz="4000" b="0" strike="noStrike" spc="-1" dirty="0">
              <a:latin typeface="Arial"/>
            </a:endParaRPr>
          </a:p>
        </p:txBody>
      </p:sp>
      <p:sp>
        <p:nvSpPr>
          <p:cNvPr id="353"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dirty="0">
                <a:solidFill>
                  <a:srgbClr val="292934"/>
                </a:solidFill>
                <a:latin typeface="Roboto"/>
                <a:ea typeface="Roboto"/>
              </a:rPr>
              <a:t>There are many different automated source code scanning tools with capabilities including </a:t>
            </a:r>
            <a:r>
              <a:rPr lang="en-US" sz="2400" spc="-1" dirty="0">
                <a:solidFill>
                  <a:srgbClr val="292934"/>
                </a:solidFill>
                <a:latin typeface="Roboto"/>
                <a:ea typeface="Roboto"/>
              </a:rPr>
              <a:t>(but are not limited to):</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License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Binary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Code scanning</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Dev Ops integration</a:t>
            </a:r>
          </a:p>
          <a:p>
            <a:pPr marL="640080" lvl="1" indent="-182160">
              <a:spcBef>
                <a:spcPts val="479"/>
              </a:spcBef>
              <a:buClr>
                <a:srgbClr val="93A299"/>
              </a:buClr>
              <a:buSzPct val="85000"/>
              <a:buFont typeface="Arial"/>
              <a:buChar char="•"/>
            </a:pPr>
            <a:r>
              <a:rPr lang="en-US" sz="2400" spc="-1" dirty="0">
                <a:solidFill>
                  <a:srgbClr val="292934"/>
                </a:solidFill>
                <a:latin typeface="Roboto"/>
                <a:ea typeface="Roboto"/>
              </a:rPr>
              <a:t>Component management</a:t>
            </a: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All of the solutions address specific needs and - for that reason - none will solve all possible challenges. Many companies use both an automated tool and manual review.</a:t>
            </a:r>
            <a:endParaRPr lang="en-US" sz="2400" b="0" strike="noStrike" spc="-1" dirty="0">
              <a:latin typeface="Arial"/>
            </a:endParaRPr>
          </a:p>
          <a:p>
            <a:pPr marL="182880" indent="-182160">
              <a:lnSpc>
                <a:spcPct val="100000"/>
              </a:lnSpc>
              <a:spcBef>
                <a:spcPts val="479"/>
              </a:spcBef>
              <a:buClr>
                <a:srgbClr val="93A299"/>
              </a:buClr>
              <a:buSzPct val="85000"/>
              <a:buFont typeface="Arial"/>
              <a:buChar char="•"/>
            </a:pPr>
            <a:r>
              <a:rPr lang="en-US" sz="2400" b="0" strike="noStrike" spc="-1" dirty="0">
                <a:solidFill>
                  <a:srgbClr val="292934"/>
                </a:solidFill>
                <a:latin typeface="Roboto"/>
                <a:ea typeface="Roboto"/>
              </a:rPr>
              <a:t>A good example of freely available source code scanning tool is </a:t>
            </a:r>
            <a:r>
              <a:rPr lang="en-US" sz="2400" b="0" strike="noStrike" spc="-1" dirty="0" err="1">
                <a:solidFill>
                  <a:srgbClr val="292934"/>
                </a:solidFill>
                <a:latin typeface="Roboto"/>
                <a:ea typeface="Roboto"/>
              </a:rPr>
              <a:t>FOSSology</a:t>
            </a:r>
            <a:r>
              <a:rPr lang="en-US" sz="2400" b="0" strike="noStrike" spc="-1" dirty="0">
                <a:solidFill>
                  <a:srgbClr val="292934"/>
                </a:solidFill>
                <a:latin typeface="Roboto"/>
                <a:ea typeface="Roboto"/>
              </a:rPr>
              <a:t>,</a:t>
            </a:r>
            <a:br>
              <a:rPr dirty="0"/>
            </a:br>
            <a:r>
              <a:rPr lang="en-US" sz="2400" b="0" strike="noStrike" spc="-1" dirty="0">
                <a:solidFill>
                  <a:srgbClr val="292934"/>
                </a:solidFill>
                <a:latin typeface="Roboto"/>
                <a:ea typeface="Roboto"/>
              </a:rPr>
              <a:t>a project hosted by the Linux Foundation: </a:t>
            </a:r>
            <a:r>
              <a:rPr lang="en-US" sz="2000" b="0" u="sng" strike="noStrike" spc="-1" dirty="0">
                <a:solidFill>
                  <a:srgbClr val="0000FF"/>
                </a:solidFill>
                <a:uFillTx/>
                <a:latin typeface="Roboto Mono"/>
                <a:ea typeface="Roboto Mono"/>
                <a:hlinkClick r:id="rId3"/>
              </a:rPr>
              <a:t>https://www.fossology.org</a:t>
            </a:r>
            <a:r>
              <a:rPr lang="en-US" sz="2400" b="0" strike="noStrike" spc="-1" dirty="0">
                <a:solidFill>
                  <a:srgbClr val="292934"/>
                </a:solidFill>
                <a:latin typeface="Roboto"/>
                <a:ea typeface="Roboto"/>
              </a:rPr>
              <a:t> </a:t>
            </a:r>
            <a:endParaRPr lang="en-US" sz="2400" b="0" strike="noStrike" spc="-1" dirty="0">
              <a:latin typeface="Arial"/>
            </a:endParaRPr>
          </a:p>
        </p:txBody>
      </p:sp>
    </p:spTree>
    <p:extLst>
      <p:ext uri="{BB962C8B-B14F-4D97-AF65-F5344CB8AC3E}">
        <p14:creationId xmlns:p14="http://schemas.microsoft.com/office/powerpoint/2010/main" val="195403529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9"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Identifies licenses and license relevant statements</a:t>
            </a:r>
            <a:endParaRPr lang="en-US" sz="2400" b="0" strike="noStrike" spc="-1" dirty="0">
              <a:latin typeface="Arial"/>
            </a:endParaRPr>
          </a:p>
          <a:p>
            <a:pPr>
              <a:lnSpc>
                <a:spcPct val="115000"/>
              </a:lnSpc>
            </a:pPr>
            <a:endParaRPr lang="en-US" sz="2400" b="0" strike="noStrike" spc="-1" dirty="0">
              <a:latin typeface="Arial"/>
            </a:endParaRPr>
          </a:p>
          <a:p>
            <a:pPr marL="216000" indent="-215640">
              <a:lnSpc>
                <a:spcPct val="115000"/>
              </a:lnSpc>
              <a:buClr>
                <a:srgbClr val="000000"/>
              </a:buClr>
              <a:buSzPct val="45000"/>
              <a:buFont typeface="Wingdings" charset="2"/>
              <a:buChar char=""/>
            </a:pPr>
            <a:r>
              <a:rPr lang="en-US" sz="2400" b="0" strike="noStrike" spc="-1" dirty="0">
                <a:solidFill>
                  <a:srgbClr val="000000"/>
                </a:solidFill>
                <a:latin typeface="Arial"/>
                <a:ea typeface="Arial"/>
              </a:rPr>
              <a:t>Problem:</a:t>
            </a:r>
            <a:endParaRPr lang="en-US" sz="2400" b="0" strike="noStrike" spc="-1" dirty="0">
              <a:latin typeface="Arial"/>
            </a:endParaRPr>
          </a:p>
          <a:p>
            <a:pPr marL="432000" lvl="1" indent="-215640">
              <a:lnSpc>
                <a:spcPct val="115000"/>
              </a:lnSpc>
              <a:buClr>
                <a:srgbClr val="000000"/>
              </a:buClr>
              <a:buSzPct val="45000"/>
              <a:buFont typeface="Wingdings" charset="2"/>
              <a:buChar char=""/>
            </a:pPr>
            <a:r>
              <a:rPr lang="en-US" sz="2400" spc="-1" dirty="0">
                <a:solidFill>
                  <a:srgbClr val="000000"/>
                </a:solidFill>
                <a:ea typeface="Arial"/>
              </a:rPr>
              <a:t>Licensing of OSS can be heterogeneous, different licensing applies to parts of OSS</a:t>
            </a:r>
            <a:endParaRPr lang="en-US" sz="2400" spc="-1" dirty="0"/>
          </a:p>
          <a:p>
            <a:pPr marL="432000" lvl="1" indent="-215640">
              <a:lnSpc>
                <a:spcPct val="115000"/>
              </a:lnSpc>
              <a:buClr>
                <a:srgbClr val="000000"/>
              </a:buClr>
              <a:buSzPct val="45000"/>
              <a:buFont typeface="Wingdings" charset="2"/>
              <a:buChar char=""/>
            </a:pPr>
            <a:r>
              <a:rPr lang="en-US" sz="2400" spc="-1" dirty="0">
                <a:solidFill>
                  <a:srgbClr val="000000"/>
                </a:solidFill>
                <a:ea typeface="Arial"/>
              </a:rPr>
              <a:t>Licensing statements are not uniform</a:t>
            </a:r>
            <a:endParaRPr lang="en-US" sz="2400" spc="-1" dirty="0"/>
          </a:p>
          <a:p>
            <a:pPr marL="432000" lvl="1" indent="-215640">
              <a:lnSpc>
                <a:spcPct val="115000"/>
              </a:lnSpc>
              <a:buClr>
                <a:srgbClr val="000000"/>
              </a:buClr>
              <a:buSzPct val="45000"/>
              <a:buFont typeface="Wingdings" charset="2"/>
              <a:buChar char=""/>
            </a:pPr>
            <a:r>
              <a:rPr lang="en-US" sz="2400" spc="-1" dirty="0">
                <a:solidFill>
                  <a:srgbClr val="000000"/>
                </a:solidFill>
                <a:ea typeface="Arial"/>
              </a:rPr>
              <a:t>Many licenses exist, number growing</a:t>
            </a:r>
            <a:endParaRPr lang="en-US" sz="2400" spc="-1" dirty="0"/>
          </a:p>
          <a:p>
            <a:pPr marL="216360" lvl="1">
              <a:lnSpc>
                <a:spcPct val="115000"/>
              </a:lnSpc>
              <a:buClr>
                <a:srgbClr val="000000"/>
              </a:buClr>
              <a:buSzPct val="45000"/>
            </a:pPr>
            <a:endParaRPr lang="en-US" sz="2400" b="0" strike="noStrike" spc="-1" dirty="0">
              <a:latin typeface="Arial"/>
            </a:endParaRPr>
          </a:p>
        </p:txBody>
      </p:sp>
      <p:sp>
        <p:nvSpPr>
          <p:cNvPr id="890"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License Scanner: Introduction</a:t>
            </a:r>
            <a:endParaRPr lang="en-US" sz="4000" b="0" strike="noStrike" spc="-1" dirty="0">
              <a:latin typeface="Arial"/>
            </a:endParaRPr>
          </a:p>
        </p:txBody>
      </p:sp>
    </p:spTree>
    <p:extLst>
      <p:ext uri="{BB962C8B-B14F-4D97-AF65-F5344CB8AC3E}">
        <p14:creationId xmlns:p14="http://schemas.microsoft.com/office/powerpoint/2010/main" val="3493943490"/>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6"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1</a:t>
            </a:r>
            <a:endParaRPr lang="en-US" sz="3200" b="0" strike="noStrike" spc="-1">
              <a:latin typeface="Arial"/>
            </a:endParaRPr>
          </a:p>
        </p:txBody>
      </p:sp>
      <p:sp>
        <p:nvSpPr>
          <p:cNvPr id="227"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What is Intellectual Property?</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Mode of operation: Tool searches in content for license relevant keywords, phrases, license texts</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Different approaches can be applied: regular expressions, text comparison, phrase collection</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Requires database of license texts, licensing statements</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Comparison with existing license texts enables exact identification </a:t>
            </a:r>
            <a:endParaRPr lang="en-US" sz="2200" b="0" strike="noStrike" spc="-1" dirty="0">
              <a:latin typeface="Arial"/>
            </a:endParaRPr>
          </a:p>
          <a:p>
            <a:pPr marL="673200" lvl="1" indent="-215640">
              <a:lnSpc>
                <a:spcPct val="115000"/>
              </a:lnSpc>
              <a:buClr>
                <a:srgbClr val="000000"/>
              </a:buClr>
              <a:buSzPct val="45000"/>
              <a:buFont typeface="Wingdings" charset="2"/>
              <a:buChar char=""/>
            </a:pPr>
            <a:r>
              <a:rPr lang="en-US" sz="2200" b="0" strike="noStrike" spc="-1" dirty="0">
                <a:solidFill>
                  <a:srgbClr val="000000"/>
                </a:solidFill>
                <a:latin typeface="Arial"/>
                <a:ea typeface="Arial"/>
              </a:rPr>
              <a:t>Licensing information can summarized for open source packages</a:t>
            </a:r>
            <a:endParaRPr lang="en-US" sz="2200" b="0" strike="noStrike" spc="-1" dirty="0">
              <a:latin typeface="Arial"/>
            </a:endParaRPr>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License Scanner: Technical</a:t>
            </a:r>
            <a:endParaRPr lang="en-US" sz="4000" b="0" strike="noStrike" spc="-1" dirty="0">
              <a:latin typeface="Arial"/>
            </a:endParaRPr>
          </a:p>
        </p:txBody>
      </p:sp>
      <p:sp>
        <p:nvSpPr>
          <p:cNvPr id="4" name="CustomShape 4">
            <a:extLst>
              <a:ext uri="{FF2B5EF4-FFF2-40B4-BE49-F238E27FC236}">
                <a16:creationId xmlns:a16="http://schemas.microsoft.com/office/drawing/2014/main" id="{FBF7BA6A-BD08-9D41-8A56-BEB4C46D98E3}"/>
              </a:ext>
            </a:extLst>
          </p:cNvPr>
          <p:cNvSpPr/>
          <p:nvPr/>
        </p:nvSpPr>
        <p:spPr>
          <a:xfrm>
            <a:off x="8028720" y="1943929"/>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5" name="CustomShape 7">
            <a:extLst>
              <a:ext uri="{FF2B5EF4-FFF2-40B4-BE49-F238E27FC236}">
                <a16:creationId xmlns:a16="http://schemas.microsoft.com/office/drawing/2014/main" id="{4713BE5E-4B6B-9C43-A612-EEE892A1DEEB}"/>
              </a:ext>
            </a:extLst>
          </p:cNvPr>
          <p:cNvSpPr/>
          <p:nvPr/>
        </p:nvSpPr>
        <p:spPr>
          <a:xfrm>
            <a:off x="9114480" y="4593889"/>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extLst>
      <p:ext uri="{BB962C8B-B14F-4D97-AF65-F5344CB8AC3E}">
        <p14:creationId xmlns:p14="http://schemas.microsoft.com/office/powerpoint/2010/main" val="4265927805"/>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6"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Identifies used software packages in software binaries</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A binary is comprised of different software packages, but if not declared, not obvious to determine</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Applies in compiled programming languages: programming language code is translated (=compiled) into machine executable code (machine = processor)</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Script languages (e.g. JavaScript) are not compiled</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Binaries are usually not readable, understanding contents difficult</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However, identification of contents can be inevitable for understanding required license compliance tasks</a:t>
            </a:r>
            <a:endParaRPr lang="en-US" sz="2400" spc="-1" dirty="0"/>
          </a:p>
        </p:txBody>
      </p:sp>
      <p:sp>
        <p:nvSpPr>
          <p:cNvPr id="907"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a:solidFill>
                  <a:srgbClr val="CB3D39"/>
                </a:solidFill>
                <a:latin typeface="Open Sans"/>
                <a:ea typeface="Open Sans"/>
              </a:rPr>
              <a:t>Binary Scanner: Introduction</a:t>
            </a:r>
            <a:endParaRPr lang="en-US" sz="4000" b="0" strike="noStrike" spc="-1">
              <a:latin typeface="Arial"/>
            </a:endParaRPr>
          </a:p>
        </p:txBody>
      </p:sp>
    </p:spTree>
    <p:extLst>
      <p:ext uri="{BB962C8B-B14F-4D97-AF65-F5344CB8AC3E}">
        <p14:creationId xmlns:p14="http://schemas.microsoft.com/office/powerpoint/2010/main" val="202156911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Mode of operation: Binary scanning is a heuristic, secure mapping not supported for every possible binary </a:t>
            </a:r>
          </a:p>
          <a:p>
            <a:pPr marL="216000" indent="-215640">
              <a:lnSpc>
                <a:spcPct val="115000"/>
              </a:lnSpc>
              <a:buClr>
                <a:srgbClr val="000000"/>
              </a:buClr>
              <a:buSzPct val="45000"/>
              <a:buFont typeface="Wingdings" charset="2"/>
              <a:buChar char=""/>
            </a:pPr>
            <a:r>
              <a:rPr lang="en-US" sz="2200" spc="-1" dirty="0">
                <a:solidFill>
                  <a:srgbClr val="000000"/>
                </a:solidFill>
                <a:ea typeface="Arial"/>
              </a:rPr>
              <a:t>Compiled machine language can contain characteristic elements</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For example used string variables (=text)</a:t>
            </a:r>
            <a:br>
              <a:rPr lang="en-US" sz="2200" dirty="0"/>
            </a:br>
            <a:r>
              <a:rPr lang="en-US" sz="2200" spc="-1" dirty="0">
                <a:solidFill>
                  <a:srgbClr val="000000"/>
                </a:solidFill>
                <a:ea typeface="Arial"/>
              </a:rPr>
              <a:t>or other content compiled into the binary</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Simpler method: capturing file names,</a:t>
            </a:r>
            <a:br>
              <a:rPr lang="en-US" sz="2200" dirty="0"/>
            </a:br>
            <a:r>
              <a:rPr lang="en-US" sz="2200" spc="-1" dirty="0">
                <a:solidFill>
                  <a:srgbClr val="000000"/>
                </a:solidFill>
                <a:ea typeface="Arial"/>
              </a:rPr>
              <a:t>or for run-time code (e.g. Java): method and field names</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Requires database of mapping</a:t>
            </a:r>
            <a:br>
              <a:rPr lang="en-US" sz="2200" dirty="0"/>
            </a:br>
            <a:r>
              <a:rPr lang="en-US" sz="2200" spc="-1" dirty="0">
                <a:solidFill>
                  <a:srgbClr val="000000"/>
                </a:solidFill>
                <a:ea typeface="Arial"/>
              </a:rPr>
              <a:t>from source code to resulting artifacts in binary</a:t>
            </a:r>
          </a:p>
          <a:p>
            <a:pPr marL="216000" indent="-215640">
              <a:lnSpc>
                <a:spcPct val="115000"/>
              </a:lnSpc>
              <a:buClr>
                <a:srgbClr val="000000"/>
              </a:buClr>
              <a:buSzPct val="45000"/>
              <a:buFont typeface="Wingdings" charset="2"/>
              <a:buChar char=""/>
            </a:pPr>
            <a:endParaRPr lang="en-US" sz="2200" spc="-1" dirty="0"/>
          </a:p>
          <a:p>
            <a:pPr marL="360">
              <a:lnSpc>
                <a:spcPct val="115000"/>
              </a:lnSpc>
              <a:buClr>
                <a:srgbClr val="000000"/>
              </a:buClr>
              <a:buSzPct val="45000"/>
            </a:pPr>
            <a:endParaRPr lang="en-US" sz="2200" spc="-1" dirty="0"/>
          </a:p>
          <a:p>
            <a:pPr>
              <a:lnSpc>
                <a:spcPct val="115000"/>
              </a:lnSpc>
            </a:pP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Binary Scanner: Technical</a:t>
            </a:r>
            <a:endParaRPr lang="en-US" sz="4000" b="0" strike="noStrike" spc="-1" dirty="0">
              <a:latin typeface="Arial"/>
            </a:endParaRPr>
          </a:p>
        </p:txBody>
      </p:sp>
      <p:sp>
        <p:nvSpPr>
          <p:cNvPr id="4" name="CustomShape 4">
            <a:extLst>
              <a:ext uri="{FF2B5EF4-FFF2-40B4-BE49-F238E27FC236}">
                <a16:creationId xmlns:a16="http://schemas.microsoft.com/office/drawing/2014/main" id="{FBF7BA6A-BD08-9D41-8A56-BEB4C46D98E3}"/>
              </a:ext>
            </a:extLst>
          </p:cNvPr>
          <p:cNvSpPr/>
          <p:nvPr/>
        </p:nvSpPr>
        <p:spPr>
          <a:xfrm>
            <a:off x="8028720" y="1943929"/>
            <a:ext cx="3253680" cy="3812400"/>
          </a:xfrm>
          <a:prstGeom prst="rect">
            <a:avLst/>
          </a:prstGeom>
          <a:solidFill>
            <a:srgbClr val="EEEEEE"/>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Inbound</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5" name="CustomShape 7">
            <a:extLst>
              <a:ext uri="{FF2B5EF4-FFF2-40B4-BE49-F238E27FC236}">
                <a16:creationId xmlns:a16="http://schemas.microsoft.com/office/drawing/2014/main" id="{4713BE5E-4B6B-9C43-A612-EEE892A1DEEB}"/>
              </a:ext>
            </a:extLst>
          </p:cNvPr>
          <p:cNvSpPr/>
          <p:nvPr/>
        </p:nvSpPr>
        <p:spPr>
          <a:xfrm>
            <a:off x="9114480" y="4593889"/>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Inbound Source Code for Licenses</a:t>
            </a:r>
            <a:endParaRPr lang="en-US" sz="2400" b="0" strike="noStrike" spc="-1">
              <a:latin typeface="Arial"/>
            </a:endParaRPr>
          </a:p>
        </p:txBody>
      </p:sp>
    </p:spTree>
    <p:extLst>
      <p:ext uri="{BB962C8B-B14F-4D97-AF65-F5344CB8AC3E}">
        <p14:creationId xmlns:p14="http://schemas.microsoft.com/office/powerpoint/2010/main" val="33669273"/>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3"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endParaRPr lang="en-US" sz="2400" b="0" strike="noStrike" spc="-1" dirty="0">
              <a:solidFill>
                <a:srgbClr val="000000"/>
              </a:solidFill>
              <a:latin typeface="Arial"/>
              <a:ea typeface="Arial"/>
            </a:endParaRPr>
          </a:p>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Can identify published origin of source code and other files</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endParaRPr lang="en-US" sz="2400" spc="-1" dirty="0">
              <a:solidFill>
                <a:srgbClr val="000000"/>
              </a:solidFill>
              <a:ea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how to understand that source code or other files have been taken from elsewhere, not self-created, and not declared</a:t>
            </a:r>
            <a:endParaRPr lang="en-US" sz="2400" spc="-1" dirty="0"/>
          </a:p>
          <a:p>
            <a:pPr marL="216000" indent="-215640">
              <a:lnSpc>
                <a:spcPct val="100000"/>
              </a:lnSpc>
              <a:buClr>
                <a:srgbClr val="000000"/>
              </a:buClr>
              <a:buSzPct val="45000"/>
              <a:buFont typeface="Wingdings" charset="2"/>
              <a:buChar char=""/>
            </a:pPr>
            <a:r>
              <a:rPr lang="en-US" sz="2400" spc="-1" dirty="0">
                <a:solidFill>
                  <a:srgbClr val="000000"/>
                </a:solidFill>
                <a:ea typeface="Arial"/>
              </a:rPr>
              <a:t>If "own" software is not entirely own software and not understood:</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Missing rights for business case in "own" software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But distribution requires distribution rights are available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Identification of origin is first step to understand available rights </a:t>
            </a:r>
            <a:endParaRPr lang="en-US" sz="2400" spc="-1" dirty="0"/>
          </a:p>
          <a:p>
            <a:pPr marL="432000" lvl="1" indent="-215640">
              <a:lnSpc>
                <a:spcPct val="100000"/>
              </a:lnSpc>
              <a:buClr>
                <a:srgbClr val="000000"/>
              </a:buClr>
              <a:buSzPct val="45000"/>
              <a:buFont typeface="Wingdings" charset="2"/>
              <a:buChar char=""/>
            </a:pPr>
            <a:endParaRPr lang="en-US" sz="2400" b="0" strike="noStrike" spc="-1" dirty="0">
              <a:latin typeface="Arial"/>
            </a:endParaRPr>
          </a:p>
        </p:txBody>
      </p:sp>
      <p:sp>
        <p:nvSpPr>
          <p:cNvPr id="92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Code Scanner: Introduction</a:t>
            </a:r>
            <a:endParaRPr lang="en-US" sz="4000" b="0" strike="noStrike" spc="-1" dirty="0">
              <a:latin typeface="Arial"/>
            </a:endParaRPr>
          </a:p>
        </p:txBody>
      </p:sp>
    </p:spTree>
    <p:extLst>
      <p:ext uri="{BB962C8B-B14F-4D97-AF65-F5344CB8AC3E}">
        <p14:creationId xmlns:p14="http://schemas.microsoft.com/office/powerpoint/2010/main" val="2516275337"/>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Mode of operation: upload source code or just files or fingerprints of it, get origin in case it is captured by database</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File contents are compared with contents from (huge) database of published contents</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Fingerprinting of file contents (“hashing”)</a:t>
            </a:r>
            <a:br>
              <a:rPr lang="en-US" sz="2200" dirty="0"/>
            </a:br>
            <a:r>
              <a:rPr lang="en-US" sz="2200" spc="-1" dirty="0">
                <a:solidFill>
                  <a:srgbClr val="000000"/>
                </a:solidFill>
                <a:ea typeface="Arial"/>
              </a:rPr>
              <a:t>allow for accelerated search and storage in database</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Not only coverage of entire files, but fragments of it </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Content is large (e.g. the entire GitHub)</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Code Scanner: Technical</a:t>
            </a:r>
            <a:endParaRPr lang="en-US" sz="4000" b="0" strike="noStrike" spc="-1" dirty="0">
              <a:latin typeface="Arial"/>
            </a:endParaRPr>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Scanning Own Software for OSS Code Involved</a:t>
            </a:r>
            <a:endParaRPr lang="en-US" sz="2400" b="0" strike="noStrike" spc="-1">
              <a:latin typeface="Arial"/>
            </a:endParaRPr>
          </a:p>
        </p:txBody>
      </p:sp>
    </p:spTree>
    <p:extLst>
      <p:ext uri="{BB962C8B-B14F-4D97-AF65-F5344CB8AC3E}">
        <p14:creationId xmlns:p14="http://schemas.microsoft.com/office/powerpoint/2010/main" val="3406955369"/>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0"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Uses the information from building the software to determine OSS used</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for larger software projects a tool based approach is inevitable to understand involved OSS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Modern software building environments have defined dependencies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During compilation, dependencies can be captured to understand used dependencies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License compliance integrated into the Dev Ops tooling implements automation</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Reporting as part of Dev Ops tooling reduces manual efforts</a:t>
            </a:r>
            <a:endParaRPr lang="en-US" sz="2400" spc="-1" dirty="0"/>
          </a:p>
          <a:p>
            <a:pPr marL="673200" lvl="1" indent="-215640">
              <a:buClr>
                <a:srgbClr val="000000"/>
              </a:buClr>
              <a:buSzPct val="45000"/>
              <a:buFont typeface="Wingdings" charset="2"/>
              <a:buChar char=""/>
            </a:pPr>
            <a:r>
              <a:rPr lang="en-US" sz="2400" spc="-1" dirty="0">
                <a:solidFill>
                  <a:srgbClr val="000000"/>
                </a:solidFill>
                <a:ea typeface="Arial"/>
              </a:rPr>
              <a:t>Enables short release cycles in an agile environment</a:t>
            </a:r>
            <a:endParaRPr lang="en-US" sz="2400" spc="-1" dirty="0"/>
          </a:p>
          <a:p>
            <a:pPr marL="432000" lvl="1" indent="-215640">
              <a:lnSpc>
                <a:spcPct val="100000"/>
              </a:lnSpc>
              <a:buClr>
                <a:srgbClr val="000000"/>
              </a:buClr>
              <a:buSzPct val="45000"/>
              <a:buFont typeface="Wingdings" charset="2"/>
              <a:buChar char=""/>
            </a:pPr>
            <a:endParaRPr lang="en-US" sz="2400" b="0" strike="noStrike" spc="-1" dirty="0">
              <a:latin typeface="Arial"/>
            </a:endParaRPr>
          </a:p>
        </p:txBody>
      </p:sp>
      <p:sp>
        <p:nvSpPr>
          <p:cNvPr id="941"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Dev Ops Integration: Introduction</a:t>
            </a:r>
            <a:endParaRPr lang="en-US" sz="4000" b="0" strike="noStrike" spc="-1" dirty="0">
              <a:latin typeface="Arial"/>
            </a:endParaRPr>
          </a:p>
        </p:txBody>
      </p:sp>
    </p:spTree>
    <p:extLst>
      <p:ext uri="{BB962C8B-B14F-4D97-AF65-F5344CB8AC3E}">
        <p14:creationId xmlns:p14="http://schemas.microsoft.com/office/powerpoint/2010/main" val="329878147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Integration into Dev Ops tooling requires customization</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Building software depends on used technology as well as individually setup tooling</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Today, building environments sometimes contain already metadata about licensing of involved OSS software</a:t>
            </a:r>
            <a:endParaRPr lang="en-US" sz="2200" spc="-1" dirty="0"/>
          </a:p>
          <a:p>
            <a:pPr marL="432000" lvl="1" indent="-215640">
              <a:lnSpc>
                <a:spcPct val="115000"/>
              </a:lnSpc>
              <a:buClr>
                <a:srgbClr val="000000"/>
              </a:buClr>
              <a:buSzPct val="45000"/>
              <a:buFont typeface="Wingdings" charset="2"/>
              <a:buChar char=""/>
            </a:pPr>
            <a:r>
              <a:rPr lang="en-US" sz="2200" spc="-1" dirty="0">
                <a:solidFill>
                  <a:srgbClr val="000000"/>
                </a:solidFill>
                <a:ea typeface="Arial"/>
              </a:rPr>
              <a:t>Identified software elements may require additional checks to determine actual licensing information</a:t>
            </a:r>
            <a:r>
              <a:rPr lang="en-US" sz="2200" spc="-1" dirty="0"/>
              <a:t> </a:t>
            </a:r>
            <a:r>
              <a:rPr lang="en-US" sz="2200" spc="-1" dirty="0">
                <a:solidFill>
                  <a:srgbClr val="000000"/>
                </a:solidFill>
                <a:ea typeface="Arial"/>
              </a:rPr>
              <a:t>(in case of heterogeneous licensing)</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spc="-1" dirty="0">
                <a:solidFill>
                  <a:srgbClr val="CB3D39"/>
                </a:solidFill>
                <a:latin typeface="Open Sans"/>
                <a:ea typeface="Open Sans"/>
              </a:rPr>
              <a:t>Dev Ops Integration: </a:t>
            </a:r>
            <a:r>
              <a:rPr lang="en-US" sz="4000" b="0" strike="noStrike" spc="-1" dirty="0">
                <a:solidFill>
                  <a:srgbClr val="CB3D39"/>
                </a:solidFill>
                <a:latin typeface="Open Sans"/>
                <a:ea typeface="Open Sans"/>
              </a:rPr>
              <a:t>Technical</a:t>
            </a:r>
            <a:endParaRPr lang="en-US" sz="4000" b="0" strike="noStrike" spc="-1" dirty="0">
              <a:latin typeface="Arial"/>
            </a:endParaRPr>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a:solidFill>
                  <a:srgbClr val="000000"/>
                </a:solidFill>
                <a:latin typeface="Arial"/>
                <a:ea typeface="Arial"/>
              </a:rPr>
              <a:t>Own</a:t>
            </a:r>
            <a:endParaRPr lang="en-US" sz="2400" b="0" strike="noStrike" spc="-1">
              <a:latin typeface="Arial"/>
            </a:endParaRPr>
          </a:p>
          <a:p>
            <a:pPr algn="ctr">
              <a:lnSpc>
                <a:spcPct val="100000"/>
              </a:lnSpc>
            </a:pPr>
            <a:r>
              <a:rPr lang="en-US" sz="2400" b="0" strike="noStrike" spc="-1">
                <a:solidFill>
                  <a:srgbClr val="000000"/>
                </a:solidFill>
                <a:latin typeface="Arial"/>
                <a:ea typeface="Arial"/>
              </a:rPr>
              <a:t>Software</a:t>
            </a:r>
            <a:endParaRPr lang="en-US" sz="2400" b="0" strike="noStrike" spc="-1">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dirty="0">
                <a:solidFill>
                  <a:srgbClr val="000000"/>
                </a:solidFill>
                <a:ea typeface="Arial"/>
              </a:rPr>
              <a:t>Determining Inbound Software</a:t>
            </a:r>
          </a:p>
        </p:txBody>
      </p:sp>
    </p:spTree>
    <p:extLst>
      <p:ext uri="{BB962C8B-B14F-4D97-AF65-F5344CB8AC3E}">
        <p14:creationId xmlns:p14="http://schemas.microsoft.com/office/powerpoint/2010/main" val="344943695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7" name="CustomShape 1"/>
          <p:cNvSpPr/>
          <p:nvPr/>
        </p:nvSpPr>
        <p:spPr>
          <a:xfrm>
            <a:off x="719640" y="1619640"/>
            <a:ext cx="11036520"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Purpose:</a:t>
            </a:r>
            <a:endParaRPr lang="en-US" sz="2400" b="0" strike="noStrike" spc="-1" dirty="0">
              <a:latin typeface="Arial"/>
            </a:endParaRPr>
          </a:p>
          <a:p>
            <a:pPr marL="432000" lvl="1" indent="-215640">
              <a:lnSpc>
                <a:spcPct val="100000"/>
              </a:lnSpc>
              <a:buClr>
                <a:srgbClr val="000000"/>
              </a:buClr>
              <a:buSzPct val="45000"/>
              <a:buFont typeface="Wingdings" charset="2"/>
              <a:buChar char=""/>
            </a:pPr>
            <a:r>
              <a:rPr lang="en-US" sz="2400" b="0" strike="noStrike" spc="-1" dirty="0">
                <a:solidFill>
                  <a:srgbClr val="000000"/>
                </a:solidFill>
                <a:latin typeface="Arial"/>
                <a:ea typeface="Arial"/>
              </a:rPr>
              <a:t>Collect information about used software components and their use in products or projects is centrally collected and can be reused</a:t>
            </a:r>
            <a:endParaRPr lang="en-US" sz="2400" b="0" strike="noStrike" spc="-1" dirty="0">
              <a:latin typeface="Arial"/>
            </a:endParaRPr>
          </a:p>
          <a:p>
            <a:pPr>
              <a:lnSpc>
                <a:spcPct val="100000"/>
              </a:lnSpc>
            </a:pPr>
            <a:endParaRPr lang="en-US" sz="2400" b="0" strike="noStrike" spc="-1" dirty="0">
              <a:latin typeface="Arial"/>
            </a:endParaRPr>
          </a:p>
          <a:p>
            <a:pPr marL="216000" indent="-215640">
              <a:lnSpc>
                <a:spcPct val="100000"/>
              </a:lnSpc>
              <a:buClr>
                <a:srgbClr val="000000"/>
              </a:buClr>
              <a:buSzPct val="45000"/>
              <a:buFont typeface="Wingdings" charset="2"/>
              <a:buChar char=""/>
            </a:pPr>
            <a:r>
              <a:rPr lang="en-US" sz="2400" spc="-1" dirty="0">
                <a:solidFill>
                  <a:srgbClr val="000000"/>
                </a:solidFill>
                <a:ea typeface="Arial"/>
              </a:rPr>
              <a:t>Problem: Once analyzed component with respect to license compliance shall not require repeated analyses, but reuse of information shall be possible</a:t>
            </a:r>
            <a:endParaRPr lang="en-US" sz="2400" spc="-1" dirty="0"/>
          </a:p>
          <a:p>
            <a:pPr marL="216000" indent="-215640">
              <a:lnSpc>
                <a:spcPct val="100000"/>
              </a:lnSpc>
              <a:buClr>
                <a:srgbClr val="000000"/>
              </a:buClr>
              <a:buSzPct val="45000"/>
              <a:buFont typeface="Wingdings" charset="2"/>
              <a:buChar char=""/>
            </a:pPr>
            <a:r>
              <a:rPr lang="en-US" sz="2400" spc="-1" dirty="0">
                <a:solidFill>
                  <a:srgbClr val="000000"/>
                </a:solidFill>
                <a:ea typeface="Arial"/>
              </a:rPr>
              <a:t>Component catalogue:</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Maps component usage in products or projects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Makes sense if an organization has actually multiple products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Shows organization the important software components</a:t>
            </a:r>
            <a:endParaRPr lang="en-US" sz="2400" spc="-1" dirty="0"/>
          </a:p>
          <a:p>
            <a:pPr marL="432000" lvl="1" indent="-215640">
              <a:lnSpc>
                <a:spcPct val="100000"/>
              </a:lnSpc>
              <a:buClr>
                <a:srgbClr val="000000"/>
              </a:buClr>
              <a:buSzPct val="45000"/>
              <a:buFont typeface="Wingdings" charset="2"/>
              <a:buChar char=""/>
            </a:pPr>
            <a:r>
              <a:rPr lang="en-US" sz="2400" spc="-1" dirty="0">
                <a:solidFill>
                  <a:srgbClr val="000000"/>
                </a:solidFill>
                <a:ea typeface="Arial"/>
              </a:rPr>
              <a:t>Allows for a comprehensive overview about involved licensing per product</a:t>
            </a:r>
            <a:endParaRPr lang="en-US" sz="2400" spc="-1" dirty="0"/>
          </a:p>
          <a:p>
            <a:pPr marL="216360" lvl="1">
              <a:lnSpc>
                <a:spcPct val="100000"/>
              </a:lnSpc>
              <a:buClr>
                <a:srgbClr val="000000"/>
              </a:buClr>
              <a:buSzPct val="45000"/>
            </a:pPr>
            <a:endParaRPr lang="en-US" sz="2400" b="0" strike="noStrike" spc="-1" dirty="0">
              <a:latin typeface="Arial"/>
            </a:endParaRPr>
          </a:p>
        </p:txBody>
      </p:sp>
      <p:sp>
        <p:nvSpPr>
          <p:cNvPr id="958"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b="0" strike="noStrike" spc="-1" dirty="0">
                <a:solidFill>
                  <a:srgbClr val="CB3D39"/>
                </a:solidFill>
                <a:latin typeface="Open Sans"/>
                <a:ea typeface="Open Sans"/>
              </a:rPr>
              <a:t>Component Catalogue: Introduction</a:t>
            </a:r>
            <a:endParaRPr lang="en-US" sz="4000" b="0" strike="noStrike" spc="-1" dirty="0">
              <a:latin typeface="Arial"/>
            </a:endParaRPr>
          </a:p>
        </p:txBody>
      </p:sp>
    </p:spTree>
    <p:extLst>
      <p:ext uri="{BB962C8B-B14F-4D97-AF65-F5344CB8AC3E}">
        <p14:creationId xmlns:p14="http://schemas.microsoft.com/office/powerpoint/2010/main" val="3645491201"/>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3" name="CustomShape 1"/>
          <p:cNvSpPr/>
          <p:nvPr/>
        </p:nvSpPr>
        <p:spPr>
          <a:xfrm>
            <a:off x="719639" y="1619640"/>
            <a:ext cx="6416267" cy="4496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16000" indent="-215640">
              <a:lnSpc>
                <a:spcPct val="115000"/>
              </a:lnSpc>
              <a:buClr>
                <a:srgbClr val="000000"/>
              </a:buClr>
              <a:buSzPct val="45000"/>
              <a:buFont typeface="Wingdings" charset="2"/>
              <a:buChar char=""/>
            </a:pPr>
            <a:r>
              <a:rPr lang="en-US" sz="2200" spc="-1" dirty="0">
                <a:solidFill>
                  <a:srgbClr val="000000"/>
                </a:solidFill>
                <a:ea typeface="Arial"/>
              </a:rPr>
              <a:t>A component catalogue can be viewed as a portal</a:t>
            </a:r>
            <a:endParaRPr lang="en-US" sz="2200" spc="-1" dirty="0"/>
          </a:p>
          <a:p>
            <a:pPr marL="673200" lvl="1" indent="-215640">
              <a:lnSpc>
                <a:spcPct val="115000"/>
              </a:lnSpc>
              <a:buClr>
                <a:srgbClr val="000000"/>
              </a:buClr>
              <a:buSzPct val="45000"/>
              <a:buFont typeface="Wingdings" charset="2"/>
              <a:buChar char=""/>
            </a:pPr>
            <a:r>
              <a:rPr lang="en-US" sz="2200" spc="-1" dirty="0">
                <a:solidFill>
                  <a:srgbClr val="000000"/>
                </a:solidFill>
                <a:ea typeface="Arial"/>
              </a:rPr>
              <a:t>Database holding the catalogue information</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Another use case is archiving OSS distributions / source code</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Storing also multiple other files,</a:t>
            </a:r>
            <a:br>
              <a:rPr lang="en-US" sz="2200" dirty="0"/>
            </a:br>
            <a:r>
              <a:rPr lang="en-US" sz="2200" spc="-1" dirty="0">
                <a:solidFill>
                  <a:srgbClr val="000000"/>
                </a:solidFill>
                <a:ea typeface="Arial"/>
              </a:rPr>
              <a:t>for example license analysis reports, SPDX files</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Provides reporting output, for example OSS product documentation</a:t>
            </a:r>
            <a:endParaRPr lang="en-US" sz="2200" spc="-1" dirty="0"/>
          </a:p>
          <a:p>
            <a:pPr marL="216000" indent="-215640">
              <a:lnSpc>
                <a:spcPct val="115000"/>
              </a:lnSpc>
              <a:buClr>
                <a:srgbClr val="000000"/>
              </a:buClr>
              <a:buSzPct val="45000"/>
              <a:buFont typeface="Wingdings" charset="2"/>
              <a:buChar char=""/>
            </a:pPr>
            <a:r>
              <a:rPr lang="en-US" sz="2200" spc="-1" dirty="0">
                <a:solidFill>
                  <a:srgbClr val="000000"/>
                </a:solidFill>
                <a:ea typeface="Arial"/>
              </a:rPr>
              <a:t>Also integration in Dev Ops tooling is useful to automatically create BOM of products</a:t>
            </a:r>
            <a:endParaRPr lang="en-US" sz="2200" spc="-1" dirty="0"/>
          </a:p>
        </p:txBody>
      </p:sp>
      <p:sp>
        <p:nvSpPr>
          <p:cNvPr id="894" name="CustomShape 2"/>
          <p:cNvSpPr/>
          <p:nvPr/>
        </p:nvSpPr>
        <p:spPr>
          <a:xfrm>
            <a:off x="609480" y="319680"/>
            <a:ext cx="10969200" cy="1049400"/>
          </a:xfrm>
          <a:prstGeom prst="rect">
            <a:avLst/>
          </a:prstGeom>
          <a:noFill/>
          <a:ln>
            <a:noFill/>
          </a:ln>
        </p:spPr>
        <p:style>
          <a:lnRef idx="0">
            <a:scrgbClr r="0" g="0" b="0"/>
          </a:lnRef>
          <a:fillRef idx="0">
            <a:scrgbClr r="0" g="0" b="0"/>
          </a:fillRef>
          <a:effectRef idx="0">
            <a:scrgbClr r="0" g="0" b="0"/>
          </a:effectRef>
          <a:fontRef idx="minor"/>
        </p:style>
        <p:txBody>
          <a:bodyPr lIns="0" tIns="0" rIns="0" bIns="0" anchor="b"/>
          <a:lstStyle/>
          <a:p>
            <a:pPr>
              <a:lnSpc>
                <a:spcPct val="100000"/>
              </a:lnSpc>
            </a:pPr>
            <a:r>
              <a:rPr lang="en-US" sz="4000" spc="-1" dirty="0">
                <a:solidFill>
                  <a:srgbClr val="CB3D39"/>
                </a:solidFill>
                <a:latin typeface="Open Sans"/>
                <a:ea typeface="Open Sans"/>
              </a:rPr>
              <a:t>Component Catalogue: Technical</a:t>
            </a:r>
            <a:endParaRPr lang="en-US" sz="4000" spc="-1" dirty="0"/>
          </a:p>
        </p:txBody>
      </p:sp>
      <p:sp>
        <p:nvSpPr>
          <p:cNvPr id="6" name="CustomShape 5">
            <a:extLst>
              <a:ext uri="{FF2B5EF4-FFF2-40B4-BE49-F238E27FC236}">
                <a16:creationId xmlns:a16="http://schemas.microsoft.com/office/drawing/2014/main" id="{38742743-7E55-BD47-9118-1DD5D7D96607}"/>
              </a:ext>
            </a:extLst>
          </p:cNvPr>
          <p:cNvSpPr/>
          <p:nvPr/>
        </p:nvSpPr>
        <p:spPr>
          <a:xfrm>
            <a:off x="8043469" y="1973425"/>
            <a:ext cx="3253680" cy="3812400"/>
          </a:xfrm>
          <a:prstGeom prst="rect">
            <a:avLst/>
          </a:prstGeom>
          <a:solidFill>
            <a:srgbClr val="DDDDDD"/>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b="0" strike="noStrike" spc="-1" dirty="0">
                <a:solidFill>
                  <a:srgbClr val="000000"/>
                </a:solidFill>
                <a:latin typeface="Arial"/>
                <a:ea typeface="Arial"/>
              </a:rPr>
              <a:t>Outbound</a:t>
            </a:r>
            <a:endParaRPr lang="en-US" sz="2400" b="0" strike="noStrike" spc="-1" dirty="0">
              <a:latin typeface="Arial"/>
            </a:endParaRPr>
          </a:p>
          <a:p>
            <a:pPr algn="ctr">
              <a:lnSpc>
                <a:spcPct val="100000"/>
              </a:lnSpc>
            </a:pPr>
            <a:r>
              <a:rPr lang="en-US" sz="2400" b="0" strike="noStrike" spc="-1" dirty="0">
                <a:solidFill>
                  <a:srgbClr val="000000"/>
                </a:solidFill>
                <a:latin typeface="Arial"/>
                <a:ea typeface="Arial"/>
              </a:rPr>
              <a:t>Software</a:t>
            </a:r>
            <a:endParaRPr lang="en-US" sz="2400" b="0" strike="noStrike" spc="-1" dirty="0">
              <a:latin typeface="Arial"/>
            </a:endParaRPr>
          </a:p>
        </p:txBody>
      </p:sp>
      <p:sp>
        <p:nvSpPr>
          <p:cNvPr id="7" name="CustomShape 7">
            <a:extLst>
              <a:ext uri="{FF2B5EF4-FFF2-40B4-BE49-F238E27FC236}">
                <a16:creationId xmlns:a16="http://schemas.microsoft.com/office/drawing/2014/main" id="{11FA789A-D815-B240-B41C-F808546B0FC1}"/>
              </a:ext>
            </a:extLst>
          </p:cNvPr>
          <p:cNvSpPr/>
          <p:nvPr/>
        </p:nvSpPr>
        <p:spPr>
          <a:xfrm>
            <a:off x="9129229" y="4609345"/>
            <a:ext cx="2464200" cy="1692360"/>
          </a:xfrm>
          <a:prstGeom prst="wedgeRoundRectCallout">
            <a:avLst>
              <a:gd name="adj1" fmla="val -33967"/>
              <a:gd name="adj2" fmla="val -63245"/>
              <a:gd name="adj3" fmla="val 16667"/>
            </a:avLst>
          </a:prstGeom>
          <a:solidFill>
            <a:srgbClr val="FFFF00"/>
          </a:solidFill>
          <a:ln w="9360">
            <a:solidFill>
              <a:srgbClr val="3465A4"/>
            </a:solidFill>
            <a:round/>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2400" spc="-1" dirty="0">
                <a:solidFill>
                  <a:srgbClr val="000000"/>
                </a:solidFill>
                <a:ea typeface="Arial"/>
              </a:rPr>
              <a:t>Creating OSS Documents</a:t>
            </a:r>
            <a:endParaRPr lang="en-US" sz="2400" spc="-1" dirty="0"/>
          </a:p>
        </p:txBody>
      </p:sp>
    </p:spTree>
    <p:extLst>
      <p:ext uri="{BB962C8B-B14F-4D97-AF65-F5344CB8AC3E}">
        <p14:creationId xmlns:p14="http://schemas.microsoft.com/office/powerpoint/2010/main" val="2976121608"/>
      </p:ext>
    </p:extLst>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Working through the FOSS Review</a:t>
            </a:r>
            <a:endParaRPr lang="en-US" sz="4000" b="0" strike="noStrike" spc="-1">
              <a:latin typeface="Arial"/>
            </a:endParaRPr>
          </a:p>
        </p:txBody>
      </p:sp>
      <p:sp>
        <p:nvSpPr>
          <p:cNvPr id="355" name="CustomShape 2"/>
          <p:cNvSpPr/>
          <p:nvPr/>
        </p:nvSpPr>
        <p:spPr>
          <a:xfrm>
            <a:off x="311760" y="5813640"/>
            <a:ext cx="11420640" cy="1043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crosses disciplines, including engineering, business, and legal teams. It should be interactive to ensure all those groups correctly understand the issues and can create clear, shared guidance.</a:t>
            </a:r>
            <a:endParaRPr lang="en-US" sz="2000" b="0" strike="noStrike" spc="-1">
              <a:latin typeface="Arial"/>
            </a:endParaRPr>
          </a:p>
        </p:txBody>
      </p:sp>
      <p:pic>
        <p:nvPicPr>
          <p:cNvPr id="356" name="Shape 432"/>
          <p:cNvPicPr/>
          <p:nvPr/>
        </p:nvPicPr>
        <p:blipFill>
          <a:blip r:embed="rId3"/>
          <a:stretch/>
        </p:blipFill>
        <p:spPr>
          <a:xfrm>
            <a:off x="3966120" y="1458000"/>
            <a:ext cx="4272120" cy="1459440"/>
          </a:xfrm>
          <a:prstGeom prst="rect">
            <a:avLst/>
          </a:prstGeom>
          <a:ln>
            <a:noFill/>
          </a:ln>
        </p:spPr>
      </p:pic>
      <p:sp>
        <p:nvSpPr>
          <p:cNvPr id="357" name="CustomShape 3"/>
          <p:cNvSpPr/>
          <p:nvPr/>
        </p:nvSpPr>
        <p:spPr>
          <a:xfrm>
            <a:off x="4424400" y="2087640"/>
            <a:ext cx="297684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58" name="Shape 434"/>
          <p:cNvPicPr/>
          <p:nvPr/>
        </p:nvPicPr>
        <p:blipFill>
          <a:blip r:embed="rId4"/>
          <a:stretch/>
        </p:blipFill>
        <p:spPr>
          <a:xfrm>
            <a:off x="3332880" y="3039480"/>
            <a:ext cx="658080" cy="1298160"/>
          </a:xfrm>
          <a:prstGeom prst="rect">
            <a:avLst/>
          </a:prstGeom>
          <a:ln>
            <a:noFill/>
          </a:ln>
        </p:spPr>
      </p:pic>
      <p:grpSp>
        <p:nvGrpSpPr>
          <p:cNvPr id="359" name="Group 4"/>
          <p:cNvGrpSpPr/>
          <p:nvPr/>
        </p:nvGrpSpPr>
        <p:grpSpPr>
          <a:xfrm>
            <a:off x="1879920" y="3039480"/>
            <a:ext cx="1425960" cy="1211400"/>
            <a:chOff x="1879920" y="3039480"/>
            <a:chExt cx="1425960" cy="1211400"/>
          </a:xfrm>
        </p:grpSpPr>
        <p:grpSp>
          <p:nvGrpSpPr>
            <p:cNvPr id="360" name="Group 5"/>
            <p:cNvGrpSpPr/>
            <p:nvPr/>
          </p:nvGrpSpPr>
          <p:grpSpPr>
            <a:xfrm>
              <a:off x="1879920" y="3039480"/>
              <a:ext cx="1425960" cy="770400"/>
              <a:chOff x="1879920" y="3039480"/>
              <a:chExt cx="1425960" cy="770400"/>
            </a:xfrm>
          </p:grpSpPr>
          <p:sp>
            <p:nvSpPr>
              <p:cNvPr id="361" name="CustomShape 6"/>
              <p:cNvSpPr/>
              <p:nvPr/>
            </p:nvSpPr>
            <p:spPr>
              <a:xfrm>
                <a:off x="1879920" y="353376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62" name="CustomShape 7"/>
              <p:cNvSpPr/>
              <p:nvPr/>
            </p:nvSpPr>
            <p:spPr>
              <a:xfrm>
                <a:off x="1884600" y="30394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63" name="CustomShape 8"/>
            <p:cNvSpPr/>
            <p:nvPr/>
          </p:nvSpPr>
          <p:spPr>
            <a:xfrm>
              <a:off x="2428200" y="39747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64" name="Shape 440"/>
          <p:cNvPicPr/>
          <p:nvPr/>
        </p:nvPicPr>
        <p:blipFill>
          <a:blip r:embed="rId5"/>
          <a:stretch/>
        </p:blipFill>
        <p:spPr>
          <a:xfrm>
            <a:off x="8539560" y="2852640"/>
            <a:ext cx="659520" cy="1301040"/>
          </a:xfrm>
          <a:prstGeom prst="rect">
            <a:avLst/>
          </a:prstGeom>
          <a:ln>
            <a:noFill/>
          </a:ln>
        </p:spPr>
      </p:pic>
      <p:pic>
        <p:nvPicPr>
          <p:cNvPr id="365" name="Shape 441"/>
          <p:cNvPicPr/>
          <p:nvPr/>
        </p:nvPicPr>
        <p:blipFill>
          <a:blip r:embed="rId6"/>
          <a:stretch/>
        </p:blipFill>
        <p:spPr>
          <a:xfrm>
            <a:off x="7828560" y="2852640"/>
            <a:ext cx="659520" cy="1301040"/>
          </a:xfrm>
          <a:prstGeom prst="rect">
            <a:avLst/>
          </a:prstGeom>
          <a:ln>
            <a:noFill/>
          </a:ln>
        </p:spPr>
      </p:pic>
      <p:pic>
        <p:nvPicPr>
          <p:cNvPr id="366" name="Shape 442"/>
          <p:cNvPicPr/>
          <p:nvPr/>
        </p:nvPicPr>
        <p:blipFill>
          <a:blip r:embed="rId7"/>
          <a:stretch/>
        </p:blipFill>
        <p:spPr>
          <a:xfrm>
            <a:off x="9333000" y="2852640"/>
            <a:ext cx="659520" cy="1301040"/>
          </a:xfrm>
          <a:prstGeom prst="rect">
            <a:avLst/>
          </a:prstGeom>
          <a:ln>
            <a:noFill/>
          </a:ln>
        </p:spPr>
      </p:pic>
      <p:sp>
        <p:nvSpPr>
          <p:cNvPr id="367" name="CustomShape 9"/>
          <p:cNvSpPr/>
          <p:nvPr/>
        </p:nvSpPr>
        <p:spPr>
          <a:xfrm>
            <a:off x="7908480" y="41940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68" name="CustomShape 10"/>
          <p:cNvSpPr/>
          <p:nvPr/>
        </p:nvSpPr>
        <p:spPr>
          <a:xfrm>
            <a:off x="8510400" y="41785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69" name="CustomShape 11"/>
          <p:cNvSpPr/>
          <p:nvPr/>
        </p:nvSpPr>
        <p:spPr>
          <a:xfrm>
            <a:off x="9141840" y="41785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70" name="Shape 446"/>
          <p:cNvPicPr/>
          <p:nvPr/>
        </p:nvPicPr>
        <p:blipFill>
          <a:blip r:embed="rId8"/>
          <a:stretch/>
        </p:blipFill>
        <p:spPr>
          <a:xfrm>
            <a:off x="4938840" y="3005640"/>
            <a:ext cx="2253240" cy="507240"/>
          </a:xfrm>
          <a:prstGeom prst="rect">
            <a:avLst/>
          </a:prstGeom>
          <a:ln>
            <a:noFill/>
          </a:ln>
        </p:spPr>
      </p:pic>
      <p:pic>
        <p:nvPicPr>
          <p:cNvPr id="371" name="Shape 447"/>
          <p:cNvPicPr/>
          <p:nvPr/>
        </p:nvPicPr>
        <p:blipFill>
          <a:blip r:embed="rId9"/>
          <a:stretch/>
        </p:blipFill>
        <p:spPr>
          <a:xfrm>
            <a:off x="4904280" y="3846240"/>
            <a:ext cx="2253240" cy="507240"/>
          </a:xfrm>
          <a:prstGeom prst="rect">
            <a:avLst/>
          </a:prstGeom>
          <a:ln>
            <a:noFill/>
          </a:ln>
        </p:spPr>
      </p:pic>
      <p:sp>
        <p:nvSpPr>
          <p:cNvPr id="372" name="CustomShape 12"/>
          <p:cNvSpPr/>
          <p:nvPr/>
        </p:nvSpPr>
        <p:spPr>
          <a:xfrm>
            <a:off x="5660280" y="34585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73" name="Shape 449"/>
          <p:cNvPicPr/>
          <p:nvPr/>
        </p:nvPicPr>
        <p:blipFill>
          <a:blip r:embed="rId10"/>
          <a:stretch/>
        </p:blipFill>
        <p:spPr>
          <a:xfrm>
            <a:off x="3964680" y="4310280"/>
            <a:ext cx="4272120" cy="1459440"/>
          </a:xfrm>
          <a:prstGeom prst="rect">
            <a:avLst/>
          </a:prstGeom>
          <a:ln>
            <a:noFill/>
          </a:ln>
        </p:spPr>
      </p:pic>
      <p:sp>
        <p:nvSpPr>
          <p:cNvPr id="374" name="CustomShape 13"/>
          <p:cNvSpPr/>
          <p:nvPr/>
        </p:nvSpPr>
        <p:spPr>
          <a:xfrm>
            <a:off x="5384520" y="47084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What is “Intellectual Property”?</a:t>
            </a:r>
            <a:endParaRPr lang="en-US" sz="4000" b="0" strike="noStrike" spc="-1">
              <a:latin typeface="Arial"/>
            </a:endParaRPr>
          </a:p>
        </p:txBody>
      </p:sp>
      <p:sp>
        <p:nvSpPr>
          <p:cNvPr id="229" name="CustomShape 2"/>
          <p:cNvSpPr/>
          <p:nvPr/>
        </p:nvSpPr>
        <p:spPr>
          <a:xfrm>
            <a:off x="623160" y="1600200"/>
            <a:ext cx="10945080" cy="4952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Copyright: protects original works of authorship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Protects expression (not the underlying idea)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covers software, books, and similar works</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Patents: useful inventions that are novel and non-obvious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Limited monopoly to incentivize innovation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 secrets: protects valuable confidential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Trademarks: protects marks (word, logos, slogans, color, etc.) that identify</a:t>
            </a:r>
            <a:br/>
            <a:r>
              <a:rPr lang="en-US" sz="2400" b="0" strike="noStrike" spc="-1">
                <a:solidFill>
                  <a:srgbClr val="292934"/>
                </a:solidFill>
                <a:latin typeface="Roboto"/>
                <a:ea typeface="Roboto"/>
              </a:rPr>
              <a:t>the source of the product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Consumer and brand protection; avoid consumer confusion and brand dilution</a:t>
            </a:r>
            <a:endParaRPr lang="en-US" sz="2000" b="0" strike="noStrike" spc="-1">
              <a:latin typeface="Arial"/>
            </a:endParaRPr>
          </a:p>
          <a:p>
            <a:pPr marL="182880" indent="-182160">
              <a:lnSpc>
                <a:spcPct val="100000"/>
              </a:lnSpc>
              <a:spcBef>
                <a:spcPts val="479"/>
              </a:spcBef>
            </a:pPr>
            <a:endParaRPr lang="en-US" sz="2000" b="0" strike="noStrike" spc="-1">
              <a:latin typeface="Arial"/>
            </a:endParaRPr>
          </a:p>
          <a:p>
            <a:pPr algn="ctr">
              <a:lnSpc>
                <a:spcPct val="100000"/>
              </a:lnSpc>
              <a:spcBef>
                <a:spcPts val="479"/>
              </a:spcBef>
            </a:pPr>
            <a:r>
              <a:rPr lang="en-US" sz="2400" b="0" i="1" strike="noStrike" spc="-1">
                <a:solidFill>
                  <a:srgbClr val="292934"/>
                </a:solidFill>
                <a:latin typeface="Roboto Condensed"/>
                <a:ea typeface="Roboto Condensed"/>
              </a:rPr>
              <a:t>This chapter will focus on copyright and patents,</a:t>
            </a:r>
            <a:br/>
            <a:r>
              <a:rPr lang="en-US" sz="2400" b="0" i="1" strike="noStrike" spc="-1">
                <a:solidFill>
                  <a:srgbClr val="292934"/>
                </a:solidFill>
                <a:latin typeface="Roboto Condensed"/>
                <a:ea typeface="Roboto Condensed"/>
              </a:rPr>
              <a:t>the areas most relevant to FOSS compliance.</a:t>
            </a:r>
            <a:endParaRPr lang="en-US" sz="2400" b="0" strike="noStrike" spc="-1">
              <a:latin typeface="Arial"/>
            </a:endParaRPr>
          </a:p>
          <a:p>
            <a:pPr>
              <a:lnSpc>
                <a:spcPct val="100000"/>
              </a:lnSpc>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FOSS Review Oversight</a:t>
            </a:r>
            <a:endParaRPr lang="en-US" sz="4000" b="0" strike="noStrike" spc="-1">
              <a:latin typeface="Arial"/>
            </a:endParaRPr>
          </a:p>
        </p:txBody>
      </p:sp>
      <p:sp>
        <p:nvSpPr>
          <p:cNvPr id="376" name="CustomShape 2"/>
          <p:cNvSpPr/>
          <p:nvPr/>
        </p:nvSpPr>
        <p:spPr>
          <a:xfrm>
            <a:off x="325440" y="6113160"/>
            <a:ext cx="11420640" cy="70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000" b="0" strike="noStrike" spc="-1">
                <a:solidFill>
                  <a:srgbClr val="292934"/>
                </a:solidFill>
                <a:latin typeface="Roboto"/>
                <a:ea typeface="Roboto"/>
              </a:rPr>
              <a:t>The FOSS Review process should have executive oversight to resolve disagreements and approve the most important decisions.</a:t>
            </a:r>
            <a:endParaRPr lang="en-US" sz="2000" b="0" strike="noStrike" spc="-1">
              <a:latin typeface="Arial"/>
            </a:endParaRPr>
          </a:p>
        </p:txBody>
      </p:sp>
      <p:pic>
        <p:nvPicPr>
          <p:cNvPr id="377" name="Shape 458"/>
          <p:cNvPicPr/>
          <p:nvPr/>
        </p:nvPicPr>
        <p:blipFill>
          <a:blip r:embed="rId3"/>
          <a:stretch/>
        </p:blipFill>
        <p:spPr>
          <a:xfrm>
            <a:off x="3979800" y="1230840"/>
            <a:ext cx="4272120" cy="1459440"/>
          </a:xfrm>
          <a:prstGeom prst="rect">
            <a:avLst/>
          </a:prstGeom>
          <a:ln>
            <a:noFill/>
          </a:ln>
        </p:spPr>
      </p:pic>
      <p:sp>
        <p:nvSpPr>
          <p:cNvPr id="378" name="CustomShape 3"/>
          <p:cNvSpPr/>
          <p:nvPr/>
        </p:nvSpPr>
        <p:spPr>
          <a:xfrm>
            <a:off x="4567320" y="1859400"/>
            <a:ext cx="2825280" cy="8294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Initiate a FOSS Review </a:t>
            </a:r>
            <a:endParaRPr lang="en-US" sz="2400" b="0" strike="noStrike" spc="-1">
              <a:latin typeface="Arial"/>
            </a:endParaRPr>
          </a:p>
        </p:txBody>
      </p:sp>
      <p:pic>
        <p:nvPicPr>
          <p:cNvPr id="379" name="Shape 460"/>
          <p:cNvPicPr/>
          <p:nvPr/>
        </p:nvPicPr>
        <p:blipFill>
          <a:blip r:embed="rId4"/>
          <a:stretch/>
        </p:blipFill>
        <p:spPr>
          <a:xfrm>
            <a:off x="3346560" y="2812680"/>
            <a:ext cx="658080" cy="1298160"/>
          </a:xfrm>
          <a:prstGeom prst="rect">
            <a:avLst/>
          </a:prstGeom>
          <a:ln>
            <a:noFill/>
          </a:ln>
        </p:spPr>
      </p:pic>
      <p:grpSp>
        <p:nvGrpSpPr>
          <p:cNvPr id="380" name="Group 4"/>
          <p:cNvGrpSpPr/>
          <p:nvPr/>
        </p:nvGrpSpPr>
        <p:grpSpPr>
          <a:xfrm>
            <a:off x="1893600" y="2812680"/>
            <a:ext cx="1426320" cy="1211400"/>
            <a:chOff x="1893600" y="2812680"/>
            <a:chExt cx="1426320" cy="1211400"/>
          </a:xfrm>
        </p:grpSpPr>
        <p:grpSp>
          <p:nvGrpSpPr>
            <p:cNvPr id="381" name="Group 5"/>
            <p:cNvGrpSpPr/>
            <p:nvPr/>
          </p:nvGrpSpPr>
          <p:grpSpPr>
            <a:xfrm>
              <a:off x="1893600" y="2812680"/>
              <a:ext cx="1426320" cy="770040"/>
              <a:chOff x="1893600" y="2812680"/>
              <a:chExt cx="1426320" cy="770040"/>
            </a:xfrm>
          </p:grpSpPr>
          <p:sp>
            <p:nvSpPr>
              <p:cNvPr id="382" name="CustomShape 6"/>
              <p:cNvSpPr/>
              <p:nvPr/>
            </p:nvSpPr>
            <p:spPr>
              <a:xfrm>
                <a:off x="1893600" y="3306600"/>
                <a:ext cx="1366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Product Manager</a:t>
                </a:r>
                <a:endParaRPr lang="en-US" sz="1200" b="0" strike="noStrike" spc="-1">
                  <a:latin typeface="Arial"/>
                </a:endParaRPr>
              </a:p>
            </p:txBody>
          </p:sp>
          <p:sp>
            <p:nvSpPr>
              <p:cNvPr id="383" name="CustomShape 7"/>
              <p:cNvSpPr/>
              <p:nvPr/>
            </p:nvSpPr>
            <p:spPr>
              <a:xfrm>
                <a:off x="1898640" y="2812680"/>
                <a:ext cx="14212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Program Manager</a:t>
                </a:r>
                <a:endParaRPr lang="en-US" sz="1200" b="0" strike="noStrike" spc="-1">
                  <a:latin typeface="Arial"/>
                </a:endParaRPr>
              </a:p>
            </p:txBody>
          </p:sp>
        </p:grpSp>
        <p:sp>
          <p:nvSpPr>
            <p:cNvPr id="384" name="CustomShape 8"/>
            <p:cNvSpPr/>
            <p:nvPr/>
          </p:nvSpPr>
          <p:spPr>
            <a:xfrm>
              <a:off x="2441880" y="3747960"/>
              <a:ext cx="8186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 Engineer</a:t>
              </a:r>
              <a:endParaRPr lang="en-US" sz="1200" b="0" strike="noStrike" spc="-1">
                <a:latin typeface="Arial"/>
              </a:endParaRPr>
            </a:p>
          </p:txBody>
        </p:sp>
      </p:grpSp>
      <p:pic>
        <p:nvPicPr>
          <p:cNvPr id="385" name="Shape 466"/>
          <p:cNvPicPr/>
          <p:nvPr/>
        </p:nvPicPr>
        <p:blipFill>
          <a:blip r:embed="rId5"/>
          <a:stretch/>
        </p:blipFill>
        <p:spPr>
          <a:xfrm>
            <a:off x="8553240" y="2625480"/>
            <a:ext cx="659520" cy="1301040"/>
          </a:xfrm>
          <a:prstGeom prst="rect">
            <a:avLst/>
          </a:prstGeom>
          <a:ln>
            <a:noFill/>
          </a:ln>
        </p:spPr>
      </p:pic>
      <p:pic>
        <p:nvPicPr>
          <p:cNvPr id="386" name="Shape 467"/>
          <p:cNvPicPr/>
          <p:nvPr/>
        </p:nvPicPr>
        <p:blipFill>
          <a:blip r:embed="rId6"/>
          <a:stretch/>
        </p:blipFill>
        <p:spPr>
          <a:xfrm>
            <a:off x="7842240" y="2625480"/>
            <a:ext cx="659520" cy="1301040"/>
          </a:xfrm>
          <a:prstGeom prst="rect">
            <a:avLst/>
          </a:prstGeom>
          <a:ln>
            <a:noFill/>
          </a:ln>
        </p:spPr>
      </p:pic>
      <p:pic>
        <p:nvPicPr>
          <p:cNvPr id="387" name="Shape 468"/>
          <p:cNvPicPr/>
          <p:nvPr/>
        </p:nvPicPr>
        <p:blipFill>
          <a:blip r:embed="rId7"/>
          <a:stretch/>
        </p:blipFill>
        <p:spPr>
          <a:xfrm>
            <a:off x="9346680" y="2625480"/>
            <a:ext cx="659520" cy="1301040"/>
          </a:xfrm>
          <a:prstGeom prst="rect">
            <a:avLst/>
          </a:prstGeom>
          <a:ln>
            <a:noFill/>
          </a:ln>
        </p:spPr>
      </p:pic>
      <p:sp>
        <p:nvSpPr>
          <p:cNvPr id="388" name="CustomShape 9"/>
          <p:cNvSpPr/>
          <p:nvPr/>
        </p:nvSpPr>
        <p:spPr>
          <a:xfrm>
            <a:off x="7922160" y="3967200"/>
            <a:ext cx="5558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Legal</a:t>
            </a:r>
            <a:endParaRPr lang="en-US" sz="1200" b="0" strike="noStrike" spc="-1">
              <a:latin typeface="Arial"/>
            </a:endParaRPr>
          </a:p>
        </p:txBody>
      </p:sp>
      <p:sp>
        <p:nvSpPr>
          <p:cNvPr id="389" name="CustomShape 10"/>
          <p:cNvSpPr/>
          <p:nvPr/>
        </p:nvSpPr>
        <p:spPr>
          <a:xfrm>
            <a:off x="8524080" y="3951720"/>
            <a:ext cx="817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Scanning</a:t>
            </a:r>
            <a:endParaRPr lang="en-US" sz="1200" b="0" strike="noStrike" spc="-1">
              <a:latin typeface="Arial"/>
            </a:endParaRPr>
          </a:p>
        </p:txBody>
      </p:sp>
      <p:sp>
        <p:nvSpPr>
          <p:cNvPr id="390" name="CustomShape 11"/>
          <p:cNvSpPr/>
          <p:nvPr/>
        </p:nvSpPr>
        <p:spPr>
          <a:xfrm>
            <a:off x="9155880" y="3951720"/>
            <a:ext cx="927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r">
              <a:lnSpc>
                <a:spcPct val="100000"/>
              </a:lnSpc>
            </a:pPr>
            <a:r>
              <a:rPr lang="en-US" sz="1200" b="0" strike="noStrike" spc="-1">
                <a:solidFill>
                  <a:srgbClr val="333333"/>
                </a:solidFill>
                <a:latin typeface="Roboto"/>
                <a:ea typeface="Roboto"/>
              </a:rPr>
              <a:t>Specialists</a:t>
            </a:r>
            <a:endParaRPr lang="en-US" sz="1200" b="0" strike="noStrike" spc="-1">
              <a:latin typeface="Arial"/>
            </a:endParaRPr>
          </a:p>
        </p:txBody>
      </p:sp>
      <p:pic>
        <p:nvPicPr>
          <p:cNvPr id="391" name="Shape 472"/>
          <p:cNvPicPr/>
          <p:nvPr/>
        </p:nvPicPr>
        <p:blipFill>
          <a:blip r:embed="rId8"/>
          <a:stretch/>
        </p:blipFill>
        <p:spPr>
          <a:xfrm>
            <a:off x="4952520" y="2778480"/>
            <a:ext cx="2253240" cy="507240"/>
          </a:xfrm>
          <a:prstGeom prst="rect">
            <a:avLst/>
          </a:prstGeom>
          <a:ln>
            <a:noFill/>
          </a:ln>
        </p:spPr>
      </p:pic>
      <p:pic>
        <p:nvPicPr>
          <p:cNvPr id="392" name="Shape 473"/>
          <p:cNvPicPr/>
          <p:nvPr/>
        </p:nvPicPr>
        <p:blipFill>
          <a:blip r:embed="rId9"/>
          <a:stretch/>
        </p:blipFill>
        <p:spPr>
          <a:xfrm>
            <a:off x="4917960" y="3619440"/>
            <a:ext cx="2253240" cy="507240"/>
          </a:xfrm>
          <a:prstGeom prst="rect">
            <a:avLst/>
          </a:prstGeom>
          <a:ln>
            <a:noFill/>
          </a:ln>
        </p:spPr>
      </p:pic>
      <p:sp>
        <p:nvSpPr>
          <p:cNvPr id="393" name="CustomShape 12"/>
          <p:cNvSpPr/>
          <p:nvPr/>
        </p:nvSpPr>
        <p:spPr>
          <a:xfrm>
            <a:off x="5673960" y="3231720"/>
            <a:ext cx="9054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Work</a:t>
            </a:r>
            <a:endParaRPr lang="en-US" sz="2400" b="0" strike="noStrike" spc="-1">
              <a:latin typeface="Arial"/>
            </a:endParaRPr>
          </a:p>
        </p:txBody>
      </p:sp>
      <p:pic>
        <p:nvPicPr>
          <p:cNvPr id="394" name="Shape 475"/>
          <p:cNvPicPr/>
          <p:nvPr/>
        </p:nvPicPr>
        <p:blipFill>
          <a:blip r:embed="rId10"/>
          <a:stretch/>
        </p:blipFill>
        <p:spPr>
          <a:xfrm>
            <a:off x="3978720" y="4083480"/>
            <a:ext cx="4272120" cy="1459440"/>
          </a:xfrm>
          <a:prstGeom prst="rect">
            <a:avLst/>
          </a:prstGeom>
          <a:ln>
            <a:noFill/>
          </a:ln>
        </p:spPr>
      </p:pic>
      <p:sp>
        <p:nvSpPr>
          <p:cNvPr id="395" name="CustomShape 13"/>
          <p:cNvSpPr/>
          <p:nvPr/>
        </p:nvSpPr>
        <p:spPr>
          <a:xfrm>
            <a:off x="5398200" y="4481640"/>
            <a:ext cx="148572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2400" b="1" strike="noStrike" spc="-1">
                <a:solidFill>
                  <a:srgbClr val="808080"/>
                </a:solidFill>
                <a:latin typeface="Roboto"/>
                <a:ea typeface="Roboto"/>
              </a:rPr>
              <a:t>Guidance</a:t>
            </a:r>
            <a:endParaRPr lang="en-US" sz="2400" b="0" strike="noStrike" spc="-1">
              <a:latin typeface="Arial"/>
            </a:endParaRPr>
          </a:p>
        </p:txBody>
      </p:sp>
      <p:grpSp>
        <p:nvGrpSpPr>
          <p:cNvPr id="396" name="Group 14"/>
          <p:cNvGrpSpPr/>
          <p:nvPr/>
        </p:nvGrpSpPr>
        <p:grpSpPr>
          <a:xfrm>
            <a:off x="4991400" y="5187960"/>
            <a:ext cx="2251800" cy="959400"/>
            <a:chOff x="4991400" y="5187960"/>
            <a:chExt cx="2251800" cy="959400"/>
          </a:xfrm>
        </p:grpSpPr>
        <p:pic>
          <p:nvPicPr>
            <p:cNvPr id="397" name="Shape 478"/>
            <p:cNvPicPr/>
            <p:nvPr/>
          </p:nvPicPr>
          <p:blipFill>
            <a:blip r:embed="rId11"/>
            <a:stretch/>
          </p:blipFill>
          <p:spPr>
            <a:xfrm>
              <a:off x="4991400" y="5187960"/>
              <a:ext cx="2190960" cy="659520"/>
            </a:xfrm>
            <a:prstGeom prst="rect">
              <a:avLst/>
            </a:prstGeom>
            <a:ln>
              <a:noFill/>
            </a:ln>
          </p:spPr>
        </p:pic>
        <p:sp>
          <p:nvSpPr>
            <p:cNvPr id="398" name="CustomShape 15"/>
            <p:cNvSpPr/>
            <p:nvPr/>
          </p:nvSpPr>
          <p:spPr>
            <a:xfrm>
              <a:off x="5005080" y="5871240"/>
              <a:ext cx="22381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200" b="0" strike="noStrike" spc="-1">
                  <a:solidFill>
                    <a:srgbClr val="333333"/>
                  </a:solidFill>
                  <a:latin typeface="Roboto"/>
                  <a:ea typeface="Roboto"/>
                </a:rPr>
                <a:t>Executive Review Committee</a:t>
              </a:r>
              <a:endParaRPr lang="en-US" sz="1200" b="0" strike="noStrike" spc="-1">
                <a:latin typeface="Arial"/>
              </a:endParaRPr>
            </a:p>
          </p:txBody>
        </p:sp>
      </p:gr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40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the purpose of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is the first action you should take if you want to use FOSS components?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should you do if you have a question about using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kinds of information might you collect for a FOSS review?</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information helps identify who is licensing the software?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additional information is important when reviewing a FOSS component from an outside vendor?</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steps can be taken to assess the quality of information collected in a FOSS Review?</a:t>
            </a:r>
            <a:endParaRPr lang="en-US" sz="2400" b="0" strike="noStrike" spc="-1">
              <a:latin typeface="Arial"/>
            </a:endParaRPr>
          </a:p>
          <a:p>
            <a:pPr>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6</a:t>
            </a:r>
            <a:endParaRPr lang="en-US" sz="3200" b="0" strike="noStrike" spc="-1">
              <a:latin typeface="Arial"/>
            </a:endParaRPr>
          </a:p>
        </p:txBody>
      </p:sp>
      <p:sp>
        <p:nvSpPr>
          <p:cNvPr id="40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4800" b="0" strike="noStrike" spc="-1">
                <a:solidFill>
                  <a:srgbClr val="F3F2DC"/>
                </a:solidFill>
                <a:latin typeface="Roboto Medium"/>
                <a:ea typeface="Roboto Medium"/>
              </a:rPr>
              <a:t>End to End Compliance Management (Example Processes)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Introduction</a:t>
            </a:r>
            <a:endParaRPr lang="en-US" sz="4000" b="0" strike="noStrike" spc="-1">
              <a:latin typeface="Arial"/>
            </a:endParaRPr>
          </a:p>
        </p:txBody>
      </p:sp>
      <p:sp>
        <p:nvSpPr>
          <p:cNvPr id="40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Compliance management is a set of actions that manages FOSS components used in products. Companies may have similar processes in place for proprietary components.</a:t>
            </a:r>
            <a:r>
              <a:rPr lang="en-US" sz="2400" b="0" strike="noStrike" spc="-1">
                <a:solidFill>
                  <a:srgbClr val="000000"/>
                </a:solidFill>
                <a:latin typeface="Roboto"/>
                <a:ea typeface="Roboto"/>
              </a:rPr>
              <a:t> </a:t>
            </a:r>
            <a:r>
              <a:rPr lang="en-US" sz="2400" b="0" strike="noStrike" spc="-1">
                <a:solidFill>
                  <a:srgbClr val="292934"/>
                </a:solidFill>
                <a:latin typeface="Roboto"/>
                <a:ea typeface="Roboto"/>
              </a:rPr>
              <a:t>FOSS components are called "Supplied Software" in the OpenChain specification.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Such actions often include: </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all the FOSS components used in Supplied Software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Identifying and tracking all obligations created by those components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Confirming that all obligations have been or will be met</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Small companies may use a simple checklist and enterprises a detailed process.</a:t>
            </a:r>
            <a:endParaRPr lang="en-US" sz="2400" b="0" strike="noStrike" spc="-1">
              <a:latin typeface="Arial"/>
            </a:endParaRPr>
          </a:p>
        </p:txBody>
      </p:sp>
      <p:sp>
        <p:nvSpPr>
          <p:cNvPr id="405" name="CustomShape 3"/>
          <p:cNvSpPr/>
          <p:nvPr/>
        </p:nvSpPr>
        <p:spPr>
          <a:xfrm rot="16200000">
            <a:off x="3342960" y="5277240"/>
            <a:ext cx="720000" cy="1359720"/>
          </a:xfrm>
          <a:prstGeom prst="rect">
            <a:avLst/>
          </a:prstGeom>
          <a:gradFill rotWithShape="0">
            <a:gsLst>
              <a:gs pos="0">
                <a:srgbClr val="788C81"/>
              </a:gs>
              <a:gs pos="100000">
                <a:srgbClr val="93A299"/>
              </a:gs>
            </a:gsLst>
            <a:lin ang="0"/>
          </a:gra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06" name="CustomShape 4"/>
          <p:cNvSpPr/>
          <p:nvPr/>
        </p:nvSpPr>
        <p:spPr>
          <a:xfrm>
            <a:off x="3023280" y="5596560"/>
            <a:ext cx="1359720" cy="72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Incoming </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FOSS</a:t>
            </a:r>
            <a:endParaRPr lang="en-US" sz="1400" b="0" strike="noStrike" spc="-1">
              <a:latin typeface="Arial"/>
            </a:endParaRPr>
          </a:p>
        </p:txBody>
      </p:sp>
      <p:sp>
        <p:nvSpPr>
          <p:cNvPr id="407" name="CustomShape 5"/>
          <p:cNvSpPr/>
          <p:nvPr/>
        </p:nvSpPr>
        <p:spPr>
          <a:xfrm>
            <a:off x="4762440" y="5257800"/>
            <a:ext cx="2448720" cy="1405800"/>
          </a:xfrm>
          <a:prstGeom prst="cloudCallout">
            <a:avLst>
              <a:gd name="adj1" fmla="val -7227"/>
              <a:gd name="adj2" fmla="val 496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08" name="CustomShape 6"/>
          <p:cNvSpPr/>
          <p:nvPr/>
        </p:nvSpPr>
        <p:spPr>
          <a:xfrm>
            <a:off x="7562520" y="5448600"/>
            <a:ext cx="1686960" cy="1038600"/>
          </a:xfrm>
          <a:prstGeom prst="rect">
            <a:avLst/>
          </a:prstGeom>
          <a:solidFill>
            <a:srgbClr val="92D050"/>
          </a:solidFill>
          <a:ln>
            <a:noFill/>
          </a:ln>
          <a:effectLst>
            <a:outerShdw dist="25455" dir="2700000">
              <a:srgbClr val="000000">
                <a:alpha val="60000"/>
              </a:srgbClr>
            </a:outerShdw>
          </a:effectLst>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1" strike="noStrike" spc="-1">
                <a:solidFill>
                  <a:srgbClr val="000000"/>
                </a:solidFill>
                <a:latin typeface="Roboto"/>
                <a:ea typeface="Roboto"/>
              </a:rPr>
              <a:t>FOSS identified;</a:t>
            </a:r>
            <a:endParaRPr lang="en-US" sz="1400" b="0" strike="noStrike" spc="-1">
              <a:latin typeface="Arial"/>
            </a:endParaRPr>
          </a:p>
          <a:p>
            <a:pPr algn="ctr">
              <a:lnSpc>
                <a:spcPct val="100000"/>
              </a:lnSpc>
            </a:pPr>
            <a:r>
              <a:rPr lang="en-US" sz="1400" b="1" strike="noStrike" spc="-1">
                <a:solidFill>
                  <a:srgbClr val="000000"/>
                </a:solidFill>
                <a:latin typeface="Roboto"/>
                <a:ea typeface="Roboto"/>
              </a:rPr>
              <a:t>Obligations met</a:t>
            </a:r>
            <a:endParaRPr lang="en-US" sz="1400" b="0" strike="noStrike" spc="-1">
              <a:latin typeface="Arial"/>
            </a:endParaRPr>
          </a:p>
        </p:txBody>
      </p:sp>
      <p:sp>
        <p:nvSpPr>
          <p:cNvPr id="409" name="CustomShape 7"/>
          <p:cNvSpPr/>
          <p:nvPr/>
        </p:nvSpPr>
        <p:spPr>
          <a:xfrm>
            <a:off x="4390920" y="5952960"/>
            <a:ext cx="385200" cy="57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0" name="CustomShape 8"/>
          <p:cNvSpPr/>
          <p:nvPr/>
        </p:nvSpPr>
        <p:spPr>
          <a:xfrm rot="10800000" flipH="1">
            <a:off x="7206840" y="5962320"/>
            <a:ext cx="32616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11" name="CustomShape 9"/>
          <p:cNvSpPr/>
          <p:nvPr/>
        </p:nvSpPr>
        <p:spPr>
          <a:xfrm>
            <a:off x="5270040" y="5588640"/>
            <a:ext cx="1532880" cy="738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gn="ctr">
              <a:lnSpc>
                <a:spcPct val="100000"/>
              </a:lnSpc>
            </a:pPr>
            <a:r>
              <a:rPr lang="en-US" sz="1800" b="1" strike="noStrike" spc="-1">
                <a:solidFill>
                  <a:srgbClr val="292934"/>
                </a:solidFill>
                <a:latin typeface="Roboto"/>
                <a:ea typeface="Roboto"/>
              </a:rPr>
              <a:t>Compliance Process</a:t>
            </a:r>
            <a:endParaRPr lang="en-US" sz="1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2" name="CustomShape 1"/>
          <p:cNvSpPr/>
          <p:nvPr/>
        </p:nvSpPr>
        <p:spPr>
          <a:xfrm>
            <a:off x="447840" y="51444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Example Small to Medium Company Checklist</a:t>
            </a:r>
            <a:endParaRPr lang="en-US" sz="4000" b="0" strike="noStrike" spc="-1">
              <a:latin typeface="Arial"/>
            </a:endParaRPr>
          </a:p>
        </p:txBody>
      </p:sp>
      <p:sp>
        <p:nvSpPr>
          <p:cNvPr id="413" name="CustomShape 2"/>
          <p:cNvSpPr/>
          <p:nvPr/>
        </p:nvSpPr>
        <p:spPr>
          <a:xfrm>
            <a:off x="609480" y="150480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Ongoing Compliance Tasks: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Discover all FOSS early in the procurement/development cycle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all FOSS components used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Verify the information necessary to satisfy FOSS obligations</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Review and approve any outbound contributions to FOSS projects</a:t>
            </a:r>
            <a:endParaRPr lang="en-US" sz="2000" b="0" strike="noStrike" spc="-1">
              <a:latin typeface="Arial"/>
            </a:endParaRPr>
          </a:p>
          <a:p>
            <a:pPr marL="457200" indent="-456480">
              <a:lnSpc>
                <a:spcPct val="100000"/>
              </a:lnSpc>
              <a:spcBef>
                <a:spcPts val="400"/>
              </a:spcBef>
            </a:pPr>
            <a:endParaRPr lang="en-US" sz="2000" b="0" strike="noStrike" spc="-1">
              <a:latin typeface="Arial"/>
            </a:endParaRPr>
          </a:p>
          <a:p>
            <a:pPr>
              <a:lnSpc>
                <a:spcPct val="100000"/>
              </a:lnSpc>
              <a:spcBef>
                <a:spcPts val="479"/>
              </a:spcBef>
            </a:pPr>
            <a:r>
              <a:rPr lang="en-US" sz="2400" b="0" strike="noStrike" spc="-1">
                <a:solidFill>
                  <a:srgbClr val="292934"/>
                </a:solidFill>
                <a:latin typeface="Roboto"/>
                <a:ea typeface="Roboto"/>
              </a:rPr>
              <a:t>Support Requirements:</a:t>
            </a:r>
            <a:endParaRPr lang="en-US" sz="24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Ensure adequate compliance staffing and designate clear lines of responsibility </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Adapt existing Business Processes to support the FOSS compliance program</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Have training on the organization’s FOSS policy available to everyone</a:t>
            </a:r>
            <a:endParaRPr lang="en-US" sz="2000" b="0" strike="noStrike" spc="-1">
              <a:latin typeface="Arial"/>
            </a:endParaRPr>
          </a:p>
          <a:p>
            <a:pPr marL="457200" indent="-456480">
              <a:lnSpc>
                <a:spcPct val="100000"/>
              </a:lnSpc>
              <a:spcBef>
                <a:spcPts val="400"/>
              </a:spcBef>
              <a:buClr>
                <a:srgbClr val="93A299"/>
              </a:buClr>
              <a:buSzPct val="85000"/>
              <a:buFont typeface="StarSymbol"/>
              <a:buAutoNum type="arabicPeriod"/>
            </a:pPr>
            <a:r>
              <a:rPr lang="en-US" sz="2000" b="0" strike="noStrike" spc="-1">
                <a:solidFill>
                  <a:srgbClr val="292934"/>
                </a:solidFill>
                <a:latin typeface="Roboto"/>
                <a:ea typeface="Roboto"/>
              </a:rPr>
              <a:t>Track progress of all FOSS compliance activities</a:t>
            </a:r>
            <a:endParaRPr lang="en-US" sz="2000" b="0" strike="noStrike" spc="-1">
              <a:latin typeface="Arial"/>
            </a:endParaRPr>
          </a:p>
          <a:p>
            <a:pPr>
              <a:lnSpc>
                <a:spcPct val="100000"/>
              </a:lnSpc>
              <a:spcBef>
                <a:spcPts val="479"/>
              </a:spcBef>
            </a:pPr>
            <a:endParaRPr lang="en-US" sz="2000" b="0" strike="noStrike" spc="-1">
              <a:latin typeface="Arial"/>
            </a:endParaRPr>
          </a:p>
        </p:txBody>
      </p:sp>
      <p:sp>
        <p:nvSpPr>
          <p:cNvPr id="414" name="CustomShape 3"/>
          <p:cNvSpPr/>
          <p:nvPr/>
        </p:nvSpPr>
        <p:spPr>
          <a:xfrm>
            <a:off x="447840" y="6438960"/>
            <a:ext cx="112460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400" b="0" strike="noStrike" spc="-1">
                <a:solidFill>
                  <a:srgbClr val="292934"/>
                </a:solidFill>
                <a:latin typeface="Roboto Condensed"/>
                <a:ea typeface="Roboto Condensed"/>
              </a:rPr>
              <a:t>You can get detailed checklists for these items here: </a:t>
            </a:r>
            <a:r>
              <a:rPr lang="en-US" sz="1050" b="0" strike="noStrike" spc="-1">
                <a:solidFill>
                  <a:srgbClr val="292934"/>
                </a:solidFill>
                <a:latin typeface="Roboto Mono"/>
                <a:ea typeface="Roboto Mono"/>
              </a:rPr>
              <a:t>https://www.linuxfoundation.org/projects/opencompliance/self-assessment-compliance-checklist</a:t>
            </a:r>
            <a:endParaRPr lang="en-US" sz="10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5" name="CustomShape 1"/>
          <p:cNvSpPr/>
          <p:nvPr/>
        </p:nvSpPr>
        <p:spPr>
          <a:xfrm>
            <a:off x="274680" y="500040"/>
            <a:ext cx="4521240" cy="15440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000" b="0" strike="noStrike" spc="-1">
                <a:solidFill>
                  <a:srgbClr val="D2533C"/>
                </a:solidFill>
                <a:latin typeface="Roboto"/>
                <a:ea typeface="Roboto"/>
              </a:rPr>
              <a:t>Example Enterprise Process</a:t>
            </a:r>
            <a:endParaRPr lang="en-US" sz="4000" b="0" strike="noStrike" spc="-1">
              <a:latin typeface="Arial"/>
            </a:endParaRPr>
          </a:p>
        </p:txBody>
      </p:sp>
      <p:sp>
        <p:nvSpPr>
          <p:cNvPr id="416" name="CustomShape 2"/>
          <p:cNvSpPr/>
          <p:nvPr/>
        </p:nvSpPr>
        <p:spPr>
          <a:xfrm>
            <a:off x="1678680" y="2072160"/>
            <a:ext cx="1829520" cy="347040"/>
          </a:xfrm>
          <a:prstGeom prst="rect">
            <a:avLst/>
          </a:prstGeom>
          <a:solidFill>
            <a:srgbClr val="0099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Queued for Process</a:t>
            </a:r>
            <a:endParaRPr lang="en-US" sz="1100" b="0" strike="noStrike" spc="-1">
              <a:latin typeface="Arial"/>
            </a:endParaRPr>
          </a:p>
          <a:p>
            <a:pPr algn="ctr">
              <a:lnSpc>
                <a:spcPct val="100000"/>
              </a:lnSpc>
            </a:pPr>
            <a:endParaRPr lang="en-US" sz="1100" b="0" strike="noStrike" spc="-1">
              <a:latin typeface="Arial"/>
            </a:endParaRPr>
          </a:p>
        </p:txBody>
      </p:sp>
      <p:sp>
        <p:nvSpPr>
          <p:cNvPr id="417" name="CustomShape 3"/>
          <p:cNvSpPr/>
          <p:nvPr/>
        </p:nvSpPr>
        <p:spPr>
          <a:xfrm>
            <a:off x="3843720" y="1698840"/>
            <a:ext cx="4625280" cy="2156760"/>
          </a:xfrm>
          <a:prstGeom prst="cloudCallout">
            <a:avLst>
              <a:gd name="adj1" fmla="val -27681"/>
              <a:gd name="adj2" fmla="val 18898"/>
            </a:avLst>
          </a:prstGeom>
          <a:gradFill rotWithShape="0">
            <a:gsLst>
              <a:gs pos="0">
                <a:srgbClr val="C8D0DF"/>
              </a:gs>
              <a:gs pos="100000">
                <a:srgbClr val="EAEDF3"/>
              </a:gs>
            </a:gsLst>
            <a:lin ang="16200000"/>
          </a:gradFill>
          <a:ln>
            <a:noFill/>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18" name="CustomShape 4"/>
          <p:cNvSpPr/>
          <p:nvPr/>
        </p:nvSpPr>
        <p:spPr>
          <a:xfrm rot="16200000">
            <a:off x="3503160" y="25808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Identification</a:t>
            </a:r>
            <a:endParaRPr lang="en-US" sz="1300" b="0" strike="noStrike" spc="-1">
              <a:latin typeface="Arial"/>
            </a:endParaRPr>
          </a:p>
        </p:txBody>
      </p:sp>
      <p:sp>
        <p:nvSpPr>
          <p:cNvPr id="419" name="CustomShape 5"/>
          <p:cNvSpPr/>
          <p:nvPr/>
        </p:nvSpPr>
        <p:spPr>
          <a:xfrm rot="16200000">
            <a:off x="393516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Audit</a:t>
            </a:r>
            <a:endParaRPr lang="en-US" sz="1300" b="0" strike="noStrike" spc="-1">
              <a:latin typeface="Arial"/>
            </a:endParaRPr>
          </a:p>
        </p:txBody>
      </p:sp>
      <p:sp>
        <p:nvSpPr>
          <p:cNvPr id="420" name="CustomShape 6"/>
          <p:cNvSpPr/>
          <p:nvPr/>
        </p:nvSpPr>
        <p:spPr>
          <a:xfrm rot="16200000">
            <a:off x="4372200" y="25848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Resolve Issues</a:t>
            </a:r>
            <a:endParaRPr lang="en-US" sz="1300" b="0" strike="noStrike" spc="-1">
              <a:latin typeface="Arial"/>
            </a:endParaRPr>
          </a:p>
        </p:txBody>
      </p:sp>
      <p:sp>
        <p:nvSpPr>
          <p:cNvPr id="421" name="CustomShape 7"/>
          <p:cNvSpPr/>
          <p:nvPr/>
        </p:nvSpPr>
        <p:spPr>
          <a:xfrm rot="16200000">
            <a:off x="480348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Reviews</a:t>
            </a:r>
            <a:endParaRPr lang="en-US" sz="1300" b="0" strike="noStrike" spc="-1">
              <a:latin typeface="Arial"/>
            </a:endParaRPr>
          </a:p>
        </p:txBody>
      </p:sp>
      <p:sp>
        <p:nvSpPr>
          <p:cNvPr id="422" name="CustomShape 8"/>
          <p:cNvSpPr/>
          <p:nvPr/>
        </p:nvSpPr>
        <p:spPr>
          <a:xfrm rot="16200000">
            <a:off x="5234400" y="258264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Approvals</a:t>
            </a:r>
            <a:endParaRPr lang="en-US" sz="1300" b="0" strike="noStrike" spc="-1">
              <a:latin typeface="Arial"/>
            </a:endParaRPr>
          </a:p>
        </p:txBody>
      </p:sp>
      <p:sp>
        <p:nvSpPr>
          <p:cNvPr id="423" name="CustomShape 9"/>
          <p:cNvSpPr/>
          <p:nvPr/>
        </p:nvSpPr>
        <p:spPr>
          <a:xfrm rot="16200000">
            <a:off x="5673240" y="2578680"/>
            <a:ext cx="14202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Registration</a:t>
            </a:r>
            <a:endParaRPr lang="en-US" sz="1300" b="0" strike="noStrike" spc="-1">
              <a:latin typeface="Arial"/>
            </a:endParaRPr>
          </a:p>
        </p:txBody>
      </p:sp>
      <p:sp>
        <p:nvSpPr>
          <p:cNvPr id="424" name="CustomShape 10"/>
          <p:cNvSpPr/>
          <p:nvPr/>
        </p:nvSpPr>
        <p:spPr>
          <a:xfrm rot="16200000">
            <a:off x="6113880" y="257544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Notices</a:t>
            </a:r>
            <a:endParaRPr lang="en-US" sz="1300" b="0" strike="noStrike" spc="-1">
              <a:latin typeface="Arial"/>
            </a:endParaRPr>
          </a:p>
        </p:txBody>
      </p:sp>
      <p:sp>
        <p:nvSpPr>
          <p:cNvPr id="425" name="CustomShape 11"/>
          <p:cNvSpPr/>
          <p:nvPr/>
        </p:nvSpPr>
        <p:spPr>
          <a:xfrm rot="16200000">
            <a:off x="6546240" y="257220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6" name="CustomShape 12"/>
          <p:cNvSpPr/>
          <p:nvPr/>
        </p:nvSpPr>
        <p:spPr>
          <a:xfrm rot="16200000">
            <a:off x="6978240" y="2568960"/>
            <a:ext cx="141696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Distribution</a:t>
            </a:r>
            <a:endParaRPr lang="en-US" sz="1300" b="0" strike="noStrike" spc="-1">
              <a:latin typeface="Arial"/>
            </a:endParaRPr>
          </a:p>
        </p:txBody>
      </p:sp>
      <p:sp>
        <p:nvSpPr>
          <p:cNvPr id="427" name="CustomShape 13"/>
          <p:cNvSpPr/>
          <p:nvPr/>
        </p:nvSpPr>
        <p:spPr>
          <a:xfrm rot="16200000">
            <a:off x="7413120" y="2588760"/>
            <a:ext cx="1418400" cy="366840"/>
          </a:xfrm>
          <a:prstGeom prst="rect">
            <a:avLst/>
          </a:prstGeom>
          <a:solidFill>
            <a:srgbClr val="0070C0"/>
          </a:solidFill>
          <a:ln>
            <a:noFill/>
          </a:ln>
          <a:effectLst>
            <a:outerShdw dist="12600" dir="5400000">
              <a:srgbClr val="000000">
                <a:alpha val="75000"/>
              </a:srgbClr>
            </a:outerShdw>
          </a:effectLst>
        </p:spPr>
        <p:style>
          <a:lnRef idx="0">
            <a:scrgbClr r="0" g="0" b="0"/>
          </a:lnRef>
          <a:fillRef idx="0">
            <a:scrgbClr r="0" g="0" b="0"/>
          </a:fillRef>
          <a:effectRef idx="0">
            <a:scrgbClr r="0" g="0" b="0"/>
          </a:effectRef>
          <a:fontRef idx="minor"/>
        </p:style>
        <p:txBody>
          <a:bodyPr lIns="82800" tIns="41400" rIns="82800" bIns="41400" anchor="ctr" anchorCtr="1"/>
          <a:lstStyle/>
          <a:p>
            <a:pPr algn="ctr">
              <a:lnSpc>
                <a:spcPct val="100000"/>
              </a:lnSpc>
            </a:pPr>
            <a:r>
              <a:rPr lang="en-US" sz="1300" b="1" strike="noStrike" spc="-1">
                <a:solidFill>
                  <a:srgbClr val="FFFFFF"/>
                </a:solidFill>
                <a:latin typeface="Roboto"/>
                <a:ea typeface="Roboto"/>
              </a:rPr>
              <a:t>Verifications</a:t>
            </a:r>
            <a:endParaRPr lang="en-US" sz="1300" b="0" strike="noStrike" spc="-1">
              <a:latin typeface="Arial"/>
            </a:endParaRPr>
          </a:p>
        </p:txBody>
      </p:sp>
      <p:sp>
        <p:nvSpPr>
          <p:cNvPr id="428" name="CustomShape 14"/>
          <p:cNvSpPr/>
          <p:nvPr/>
        </p:nvSpPr>
        <p:spPr>
          <a:xfrm>
            <a:off x="1731960" y="2396880"/>
            <a:ext cx="1720800" cy="46656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Own Proprietary Software</a:t>
            </a:r>
            <a:endParaRPr lang="en-US" sz="1100" b="0" strike="noStrike" spc="-1">
              <a:latin typeface="Arial"/>
            </a:endParaRPr>
          </a:p>
        </p:txBody>
      </p:sp>
      <p:sp>
        <p:nvSpPr>
          <p:cNvPr id="429" name="CustomShape 15"/>
          <p:cNvSpPr/>
          <p:nvPr/>
        </p:nvSpPr>
        <p:spPr>
          <a:xfrm>
            <a:off x="1731960" y="2852640"/>
            <a:ext cx="17190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3</a:t>
            </a:r>
            <a:r>
              <a:rPr lang="en-US" sz="1100" b="1" strike="noStrike" spc="-1" baseline="30000">
                <a:solidFill>
                  <a:srgbClr val="D2533C"/>
                </a:solidFill>
                <a:latin typeface="Roboto"/>
                <a:ea typeface="Roboto"/>
              </a:rPr>
              <a:t>rd</a:t>
            </a:r>
            <a:r>
              <a:rPr lang="en-US" sz="1100" b="1" strike="noStrike" spc="-1">
                <a:solidFill>
                  <a:srgbClr val="D2533C"/>
                </a:solidFill>
                <a:latin typeface="Roboto"/>
                <a:ea typeface="Roboto"/>
              </a:rPr>
              <a:t> Party Software</a:t>
            </a:r>
            <a:endParaRPr lang="en-US" sz="1100" b="0" strike="noStrike" spc="-1">
              <a:latin typeface="Arial"/>
            </a:endParaRPr>
          </a:p>
        </p:txBody>
      </p:sp>
      <p:sp>
        <p:nvSpPr>
          <p:cNvPr id="430" name="CustomShape 16"/>
          <p:cNvSpPr/>
          <p:nvPr/>
        </p:nvSpPr>
        <p:spPr>
          <a:xfrm>
            <a:off x="1733400" y="3213000"/>
            <a:ext cx="1720800" cy="278640"/>
          </a:xfrm>
          <a:prstGeom prst="roundRect">
            <a:avLst>
              <a:gd name="adj" fmla="val 16667"/>
            </a:avLst>
          </a:prstGeom>
          <a:no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nchor="ctr"/>
          <a:lstStyle/>
          <a:p>
            <a:pPr algn="ctr">
              <a:lnSpc>
                <a:spcPct val="100000"/>
              </a:lnSpc>
            </a:pPr>
            <a:r>
              <a:rPr lang="en-US" sz="1100" b="1" strike="noStrike" spc="-1">
                <a:solidFill>
                  <a:srgbClr val="D2533C"/>
                </a:solidFill>
                <a:latin typeface="Roboto"/>
                <a:ea typeface="Roboto"/>
              </a:rPr>
              <a:t>FOSS</a:t>
            </a:r>
            <a:endParaRPr lang="en-US" sz="1100" b="0" strike="noStrike" spc="-1">
              <a:latin typeface="Arial"/>
            </a:endParaRPr>
          </a:p>
        </p:txBody>
      </p:sp>
      <p:sp>
        <p:nvSpPr>
          <p:cNvPr id="431" name="CustomShape 17"/>
          <p:cNvSpPr/>
          <p:nvPr/>
        </p:nvSpPr>
        <p:spPr>
          <a:xfrm rot="10800000" flipH="1">
            <a:off x="3935160" y="2057040"/>
            <a:ext cx="27360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2" name="CustomShape 18"/>
          <p:cNvSpPr/>
          <p:nvPr/>
        </p:nvSpPr>
        <p:spPr>
          <a:xfrm>
            <a:off x="8914320" y="2116440"/>
            <a:ext cx="1612080" cy="31824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Outgoing Software</a:t>
            </a:r>
            <a:endParaRPr lang="en-US" sz="1100" b="0" strike="noStrike" spc="-1">
              <a:latin typeface="Arial"/>
            </a:endParaRPr>
          </a:p>
        </p:txBody>
      </p:sp>
      <p:sp>
        <p:nvSpPr>
          <p:cNvPr id="433" name="CustomShape 19"/>
          <p:cNvSpPr/>
          <p:nvPr/>
        </p:nvSpPr>
        <p:spPr>
          <a:xfrm>
            <a:off x="8123040" y="3481560"/>
            <a:ext cx="383040" cy="720"/>
          </a:xfrm>
          <a:custGeom>
            <a:avLst/>
            <a:gdLst/>
            <a:ahLst/>
            <a:cxnLst/>
            <a:rect l="l" t="t" r="r" b="b"/>
            <a:pathLst>
              <a:path w="21600" h="21600">
                <a:moveTo>
                  <a:pt x="0" y="0"/>
                </a:moveTo>
                <a:lnTo>
                  <a:pt x="21600" y="21600"/>
                </a:lnTo>
              </a:path>
            </a:pathLst>
          </a:custGeom>
          <a:solidFill>
            <a:srgbClr val="00B8FF"/>
          </a:solidFill>
          <a:ln w="19080">
            <a:solidFill>
              <a:srgbClr val="31313F"/>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34" name="CustomShape 20"/>
          <p:cNvSpPr/>
          <p:nvPr/>
        </p:nvSpPr>
        <p:spPr>
          <a:xfrm>
            <a:off x="8901360" y="2640240"/>
            <a:ext cx="1612080" cy="34236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Notices &amp; Attributions</a:t>
            </a:r>
            <a:endParaRPr lang="en-US" sz="1100" b="0" strike="noStrike" spc="-1">
              <a:latin typeface="Arial"/>
            </a:endParaRPr>
          </a:p>
        </p:txBody>
      </p:sp>
      <p:sp>
        <p:nvSpPr>
          <p:cNvPr id="435" name="CustomShape 21"/>
          <p:cNvSpPr/>
          <p:nvPr/>
        </p:nvSpPr>
        <p:spPr>
          <a:xfrm>
            <a:off x="8914320" y="3145320"/>
            <a:ext cx="1612080" cy="308880"/>
          </a:xfrm>
          <a:prstGeom prst="rect">
            <a:avLst/>
          </a:prstGeom>
          <a:solidFill>
            <a:srgbClr val="CC6600"/>
          </a:solidFill>
          <a:ln w="9360">
            <a:solidFill>
              <a:srgbClr val="003359"/>
            </a:solidFill>
            <a:miter/>
          </a:ln>
          <a:effectLst>
            <a:outerShdw dist="37674" dir="2700000">
              <a:srgbClr val="000000">
                <a:alpha val="40000"/>
              </a:srgbClr>
            </a:outerShdw>
          </a:effectLst>
        </p:spPr>
        <p:style>
          <a:lnRef idx="0">
            <a:scrgbClr r="0" g="0" b="0"/>
          </a:lnRef>
          <a:fillRef idx="0">
            <a:scrgbClr r="0" g="0" b="0"/>
          </a:fillRef>
          <a:effectRef idx="0">
            <a:scrgbClr r="0" g="0" b="0"/>
          </a:effectRef>
          <a:fontRef idx="minor"/>
        </p:style>
        <p:txBody>
          <a:bodyPr lIns="82800" tIns="41400" rIns="82800" bIns="41400"/>
          <a:lstStyle/>
          <a:p>
            <a:pPr algn="ctr">
              <a:lnSpc>
                <a:spcPct val="100000"/>
              </a:lnSpc>
            </a:pPr>
            <a:r>
              <a:rPr lang="en-US" sz="1100" b="1" strike="noStrike" spc="-1">
                <a:solidFill>
                  <a:srgbClr val="FFFFFF"/>
                </a:solidFill>
                <a:latin typeface="Roboto"/>
                <a:ea typeface="Roboto"/>
              </a:rPr>
              <a:t>Written Offer</a:t>
            </a:r>
            <a:endParaRPr lang="en-US" sz="1100" b="0" strike="noStrike" spc="-1">
              <a:latin typeface="Arial"/>
            </a:endParaRPr>
          </a:p>
        </p:txBody>
      </p:sp>
      <p:sp>
        <p:nvSpPr>
          <p:cNvPr id="436" name="CustomShape 22"/>
          <p:cNvSpPr/>
          <p:nvPr/>
        </p:nvSpPr>
        <p:spPr>
          <a:xfrm>
            <a:off x="3144240" y="4650120"/>
            <a:ext cx="1665000" cy="938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Scan or audit source code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Confirm origin and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license of source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code</a:t>
            </a:r>
            <a:endParaRPr lang="en-US" sz="1100" b="0" strike="noStrike" spc="-1">
              <a:latin typeface="Arial"/>
            </a:endParaRPr>
          </a:p>
        </p:txBody>
      </p:sp>
      <p:sp>
        <p:nvSpPr>
          <p:cNvPr id="437" name="CustomShape 23"/>
          <p:cNvSpPr/>
          <p:nvPr/>
        </p:nvSpPr>
        <p:spPr>
          <a:xfrm>
            <a:off x="4517640" y="4646880"/>
            <a:ext cx="1485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Resolve any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audit issues in line with</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company FOSS policies</a:t>
            </a:r>
            <a:endParaRPr lang="en-US" sz="1100" b="0" strike="noStrike" spc="-1">
              <a:latin typeface="Arial"/>
            </a:endParaRPr>
          </a:p>
        </p:txBody>
      </p:sp>
      <p:sp>
        <p:nvSpPr>
          <p:cNvPr id="438" name="CustomShape 24"/>
          <p:cNvSpPr/>
          <p:nvPr/>
        </p:nvSpPr>
        <p:spPr>
          <a:xfrm>
            <a:off x="1919160" y="4646520"/>
            <a:ext cx="109872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Identify FOSS components for review</a:t>
            </a:r>
            <a:endParaRPr lang="en-US" sz="1100" b="0" strike="noStrike" spc="-1">
              <a:latin typeface="Arial"/>
            </a:endParaRPr>
          </a:p>
        </p:txBody>
      </p:sp>
      <p:sp>
        <p:nvSpPr>
          <p:cNvPr id="439" name="CustomShape 25"/>
          <p:cNvSpPr/>
          <p:nvPr/>
        </p:nvSpPr>
        <p:spPr>
          <a:xfrm rot="5400000">
            <a:off x="451044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0" name="CustomShape 26"/>
          <p:cNvSpPr/>
          <p:nvPr/>
        </p:nvSpPr>
        <p:spPr>
          <a:xfrm rot="5400000">
            <a:off x="4966200" y="387612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1" name="CustomShape 27"/>
          <p:cNvSpPr/>
          <p:nvPr/>
        </p:nvSpPr>
        <p:spPr>
          <a:xfrm>
            <a:off x="6931440" y="4662720"/>
            <a:ext cx="161208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Verify source code packages for distribution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 and –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Verify appropriate notices are provided</a:t>
            </a:r>
            <a:endParaRPr lang="en-US" sz="1100" b="0" strike="noStrike" spc="-1">
              <a:latin typeface="Arial"/>
            </a:endParaRPr>
          </a:p>
          <a:p>
            <a:pPr algn="ctr">
              <a:lnSpc>
                <a:spcPct val="100000"/>
              </a:lnSpc>
            </a:pPr>
            <a:endParaRPr lang="en-US" sz="1100" b="0" strike="noStrike" spc="-1">
              <a:latin typeface="Arial"/>
            </a:endParaRPr>
          </a:p>
        </p:txBody>
      </p:sp>
      <p:sp>
        <p:nvSpPr>
          <p:cNvPr id="442" name="CustomShape 28"/>
          <p:cNvSpPr/>
          <p:nvPr/>
        </p:nvSpPr>
        <p:spPr>
          <a:xfrm rot="5400000">
            <a:off x="721116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3" name="CustomShape 29"/>
          <p:cNvSpPr/>
          <p:nvPr/>
        </p:nvSpPr>
        <p:spPr>
          <a:xfrm rot="5400000">
            <a:off x="4052520" y="3881880"/>
            <a:ext cx="143640" cy="429480"/>
          </a:xfrm>
          <a:prstGeom prst="rightBrace">
            <a:avLst>
              <a:gd name="adj1" fmla="val 8327"/>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4" name="CustomShape 30"/>
          <p:cNvSpPr/>
          <p:nvPr/>
        </p:nvSpPr>
        <p:spPr>
          <a:xfrm rot="10800000" flipH="1">
            <a:off x="2736000" y="4661280"/>
            <a:ext cx="942120" cy="27504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5" name="CustomShape 31"/>
          <p:cNvSpPr/>
          <p:nvPr/>
        </p:nvSpPr>
        <p:spPr>
          <a:xfrm rot="10800000" flipH="1">
            <a:off x="4019400" y="4700880"/>
            <a:ext cx="376200" cy="429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6" name="CustomShape 32"/>
          <p:cNvSpPr/>
          <p:nvPr/>
        </p:nvSpPr>
        <p:spPr>
          <a:xfrm rot="10800000">
            <a:off x="5067000" y="4271400"/>
            <a:ext cx="193680" cy="3754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7" name="CustomShape 33"/>
          <p:cNvSpPr/>
          <p:nvPr/>
        </p:nvSpPr>
        <p:spPr>
          <a:xfrm rot="5400000">
            <a:off x="6234480" y="3881160"/>
            <a:ext cx="142200" cy="429480"/>
          </a:xfrm>
          <a:prstGeom prst="rightBrace">
            <a:avLst>
              <a:gd name="adj1" fmla="val 8336"/>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48" name="CustomShape 34"/>
          <p:cNvSpPr/>
          <p:nvPr/>
        </p:nvSpPr>
        <p:spPr>
          <a:xfrm>
            <a:off x="5855760" y="4651560"/>
            <a:ext cx="1150560" cy="1107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Record approved</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software/version</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in inventory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product and per </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release</a:t>
            </a:r>
            <a:endParaRPr lang="en-US" sz="1100" b="0" strike="noStrike" spc="-1">
              <a:latin typeface="Arial"/>
            </a:endParaRPr>
          </a:p>
          <a:p>
            <a:pPr algn="ctr">
              <a:lnSpc>
                <a:spcPct val="100000"/>
              </a:lnSpc>
            </a:pPr>
            <a:endParaRPr lang="en-US" sz="1100" b="0" strike="noStrike" spc="-1">
              <a:latin typeface="Arial"/>
            </a:endParaRPr>
          </a:p>
        </p:txBody>
      </p:sp>
      <p:sp>
        <p:nvSpPr>
          <p:cNvPr id="449" name="CustomShape 35"/>
          <p:cNvSpPr/>
          <p:nvPr/>
        </p:nvSpPr>
        <p:spPr>
          <a:xfrm rot="10800000">
            <a:off x="6306840" y="4271400"/>
            <a:ext cx="124560" cy="3801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0" name="CustomShape 36"/>
          <p:cNvSpPr/>
          <p:nvPr/>
        </p:nvSpPr>
        <p:spPr>
          <a:xfrm rot="10800000">
            <a:off x="7314480" y="4271040"/>
            <a:ext cx="423360" cy="39168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1" name="CustomShape 37"/>
          <p:cNvSpPr/>
          <p:nvPr/>
        </p:nvSpPr>
        <p:spPr>
          <a:xfrm rot="5400000">
            <a:off x="9576360" y="3180960"/>
            <a:ext cx="173880" cy="1864440"/>
          </a:xfrm>
          <a:prstGeom prst="rightBrace">
            <a:avLst>
              <a:gd name="adj1" fmla="val 8358"/>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2" name="CustomShape 38"/>
          <p:cNvSpPr/>
          <p:nvPr/>
        </p:nvSpPr>
        <p:spPr>
          <a:xfrm>
            <a:off x="8868240" y="4669200"/>
            <a:ext cx="1610640" cy="5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292934"/>
                </a:solidFill>
                <a:latin typeface="Roboto Condensed"/>
                <a:ea typeface="Roboto Condensed"/>
              </a:rPr>
              <a:t>Publish source code,</a:t>
            </a:r>
            <a:endParaRPr lang="en-US" sz="1100" b="0" strike="noStrike" spc="-1">
              <a:latin typeface="Arial"/>
            </a:endParaRPr>
          </a:p>
          <a:p>
            <a:pPr algn="ctr">
              <a:lnSpc>
                <a:spcPct val="100000"/>
              </a:lnSpc>
            </a:pPr>
            <a:r>
              <a:rPr lang="en-US" sz="1100" b="0" strike="noStrike" spc="-1">
                <a:solidFill>
                  <a:srgbClr val="292934"/>
                </a:solidFill>
                <a:latin typeface="Roboto Condensed"/>
                <a:ea typeface="Roboto Condensed"/>
              </a:rPr>
              <a:t>notices and provide written offer</a:t>
            </a:r>
            <a:endParaRPr lang="en-US" sz="1100" b="0" strike="noStrike" spc="-1">
              <a:latin typeface="Arial"/>
            </a:endParaRPr>
          </a:p>
        </p:txBody>
      </p:sp>
      <p:sp>
        <p:nvSpPr>
          <p:cNvPr id="453" name="CustomShape 39"/>
          <p:cNvSpPr/>
          <p:nvPr/>
        </p:nvSpPr>
        <p:spPr>
          <a:xfrm rot="16200000">
            <a:off x="9486360" y="4443480"/>
            <a:ext cx="345240" cy="720"/>
          </a:xfrm>
          <a:custGeom>
            <a:avLst/>
            <a:gdLst/>
            <a:ahLst/>
            <a:cxnLst/>
            <a:rect l="l" t="t" r="r" b="b"/>
            <a:pathLst>
              <a:path w="21600" h="21600">
                <a:moveTo>
                  <a:pt x="0" y="0"/>
                </a:moveTo>
                <a:lnTo>
                  <a:pt x="21600" y="21600"/>
                </a:lnTo>
              </a:path>
            </a:pathLst>
          </a:custGeom>
          <a:noFill/>
          <a:ln w="19080">
            <a:solidFill>
              <a:srgbClr val="292934"/>
            </a:solidFill>
            <a:round/>
            <a:tailEnd type="stealth" w="lg" len="lg"/>
          </a:ln>
        </p:spPr>
        <p:style>
          <a:lnRef idx="0">
            <a:scrgbClr r="0" g="0" b="0"/>
          </a:lnRef>
          <a:fillRef idx="0">
            <a:scrgbClr r="0" g="0" b="0"/>
          </a:fillRef>
          <a:effectRef idx="0">
            <a:scrgbClr r="0" g="0" b="0"/>
          </a:effectRef>
          <a:fontRef idx="minor"/>
        </p:style>
        <p:txBody>
          <a:bodyPr/>
          <a:lstStyle/>
          <a:p>
            <a:endParaRPr lang="en-JP"/>
          </a:p>
        </p:txBody>
      </p:sp>
      <p:sp>
        <p:nvSpPr>
          <p:cNvPr id="454" name="CustomShape 40"/>
          <p:cNvSpPr/>
          <p:nvPr/>
        </p:nvSpPr>
        <p:spPr>
          <a:xfrm rot="16200000" flipH="1">
            <a:off x="5615640" y="1298160"/>
            <a:ext cx="137520" cy="828000"/>
          </a:xfrm>
          <a:prstGeom prst="rightBrace">
            <a:avLst>
              <a:gd name="adj1" fmla="val 8333"/>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5" name="CustomShape 41"/>
          <p:cNvSpPr/>
          <p:nvPr/>
        </p:nvSpPr>
        <p:spPr>
          <a:xfrm rot="16200000" flipH="1">
            <a:off x="673272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6" name="CustomShape 42"/>
          <p:cNvSpPr/>
          <p:nvPr/>
        </p:nvSpPr>
        <p:spPr>
          <a:xfrm rot="16200000" flipH="1">
            <a:off x="8029800" y="1497240"/>
            <a:ext cx="137520" cy="429480"/>
          </a:xfrm>
          <a:prstGeom prst="rightBrace">
            <a:avLst>
              <a:gd name="adj1" fmla="val 8335"/>
              <a:gd name="adj2" fmla="val 50000"/>
            </a:avLst>
          </a:prstGeom>
          <a:noFill/>
          <a:ln w="19080">
            <a:solidFill>
              <a:srgbClr val="292934"/>
            </a:solidFill>
            <a:round/>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57" name="CustomShape 43"/>
          <p:cNvSpPr/>
          <p:nvPr/>
        </p:nvSpPr>
        <p:spPr>
          <a:xfrm>
            <a:off x="4651920" y="606600"/>
            <a:ext cx="1573920" cy="768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Review and approve </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compliance record of FOSS software components</a:t>
            </a:r>
            <a:endParaRPr lang="en-US" sz="1100" b="0" strike="noStrike" spc="-1">
              <a:latin typeface="Arial"/>
            </a:endParaRPr>
          </a:p>
        </p:txBody>
      </p:sp>
      <p:sp>
        <p:nvSpPr>
          <p:cNvPr id="458" name="CustomShape 44"/>
          <p:cNvSpPr/>
          <p:nvPr/>
        </p:nvSpPr>
        <p:spPr>
          <a:xfrm>
            <a:off x="6018840" y="6084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Compile notices</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for publication</a:t>
            </a:r>
            <a:endParaRPr lang="en-US" sz="1100" b="0" strike="noStrike" spc="-1">
              <a:latin typeface="Arial"/>
            </a:endParaRPr>
          </a:p>
        </p:txBody>
      </p:sp>
      <p:sp>
        <p:nvSpPr>
          <p:cNvPr id="459" name="CustomShape 45"/>
          <p:cNvSpPr/>
          <p:nvPr/>
        </p:nvSpPr>
        <p:spPr>
          <a:xfrm>
            <a:off x="5439240" y="1376280"/>
            <a:ext cx="248760" cy="19836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0" name="CustomShape 46"/>
          <p:cNvSpPr/>
          <p:nvPr/>
        </p:nvSpPr>
        <p:spPr>
          <a:xfrm rot="5400000" flipH="1">
            <a:off x="6550920" y="127548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1" name="CustomShape 47"/>
          <p:cNvSpPr/>
          <p:nvPr/>
        </p:nvSpPr>
        <p:spPr>
          <a:xfrm>
            <a:off x="7314120" y="606600"/>
            <a:ext cx="1575720" cy="44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0" strike="noStrike" spc="-1">
                <a:solidFill>
                  <a:srgbClr val="000000"/>
                </a:solidFill>
                <a:latin typeface="Roboto Condensed"/>
                <a:ea typeface="Roboto Condensed"/>
              </a:rPr>
              <a:t>Post publication</a:t>
            </a:r>
            <a:endParaRPr lang="en-US" sz="1100" b="0" strike="noStrike" spc="-1">
              <a:latin typeface="Arial"/>
            </a:endParaRPr>
          </a:p>
          <a:p>
            <a:pPr algn="ctr">
              <a:lnSpc>
                <a:spcPct val="100000"/>
              </a:lnSpc>
            </a:pPr>
            <a:r>
              <a:rPr lang="en-US" sz="1100" b="0" strike="noStrike" spc="-1">
                <a:solidFill>
                  <a:srgbClr val="000000"/>
                </a:solidFill>
                <a:latin typeface="Roboto Condensed"/>
                <a:ea typeface="Roboto Condensed"/>
              </a:rPr>
              <a:t>verifications</a:t>
            </a:r>
            <a:endParaRPr lang="en-US" sz="1100" b="0" strike="noStrike" spc="-1">
              <a:latin typeface="Arial"/>
            </a:endParaRPr>
          </a:p>
        </p:txBody>
      </p:sp>
      <p:sp>
        <p:nvSpPr>
          <p:cNvPr id="462" name="CustomShape 48"/>
          <p:cNvSpPr/>
          <p:nvPr/>
        </p:nvSpPr>
        <p:spPr>
          <a:xfrm rot="5400000" flipH="1">
            <a:off x="7847640" y="1274040"/>
            <a:ext cx="483480" cy="7200"/>
          </a:xfrm>
          <a:custGeom>
            <a:avLst/>
            <a:gdLst/>
            <a:ahLst/>
            <a:cxnLst/>
            <a:rect l="l" t="t" r="r" b="b"/>
            <a:pathLst>
              <a:path w="21600" h="21600">
                <a:moveTo>
                  <a:pt x="0" y="0"/>
                </a:moveTo>
                <a:lnTo>
                  <a:pt x="21600" y="21600"/>
                </a:lnTo>
              </a:path>
            </a:pathLst>
          </a:custGeom>
          <a:noFill/>
          <a:ln w="19080">
            <a:round/>
            <a:tailEnd type="stealth" w="lg" len="lg"/>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63" name="CustomShape 49"/>
          <p:cNvSpPr/>
          <p:nvPr/>
        </p:nvSpPr>
        <p:spPr>
          <a:xfrm>
            <a:off x="8730360" y="2135520"/>
            <a:ext cx="161280" cy="131220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4" name="CustomShape 50"/>
          <p:cNvSpPr/>
          <p:nvPr/>
        </p:nvSpPr>
        <p:spPr>
          <a:xfrm flipH="1">
            <a:off x="3540960" y="2057760"/>
            <a:ext cx="137520" cy="1451880"/>
          </a:xfrm>
          <a:prstGeom prst="leftBrace">
            <a:avLst>
              <a:gd name="adj1" fmla="val 8333"/>
              <a:gd name="adj2" fmla="val 50000"/>
            </a:avLst>
          </a:pr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65" name="CustomShape 51"/>
          <p:cNvSpPr/>
          <p:nvPr/>
        </p:nvSpPr>
        <p:spPr>
          <a:xfrm>
            <a:off x="1678680" y="6067800"/>
            <a:ext cx="8848080" cy="483480"/>
          </a:xfrm>
          <a:prstGeom prst="rightArrow">
            <a:avLst>
              <a:gd name="adj1" fmla="val 50000"/>
              <a:gd name="adj2" fmla="val 50000"/>
            </a:avLst>
          </a:prstGeom>
          <a:solidFill>
            <a:srgbClr val="55556F"/>
          </a:solidFill>
          <a:ln w="9360">
            <a:solidFill>
              <a:srgbClr val="292934"/>
            </a:solidFill>
            <a:round/>
          </a:ln>
        </p:spPr>
        <p:style>
          <a:lnRef idx="0">
            <a:scrgbClr r="0" g="0" b="0"/>
          </a:lnRef>
          <a:fillRef idx="0">
            <a:scrgbClr r="0" g="0" b="0"/>
          </a:fillRef>
          <a:effectRef idx="0">
            <a:scrgbClr r="0" g="0" b="0"/>
          </a:effectRef>
          <a:fontRef idx="minor"/>
        </p:style>
        <p:txBody>
          <a:bodyPr lIns="82800" tIns="41400" rIns="82800" bIns="41400"/>
          <a:lstStyle/>
          <a:p>
            <a:pPr algn="ctr">
              <a:lnSpc>
                <a:spcPct val="93000"/>
              </a:lnSpc>
            </a:pPr>
            <a:r>
              <a:rPr lang="en-US" sz="1300" b="1" strike="noStrike" spc="-1">
                <a:solidFill>
                  <a:srgbClr val="FFFFFF"/>
                </a:solidFill>
                <a:latin typeface="Roboto"/>
                <a:ea typeface="Roboto"/>
              </a:rPr>
              <a:t>Example of Compliance Management End-to-End Process</a:t>
            </a:r>
            <a:endParaRPr lang="en-US" sz="13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6" name="CustomShape 1"/>
          <p:cNvSpPr/>
          <p:nvPr/>
        </p:nvSpPr>
        <p:spPr>
          <a:xfrm>
            <a:off x="6264360" y="3843360"/>
            <a:ext cx="5927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 compliance record is created (or updated) for the FOSS </a:t>
            </a:r>
            <a:endParaRPr lang="en-US" sz="1600" b="0" strike="noStrike" spc="-1">
              <a:latin typeface="Arial"/>
            </a:endParaRPr>
          </a:p>
          <a:p>
            <a:pPr marL="457200" lvl="1" indent="-189720">
              <a:lnSpc>
                <a:spcPct val="100000"/>
              </a:lnSpc>
              <a:spcBef>
                <a:spcPts val="320"/>
              </a:spcBef>
              <a:buClr>
                <a:srgbClr val="93A299"/>
              </a:buClr>
              <a:buSzPct val="85000"/>
              <a:buFont typeface="Arial"/>
              <a:buChar char="•"/>
            </a:pPr>
            <a:r>
              <a:rPr lang="en-US" sz="1600" b="0" strike="noStrike" spc="-1">
                <a:solidFill>
                  <a:srgbClr val="292934"/>
                </a:solidFill>
                <a:latin typeface="Roboto"/>
                <a:ea typeface="Roboto"/>
              </a:rPr>
              <a:t>An audit is requested to review the source code with a scope a defined as exhaustive or limited according to FOSS policy requirements.</a:t>
            </a:r>
            <a:endParaRPr lang="en-US" sz="1600" b="0" strike="noStrike" spc="-1">
              <a:latin typeface="Arial"/>
            </a:endParaRPr>
          </a:p>
        </p:txBody>
      </p:sp>
      <p:sp>
        <p:nvSpPr>
          <p:cNvPr id="467" name="CustomShape 2"/>
          <p:cNvSpPr/>
          <p:nvPr/>
        </p:nvSpPr>
        <p:spPr>
          <a:xfrm>
            <a:off x="3843360" y="127152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68" name="CustomShape 3"/>
          <p:cNvSpPr/>
          <p:nvPr/>
        </p:nvSpPr>
        <p:spPr>
          <a:xfrm>
            <a:off x="2676600" y="193356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469" name="CustomShape 4"/>
          <p:cNvSpPr/>
          <p:nvPr/>
        </p:nvSpPr>
        <p:spPr>
          <a:xfrm>
            <a:off x="8602560" y="19764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
        <p:nvSpPr>
          <p:cNvPr id="470" name="CustomShape 5"/>
          <p:cNvSpPr/>
          <p:nvPr/>
        </p:nvSpPr>
        <p:spPr>
          <a:xfrm>
            <a:off x="3532320" y="21679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1" name="CustomShape 6"/>
          <p:cNvSpPr/>
          <p:nvPr/>
        </p:nvSpPr>
        <p:spPr>
          <a:xfrm rot="10800000" flipH="1">
            <a:off x="8344440" y="217188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72" name="CustomShape 7"/>
          <p:cNvSpPr/>
          <p:nvPr/>
        </p:nvSpPr>
        <p:spPr>
          <a:xfrm rot="10800000">
            <a:off x="4089240" y="141552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73" name="CustomShape 8"/>
          <p:cNvSpPr/>
          <p:nvPr/>
        </p:nvSpPr>
        <p:spPr>
          <a:xfrm rot="16200000">
            <a:off x="3598200" y="190584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Identification</a:t>
            </a:r>
            <a:endParaRPr lang="en-US" sz="1000" b="0" strike="noStrike" spc="-1">
              <a:latin typeface="Arial"/>
            </a:endParaRPr>
          </a:p>
        </p:txBody>
      </p:sp>
      <p:sp>
        <p:nvSpPr>
          <p:cNvPr id="474" name="CustomShape 9"/>
          <p:cNvSpPr/>
          <p:nvPr/>
        </p:nvSpPr>
        <p:spPr>
          <a:xfrm rot="16200000">
            <a:off x="4153680" y="20523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Audit</a:t>
            </a:r>
            <a:endParaRPr lang="en-US" sz="1100" b="0" strike="noStrike" spc="-1">
              <a:latin typeface="Arial"/>
            </a:endParaRPr>
          </a:p>
        </p:txBody>
      </p:sp>
      <p:sp>
        <p:nvSpPr>
          <p:cNvPr id="475" name="CustomShape 10"/>
          <p:cNvSpPr/>
          <p:nvPr/>
        </p:nvSpPr>
        <p:spPr>
          <a:xfrm rot="16200000">
            <a:off x="4624920" y="1958400"/>
            <a:ext cx="1005480" cy="4568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Resolve Issues</a:t>
            </a:r>
            <a:endParaRPr lang="en-US" sz="1100" b="0" strike="noStrike" spc="-1">
              <a:latin typeface="Arial"/>
            </a:endParaRPr>
          </a:p>
        </p:txBody>
      </p:sp>
      <p:sp>
        <p:nvSpPr>
          <p:cNvPr id="476" name="CustomShape 11"/>
          <p:cNvSpPr/>
          <p:nvPr/>
        </p:nvSpPr>
        <p:spPr>
          <a:xfrm rot="16200000">
            <a:off x="5096160" y="20476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Reviews</a:t>
            </a:r>
            <a:endParaRPr lang="en-US" sz="1100" b="0" strike="noStrike" spc="-1">
              <a:latin typeface="Arial"/>
            </a:endParaRPr>
          </a:p>
        </p:txBody>
      </p:sp>
      <p:sp>
        <p:nvSpPr>
          <p:cNvPr id="477" name="CustomShape 12"/>
          <p:cNvSpPr/>
          <p:nvPr/>
        </p:nvSpPr>
        <p:spPr>
          <a:xfrm rot="16200000">
            <a:off x="5475600" y="20451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Approvals</a:t>
            </a:r>
            <a:endParaRPr lang="en-US" sz="1100" b="0" strike="noStrike" spc="-1">
              <a:latin typeface="Arial"/>
            </a:endParaRPr>
          </a:p>
        </p:txBody>
      </p:sp>
      <p:sp>
        <p:nvSpPr>
          <p:cNvPr id="478" name="CustomShape 13"/>
          <p:cNvSpPr/>
          <p:nvPr/>
        </p:nvSpPr>
        <p:spPr>
          <a:xfrm rot="16200000">
            <a:off x="5855400" y="20430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Registration</a:t>
            </a:r>
            <a:endParaRPr lang="en-US" sz="1100" b="0" strike="noStrike" spc="-1">
              <a:latin typeface="Arial"/>
            </a:endParaRPr>
          </a:p>
        </p:txBody>
      </p:sp>
      <p:sp>
        <p:nvSpPr>
          <p:cNvPr id="479" name="CustomShape 14"/>
          <p:cNvSpPr/>
          <p:nvPr/>
        </p:nvSpPr>
        <p:spPr>
          <a:xfrm rot="16200000">
            <a:off x="6235200" y="20404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Notices</a:t>
            </a:r>
            <a:endParaRPr lang="en-US" sz="1100" b="0" strike="noStrike" spc="-1">
              <a:latin typeface="Arial"/>
            </a:endParaRPr>
          </a:p>
        </p:txBody>
      </p:sp>
      <p:sp>
        <p:nvSpPr>
          <p:cNvPr id="480" name="CustomShape 15"/>
          <p:cNvSpPr/>
          <p:nvPr/>
        </p:nvSpPr>
        <p:spPr>
          <a:xfrm rot="16200000">
            <a:off x="6615000" y="203796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1" name="CustomShape 16"/>
          <p:cNvSpPr/>
          <p:nvPr/>
        </p:nvSpPr>
        <p:spPr>
          <a:xfrm rot="16200000">
            <a:off x="6994440" y="203328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Distribution</a:t>
            </a:r>
            <a:endParaRPr lang="en-US" sz="1100" b="0" strike="noStrike" spc="-1">
              <a:latin typeface="Arial"/>
            </a:endParaRPr>
          </a:p>
        </p:txBody>
      </p:sp>
      <p:sp>
        <p:nvSpPr>
          <p:cNvPr id="482" name="CustomShape 17"/>
          <p:cNvSpPr/>
          <p:nvPr/>
        </p:nvSpPr>
        <p:spPr>
          <a:xfrm rot="16200000">
            <a:off x="7364880" y="2035800"/>
            <a:ext cx="1005480" cy="2739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0" strike="noStrike" spc="-1">
                <a:solidFill>
                  <a:srgbClr val="000000"/>
                </a:solidFill>
                <a:latin typeface="Roboto"/>
                <a:ea typeface="Roboto"/>
              </a:rPr>
              <a:t>Verifications</a:t>
            </a:r>
            <a:endParaRPr lang="en-US" sz="1100" b="0" strike="noStrike" spc="-1">
              <a:latin typeface="Arial"/>
            </a:endParaRPr>
          </a:p>
        </p:txBody>
      </p:sp>
      <p:sp>
        <p:nvSpPr>
          <p:cNvPr id="483" name="CustomShape 18"/>
          <p:cNvSpPr/>
          <p:nvPr/>
        </p:nvSpPr>
        <p:spPr>
          <a:xfrm>
            <a:off x="4519440" y="2076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484" name="CustomShape 19"/>
          <p:cNvSpPr/>
          <p:nvPr/>
        </p:nvSpPr>
        <p:spPr>
          <a:xfrm>
            <a:off x="399960" y="3887640"/>
            <a:ext cx="55040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Incoming requests from engineering</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Scans of the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Due diligence of 3rd-party software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Manual recognition of new components added to the repository</a:t>
            </a:r>
            <a:endParaRPr lang="en-US" sz="1600" b="0" strike="noStrike" spc="-1">
              <a:latin typeface="Arial"/>
            </a:endParaRPr>
          </a:p>
        </p:txBody>
      </p:sp>
      <p:sp>
        <p:nvSpPr>
          <p:cNvPr id="485" name="CustomShape 20"/>
          <p:cNvSpPr/>
          <p:nvPr/>
        </p:nvSpPr>
        <p:spPr>
          <a:xfrm>
            <a:off x="237960" y="3228840"/>
            <a:ext cx="3875760" cy="8301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FOSS components</a:t>
            </a:r>
            <a:endParaRPr lang="en-US" sz="2400" b="0" strike="noStrike" spc="-1">
              <a:latin typeface="Arial"/>
            </a:endParaRPr>
          </a:p>
          <a:p>
            <a:pPr>
              <a:lnSpc>
                <a:spcPct val="100000"/>
              </a:lnSpc>
            </a:pPr>
            <a:endParaRPr lang="en-US" sz="2400" b="0" strike="noStrike" spc="-1">
              <a:latin typeface="Arial"/>
            </a:endParaRPr>
          </a:p>
        </p:txBody>
      </p:sp>
      <p:sp>
        <p:nvSpPr>
          <p:cNvPr id="486" name="CustomShape 21"/>
          <p:cNvSpPr/>
          <p:nvPr/>
        </p:nvSpPr>
        <p:spPr>
          <a:xfrm>
            <a:off x="261720" y="5313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Identify and Track FOSS Usage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7" name="CustomShape 1"/>
          <p:cNvSpPr/>
          <p:nvPr/>
        </p:nvSpPr>
        <p:spPr>
          <a:xfrm>
            <a:off x="3524040" y="1013760"/>
            <a:ext cx="4507920" cy="179172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488" name="CustomShape 2"/>
          <p:cNvSpPr/>
          <p:nvPr/>
        </p:nvSpPr>
        <p:spPr>
          <a:xfrm rot="10800000" flipH="1">
            <a:off x="8025120" y="1914120"/>
            <a:ext cx="254880" cy="39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489" name="CustomShape 3"/>
          <p:cNvSpPr/>
          <p:nvPr/>
        </p:nvSpPr>
        <p:spPr>
          <a:xfrm rot="10800000">
            <a:off x="4198320" y="11574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490" name="CustomShape 4"/>
          <p:cNvSpPr/>
          <p:nvPr/>
        </p:nvSpPr>
        <p:spPr>
          <a:xfrm rot="16200000">
            <a:off x="3707280" y="16477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Audit</a:t>
            </a:r>
            <a:endParaRPr lang="en-US" sz="1000" b="0" strike="noStrike" spc="-1">
              <a:latin typeface="Arial"/>
            </a:endParaRPr>
          </a:p>
        </p:txBody>
      </p:sp>
      <p:sp>
        <p:nvSpPr>
          <p:cNvPr id="491" name="CustomShape 5"/>
          <p:cNvSpPr/>
          <p:nvPr/>
        </p:nvSpPr>
        <p:spPr>
          <a:xfrm rot="16200000">
            <a:off x="3478680" y="15793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492" name="CustomShape 6"/>
          <p:cNvSpPr/>
          <p:nvPr/>
        </p:nvSpPr>
        <p:spPr>
          <a:xfrm rot="16200000">
            <a:off x="4374000" y="1582560"/>
            <a:ext cx="88668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493" name="CustomShape 7"/>
          <p:cNvSpPr/>
          <p:nvPr/>
        </p:nvSpPr>
        <p:spPr>
          <a:xfrm rot="16200000">
            <a:off x="47858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494" name="CustomShape 8"/>
          <p:cNvSpPr/>
          <p:nvPr/>
        </p:nvSpPr>
        <p:spPr>
          <a:xfrm rot="16200000">
            <a:off x="5183640" y="16599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495" name="CustomShape 9"/>
          <p:cNvSpPr/>
          <p:nvPr/>
        </p:nvSpPr>
        <p:spPr>
          <a:xfrm rot="16200000">
            <a:off x="5578920" y="16574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496" name="CustomShape 10"/>
          <p:cNvSpPr/>
          <p:nvPr/>
        </p:nvSpPr>
        <p:spPr>
          <a:xfrm rot="16200000">
            <a:off x="5973480" y="1652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497" name="CustomShape 11"/>
          <p:cNvSpPr/>
          <p:nvPr/>
        </p:nvSpPr>
        <p:spPr>
          <a:xfrm rot="16200000">
            <a:off x="6368760" y="15674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498" name="CustomShape 12"/>
          <p:cNvSpPr/>
          <p:nvPr/>
        </p:nvSpPr>
        <p:spPr>
          <a:xfrm rot="16200000">
            <a:off x="6764040" y="16470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499" name="CustomShape 13"/>
          <p:cNvSpPr/>
          <p:nvPr/>
        </p:nvSpPr>
        <p:spPr>
          <a:xfrm rot="16200000">
            <a:off x="7165440" y="156420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00" name="CustomShape 14"/>
          <p:cNvSpPr/>
          <p:nvPr/>
        </p:nvSpPr>
        <p:spPr>
          <a:xfrm>
            <a:off x="3752640" y="1841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01" name="CustomShape 15"/>
          <p:cNvSpPr/>
          <p:nvPr/>
        </p:nvSpPr>
        <p:spPr>
          <a:xfrm>
            <a:off x="5784840" y="3659040"/>
            <a:ext cx="578088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971640" indent="-285120">
              <a:lnSpc>
                <a:spcPct val="100000"/>
              </a:lnSpc>
              <a:buClr>
                <a:srgbClr val="292934"/>
              </a:buClr>
              <a:buFont typeface="Arial"/>
              <a:buChar char="•"/>
            </a:pPr>
            <a:r>
              <a:rPr lang="en-US" sz="1600" b="0" strike="noStrike" spc="-1">
                <a:solidFill>
                  <a:srgbClr val="292934"/>
                </a:solidFill>
                <a:latin typeface="Roboto"/>
                <a:ea typeface="Roboto"/>
              </a:rPr>
              <a:t>An audit report identifying:</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The origins and licenses of the source code </a:t>
            </a:r>
            <a:endParaRPr lang="en-US" sz="1600" b="0" strike="noStrike" spc="-1">
              <a:latin typeface="Arial"/>
            </a:endParaRPr>
          </a:p>
          <a:p>
            <a:pPr marL="1486080" lvl="1" indent="-342360">
              <a:lnSpc>
                <a:spcPct val="100000"/>
              </a:lnSpc>
              <a:buClr>
                <a:srgbClr val="292934"/>
              </a:buClr>
              <a:buFont typeface="StarSymbol"/>
              <a:buAutoNum type="arabicPeriod"/>
            </a:pPr>
            <a:r>
              <a:rPr lang="en-US" sz="1600" b="0" strike="noStrike" spc="-1">
                <a:solidFill>
                  <a:srgbClr val="292934"/>
                </a:solidFill>
                <a:latin typeface="Roboto"/>
                <a:ea typeface="Roboto"/>
              </a:rPr>
              <a:t>Issues that need resolving</a:t>
            </a:r>
            <a:endParaRPr lang="en-US" sz="1600" b="0" strike="noStrike" spc="-1">
              <a:latin typeface="Arial"/>
            </a:endParaRPr>
          </a:p>
          <a:p>
            <a:pPr marL="685800">
              <a:lnSpc>
                <a:spcPct val="100000"/>
              </a:lnSpc>
            </a:pPr>
            <a:endParaRPr lang="en-US" sz="1600" b="0" strike="noStrike" spc="-1">
              <a:latin typeface="Arial"/>
            </a:endParaRPr>
          </a:p>
        </p:txBody>
      </p:sp>
      <p:sp>
        <p:nvSpPr>
          <p:cNvPr id="502" name="CustomShape 16"/>
          <p:cNvSpPr/>
          <p:nvPr/>
        </p:nvSpPr>
        <p:spPr>
          <a:xfrm>
            <a:off x="368280" y="3705120"/>
            <a:ext cx="530784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code for the audit is identified</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Source may be scanned by a software tool</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“Hits” from the audit or scan are reviewed and verified as to the proper origin of the code</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Audits or scans are performed iteratively based on the software development and release lifecycles</a:t>
            </a:r>
            <a:endParaRPr lang="en-US" sz="1600" b="0" strike="noStrike" spc="-1">
              <a:latin typeface="Arial"/>
            </a:endParaRPr>
          </a:p>
        </p:txBody>
      </p:sp>
      <p:sp>
        <p:nvSpPr>
          <p:cNvPr id="503" name="CustomShape 17"/>
          <p:cNvSpPr/>
          <p:nvPr/>
        </p:nvSpPr>
        <p:spPr>
          <a:xfrm>
            <a:off x="246600" y="3092040"/>
            <a:ext cx="715968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Identify and audit FOSS licenses </a:t>
            </a:r>
            <a:endParaRPr lang="en-US" sz="2400" b="0" strike="noStrike" spc="-1">
              <a:latin typeface="Arial"/>
            </a:endParaRPr>
          </a:p>
        </p:txBody>
      </p:sp>
      <p:sp>
        <p:nvSpPr>
          <p:cNvPr id="50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Auditing Source Code</a:t>
            </a:r>
            <a:endParaRPr lang="en-US" sz="4000" b="0" strike="noStrike" spc="-1">
              <a:latin typeface="Arial"/>
            </a:endParaRPr>
          </a:p>
        </p:txBody>
      </p:sp>
      <p:sp>
        <p:nvSpPr>
          <p:cNvPr id="505" name="CustomShape 19"/>
          <p:cNvSpPr/>
          <p:nvPr/>
        </p:nvSpPr>
        <p:spPr>
          <a:xfrm>
            <a:off x="2343240" y="167580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06" name="CustomShape 20"/>
          <p:cNvSpPr/>
          <p:nvPr/>
        </p:nvSpPr>
        <p:spPr>
          <a:xfrm>
            <a:off x="3198600" y="19098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07" name="CustomShape 21"/>
          <p:cNvSpPr/>
          <p:nvPr/>
        </p:nvSpPr>
        <p:spPr>
          <a:xfrm>
            <a:off x="8296560" y="1675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8" name="CustomShape 1"/>
          <p:cNvSpPr/>
          <p:nvPr/>
        </p:nvSpPr>
        <p:spPr>
          <a:xfrm>
            <a:off x="6061680" y="3675240"/>
            <a:ext cx="55040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85800">
              <a:lnSpc>
                <a:spcPct val="100000"/>
              </a:lnSpc>
            </a:pPr>
            <a:r>
              <a:rPr lang="en-US" sz="1600" b="0" strike="noStrike" spc="-1">
                <a:solidFill>
                  <a:srgbClr val="292934"/>
                </a:solidFill>
                <a:latin typeface="Roboto"/>
                <a:ea typeface="Roboto"/>
              </a:rPr>
              <a:t>A resolution for each of the flagged files in the report and a resolution for any flagged license conflict </a:t>
            </a:r>
            <a:endParaRPr lang="en-US" sz="1600" b="0" strike="noStrike" spc="-1">
              <a:latin typeface="Arial"/>
            </a:endParaRPr>
          </a:p>
          <a:p>
            <a:pPr marL="685800">
              <a:lnSpc>
                <a:spcPct val="100000"/>
              </a:lnSpc>
            </a:pPr>
            <a:endParaRPr lang="en-US" sz="1600" b="0" strike="noStrike" spc="-1">
              <a:latin typeface="Arial"/>
            </a:endParaRPr>
          </a:p>
        </p:txBody>
      </p:sp>
      <p:sp>
        <p:nvSpPr>
          <p:cNvPr id="509" name="CustomShape 2"/>
          <p:cNvSpPr/>
          <p:nvPr/>
        </p:nvSpPr>
        <p:spPr>
          <a:xfrm>
            <a:off x="433440" y="3720960"/>
            <a:ext cx="5536080" cy="26186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743040" lvl="1" indent="-285120">
              <a:lnSpc>
                <a:spcPct val="90000"/>
              </a:lnSpc>
              <a:spcBef>
                <a:spcPts val="499"/>
              </a:spcBef>
              <a:buClr>
                <a:srgbClr val="292934"/>
              </a:buClr>
              <a:buFont typeface="Arial"/>
              <a:buChar char="•"/>
            </a:pPr>
            <a:r>
              <a:rPr lang="en-US" sz="1600" b="0" strike="noStrike" spc="-1">
                <a:solidFill>
                  <a:srgbClr val="292934"/>
                </a:solidFill>
                <a:latin typeface="Roboto"/>
                <a:ea typeface="Roboto"/>
              </a:rPr>
              <a:t>Provide feedback to the appropriate engineers to resolve issues in the audit report that conflict with your FOSS policy </a:t>
            </a:r>
            <a:endParaRPr lang="en-US" sz="1600" b="0" strike="noStrike" spc="-1">
              <a:latin typeface="Arial"/>
            </a:endParaRPr>
          </a:p>
          <a:p>
            <a:pPr marL="685800" lvl="1" indent="-227880">
              <a:lnSpc>
                <a:spcPct val="90000"/>
              </a:lnSpc>
              <a:spcBef>
                <a:spcPts val="499"/>
              </a:spcBef>
              <a:buClr>
                <a:srgbClr val="292934"/>
              </a:buClr>
              <a:buFont typeface="Arial"/>
              <a:buChar char="•"/>
            </a:pPr>
            <a:r>
              <a:rPr lang="en-US" sz="1600" b="0" strike="noStrike" spc="-1">
                <a:solidFill>
                  <a:srgbClr val="292934"/>
                </a:solidFill>
                <a:latin typeface="Roboto"/>
                <a:ea typeface="Roboto"/>
              </a:rPr>
              <a:t>The appropriate engineers then conduct FOSS Reviews on the relevant source code (see next slide for template)</a:t>
            </a:r>
            <a:endParaRPr lang="en-US" sz="1600" b="0" strike="noStrike" spc="-1">
              <a:latin typeface="Arial"/>
            </a:endParaRPr>
          </a:p>
          <a:p>
            <a:pPr marL="685800" indent="-227880">
              <a:lnSpc>
                <a:spcPct val="90000"/>
              </a:lnSpc>
              <a:spcBef>
                <a:spcPts val="499"/>
              </a:spcBef>
            </a:pPr>
            <a:endParaRPr lang="en-US" sz="1600" b="0" strike="noStrike" spc="-1">
              <a:latin typeface="Arial"/>
            </a:endParaRPr>
          </a:p>
        </p:txBody>
      </p:sp>
      <p:sp>
        <p:nvSpPr>
          <p:cNvPr id="510" name="CustomShape 3"/>
          <p:cNvSpPr/>
          <p:nvPr/>
        </p:nvSpPr>
        <p:spPr>
          <a:xfrm>
            <a:off x="246600" y="3070800"/>
            <a:ext cx="723996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Resolve all issues identified in the audit</a:t>
            </a:r>
            <a:endParaRPr lang="en-US" sz="2400" b="0" strike="noStrike" spc="-1">
              <a:latin typeface="Arial"/>
            </a:endParaRPr>
          </a:p>
        </p:txBody>
      </p:sp>
      <p:sp>
        <p:nvSpPr>
          <p:cNvPr id="511" name="CustomShape 4"/>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Resolving Issues</a:t>
            </a:r>
            <a:endParaRPr lang="en-US" sz="4000" b="0" strike="noStrike" spc="-1">
              <a:latin typeface="Arial"/>
            </a:endParaRPr>
          </a:p>
        </p:txBody>
      </p:sp>
      <p:sp>
        <p:nvSpPr>
          <p:cNvPr id="512" name="CustomShape 5"/>
          <p:cNvSpPr/>
          <p:nvPr/>
        </p:nvSpPr>
        <p:spPr>
          <a:xfrm>
            <a:off x="3419640" y="961200"/>
            <a:ext cx="5032080" cy="2336400"/>
          </a:xfrm>
          <a:prstGeom prst="cloudCallout">
            <a:avLst>
              <a:gd name="adj1" fmla="val -24583"/>
              <a:gd name="adj2" fmla="val 15722"/>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13" name="CustomShape 6"/>
          <p:cNvSpPr/>
          <p:nvPr/>
        </p:nvSpPr>
        <p:spPr>
          <a:xfrm>
            <a:off x="8448120" y="2129760"/>
            <a:ext cx="558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14" name="CustomShape 7"/>
          <p:cNvSpPr/>
          <p:nvPr/>
        </p:nvSpPr>
        <p:spPr>
          <a:xfrm rot="10800000">
            <a:off x="4514760" y="1033920"/>
            <a:ext cx="558360" cy="17521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15" name="CustomShape 8"/>
          <p:cNvSpPr/>
          <p:nvPr/>
        </p:nvSpPr>
        <p:spPr>
          <a:xfrm rot="16200000">
            <a:off x="4103280" y="1621080"/>
            <a:ext cx="1752120" cy="55836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Resolving Issues</a:t>
            </a:r>
            <a:endParaRPr lang="en-US" sz="1000" b="0" strike="noStrike" spc="-1">
              <a:latin typeface="Arial"/>
            </a:endParaRPr>
          </a:p>
        </p:txBody>
      </p:sp>
      <p:sp>
        <p:nvSpPr>
          <p:cNvPr id="516" name="CustomShape 9"/>
          <p:cNvSpPr/>
          <p:nvPr/>
        </p:nvSpPr>
        <p:spPr>
          <a:xfrm rot="16200000">
            <a:off x="3405600" y="16617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17" name="CustomShape 10"/>
          <p:cNvSpPr/>
          <p:nvPr/>
        </p:nvSpPr>
        <p:spPr>
          <a:xfrm rot="16200000">
            <a:off x="3897720" y="16444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18" name="CustomShape 11"/>
          <p:cNvSpPr/>
          <p:nvPr/>
        </p:nvSpPr>
        <p:spPr>
          <a:xfrm rot="16200000">
            <a:off x="49377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19" name="CustomShape 12"/>
          <p:cNvSpPr/>
          <p:nvPr/>
        </p:nvSpPr>
        <p:spPr>
          <a:xfrm rot="16200000">
            <a:off x="5403960" y="165204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520" name="CustomShape 13"/>
          <p:cNvSpPr/>
          <p:nvPr/>
        </p:nvSpPr>
        <p:spPr>
          <a:xfrm rot="16200000">
            <a:off x="5866200" y="164808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21" name="CustomShape 14"/>
          <p:cNvSpPr/>
          <p:nvPr/>
        </p:nvSpPr>
        <p:spPr>
          <a:xfrm rot="16200000">
            <a:off x="633024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22" name="CustomShape 15"/>
          <p:cNvSpPr/>
          <p:nvPr/>
        </p:nvSpPr>
        <p:spPr>
          <a:xfrm rot="16200000">
            <a:off x="6794280" y="164232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3" name="CustomShape 16"/>
          <p:cNvSpPr/>
          <p:nvPr/>
        </p:nvSpPr>
        <p:spPr>
          <a:xfrm rot="16200000">
            <a:off x="72583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524" name="CustomShape 17"/>
          <p:cNvSpPr/>
          <p:nvPr/>
        </p:nvSpPr>
        <p:spPr>
          <a:xfrm rot="16200000">
            <a:off x="7729920" y="1636560"/>
            <a:ext cx="1167840" cy="558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525" name="CustomShape 18"/>
          <p:cNvSpPr/>
          <p:nvPr/>
        </p:nvSpPr>
        <p:spPr>
          <a:xfrm>
            <a:off x="3688200" y="197604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26" name="CustomShape 19"/>
          <p:cNvSpPr/>
          <p:nvPr/>
        </p:nvSpPr>
        <p:spPr>
          <a:xfrm>
            <a:off x="2235240" y="18356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65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27" name="CustomShape 20"/>
          <p:cNvSpPr/>
          <p:nvPr/>
        </p:nvSpPr>
        <p:spPr>
          <a:xfrm>
            <a:off x="3090960" y="20700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28" name="CustomShape 21"/>
          <p:cNvSpPr/>
          <p:nvPr/>
        </p:nvSpPr>
        <p:spPr>
          <a:xfrm>
            <a:off x="8970840" y="189576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7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9" name="CustomShape 1"/>
          <p:cNvSpPr/>
          <p:nvPr/>
        </p:nvSpPr>
        <p:spPr>
          <a:xfrm>
            <a:off x="3346560" y="2106000"/>
            <a:ext cx="934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Proprietary</a:t>
            </a:r>
            <a:endParaRPr lang="en-US" sz="1200" b="0" strike="noStrike" spc="-1">
              <a:latin typeface="Arial"/>
            </a:endParaRPr>
          </a:p>
        </p:txBody>
      </p:sp>
      <p:sp>
        <p:nvSpPr>
          <p:cNvPr id="530" name="CustomShape 2"/>
          <p:cNvSpPr/>
          <p:nvPr/>
        </p:nvSpPr>
        <p:spPr>
          <a:xfrm>
            <a:off x="2914560" y="1721880"/>
            <a:ext cx="901440" cy="307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400" b="1" strike="noStrike" spc="-1">
                <a:solidFill>
                  <a:srgbClr val="292934"/>
                </a:solidFill>
                <a:latin typeface="Roboto"/>
                <a:ea typeface="Roboto"/>
              </a:rPr>
              <a:t>Legend</a:t>
            </a:r>
            <a:endParaRPr lang="en-US" sz="1400" b="0" strike="noStrike" spc="-1">
              <a:latin typeface="Arial"/>
            </a:endParaRPr>
          </a:p>
        </p:txBody>
      </p:sp>
      <p:sp>
        <p:nvSpPr>
          <p:cNvPr id="531" name="CustomShape 3"/>
          <p:cNvSpPr/>
          <p:nvPr/>
        </p:nvSpPr>
        <p:spPr>
          <a:xfrm>
            <a:off x="2889360" y="1675800"/>
            <a:ext cx="222984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2" name="CustomShape 4"/>
          <p:cNvSpPr/>
          <p:nvPr/>
        </p:nvSpPr>
        <p:spPr>
          <a:xfrm>
            <a:off x="3003480" y="2059920"/>
            <a:ext cx="283320" cy="259560"/>
          </a:xfrm>
          <a:prstGeom prst="rect">
            <a:avLst/>
          </a:prstGeom>
          <a:solidFill>
            <a:srgbClr val="0099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3" name="CustomShape 5"/>
          <p:cNvSpPr/>
          <p:nvPr/>
        </p:nvSpPr>
        <p:spPr>
          <a:xfrm>
            <a:off x="3003480" y="2424960"/>
            <a:ext cx="283320" cy="259560"/>
          </a:xfrm>
          <a:prstGeom prst="rect">
            <a:avLst/>
          </a:prstGeom>
          <a:solidFill>
            <a:srgbClr val="CC66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4" name="CustomShape 6"/>
          <p:cNvSpPr/>
          <p:nvPr/>
        </p:nvSpPr>
        <p:spPr>
          <a:xfrm>
            <a:off x="3003480" y="2790000"/>
            <a:ext cx="283320" cy="259560"/>
          </a:xfrm>
          <a:prstGeom prst="rect">
            <a:avLst/>
          </a:prstGeom>
          <a:solidFill>
            <a:srgbClr val="FF3300"/>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5" name="CustomShape 7"/>
          <p:cNvSpPr/>
          <p:nvPr/>
        </p:nvSpPr>
        <p:spPr>
          <a:xfrm>
            <a:off x="3003480" y="3153600"/>
            <a:ext cx="283320" cy="259560"/>
          </a:xfrm>
          <a:prstGeom prst="rect">
            <a:avLst/>
          </a:prstGeom>
          <a:solidFill>
            <a:srgbClr val="FFFF66"/>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6" name="CustomShape 8"/>
          <p:cNvSpPr/>
          <p:nvPr/>
        </p:nvSpPr>
        <p:spPr>
          <a:xfrm>
            <a:off x="3003480" y="3518640"/>
            <a:ext cx="283320" cy="259560"/>
          </a:xfrm>
          <a:prstGeom prst="rect">
            <a:avLst/>
          </a:prstGeom>
          <a:solidFill>
            <a:srgbClr val="3366CC"/>
          </a:solidFill>
          <a:ln w="936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37" name="CustomShape 9"/>
          <p:cNvSpPr/>
          <p:nvPr/>
        </p:nvSpPr>
        <p:spPr>
          <a:xfrm>
            <a:off x="3346560" y="2471040"/>
            <a:ext cx="16218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3</a:t>
            </a:r>
            <a:r>
              <a:rPr lang="en-US" sz="1200" b="0" strike="noStrike" spc="-1" baseline="30000">
                <a:solidFill>
                  <a:srgbClr val="292934"/>
                </a:solidFill>
                <a:latin typeface="Roboto"/>
                <a:ea typeface="Roboto"/>
              </a:rPr>
              <a:t>rd</a:t>
            </a:r>
            <a:r>
              <a:rPr lang="en-US" sz="1200" b="0" strike="noStrike" spc="-1">
                <a:solidFill>
                  <a:srgbClr val="292934"/>
                </a:solidFill>
                <a:latin typeface="Roboto"/>
                <a:ea typeface="Roboto"/>
              </a:rPr>
              <a:t> Party Commercial</a:t>
            </a:r>
            <a:endParaRPr lang="en-US" sz="1200" b="0" strike="noStrike" spc="-1">
              <a:latin typeface="Arial"/>
            </a:endParaRPr>
          </a:p>
        </p:txBody>
      </p:sp>
      <p:sp>
        <p:nvSpPr>
          <p:cNvPr id="538" name="CustomShape 10"/>
          <p:cNvSpPr/>
          <p:nvPr/>
        </p:nvSpPr>
        <p:spPr>
          <a:xfrm>
            <a:off x="3346560" y="2855160"/>
            <a:ext cx="6660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GPL</a:t>
            </a:r>
            <a:endParaRPr lang="en-US" sz="1200" b="0" strike="noStrike" spc="-1">
              <a:latin typeface="Arial"/>
            </a:endParaRPr>
          </a:p>
        </p:txBody>
      </p:sp>
      <p:sp>
        <p:nvSpPr>
          <p:cNvPr id="539" name="CustomShape 11"/>
          <p:cNvSpPr/>
          <p:nvPr/>
        </p:nvSpPr>
        <p:spPr>
          <a:xfrm>
            <a:off x="3346560" y="3220200"/>
            <a:ext cx="82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LGPL</a:t>
            </a:r>
            <a:endParaRPr lang="en-US" sz="1200" b="0" strike="noStrike" spc="-1">
              <a:latin typeface="Arial"/>
            </a:endParaRPr>
          </a:p>
        </p:txBody>
      </p:sp>
      <p:sp>
        <p:nvSpPr>
          <p:cNvPr id="540" name="CustomShape 12"/>
          <p:cNvSpPr/>
          <p:nvPr/>
        </p:nvSpPr>
        <p:spPr>
          <a:xfrm>
            <a:off x="3346560" y="3594960"/>
            <a:ext cx="1352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FOSS Permissive</a:t>
            </a:r>
            <a:endParaRPr lang="en-US" sz="1200" b="0" strike="noStrike" spc="-1">
              <a:latin typeface="Arial"/>
            </a:endParaRPr>
          </a:p>
        </p:txBody>
      </p:sp>
      <p:sp>
        <p:nvSpPr>
          <p:cNvPr id="541" name="CustomShape 13"/>
          <p:cNvSpPr/>
          <p:nvPr/>
        </p:nvSpPr>
        <p:spPr>
          <a:xfrm>
            <a:off x="3029040" y="4877640"/>
            <a:ext cx="627840" cy="360"/>
          </a:xfrm>
          <a:custGeom>
            <a:avLst/>
            <a:gdLst/>
            <a:ahLst/>
            <a:cxnLst/>
            <a:rect l="l" t="t" r="r" b="b"/>
            <a:pathLst>
              <a:path w="21600" h="21600">
                <a:moveTo>
                  <a:pt x="0" y="0"/>
                </a:moveTo>
                <a:lnTo>
                  <a:pt x="21600" y="21600"/>
                </a:lnTo>
              </a:path>
            </a:pathLst>
          </a:custGeom>
          <a:noFill/>
          <a:ln w="1260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2" name="CustomShape 14"/>
          <p:cNvSpPr/>
          <p:nvPr/>
        </p:nvSpPr>
        <p:spPr>
          <a:xfrm>
            <a:off x="3029040" y="5109480"/>
            <a:ext cx="627840" cy="360"/>
          </a:xfrm>
          <a:custGeom>
            <a:avLst/>
            <a:gdLst/>
            <a:ahLst/>
            <a:cxnLst/>
            <a:rect l="l" t="t" r="r" b="b"/>
            <a:pathLst>
              <a:path w="21600" h="21600">
                <a:moveTo>
                  <a:pt x="0" y="0"/>
                </a:moveTo>
                <a:lnTo>
                  <a:pt x="21600" y="21600"/>
                </a:lnTo>
              </a:path>
            </a:pathLst>
          </a:custGeom>
          <a:noFill/>
          <a:ln w="12600" cap="rnd">
            <a:solidFill>
              <a:srgbClr val="292934"/>
            </a:solidFill>
            <a:custDash>
              <a:ds d="8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3" name="CustomShape 15"/>
          <p:cNvSpPr/>
          <p:nvPr/>
        </p:nvSpPr>
        <p:spPr>
          <a:xfrm>
            <a:off x="3841920" y="4776120"/>
            <a:ext cx="105444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Function call</a:t>
            </a:r>
            <a:endParaRPr lang="en-US" sz="1200" b="0" strike="noStrike" spc="-1">
              <a:latin typeface="Arial"/>
            </a:endParaRPr>
          </a:p>
        </p:txBody>
      </p:sp>
      <p:sp>
        <p:nvSpPr>
          <p:cNvPr id="544" name="CustomShape 16"/>
          <p:cNvSpPr/>
          <p:nvPr/>
        </p:nvSpPr>
        <p:spPr>
          <a:xfrm>
            <a:off x="3841920" y="5015880"/>
            <a:ext cx="12949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Socket interface</a:t>
            </a:r>
            <a:endParaRPr lang="en-US" sz="1200" b="0" strike="noStrike" spc="-1">
              <a:latin typeface="Arial"/>
            </a:endParaRPr>
          </a:p>
        </p:txBody>
      </p:sp>
      <p:sp>
        <p:nvSpPr>
          <p:cNvPr id="545" name="CustomShape 17"/>
          <p:cNvSpPr/>
          <p:nvPr/>
        </p:nvSpPr>
        <p:spPr>
          <a:xfrm>
            <a:off x="3162240" y="4681080"/>
            <a:ext cx="3844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(fc)</a:t>
            </a:r>
            <a:endParaRPr lang="en-US" sz="1000" b="0" strike="noStrike" spc="-1">
              <a:latin typeface="Arial"/>
            </a:endParaRPr>
          </a:p>
        </p:txBody>
      </p:sp>
      <p:sp>
        <p:nvSpPr>
          <p:cNvPr id="546" name="CustomShape 18"/>
          <p:cNvSpPr/>
          <p:nvPr/>
        </p:nvSpPr>
        <p:spPr>
          <a:xfrm>
            <a:off x="3162240" y="4910400"/>
            <a:ext cx="3682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(si)</a:t>
            </a:r>
            <a:endParaRPr lang="en-US" sz="1000" b="0" strike="noStrike" spc="-1">
              <a:latin typeface="Arial"/>
            </a:endParaRPr>
          </a:p>
        </p:txBody>
      </p:sp>
      <p:sp>
        <p:nvSpPr>
          <p:cNvPr id="547" name="CustomShape 19"/>
          <p:cNvSpPr/>
          <p:nvPr/>
        </p:nvSpPr>
        <p:spPr>
          <a:xfrm>
            <a:off x="3029040" y="5349240"/>
            <a:ext cx="627840" cy="360"/>
          </a:xfrm>
          <a:custGeom>
            <a:avLst/>
            <a:gdLst/>
            <a:ahLst/>
            <a:cxnLst/>
            <a:rect l="l" t="t" r="r" b="b"/>
            <a:pathLst>
              <a:path w="21600" h="21600">
                <a:moveTo>
                  <a:pt x="0" y="0"/>
                </a:moveTo>
                <a:lnTo>
                  <a:pt x="21600" y="21600"/>
                </a:lnTo>
              </a:path>
            </a:pathLst>
          </a:custGeom>
          <a:noFill/>
          <a:ln w="1260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48" name="CustomShape 20"/>
          <p:cNvSpPr/>
          <p:nvPr/>
        </p:nvSpPr>
        <p:spPr>
          <a:xfrm>
            <a:off x="3841920" y="5255640"/>
            <a:ext cx="9694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System call</a:t>
            </a:r>
            <a:endParaRPr lang="en-US" sz="1200" b="0" strike="noStrike" spc="-1">
              <a:latin typeface="Arial"/>
            </a:endParaRPr>
          </a:p>
        </p:txBody>
      </p:sp>
      <p:sp>
        <p:nvSpPr>
          <p:cNvPr id="549" name="CustomShape 21"/>
          <p:cNvSpPr/>
          <p:nvPr/>
        </p:nvSpPr>
        <p:spPr>
          <a:xfrm>
            <a:off x="3143160" y="5142600"/>
            <a:ext cx="40500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(sc)</a:t>
            </a:r>
            <a:endParaRPr lang="en-US" sz="1000" b="0" strike="noStrike" spc="-1">
              <a:latin typeface="Arial"/>
            </a:endParaRPr>
          </a:p>
        </p:txBody>
      </p:sp>
      <p:sp>
        <p:nvSpPr>
          <p:cNvPr id="550" name="CustomShape 22"/>
          <p:cNvSpPr/>
          <p:nvPr/>
        </p:nvSpPr>
        <p:spPr>
          <a:xfrm>
            <a:off x="3029040" y="5612760"/>
            <a:ext cx="627840" cy="360"/>
          </a:xfrm>
          <a:custGeom>
            <a:avLst/>
            <a:gdLst/>
            <a:ahLst/>
            <a:cxnLst/>
            <a:rect l="l" t="t" r="r" b="b"/>
            <a:pathLst>
              <a:path w="21600" h="21600">
                <a:moveTo>
                  <a:pt x="0" y="0"/>
                </a:moveTo>
                <a:lnTo>
                  <a:pt x="21600" y="21600"/>
                </a:lnTo>
              </a:path>
            </a:pathLst>
          </a:custGeom>
          <a:noFill/>
          <a:ln w="12600" cap="rnd">
            <a:solidFill>
              <a:srgbClr val="292934"/>
            </a:solidFill>
            <a:custDash>
              <a:ds d="400000" sp="300000"/>
            </a:custDash>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51" name="CustomShape 23"/>
          <p:cNvSpPr/>
          <p:nvPr/>
        </p:nvSpPr>
        <p:spPr>
          <a:xfrm>
            <a:off x="3841920" y="5541120"/>
            <a:ext cx="12517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0" strike="noStrike" spc="-1">
                <a:solidFill>
                  <a:srgbClr val="292934"/>
                </a:solidFill>
                <a:latin typeface="Roboto"/>
                <a:ea typeface="Roboto"/>
              </a:rPr>
              <a:t>Shared headers</a:t>
            </a:r>
            <a:endParaRPr lang="en-US" sz="1200" b="0" strike="noStrike" spc="-1">
              <a:latin typeface="Arial"/>
            </a:endParaRPr>
          </a:p>
        </p:txBody>
      </p:sp>
      <p:sp>
        <p:nvSpPr>
          <p:cNvPr id="552" name="CustomShape 24"/>
          <p:cNvSpPr/>
          <p:nvPr/>
        </p:nvSpPr>
        <p:spPr>
          <a:xfrm>
            <a:off x="3143160" y="5405400"/>
            <a:ext cx="40824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strike="noStrike" spc="-1">
                <a:solidFill>
                  <a:srgbClr val="292934"/>
                </a:solidFill>
                <a:latin typeface="Roboto"/>
                <a:ea typeface="Roboto"/>
              </a:rPr>
              <a:t>(sh)</a:t>
            </a:r>
            <a:endParaRPr lang="en-US" sz="1000" b="0" strike="noStrike" spc="-1">
              <a:latin typeface="Arial"/>
            </a:endParaRPr>
          </a:p>
        </p:txBody>
      </p:sp>
      <p:sp>
        <p:nvSpPr>
          <p:cNvPr id="553" name="CustomShape 25"/>
          <p:cNvSpPr/>
          <p:nvPr/>
        </p:nvSpPr>
        <p:spPr>
          <a:xfrm>
            <a:off x="5319720" y="492696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4" name="CustomShape 26"/>
          <p:cNvSpPr/>
          <p:nvPr/>
        </p:nvSpPr>
        <p:spPr>
          <a:xfrm>
            <a:off x="5319720" y="3763440"/>
            <a:ext cx="3766320" cy="360"/>
          </a:xfrm>
          <a:custGeom>
            <a:avLst/>
            <a:gdLst/>
            <a:ahLst/>
            <a:cxnLst/>
            <a:rect l="l" t="t" r="r" b="b"/>
            <a:pathLst>
              <a:path w="21600" h="21600">
                <a:moveTo>
                  <a:pt x="0" y="0"/>
                </a:moveTo>
                <a:lnTo>
                  <a:pt x="21600" y="21600"/>
                </a:lnTo>
              </a:path>
            </a:pathLst>
          </a:custGeom>
          <a:noFill/>
          <a:ln w="1260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55" name="CustomShape 27"/>
          <p:cNvSpPr/>
          <p:nvPr/>
        </p:nvSpPr>
        <p:spPr>
          <a:xfrm>
            <a:off x="8402760" y="3079080"/>
            <a:ext cx="96768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User Space</a:t>
            </a:r>
            <a:endParaRPr lang="en-US" sz="1200" b="0" strike="noStrike" spc="-1">
              <a:latin typeface="Arial"/>
            </a:endParaRPr>
          </a:p>
        </p:txBody>
      </p:sp>
      <p:sp>
        <p:nvSpPr>
          <p:cNvPr id="556" name="CustomShape 28"/>
          <p:cNvSpPr/>
          <p:nvPr/>
        </p:nvSpPr>
        <p:spPr>
          <a:xfrm>
            <a:off x="8402760" y="4099680"/>
            <a:ext cx="109620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Kernel Space</a:t>
            </a:r>
            <a:endParaRPr lang="en-US" sz="1200" b="0" strike="noStrike" spc="-1">
              <a:latin typeface="Arial"/>
            </a:endParaRPr>
          </a:p>
        </p:txBody>
      </p:sp>
      <p:sp>
        <p:nvSpPr>
          <p:cNvPr id="557" name="CustomShape 29"/>
          <p:cNvSpPr/>
          <p:nvPr/>
        </p:nvSpPr>
        <p:spPr>
          <a:xfrm>
            <a:off x="8217720" y="5279400"/>
            <a:ext cx="1037520" cy="276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200" b="1" strike="noStrike" spc="-1">
                <a:solidFill>
                  <a:srgbClr val="292934"/>
                </a:solidFill>
                <a:latin typeface="Roboto"/>
                <a:ea typeface="Roboto"/>
              </a:rPr>
              <a:t>Hardware</a:t>
            </a:r>
            <a:endParaRPr lang="en-US" sz="1200" b="0" strike="noStrike" spc="-1">
              <a:latin typeface="Arial"/>
            </a:endParaRPr>
          </a:p>
        </p:txBody>
      </p:sp>
      <p:sp>
        <p:nvSpPr>
          <p:cNvPr id="558" name="CustomShape 30"/>
          <p:cNvSpPr/>
          <p:nvPr/>
        </p:nvSpPr>
        <p:spPr>
          <a:xfrm>
            <a:off x="5197320" y="1679040"/>
            <a:ext cx="4264920" cy="4339440"/>
          </a:xfrm>
          <a:prstGeom prst="rect">
            <a:avLst/>
          </a:prstGeom>
          <a:noFill/>
          <a:ln w="12600">
            <a:solidFill>
              <a:srgbClr val="292934"/>
            </a:solidFill>
            <a:miter/>
          </a:ln>
        </p:spPr>
        <p:style>
          <a:lnRef idx="0">
            <a:scrgbClr r="0" g="0" b="0"/>
          </a:lnRef>
          <a:fillRef idx="0">
            <a:scrgbClr r="0" g="0" b="0"/>
          </a:fillRef>
          <a:effectRef idx="0">
            <a:scrgbClr r="0" g="0" b="0"/>
          </a:effectRef>
          <a:fontRef idx="minor"/>
        </p:style>
        <p:txBody>
          <a:bodyPr/>
          <a:lstStyle/>
          <a:p>
            <a:endParaRPr lang="en-JP"/>
          </a:p>
        </p:txBody>
      </p:sp>
      <p:sp>
        <p:nvSpPr>
          <p:cNvPr id="559" name="CustomShape 31"/>
          <p:cNvSpPr/>
          <p:nvPr/>
        </p:nvSpPr>
        <p:spPr>
          <a:xfrm>
            <a:off x="5992920" y="28537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0" name="CustomShape 32"/>
          <p:cNvSpPr/>
          <p:nvPr/>
        </p:nvSpPr>
        <p:spPr>
          <a:xfrm>
            <a:off x="5992920" y="408240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1" name="CustomShape 33"/>
          <p:cNvSpPr/>
          <p:nvPr/>
        </p:nvSpPr>
        <p:spPr>
          <a:xfrm>
            <a:off x="5992920" y="5245920"/>
            <a:ext cx="203688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600" b="0" strike="noStrike" spc="-1">
                <a:solidFill>
                  <a:srgbClr val="292934"/>
                </a:solidFill>
                <a:latin typeface="Roboto"/>
                <a:ea typeface="Roboto"/>
              </a:rPr>
              <a:t>[Insert Components]</a:t>
            </a:r>
            <a:endParaRPr lang="en-US" sz="1600" b="0" strike="noStrike" spc="-1">
              <a:latin typeface="Arial"/>
            </a:endParaRPr>
          </a:p>
        </p:txBody>
      </p:sp>
      <p:sp>
        <p:nvSpPr>
          <p:cNvPr id="562" name="CustomShape 34"/>
          <p:cNvSpPr/>
          <p:nvPr/>
        </p:nvSpPr>
        <p:spPr>
          <a:xfrm>
            <a:off x="6807240" y="3195000"/>
            <a:ext cx="360" cy="86292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3" name="CustomShape 35"/>
          <p:cNvSpPr/>
          <p:nvPr/>
        </p:nvSpPr>
        <p:spPr>
          <a:xfrm>
            <a:off x="6807240" y="4446000"/>
            <a:ext cx="360" cy="777240"/>
          </a:xfrm>
          <a:custGeom>
            <a:avLst/>
            <a:gdLst/>
            <a:ahLst/>
            <a:cxnLst/>
            <a:rect l="l" t="t" r="r" b="b"/>
            <a:pathLst>
              <a:path w="21600" h="21600">
                <a:moveTo>
                  <a:pt x="0" y="0"/>
                </a:moveTo>
                <a:lnTo>
                  <a:pt x="21600" y="21600"/>
                </a:lnTo>
              </a:path>
            </a:pathLst>
          </a:custGeom>
          <a:noFill/>
          <a:ln w="9360">
            <a:solidFill>
              <a:srgbClr val="292934"/>
            </a:solidFill>
            <a:round/>
            <a:headEnd type="triangle" w="lg" len="lg"/>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4" name="CustomShape 36"/>
          <p:cNvSpPr/>
          <p:nvPr/>
        </p:nvSpPr>
        <p:spPr>
          <a:xfrm>
            <a:off x="6807240" y="338220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5" name="CustomShape 37"/>
          <p:cNvSpPr/>
          <p:nvPr/>
        </p:nvSpPr>
        <p:spPr>
          <a:xfrm>
            <a:off x="6807240" y="4447440"/>
            <a:ext cx="1658880" cy="2455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1000" b="0" i="1" strike="noStrike" spc="-1">
                <a:solidFill>
                  <a:srgbClr val="292934"/>
                </a:solidFill>
                <a:latin typeface="Roboto"/>
                <a:ea typeface="Roboto"/>
              </a:rPr>
              <a:t>[Insert interaction method]</a:t>
            </a:r>
            <a:endParaRPr lang="en-US" sz="1000" b="0" strike="noStrike" spc="-1">
              <a:latin typeface="Arial"/>
            </a:endParaRPr>
          </a:p>
        </p:txBody>
      </p:sp>
      <p:sp>
        <p:nvSpPr>
          <p:cNvPr id="566" name="CustomShape 3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Architecture Review (Example Template)</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Concepts in Software</a:t>
            </a:r>
            <a:endParaRPr lang="en-US" sz="4000" b="0" strike="noStrike" spc="-1">
              <a:latin typeface="Arial"/>
            </a:endParaRPr>
          </a:p>
        </p:txBody>
      </p:sp>
      <p:sp>
        <p:nvSpPr>
          <p:cNvPr id="231" name="CustomShape 2"/>
          <p:cNvSpPr/>
          <p:nvPr/>
        </p:nvSpPr>
        <p:spPr>
          <a:xfrm>
            <a:off x="712800" y="1470960"/>
            <a:ext cx="10640160" cy="4990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Basic rule: copyright protects creative works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Copyright generally applies to literary works, such as books, movies, pictures, music, maps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Software is protected by copyright</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 the functionality (that’s protected by patents) but the expression (creativity in implementation details)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Includes Binary Code and Source Code </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copyright owner only has control over the work that he or she created, not someone else’s independent creation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if copying without the permission of the author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7" name="CustomShape 1"/>
          <p:cNvSpPr/>
          <p:nvPr/>
        </p:nvSpPr>
        <p:spPr>
          <a:xfrm>
            <a:off x="3524040" y="946080"/>
            <a:ext cx="5093640" cy="237096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68" name="CustomShape 2"/>
          <p:cNvSpPr/>
          <p:nvPr/>
        </p:nvSpPr>
        <p:spPr>
          <a:xfrm>
            <a:off x="8614440" y="2131920"/>
            <a:ext cx="53748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69" name="CustomShape 3"/>
          <p:cNvSpPr/>
          <p:nvPr/>
        </p:nvSpPr>
        <p:spPr>
          <a:xfrm rot="10800000">
            <a:off x="5227920" y="1167480"/>
            <a:ext cx="345600" cy="17449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70" name="CustomShape 4"/>
          <p:cNvSpPr/>
          <p:nvPr/>
        </p:nvSpPr>
        <p:spPr>
          <a:xfrm rot="16200000">
            <a:off x="4518360" y="1839600"/>
            <a:ext cx="1744920" cy="345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50" b="1" strike="noStrike" spc="-1">
                <a:solidFill>
                  <a:srgbClr val="000000"/>
                </a:solidFill>
                <a:latin typeface="Roboto"/>
                <a:ea typeface="Roboto"/>
              </a:rPr>
              <a:t>Reviews</a:t>
            </a:r>
            <a:endParaRPr lang="en-US" sz="1050" b="0" strike="noStrike" spc="-1">
              <a:latin typeface="Arial"/>
            </a:endParaRPr>
          </a:p>
        </p:txBody>
      </p:sp>
      <p:sp>
        <p:nvSpPr>
          <p:cNvPr id="571" name="CustomShape 5"/>
          <p:cNvSpPr/>
          <p:nvPr/>
        </p:nvSpPr>
        <p:spPr>
          <a:xfrm rot="16200000">
            <a:off x="3386880" y="1857600"/>
            <a:ext cx="118188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identification</a:t>
            </a:r>
            <a:endParaRPr lang="en-US" sz="1200" b="0" strike="noStrike" spc="-1">
              <a:latin typeface="Arial"/>
            </a:endParaRPr>
          </a:p>
        </p:txBody>
      </p:sp>
      <p:sp>
        <p:nvSpPr>
          <p:cNvPr id="572" name="CustomShape 6"/>
          <p:cNvSpPr/>
          <p:nvPr/>
        </p:nvSpPr>
        <p:spPr>
          <a:xfrm rot="16200000">
            <a:off x="3861000" y="1842480"/>
            <a:ext cx="117360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Audit</a:t>
            </a:r>
            <a:endParaRPr lang="en-US" sz="1200" b="0" strike="noStrike" spc="-1">
              <a:latin typeface="Arial"/>
            </a:endParaRPr>
          </a:p>
        </p:txBody>
      </p:sp>
      <p:sp>
        <p:nvSpPr>
          <p:cNvPr id="573" name="CustomShape 7"/>
          <p:cNvSpPr/>
          <p:nvPr/>
        </p:nvSpPr>
        <p:spPr>
          <a:xfrm rot="16200000">
            <a:off x="431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Resolve Issues</a:t>
            </a:r>
            <a:endParaRPr lang="en-US" sz="1200" b="0" strike="noStrike" spc="-1">
              <a:latin typeface="Arial"/>
            </a:endParaRPr>
          </a:p>
        </p:txBody>
      </p:sp>
      <p:sp>
        <p:nvSpPr>
          <p:cNvPr id="574" name="CustomShape 8"/>
          <p:cNvSpPr/>
          <p:nvPr/>
        </p:nvSpPr>
        <p:spPr>
          <a:xfrm rot="16200000">
            <a:off x="5315760" y="18522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Approvals</a:t>
            </a:r>
            <a:endParaRPr lang="en-US" sz="1200" b="0" strike="noStrike" spc="-1">
              <a:latin typeface="Arial"/>
            </a:endParaRPr>
          </a:p>
        </p:txBody>
      </p:sp>
      <p:sp>
        <p:nvSpPr>
          <p:cNvPr id="575" name="CustomShape 9"/>
          <p:cNvSpPr/>
          <p:nvPr/>
        </p:nvSpPr>
        <p:spPr>
          <a:xfrm rot="16200000">
            <a:off x="5762880" y="1847880"/>
            <a:ext cx="116712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Registration</a:t>
            </a:r>
            <a:endParaRPr lang="en-US" sz="1200" b="0" strike="noStrike" spc="-1">
              <a:latin typeface="Arial"/>
            </a:endParaRPr>
          </a:p>
        </p:txBody>
      </p:sp>
      <p:sp>
        <p:nvSpPr>
          <p:cNvPr id="576" name="CustomShape 10"/>
          <p:cNvSpPr/>
          <p:nvPr/>
        </p:nvSpPr>
        <p:spPr>
          <a:xfrm rot="16200000">
            <a:off x="620748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Notices</a:t>
            </a:r>
            <a:endParaRPr lang="en-US" sz="1200" b="0" strike="noStrike" spc="-1">
              <a:latin typeface="Arial"/>
            </a:endParaRPr>
          </a:p>
        </p:txBody>
      </p:sp>
      <p:sp>
        <p:nvSpPr>
          <p:cNvPr id="577" name="CustomShape 11"/>
          <p:cNvSpPr/>
          <p:nvPr/>
        </p:nvSpPr>
        <p:spPr>
          <a:xfrm rot="16200000">
            <a:off x="6654240" y="183960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78" name="CustomShape 12"/>
          <p:cNvSpPr/>
          <p:nvPr/>
        </p:nvSpPr>
        <p:spPr>
          <a:xfrm rot="16200000">
            <a:off x="7101000" y="183312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Distribution</a:t>
            </a:r>
            <a:endParaRPr lang="en-US" sz="1200" b="0" strike="noStrike" spc="-1">
              <a:latin typeface="Arial"/>
            </a:endParaRPr>
          </a:p>
        </p:txBody>
      </p:sp>
      <p:sp>
        <p:nvSpPr>
          <p:cNvPr id="579" name="CustomShape 13"/>
          <p:cNvSpPr/>
          <p:nvPr/>
        </p:nvSpPr>
        <p:spPr>
          <a:xfrm rot="16200000">
            <a:off x="7555320" y="1835280"/>
            <a:ext cx="1171440" cy="36900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200" b="1" strike="noStrike" spc="-1">
                <a:solidFill>
                  <a:srgbClr val="000000"/>
                </a:solidFill>
                <a:latin typeface="Roboto"/>
                <a:ea typeface="Roboto"/>
              </a:rPr>
              <a:t>Verifications</a:t>
            </a:r>
            <a:endParaRPr lang="en-US" sz="1200" b="0" strike="noStrike" spc="-1">
              <a:latin typeface="Arial"/>
            </a:endParaRPr>
          </a:p>
        </p:txBody>
      </p:sp>
      <p:sp>
        <p:nvSpPr>
          <p:cNvPr id="580" name="CustomShape 14"/>
          <p:cNvSpPr/>
          <p:nvPr/>
        </p:nvSpPr>
        <p:spPr>
          <a:xfrm>
            <a:off x="3782520" y="204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581" name="CustomShape 15"/>
          <p:cNvSpPr/>
          <p:nvPr/>
        </p:nvSpPr>
        <p:spPr>
          <a:xfrm>
            <a:off x="6132240" y="3735360"/>
            <a:ext cx="5433840" cy="28328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Outcome: </a:t>
            </a:r>
            <a:endParaRPr lang="en-US" sz="18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Ensure the software in the audit report conforms with FOSS policies </a:t>
            </a:r>
            <a:endParaRPr lang="en-US" sz="1600" b="0" strike="noStrike" spc="-1">
              <a:latin typeface="Arial"/>
            </a:endParaRPr>
          </a:p>
          <a:p>
            <a:pPr marL="228600" indent="-227880">
              <a:lnSpc>
                <a:spcPct val="90000"/>
              </a:lnSpc>
              <a:spcBef>
                <a:spcPts val="1001"/>
              </a:spcBef>
              <a:buClr>
                <a:srgbClr val="292934"/>
              </a:buClr>
              <a:buFont typeface="Arial"/>
              <a:buChar char="•"/>
            </a:pPr>
            <a:r>
              <a:rPr lang="en-US" sz="1600" b="0" strike="noStrike" spc="-1">
                <a:solidFill>
                  <a:srgbClr val="292934"/>
                </a:solidFill>
                <a:latin typeface="Roboto"/>
                <a:ea typeface="Roboto"/>
              </a:rPr>
              <a:t>Preserve audit report findings and mark resolved issues as ready for the next step (i.e. Approval)</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582" name="CustomShape 16"/>
          <p:cNvSpPr/>
          <p:nvPr/>
        </p:nvSpPr>
        <p:spPr>
          <a:xfrm>
            <a:off x="498600" y="3781440"/>
            <a:ext cx="53568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90000"/>
              </a:lnSpc>
            </a:pPr>
            <a:r>
              <a:rPr lang="en-US" sz="1800" b="0" u="sng" strike="noStrike" spc="-1">
                <a:solidFill>
                  <a:srgbClr val="0070C0"/>
                </a:solidFill>
                <a:uFillTx/>
                <a:latin typeface="Roboto"/>
                <a:ea typeface="Roboto"/>
              </a:rPr>
              <a:t>Steps: </a:t>
            </a:r>
            <a:endParaRPr lang="en-US" sz="18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Include appropriate authority levels in review staff</a:t>
            </a:r>
            <a:endParaRPr lang="en-US" sz="1600" b="0" strike="noStrike" spc="-1">
              <a:latin typeface="Arial"/>
            </a:endParaRPr>
          </a:p>
          <a:p>
            <a:pPr marL="285840" indent="-285120">
              <a:lnSpc>
                <a:spcPct val="90000"/>
              </a:lnSpc>
              <a:spcBef>
                <a:spcPts val="1001"/>
              </a:spcBef>
              <a:buClr>
                <a:srgbClr val="292934"/>
              </a:buClr>
              <a:buFont typeface="Arial"/>
              <a:buChar char="•"/>
            </a:pPr>
            <a:r>
              <a:rPr lang="en-US" sz="1600" b="0" strike="noStrike" spc="-1">
                <a:solidFill>
                  <a:srgbClr val="292934"/>
                </a:solidFill>
                <a:latin typeface="Roboto"/>
                <a:ea typeface="Roboto"/>
              </a:rPr>
              <a:t>Conduct review with reference to your FOSS policy</a:t>
            </a:r>
            <a:endParaRPr lang="en-US" sz="1600" b="0" strike="noStrike" spc="-1">
              <a:latin typeface="Arial"/>
            </a:endParaRPr>
          </a:p>
        </p:txBody>
      </p:sp>
      <p:sp>
        <p:nvSpPr>
          <p:cNvPr id="583" name="CustomShape 17"/>
          <p:cNvSpPr/>
          <p:nvPr/>
        </p:nvSpPr>
        <p:spPr>
          <a:xfrm>
            <a:off x="246600" y="327960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Review the resolved issues to confirm it matches your FOSS policy</a:t>
            </a:r>
            <a:endParaRPr lang="en-US" sz="2400" b="0" strike="noStrike" spc="-1">
              <a:latin typeface="Arial"/>
            </a:endParaRPr>
          </a:p>
        </p:txBody>
      </p:sp>
      <p:sp>
        <p:nvSpPr>
          <p:cNvPr id="5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Performing Reviews</a:t>
            </a:r>
            <a:endParaRPr lang="en-US" sz="4000" b="0" strike="noStrike" spc="-1">
              <a:latin typeface="Arial"/>
            </a:endParaRPr>
          </a:p>
        </p:txBody>
      </p:sp>
      <p:sp>
        <p:nvSpPr>
          <p:cNvPr id="585" name="CustomShape 19"/>
          <p:cNvSpPr/>
          <p:nvPr/>
        </p:nvSpPr>
        <p:spPr>
          <a:xfrm>
            <a:off x="2343240" y="18997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65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586" name="CustomShape 20"/>
          <p:cNvSpPr/>
          <p:nvPr/>
        </p:nvSpPr>
        <p:spPr>
          <a:xfrm>
            <a:off x="3198960" y="21340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87" name="CustomShape 21"/>
          <p:cNvSpPr/>
          <p:nvPr/>
        </p:nvSpPr>
        <p:spPr>
          <a:xfrm>
            <a:off x="9169560" y="18997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7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 name="CustomShape 1"/>
          <p:cNvSpPr/>
          <p:nvPr/>
        </p:nvSpPr>
        <p:spPr>
          <a:xfrm>
            <a:off x="0" y="1446120"/>
            <a:ext cx="8457480" cy="273780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Based on the results of the software audit and review in previous steps, software may or may not be approved for use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should specify versions of approved FOSS components, the approved usage model for the component, and any other applicable obligations under the FOSS license</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 should be made at appropriate authority levels</a:t>
            </a:r>
            <a:endParaRPr lang="en-US" sz="2000" b="0" strike="noStrike" spc="-1">
              <a:latin typeface="Arial"/>
            </a:endParaRPr>
          </a:p>
          <a:p>
            <a:pPr marL="182880" indent="-182160">
              <a:lnSpc>
                <a:spcPct val="100000"/>
              </a:lnSpc>
              <a:spcBef>
                <a:spcPts val="400"/>
              </a:spcBef>
            </a:pPr>
            <a:endParaRPr lang="en-US" sz="2000" b="0" strike="noStrike" spc="-1">
              <a:latin typeface="Arial"/>
            </a:endParaRPr>
          </a:p>
        </p:txBody>
      </p:sp>
      <p:sp>
        <p:nvSpPr>
          <p:cNvPr id="589" name="CustomShape 2"/>
          <p:cNvSpPr/>
          <p:nvPr/>
        </p:nvSpPr>
        <p:spPr>
          <a:xfrm>
            <a:off x="3946680" y="46886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590" name="CustomShape 3"/>
          <p:cNvSpPr/>
          <p:nvPr/>
        </p:nvSpPr>
        <p:spPr>
          <a:xfrm>
            <a:off x="8450280" y="55854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591" name="CustomShape 4"/>
          <p:cNvSpPr/>
          <p:nvPr/>
        </p:nvSpPr>
        <p:spPr>
          <a:xfrm rot="10800000">
            <a:off x="5843520" y="48560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592" name="CustomShape 5"/>
          <p:cNvSpPr/>
          <p:nvPr/>
        </p:nvSpPr>
        <p:spPr>
          <a:xfrm rot="16200000">
            <a:off x="5352480" y="53463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Approvals</a:t>
            </a:r>
            <a:endParaRPr lang="en-US" sz="1000" b="0" strike="noStrike" spc="-1">
              <a:latin typeface="Arial"/>
            </a:endParaRPr>
          </a:p>
        </p:txBody>
      </p:sp>
      <p:sp>
        <p:nvSpPr>
          <p:cNvPr id="593" name="CustomShape 6"/>
          <p:cNvSpPr/>
          <p:nvPr/>
        </p:nvSpPr>
        <p:spPr>
          <a:xfrm rot="16200000">
            <a:off x="3901320" y="52538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594" name="CustomShape 7"/>
          <p:cNvSpPr/>
          <p:nvPr/>
        </p:nvSpPr>
        <p:spPr>
          <a:xfrm rot="16200000">
            <a:off x="4322160" y="53290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595" name="CustomShape 8"/>
          <p:cNvSpPr/>
          <p:nvPr/>
        </p:nvSpPr>
        <p:spPr>
          <a:xfrm rot="16200000">
            <a:off x="472104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596" name="CustomShape 9"/>
          <p:cNvSpPr/>
          <p:nvPr/>
        </p:nvSpPr>
        <p:spPr>
          <a:xfrm rot="16200000">
            <a:off x="5129280" y="5334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597" name="CustomShape 10"/>
          <p:cNvSpPr/>
          <p:nvPr/>
        </p:nvSpPr>
        <p:spPr>
          <a:xfrm rot="16200000">
            <a:off x="5999760" y="53319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598" name="CustomShape 11"/>
          <p:cNvSpPr/>
          <p:nvPr/>
        </p:nvSpPr>
        <p:spPr>
          <a:xfrm rot="16200000">
            <a:off x="6394320" y="53265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599" name="CustomShape 12"/>
          <p:cNvSpPr/>
          <p:nvPr/>
        </p:nvSpPr>
        <p:spPr>
          <a:xfrm rot="16200000">
            <a:off x="6789600" y="52419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0" name="CustomShape 13"/>
          <p:cNvSpPr/>
          <p:nvPr/>
        </p:nvSpPr>
        <p:spPr>
          <a:xfrm rot="16200000">
            <a:off x="7184880" y="5321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01" name="CustomShape 14"/>
          <p:cNvSpPr/>
          <p:nvPr/>
        </p:nvSpPr>
        <p:spPr>
          <a:xfrm rot="16200000">
            <a:off x="7586640" y="52387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02" name="CustomShape 15"/>
          <p:cNvSpPr/>
          <p:nvPr/>
        </p:nvSpPr>
        <p:spPr>
          <a:xfrm>
            <a:off x="4175280" y="55155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03"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Approvals</a:t>
            </a:r>
            <a:endParaRPr lang="en-US" sz="4000" b="0" strike="noStrike" spc="-1">
              <a:latin typeface="Arial"/>
            </a:endParaRPr>
          </a:p>
        </p:txBody>
      </p:sp>
      <p:sp>
        <p:nvSpPr>
          <p:cNvPr id="604" name="CustomShape 17"/>
          <p:cNvSpPr/>
          <p:nvPr/>
        </p:nvSpPr>
        <p:spPr>
          <a:xfrm>
            <a:off x="2765880" y="535284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05" name="CustomShape 18"/>
          <p:cNvSpPr/>
          <p:nvPr/>
        </p:nvSpPr>
        <p:spPr>
          <a:xfrm>
            <a:off x="3621600" y="558720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06" name="CustomShape 19"/>
          <p:cNvSpPr/>
          <p:nvPr/>
        </p:nvSpPr>
        <p:spPr>
          <a:xfrm>
            <a:off x="8716320" y="53528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 name="CustomShape 1"/>
          <p:cNvSpPr/>
          <p:nvPr/>
        </p:nvSpPr>
        <p:spPr>
          <a:xfrm>
            <a:off x="4016520" y="1576440"/>
            <a:ext cx="8174880" cy="304884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000" b="0" strike="noStrike" spc="-1">
                <a:solidFill>
                  <a:srgbClr val="292934"/>
                </a:solidFill>
                <a:latin typeface="Roboto"/>
                <a:ea typeface="Roboto"/>
              </a:rPr>
              <a:t>Once a FOSS component has been approved for usage in a product, it should be added to the software inventory for that product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approval and its conditions should be registered in a tracking system </a:t>
            </a:r>
            <a:endParaRPr lang="en-US" sz="2000" b="0" strike="noStrike" spc="-1">
              <a:latin typeface="Arial"/>
            </a:endParaRPr>
          </a:p>
          <a:p>
            <a:pPr marL="182880" indent="-18216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tracking system should make it clear that a new approval is needed for a new version of a FOSS component or if a new usage model is proposed </a:t>
            </a:r>
            <a:endParaRPr lang="en-US" sz="2000" b="0" strike="noStrike" spc="-1">
              <a:latin typeface="Arial"/>
            </a:endParaRPr>
          </a:p>
        </p:txBody>
      </p:sp>
      <p:sp>
        <p:nvSpPr>
          <p:cNvPr id="608" name="CustomShape 2"/>
          <p:cNvSpPr/>
          <p:nvPr/>
        </p:nvSpPr>
        <p:spPr>
          <a:xfrm>
            <a:off x="3594960" y="457524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09" name="CustomShape 3"/>
          <p:cNvSpPr/>
          <p:nvPr/>
        </p:nvSpPr>
        <p:spPr>
          <a:xfrm>
            <a:off x="8098560" y="54723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10" name="CustomShape 4"/>
          <p:cNvSpPr/>
          <p:nvPr/>
        </p:nvSpPr>
        <p:spPr>
          <a:xfrm rot="10800000">
            <a:off x="5880600" y="47430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11" name="CustomShape 5"/>
          <p:cNvSpPr/>
          <p:nvPr/>
        </p:nvSpPr>
        <p:spPr>
          <a:xfrm rot="16200000">
            <a:off x="5389560" y="52329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Registration</a:t>
            </a:r>
            <a:endParaRPr lang="en-US" sz="1000" b="0" strike="noStrike" spc="-1">
              <a:latin typeface="Arial"/>
            </a:endParaRPr>
          </a:p>
        </p:txBody>
      </p:sp>
      <p:sp>
        <p:nvSpPr>
          <p:cNvPr id="612" name="CustomShape 6"/>
          <p:cNvSpPr/>
          <p:nvPr/>
        </p:nvSpPr>
        <p:spPr>
          <a:xfrm rot="16200000">
            <a:off x="3549600" y="51408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900" b="1" strike="noStrike" spc="-1">
                <a:solidFill>
                  <a:srgbClr val="000000"/>
                </a:solidFill>
                <a:latin typeface="Roboto"/>
                <a:ea typeface="Roboto"/>
              </a:rPr>
              <a:t>identification</a:t>
            </a:r>
            <a:endParaRPr lang="en-US" sz="900" b="0" strike="noStrike" spc="-1">
              <a:latin typeface="Arial"/>
            </a:endParaRPr>
          </a:p>
        </p:txBody>
      </p:sp>
      <p:sp>
        <p:nvSpPr>
          <p:cNvPr id="613" name="CustomShape 7"/>
          <p:cNvSpPr/>
          <p:nvPr/>
        </p:nvSpPr>
        <p:spPr>
          <a:xfrm rot="16200000">
            <a:off x="3970440" y="52156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14" name="CustomShape 8"/>
          <p:cNvSpPr/>
          <p:nvPr/>
        </p:nvSpPr>
        <p:spPr>
          <a:xfrm rot="16200000">
            <a:off x="436932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15" name="CustomShape 9"/>
          <p:cNvSpPr/>
          <p:nvPr/>
        </p:nvSpPr>
        <p:spPr>
          <a:xfrm rot="16200000">
            <a:off x="4777560" y="5221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16" name="CustomShape 10"/>
          <p:cNvSpPr/>
          <p:nvPr/>
        </p:nvSpPr>
        <p:spPr>
          <a:xfrm rot="16200000">
            <a:off x="5179680" y="521892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17" name="CustomShape 11"/>
          <p:cNvSpPr/>
          <p:nvPr/>
        </p:nvSpPr>
        <p:spPr>
          <a:xfrm rot="16200000">
            <a:off x="6042600" y="5213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18" name="CustomShape 12"/>
          <p:cNvSpPr/>
          <p:nvPr/>
        </p:nvSpPr>
        <p:spPr>
          <a:xfrm rot="16200000">
            <a:off x="6437880" y="51289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19" name="CustomShape 13"/>
          <p:cNvSpPr/>
          <p:nvPr/>
        </p:nvSpPr>
        <p:spPr>
          <a:xfrm rot="16200000">
            <a:off x="6833160" y="52084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20" name="CustomShape 14"/>
          <p:cNvSpPr/>
          <p:nvPr/>
        </p:nvSpPr>
        <p:spPr>
          <a:xfrm rot="16200000">
            <a:off x="7233120" y="51256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21" name="CustomShape 15"/>
          <p:cNvSpPr/>
          <p:nvPr/>
        </p:nvSpPr>
        <p:spPr>
          <a:xfrm>
            <a:off x="3823560" y="54025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22" name="CustomShape 16"/>
          <p:cNvSpPr/>
          <p:nvPr/>
        </p:nvSpPr>
        <p:spPr>
          <a:xfrm>
            <a:off x="974880" y="4655160"/>
            <a:ext cx="10638720" cy="368640"/>
          </a:xfrm>
          <a:prstGeom prst="rect">
            <a:avLst/>
          </a:prstGeom>
          <a:noFill/>
          <a:ln>
            <a:noFill/>
          </a:ln>
        </p:spPr>
        <p:style>
          <a:lnRef idx="0">
            <a:scrgbClr r="0" g="0" b="0"/>
          </a:lnRef>
          <a:fillRef idx="0">
            <a:scrgbClr r="0" g="0" b="0"/>
          </a:fillRef>
          <a:effectRef idx="0">
            <a:scrgbClr r="0" g="0" b="0"/>
          </a:effectRef>
          <a:fontRef idx="minor"/>
        </p:style>
        <p:txBody>
          <a:bodyPr/>
          <a:lstStyle/>
          <a:p>
            <a:endParaRPr lang="en-JP"/>
          </a:p>
        </p:txBody>
      </p:sp>
      <p:sp>
        <p:nvSpPr>
          <p:cNvPr id="623" name="CustomShape 17"/>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Registration / Approval Tracking</a:t>
            </a:r>
            <a:endParaRPr lang="en-US" sz="4000" b="0" strike="noStrike" spc="-1">
              <a:latin typeface="Arial"/>
            </a:endParaRPr>
          </a:p>
        </p:txBody>
      </p:sp>
      <p:sp>
        <p:nvSpPr>
          <p:cNvPr id="624" name="CustomShape 18"/>
          <p:cNvSpPr/>
          <p:nvPr/>
        </p:nvSpPr>
        <p:spPr>
          <a:xfrm>
            <a:off x="2414160" y="52372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25" name="CustomShape 19"/>
          <p:cNvSpPr/>
          <p:nvPr/>
        </p:nvSpPr>
        <p:spPr>
          <a:xfrm>
            <a:off x="3269520" y="54712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26" name="CustomShape 20"/>
          <p:cNvSpPr/>
          <p:nvPr/>
        </p:nvSpPr>
        <p:spPr>
          <a:xfrm>
            <a:off x="8334000" y="523980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CustomShape 1"/>
          <p:cNvSpPr/>
          <p:nvPr/>
        </p:nvSpPr>
        <p:spPr>
          <a:xfrm>
            <a:off x="2176560" y="3925800"/>
            <a:ext cx="10014840" cy="2504520"/>
          </a:xfrm>
          <a:prstGeom prst="rect">
            <a:avLst/>
          </a:prstGeom>
          <a:noFill/>
          <a:ln>
            <a:noFill/>
          </a:ln>
        </p:spPr>
        <p:style>
          <a:lnRef idx="0">
            <a:scrgbClr r="0" g="0" b="0"/>
          </a:lnRef>
          <a:fillRef idx="0">
            <a:scrgbClr r="0" g="0" b="0"/>
          </a:fillRef>
          <a:effectRef idx="0">
            <a:scrgbClr r="0" g="0" b="0"/>
          </a:effectRef>
          <a:fontRef idx="minor"/>
        </p:style>
        <p:txBody>
          <a:bodyPr lIns="252000" tIns="180000" rIns="180000" bIns="216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Prepare appropriate notices for any FOSS used in a product release:</a:t>
            </a:r>
            <a:endParaRPr lang="en-US" sz="24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Acknowledge the use of FOSS by providing full copyright and attribution notices </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Inform the end user of the product on how to obtain a copy of the FOSS source code (when applicable, for example in the case of GPL and LGPL)</a:t>
            </a:r>
            <a:endParaRPr lang="en-US" sz="1800" b="0" strike="noStrike" spc="-1">
              <a:latin typeface="Arial"/>
            </a:endParaRPr>
          </a:p>
          <a:p>
            <a:pPr marL="457200" lvl="1" indent="-189720">
              <a:lnSpc>
                <a:spcPct val="100000"/>
              </a:lnSpc>
              <a:spcBef>
                <a:spcPts val="360"/>
              </a:spcBef>
              <a:buClr>
                <a:srgbClr val="93A299"/>
              </a:buClr>
              <a:buSzPct val="85000"/>
              <a:buFont typeface="Arial"/>
              <a:buChar char="•"/>
            </a:pPr>
            <a:r>
              <a:rPr lang="en-US" sz="1800" b="0" strike="noStrike" spc="-1">
                <a:solidFill>
                  <a:srgbClr val="292934"/>
                </a:solidFill>
                <a:latin typeface="Roboto"/>
                <a:ea typeface="Roboto"/>
              </a:rPr>
              <a:t>Reproduce the entire text of the license agreements for the FOSS code included in the product as needed </a:t>
            </a:r>
            <a:endParaRPr lang="en-US" sz="1800" b="0" strike="noStrike" spc="-1">
              <a:latin typeface="Arial"/>
            </a:endParaRPr>
          </a:p>
        </p:txBody>
      </p:sp>
      <p:sp>
        <p:nvSpPr>
          <p:cNvPr id="628" name="CustomShape 2"/>
          <p:cNvSpPr/>
          <p:nvPr/>
        </p:nvSpPr>
        <p:spPr>
          <a:xfrm>
            <a:off x="3097800" y="16930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29" name="CustomShape 3"/>
          <p:cNvSpPr/>
          <p:nvPr/>
        </p:nvSpPr>
        <p:spPr>
          <a:xfrm>
            <a:off x="7601400" y="25902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30" name="CustomShape 4"/>
          <p:cNvSpPr/>
          <p:nvPr/>
        </p:nvSpPr>
        <p:spPr>
          <a:xfrm rot="10800000">
            <a:off x="5788440" y="18608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31" name="CustomShape 5"/>
          <p:cNvSpPr/>
          <p:nvPr/>
        </p:nvSpPr>
        <p:spPr>
          <a:xfrm rot="16200000">
            <a:off x="5297040" y="23511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Notices</a:t>
            </a:r>
            <a:endParaRPr lang="en-US" sz="1000" b="0" strike="noStrike" spc="-1">
              <a:latin typeface="Arial"/>
            </a:endParaRPr>
          </a:p>
        </p:txBody>
      </p:sp>
      <p:sp>
        <p:nvSpPr>
          <p:cNvPr id="632" name="CustomShape 6"/>
          <p:cNvSpPr/>
          <p:nvPr/>
        </p:nvSpPr>
        <p:spPr>
          <a:xfrm rot="16200000">
            <a:off x="3052440" y="22586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33" name="CustomShape 7"/>
          <p:cNvSpPr/>
          <p:nvPr/>
        </p:nvSpPr>
        <p:spPr>
          <a:xfrm rot="16200000">
            <a:off x="3473280" y="23338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34" name="CustomShape 8"/>
          <p:cNvSpPr/>
          <p:nvPr/>
        </p:nvSpPr>
        <p:spPr>
          <a:xfrm rot="16200000">
            <a:off x="387216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35" name="CustomShape 9"/>
          <p:cNvSpPr/>
          <p:nvPr/>
        </p:nvSpPr>
        <p:spPr>
          <a:xfrm rot="16200000">
            <a:off x="4280400" y="23392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36" name="CustomShape 10"/>
          <p:cNvSpPr/>
          <p:nvPr/>
        </p:nvSpPr>
        <p:spPr>
          <a:xfrm rot="16200000">
            <a:off x="4690440" y="233676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37" name="CustomShape 11"/>
          <p:cNvSpPr/>
          <p:nvPr/>
        </p:nvSpPr>
        <p:spPr>
          <a:xfrm rot="16200000">
            <a:off x="5085000" y="23313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38" name="CustomShape 12"/>
          <p:cNvSpPr/>
          <p:nvPr/>
        </p:nvSpPr>
        <p:spPr>
          <a:xfrm rot="16200000">
            <a:off x="5940720" y="22467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39" name="CustomShape 13"/>
          <p:cNvSpPr/>
          <p:nvPr/>
        </p:nvSpPr>
        <p:spPr>
          <a:xfrm rot="16200000">
            <a:off x="6336000" y="23266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40" name="CustomShape 14"/>
          <p:cNvSpPr/>
          <p:nvPr/>
        </p:nvSpPr>
        <p:spPr>
          <a:xfrm rot="16200000">
            <a:off x="6737760" y="2243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41" name="CustomShape 15"/>
          <p:cNvSpPr/>
          <p:nvPr/>
        </p:nvSpPr>
        <p:spPr>
          <a:xfrm>
            <a:off x="3326400" y="25203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42" name="CustomShape 16"/>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Notices</a:t>
            </a:r>
            <a:endParaRPr lang="en-US" sz="4000" b="0" strike="noStrike" spc="-1">
              <a:latin typeface="Arial"/>
            </a:endParaRPr>
          </a:p>
        </p:txBody>
      </p:sp>
      <p:sp>
        <p:nvSpPr>
          <p:cNvPr id="643" name="CustomShape 17"/>
          <p:cNvSpPr/>
          <p:nvPr/>
        </p:nvSpPr>
        <p:spPr>
          <a:xfrm>
            <a:off x="1917000" y="2355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44" name="CustomShape 18"/>
          <p:cNvSpPr/>
          <p:nvPr/>
        </p:nvSpPr>
        <p:spPr>
          <a:xfrm>
            <a:off x="2772360" y="25894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5" name="CustomShape 19"/>
          <p:cNvSpPr/>
          <p:nvPr/>
        </p:nvSpPr>
        <p:spPr>
          <a:xfrm>
            <a:off x="7853040" y="23576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6" name="CustomShape 1"/>
          <p:cNvSpPr/>
          <p:nvPr/>
        </p:nvSpPr>
        <p:spPr>
          <a:xfrm>
            <a:off x="3778200" y="147420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47" name="CustomShape 2"/>
          <p:cNvSpPr/>
          <p:nvPr/>
        </p:nvSpPr>
        <p:spPr>
          <a:xfrm>
            <a:off x="8282160" y="237096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48" name="CustomShape 3"/>
          <p:cNvSpPr/>
          <p:nvPr/>
        </p:nvSpPr>
        <p:spPr>
          <a:xfrm rot="10800000">
            <a:off x="6865920" y="164160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49" name="CustomShape 4"/>
          <p:cNvSpPr/>
          <p:nvPr/>
        </p:nvSpPr>
        <p:spPr>
          <a:xfrm rot="16200000">
            <a:off x="6374520" y="213192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50" name="CustomShape 5"/>
          <p:cNvSpPr/>
          <p:nvPr/>
        </p:nvSpPr>
        <p:spPr>
          <a:xfrm rot="16200000">
            <a:off x="3732840" y="203940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51" name="CustomShape 6"/>
          <p:cNvSpPr/>
          <p:nvPr/>
        </p:nvSpPr>
        <p:spPr>
          <a:xfrm rot="16200000">
            <a:off x="4153680" y="211464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52" name="CustomShape 7"/>
          <p:cNvSpPr/>
          <p:nvPr/>
        </p:nvSpPr>
        <p:spPr>
          <a:xfrm rot="16200000">
            <a:off x="4552920" y="20275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53" name="CustomShape 8"/>
          <p:cNvSpPr/>
          <p:nvPr/>
        </p:nvSpPr>
        <p:spPr>
          <a:xfrm rot="16200000">
            <a:off x="4960800" y="21200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54" name="CustomShape 9"/>
          <p:cNvSpPr/>
          <p:nvPr/>
        </p:nvSpPr>
        <p:spPr>
          <a:xfrm rot="16200000">
            <a:off x="5363280" y="21178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55" name="CustomShape 10"/>
          <p:cNvSpPr/>
          <p:nvPr/>
        </p:nvSpPr>
        <p:spPr>
          <a:xfrm rot="16200000">
            <a:off x="576576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56" name="CustomShape 11"/>
          <p:cNvSpPr/>
          <p:nvPr/>
        </p:nvSpPr>
        <p:spPr>
          <a:xfrm rot="16200000">
            <a:off x="6161040" y="21121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57" name="CustomShape 12"/>
          <p:cNvSpPr/>
          <p:nvPr/>
        </p:nvSpPr>
        <p:spPr>
          <a:xfrm rot="16200000">
            <a:off x="7016760" y="210744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658" name="CustomShape 13"/>
          <p:cNvSpPr/>
          <p:nvPr/>
        </p:nvSpPr>
        <p:spPr>
          <a:xfrm rot="16200000">
            <a:off x="7418160" y="202464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59" name="CustomShape 14"/>
          <p:cNvSpPr/>
          <p:nvPr/>
        </p:nvSpPr>
        <p:spPr>
          <a:xfrm>
            <a:off x="4006800" y="230112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60" name="CustomShape 15"/>
          <p:cNvSpPr/>
          <p:nvPr/>
        </p:nvSpPr>
        <p:spPr>
          <a:xfrm>
            <a:off x="6240960" y="3735360"/>
            <a:ext cx="5324760" cy="2679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The distribution package contains only software that has been reviewed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"Distributed Compliance Artifacts" (as defined in the OpenChain specification), including appropriate notice files are included in the distribution package or other delivery method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61" name="CustomShape 16"/>
          <p:cNvSpPr/>
          <p:nvPr/>
        </p:nvSpPr>
        <p:spPr>
          <a:xfrm>
            <a:off x="530280" y="3781440"/>
            <a:ext cx="545544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FOSS packages destined for distribution have been identified and approved</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the reviewed source code matches the binary equivalents shipping in the product</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all appropriate notices have been included to inform end-users of their right to request source code for identified FOSS</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compliance with other identified obligations </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62" name="CustomShape 17"/>
          <p:cNvSpPr/>
          <p:nvPr/>
        </p:nvSpPr>
        <p:spPr>
          <a:xfrm>
            <a:off x="246600" y="3216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Verify that distributed software has been reviewed and approved </a:t>
            </a:r>
            <a:endParaRPr lang="en-US" sz="2400" b="0" strike="noStrike" spc="-1">
              <a:latin typeface="Arial"/>
            </a:endParaRPr>
          </a:p>
        </p:txBody>
      </p:sp>
      <p:sp>
        <p:nvSpPr>
          <p:cNvPr id="663"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Pre-Distribution Verifications</a:t>
            </a:r>
            <a:endParaRPr lang="en-US" sz="4000" b="0" strike="noStrike" spc="-1">
              <a:latin typeface="Arial"/>
            </a:endParaRPr>
          </a:p>
        </p:txBody>
      </p:sp>
      <p:sp>
        <p:nvSpPr>
          <p:cNvPr id="664" name="CustomShape 19"/>
          <p:cNvSpPr/>
          <p:nvPr/>
        </p:nvSpPr>
        <p:spPr>
          <a:xfrm>
            <a:off x="2597400" y="20671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65" name="CustomShape 20"/>
          <p:cNvSpPr/>
          <p:nvPr/>
        </p:nvSpPr>
        <p:spPr>
          <a:xfrm>
            <a:off x="3453120" y="23011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6" name="CustomShape 21"/>
          <p:cNvSpPr/>
          <p:nvPr/>
        </p:nvSpPr>
        <p:spPr>
          <a:xfrm>
            <a:off x="8519040" y="21272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7" name="CustomShape 1"/>
          <p:cNvSpPr/>
          <p:nvPr/>
        </p:nvSpPr>
        <p:spPr>
          <a:xfrm>
            <a:off x="3157200" y="129168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68" name="CustomShape 2"/>
          <p:cNvSpPr/>
          <p:nvPr/>
        </p:nvSpPr>
        <p:spPr>
          <a:xfrm>
            <a:off x="7660440" y="218808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69" name="CustomShape 3"/>
          <p:cNvSpPr/>
          <p:nvPr/>
        </p:nvSpPr>
        <p:spPr>
          <a:xfrm rot="10800000">
            <a:off x="6641640" y="145944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70" name="CustomShape 4"/>
          <p:cNvSpPr/>
          <p:nvPr/>
        </p:nvSpPr>
        <p:spPr>
          <a:xfrm rot="16200000">
            <a:off x="6150600" y="194976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Distribution</a:t>
            </a:r>
            <a:endParaRPr lang="en-US" sz="1000" b="0" strike="noStrike" spc="-1">
              <a:latin typeface="Arial"/>
            </a:endParaRPr>
          </a:p>
        </p:txBody>
      </p:sp>
      <p:sp>
        <p:nvSpPr>
          <p:cNvPr id="671" name="CustomShape 5"/>
          <p:cNvSpPr/>
          <p:nvPr/>
        </p:nvSpPr>
        <p:spPr>
          <a:xfrm rot="16200000">
            <a:off x="3111840" y="185724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72" name="CustomShape 6"/>
          <p:cNvSpPr/>
          <p:nvPr/>
        </p:nvSpPr>
        <p:spPr>
          <a:xfrm rot="16200000">
            <a:off x="3532680" y="193248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73" name="CustomShape 7"/>
          <p:cNvSpPr/>
          <p:nvPr/>
        </p:nvSpPr>
        <p:spPr>
          <a:xfrm rot="16200000">
            <a:off x="3931920" y="18453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74" name="CustomShape 8"/>
          <p:cNvSpPr/>
          <p:nvPr/>
        </p:nvSpPr>
        <p:spPr>
          <a:xfrm rot="16200000">
            <a:off x="433980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75" name="CustomShape 9"/>
          <p:cNvSpPr/>
          <p:nvPr/>
        </p:nvSpPr>
        <p:spPr>
          <a:xfrm rot="16200000">
            <a:off x="5146920" y="194328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676" name="CustomShape 10"/>
          <p:cNvSpPr/>
          <p:nvPr/>
        </p:nvSpPr>
        <p:spPr>
          <a:xfrm rot="16200000">
            <a:off x="5541480" y="193788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77" name="CustomShape 11"/>
          <p:cNvSpPr/>
          <p:nvPr/>
        </p:nvSpPr>
        <p:spPr>
          <a:xfrm rot="16200000">
            <a:off x="5936760" y="18532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78" name="CustomShape 12"/>
          <p:cNvSpPr/>
          <p:nvPr/>
        </p:nvSpPr>
        <p:spPr>
          <a:xfrm rot="16200000">
            <a:off x="4752720" y="193320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79" name="CustomShape 13"/>
          <p:cNvSpPr/>
          <p:nvPr/>
        </p:nvSpPr>
        <p:spPr>
          <a:xfrm rot="16200000">
            <a:off x="6797160" y="184212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80" name="CustomShape 14"/>
          <p:cNvSpPr/>
          <p:nvPr/>
        </p:nvSpPr>
        <p:spPr>
          <a:xfrm>
            <a:off x="3385800" y="211896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681" name="CustomShape 15"/>
          <p:cNvSpPr/>
          <p:nvPr/>
        </p:nvSpPr>
        <p:spPr>
          <a:xfrm>
            <a:off x="5524200" y="3908520"/>
            <a:ext cx="604152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Obligations to provide accompanying source code are met</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682" name="CustomShape 16"/>
          <p:cNvSpPr/>
          <p:nvPr/>
        </p:nvSpPr>
        <p:spPr>
          <a:xfrm>
            <a:off x="480960" y="3954600"/>
            <a:ext cx="493452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Provide accompanying source code along with any associated build tools and documentation (e.g., by uploading to a distribution website or including in the distribution package)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Accompanying source code is identified with labels as to which product and version to which it corresponds</a:t>
            </a:r>
            <a:endParaRPr lang="en-US" sz="1600" b="0" strike="noStrike" spc="-1">
              <a:latin typeface="Arial"/>
            </a:endParaRPr>
          </a:p>
          <a:p>
            <a:pPr marL="614520" indent="-347040">
              <a:lnSpc>
                <a:spcPct val="100000"/>
              </a:lnSpc>
            </a:pPr>
            <a:endParaRPr lang="en-US" sz="1600" b="0" strike="noStrike" spc="-1">
              <a:latin typeface="Arial"/>
            </a:endParaRPr>
          </a:p>
        </p:txBody>
      </p:sp>
      <p:sp>
        <p:nvSpPr>
          <p:cNvPr id="683" name="CustomShape 17"/>
          <p:cNvSpPr/>
          <p:nvPr/>
        </p:nvSpPr>
        <p:spPr>
          <a:xfrm>
            <a:off x="246600" y="327996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Provide accompanying source code as required </a:t>
            </a:r>
            <a:endParaRPr lang="en-US" sz="2400" b="0" strike="noStrike" spc="-1">
              <a:latin typeface="Arial"/>
            </a:endParaRPr>
          </a:p>
        </p:txBody>
      </p:sp>
      <p:sp>
        <p:nvSpPr>
          <p:cNvPr id="684"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Accompanying Source Code Distribution</a:t>
            </a:r>
            <a:endParaRPr lang="en-US" sz="4000" b="0" strike="noStrike" spc="-1">
              <a:latin typeface="Arial"/>
            </a:endParaRPr>
          </a:p>
        </p:txBody>
      </p:sp>
      <p:sp>
        <p:nvSpPr>
          <p:cNvPr id="685" name="CustomShape 19"/>
          <p:cNvSpPr/>
          <p:nvPr/>
        </p:nvSpPr>
        <p:spPr>
          <a:xfrm>
            <a:off x="1976400" y="195552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686" name="CustomShape 20"/>
          <p:cNvSpPr/>
          <p:nvPr/>
        </p:nvSpPr>
        <p:spPr>
          <a:xfrm>
            <a:off x="2832120" y="218952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87" name="CustomShape 21"/>
          <p:cNvSpPr/>
          <p:nvPr/>
        </p:nvSpPr>
        <p:spPr>
          <a:xfrm>
            <a:off x="7916040" y="195552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8" name="CustomShape 1"/>
          <p:cNvSpPr/>
          <p:nvPr/>
        </p:nvSpPr>
        <p:spPr>
          <a:xfrm>
            <a:off x="3065760" y="1393560"/>
            <a:ext cx="4506120" cy="1791720"/>
          </a:xfrm>
          <a:prstGeom prst="cloudCallout">
            <a:avLst>
              <a:gd name="adj1" fmla="val -653"/>
              <a:gd name="adj2" fmla="val 11648"/>
            </a:avLst>
          </a:prstGeom>
          <a:solidFill>
            <a:srgbClr val="DDDDDD"/>
          </a:solidFill>
          <a:ln>
            <a:noFill/>
          </a:ln>
        </p:spPr>
        <p:style>
          <a:lnRef idx="0">
            <a:scrgbClr r="0" g="0" b="0"/>
          </a:lnRef>
          <a:fillRef idx="0">
            <a:scrgbClr r="0" g="0" b="0"/>
          </a:fillRef>
          <a:effectRef idx="0">
            <a:scrgbClr r="0" g="0" b="0"/>
          </a:effectRef>
          <a:fontRef idx="minor"/>
        </p:style>
        <p:txBody>
          <a:bodyPr/>
          <a:lstStyle/>
          <a:p>
            <a:endParaRPr lang="en-JP"/>
          </a:p>
        </p:txBody>
      </p:sp>
      <p:sp>
        <p:nvSpPr>
          <p:cNvPr id="689" name="CustomShape 2"/>
          <p:cNvSpPr/>
          <p:nvPr/>
        </p:nvSpPr>
        <p:spPr>
          <a:xfrm>
            <a:off x="7569000" y="2289600"/>
            <a:ext cx="254880" cy="252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690" name="CustomShape 3"/>
          <p:cNvSpPr/>
          <p:nvPr/>
        </p:nvSpPr>
        <p:spPr>
          <a:xfrm rot="10800000">
            <a:off x="6961320" y="1570680"/>
            <a:ext cx="337680" cy="1318320"/>
          </a:xfrm>
          <a:prstGeom prst="rect">
            <a:avLst/>
          </a:prstGeom>
          <a:gradFill rotWithShape="0">
            <a:gsLst>
              <a:gs pos="0">
                <a:srgbClr val="B4EBFF"/>
              </a:gs>
              <a:gs pos="100000">
                <a:srgbClr val="E0F7FF"/>
              </a:gs>
            </a:gsLst>
            <a:lin ang="16200000"/>
          </a:gradFill>
          <a:ln w="9360">
            <a:solidFill>
              <a:srgbClr val="55B4E5"/>
            </a:solidFill>
            <a:miter/>
          </a:ln>
          <a:effectLst>
            <a:outerShdw dist="20160" dir="5400000">
              <a:srgbClr val="000000">
                <a:alpha val="38000"/>
              </a:srgbClr>
            </a:outerShdw>
          </a:effectLst>
        </p:spPr>
        <p:style>
          <a:lnRef idx="0">
            <a:scrgbClr r="0" g="0" b="0"/>
          </a:lnRef>
          <a:fillRef idx="0">
            <a:scrgbClr r="0" g="0" b="0"/>
          </a:fillRef>
          <a:effectRef idx="0">
            <a:scrgbClr r="0" g="0" b="0"/>
          </a:effectRef>
          <a:fontRef idx="minor"/>
        </p:style>
        <p:txBody>
          <a:bodyPr/>
          <a:lstStyle/>
          <a:p>
            <a:endParaRPr lang="en-JP"/>
          </a:p>
        </p:txBody>
      </p:sp>
      <p:sp>
        <p:nvSpPr>
          <p:cNvPr id="691" name="CustomShape 4"/>
          <p:cNvSpPr/>
          <p:nvPr/>
        </p:nvSpPr>
        <p:spPr>
          <a:xfrm rot="16200000">
            <a:off x="6470280" y="2061000"/>
            <a:ext cx="1318320" cy="3376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000" b="1" strike="noStrike" spc="-1">
                <a:solidFill>
                  <a:srgbClr val="000000"/>
                </a:solidFill>
                <a:latin typeface="Roboto"/>
                <a:ea typeface="Roboto"/>
              </a:rPr>
              <a:t>Verifications</a:t>
            </a:r>
            <a:endParaRPr lang="en-US" sz="1000" b="0" strike="noStrike" spc="-1">
              <a:latin typeface="Arial"/>
            </a:endParaRPr>
          </a:p>
        </p:txBody>
      </p:sp>
      <p:sp>
        <p:nvSpPr>
          <p:cNvPr id="692" name="CustomShape 5"/>
          <p:cNvSpPr/>
          <p:nvPr/>
        </p:nvSpPr>
        <p:spPr>
          <a:xfrm rot="16200000">
            <a:off x="3020400" y="1959120"/>
            <a:ext cx="89316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identification</a:t>
            </a:r>
            <a:endParaRPr lang="en-US" sz="1100" b="0" strike="noStrike" spc="-1">
              <a:latin typeface="Arial"/>
            </a:endParaRPr>
          </a:p>
        </p:txBody>
      </p:sp>
      <p:sp>
        <p:nvSpPr>
          <p:cNvPr id="693" name="CustomShape 6"/>
          <p:cNvSpPr/>
          <p:nvPr/>
        </p:nvSpPr>
        <p:spPr>
          <a:xfrm rot="16200000">
            <a:off x="3441240" y="2034000"/>
            <a:ext cx="88668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Audit</a:t>
            </a:r>
            <a:endParaRPr lang="en-US" sz="1100" b="0" strike="noStrike" spc="-1">
              <a:latin typeface="Arial"/>
            </a:endParaRPr>
          </a:p>
        </p:txBody>
      </p:sp>
      <p:sp>
        <p:nvSpPr>
          <p:cNvPr id="694" name="CustomShape 7"/>
          <p:cNvSpPr/>
          <p:nvPr/>
        </p:nvSpPr>
        <p:spPr>
          <a:xfrm rot="16200000">
            <a:off x="3840480" y="194688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Resolve Issues</a:t>
            </a:r>
            <a:endParaRPr lang="en-US" sz="1100" b="0" strike="noStrike" spc="-1">
              <a:latin typeface="Arial"/>
            </a:endParaRPr>
          </a:p>
        </p:txBody>
      </p:sp>
      <p:sp>
        <p:nvSpPr>
          <p:cNvPr id="695" name="CustomShape 8"/>
          <p:cNvSpPr/>
          <p:nvPr/>
        </p:nvSpPr>
        <p:spPr>
          <a:xfrm rot="16200000">
            <a:off x="424836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Reviews</a:t>
            </a:r>
            <a:endParaRPr lang="en-US" sz="1100" b="0" strike="noStrike" spc="-1">
              <a:latin typeface="Arial"/>
            </a:endParaRPr>
          </a:p>
        </p:txBody>
      </p:sp>
      <p:sp>
        <p:nvSpPr>
          <p:cNvPr id="696" name="CustomShape 9"/>
          <p:cNvSpPr/>
          <p:nvPr/>
        </p:nvSpPr>
        <p:spPr>
          <a:xfrm rot="16200000">
            <a:off x="4650840" y="2037240"/>
            <a:ext cx="8834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Approvals</a:t>
            </a:r>
            <a:endParaRPr lang="en-US" sz="1100" b="0" strike="noStrike" spc="-1">
              <a:latin typeface="Arial"/>
            </a:endParaRPr>
          </a:p>
        </p:txBody>
      </p:sp>
      <p:sp>
        <p:nvSpPr>
          <p:cNvPr id="697" name="CustomShape 10"/>
          <p:cNvSpPr/>
          <p:nvPr/>
        </p:nvSpPr>
        <p:spPr>
          <a:xfrm rot="16200000">
            <a:off x="5450040" y="203976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Notices</a:t>
            </a:r>
            <a:endParaRPr lang="en-US" sz="1100" b="0" strike="noStrike" spc="-1">
              <a:latin typeface="Arial"/>
            </a:endParaRPr>
          </a:p>
        </p:txBody>
      </p:sp>
      <p:sp>
        <p:nvSpPr>
          <p:cNvPr id="698" name="CustomShape 11"/>
          <p:cNvSpPr/>
          <p:nvPr/>
        </p:nvSpPr>
        <p:spPr>
          <a:xfrm rot="16200000">
            <a:off x="5845320" y="1955160"/>
            <a:ext cx="885240" cy="5223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Verifications</a:t>
            </a:r>
            <a:endParaRPr lang="en-US" sz="1100" b="0" strike="noStrike" spc="-1">
              <a:latin typeface="Arial"/>
            </a:endParaRPr>
          </a:p>
        </p:txBody>
      </p:sp>
      <p:sp>
        <p:nvSpPr>
          <p:cNvPr id="699" name="CustomShape 12"/>
          <p:cNvSpPr/>
          <p:nvPr/>
        </p:nvSpPr>
        <p:spPr>
          <a:xfrm rot="16200000">
            <a:off x="6240600" y="20347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Distribution</a:t>
            </a:r>
            <a:endParaRPr lang="en-US" sz="1100" b="0" strike="noStrike" spc="-1">
              <a:latin typeface="Arial"/>
            </a:endParaRPr>
          </a:p>
        </p:txBody>
      </p:sp>
      <p:sp>
        <p:nvSpPr>
          <p:cNvPr id="700" name="CustomShape 13"/>
          <p:cNvSpPr/>
          <p:nvPr/>
        </p:nvSpPr>
        <p:spPr>
          <a:xfrm rot="16200000">
            <a:off x="5046840" y="2036520"/>
            <a:ext cx="885240" cy="35316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nchor="ctr" anchorCtr="1"/>
          <a:lstStyle/>
          <a:p>
            <a:pPr algn="ctr">
              <a:lnSpc>
                <a:spcPct val="100000"/>
              </a:lnSpc>
            </a:pPr>
            <a:r>
              <a:rPr lang="en-US" sz="1100" b="1" strike="noStrike" spc="-1">
                <a:solidFill>
                  <a:srgbClr val="000000"/>
                </a:solidFill>
                <a:latin typeface="Roboto"/>
                <a:ea typeface="Roboto"/>
              </a:rPr>
              <a:t>Registration</a:t>
            </a:r>
            <a:endParaRPr lang="en-US" sz="1100" b="0" strike="noStrike" spc="-1">
              <a:latin typeface="Arial"/>
            </a:endParaRPr>
          </a:p>
        </p:txBody>
      </p:sp>
      <p:sp>
        <p:nvSpPr>
          <p:cNvPr id="701" name="CustomShape 14"/>
          <p:cNvSpPr/>
          <p:nvPr/>
        </p:nvSpPr>
        <p:spPr>
          <a:xfrm>
            <a:off x="3294360" y="2220480"/>
            <a:ext cx="360" cy="360"/>
          </a:xfrm>
          <a:custGeom>
            <a:avLst/>
            <a:gdLst/>
            <a:ahLst/>
            <a:cxnLst/>
            <a:rect l="l" t="t" r="r" b="b"/>
            <a:pathLst>
              <a:path w="21600" h="21600">
                <a:moveTo>
                  <a:pt x="0" y="0"/>
                </a:moveTo>
                <a:lnTo>
                  <a:pt x="21600" y="21600"/>
                </a:lnTo>
              </a:path>
            </a:pathLst>
          </a:custGeom>
          <a:noFill/>
          <a:ln w="9360">
            <a:solidFill>
              <a:srgbClr val="292934"/>
            </a:solidFill>
            <a:round/>
          </a:ln>
        </p:spPr>
        <p:style>
          <a:lnRef idx="0">
            <a:scrgbClr r="0" g="0" b="0"/>
          </a:lnRef>
          <a:fillRef idx="0">
            <a:scrgbClr r="0" g="0" b="0"/>
          </a:fillRef>
          <a:effectRef idx="0">
            <a:scrgbClr r="0" g="0" b="0"/>
          </a:effectRef>
          <a:fontRef idx="minor"/>
        </p:style>
        <p:txBody>
          <a:bodyPr/>
          <a:lstStyle/>
          <a:p>
            <a:endParaRPr lang="en-JP"/>
          </a:p>
        </p:txBody>
      </p:sp>
      <p:sp>
        <p:nvSpPr>
          <p:cNvPr id="702" name="CustomShape 15"/>
          <p:cNvSpPr/>
          <p:nvPr/>
        </p:nvSpPr>
        <p:spPr>
          <a:xfrm>
            <a:off x="5426640" y="3944880"/>
            <a:ext cx="6139440" cy="23011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Outcome: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Verified Distributed Compliance Artifacts are appropriately provided</a:t>
            </a:r>
            <a:endParaRPr lang="en-US" sz="1600" b="0" strike="noStrike" spc="-1">
              <a:latin typeface="Arial"/>
            </a:endParaRPr>
          </a:p>
          <a:p>
            <a:pPr marL="685800">
              <a:lnSpc>
                <a:spcPct val="100000"/>
              </a:lnSpc>
            </a:pPr>
            <a:endParaRPr lang="en-US" sz="1600" b="0" strike="noStrike" spc="-1">
              <a:latin typeface="Arial"/>
            </a:endParaRPr>
          </a:p>
          <a:p>
            <a:pPr marL="685800">
              <a:lnSpc>
                <a:spcPct val="100000"/>
              </a:lnSpc>
            </a:pPr>
            <a:endParaRPr lang="en-US" sz="1600" b="0" strike="noStrike" spc="-1">
              <a:latin typeface="Arial"/>
            </a:endParaRPr>
          </a:p>
        </p:txBody>
      </p:sp>
      <p:sp>
        <p:nvSpPr>
          <p:cNvPr id="703" name="CustomShape 16"/>
          <p:cNvSpPr/>
          <p:nvPr/>
        </p:nvSpPr>
        <p:spPr>
          <a:xfrm>
            <a:off x="465120" y="3990960"/>
            <a:ext cx="4869000" cy="27709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228600" indent="-227880">
              <a:lnSpc>
                <a:spcPct val="90000"/>
              </a:lnSpc>
              <a:buClr>
                <a:srgbClr val="0070C0"/>
              </a:buClr>
              <a:buFont typeface="Arial"/>
              <a:buChar char="•"/>
            </a:pPr>
            <a:r>
              <a:rPr lang="en-US" sz="1800" b="0" u="sng" strike="noStrike" spc="-1">
                <a:solidFill>
                  <a:srgbClr val="0070C0"/>
                </a:solidFill>
                <a:uFillTx/>
                <a:latin typeface="Roboto"/>
                <a:ea typeface="Roboto"/>
              </a:rPr>
              <a:t>Steps: </a:t>
            </a:r>
            <a:endParaRPr lang="en-US" sz="18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accompanying source code (if any) has been uploaded or distributed correctly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uploaded or distributed source code corresponds to the same version that was approved </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notices have been properly published and made available</a:t>
            </a:r>
            <a:endParaRPr lang="en-US" sz="1600" b="0" strike="noStrike" spc="-1">
              <a:latin typeface="Arial"/>
            </a:endParaRPr>
          </a:p>
          <a:p>
            <a:pPr marL="614520" indent="-347040">
              <a:lnSpc>
                <a:spcPct val="100000"/>
              </a:lnSpc>
              <a:buClr>
                <a:srgbClr val="292934"/>
              </a:buClr>
              <a:buFont typeface="Arial"/>
              <a:buChar char="•"/>
            </a:pPr>
            <a:r>
              <a:rPr lang="en-US" sz="1600" b="0" strike="noStrike" spc="-1">
                <a:solidFill>
                  <a:srgbClr val="292934"/>
                </a:solidFill>
                <a:latin typeface="Roboto"/>
                <a:ea typeface="Roboto"/>
              </a:rPr>
              <a:t>Verify other identified obligations are met</a:t>
            </a: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a:p>
            <a:pPr marL="614520" indent="-347040">
              <a:lnSpc>
                <a:spcPct val="100000"/>
              </a:lnSpc>
            </a:pPr>
            <a:endParaRPr lang="en-US" sz="1600" b="0" strike="noStrike" spc="-1">
              <a:latin typeface="Arial"/>
            </a:endParaRPr>
          </a:p>
        </p:txBody>
      </p:sp>
      <p:sp>
        <p:nvSpPr>
          <p:cNvPr id="704" name="CustomShape 17"/>
          <p:cNvSpPr/>
          <p:nvPr/>
        </p:nvSpPr>
        <p:spPr>
          <a:xfrm>
            <a:off x="246600" y="3316680"/>
            <a:ext cx="11944800" cy="4608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Validate compliance with license obligations</a:t>
            </a:r>
            <a:endParaRPr lang="en-US" sz="2400" b="0" strike="noStrike" spc="-1">
              <a:latin typeface="Arial"/>
            </a:endParaRPr>
          </a:p>
        </p:txBody>
      </p:sp>
      <p:sp>
        <p:nvSpPr>
          <p:cNvPr id="705" name="CustomShape 18"/>
          <p:cNvSpPr/>
          <p:nvPr/>
        </p:nvSpPr>
        <p:spPr>
          <a:xfrm>
            <a:off x="246600" y="51516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Final Verifications</a:t>
            </a:r>
            <a:endParaRPr lang="en-US" sz="4000" b="0" strike="noStrike" spc="-1">
              <a:latin typeface="Arial"/>
            </a:endParaRPr>
          </a:p>
        </p:txBody>
      </p:sp>
      <p:sp>
        <p:nvSpPr>
          <p:cNvPr id="706" name="CustomShape 19"/>
          <p:cNvSpPr/>
          <p:nvPr/>
        </p:nvSpPr>
        <p:spPr>
          <a:xfrm>
            <a:off x="1884960" y="1973880"/>
            <a:ext cx="85500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Incoming: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a:t>
            </a:r>
            <a:endParaRPr lang="en-US" sz="1100" b="0" strike="noStrike" spc="-1">
              <a:latin typeface="Arial"/>
            </a:endParaRPr>
          </a:p>
        </p:txBody>
      </p:sp>
      <p:sp>
        <p:nvSpPr>
          <p:cNvPr id="707" name="CustomShape 20"/>
          <p:cNvSpPr/>
          <p:nvPr/>
        </p:nvSpPr>
        <p:spPr>
          <a:xfrm>
            <a:off x="2740680" y="2207880"/>
            <a:ext cx="324360" cy="360"/>
          </a:xfrm>
          <a:custGeom>
            <a:avLst/>
            <a:gdLst/>
            <a:ahLst/>
            <a:cxnLst/>
            <a:rect l="l" t="t" r="r" b="b"/>
            <a:pathLst>
              <a:path w="21600" h="21600">
                <a:moveTo>
                  <a:pt x="0" y="0"/>
                </a:moveTo>
                <a:lnTo>
                  <a:pt x="21600" y="21600"/>
                </a:lnTo>
              </a:path>
            </a:pathLst>
          </a:custGeom>
          <a:noFill/>
          <a:ln w="9360">
            <a:solidFill>
              <a:srgbClr val="292934"/>
            </a:solidFill>
            <a:round/>
            <a:tailEnd type="triangle" w="lg" len="lg"/>
          </a:ln>
        </p:spPr>
        <p:style>
          <a:lnRef idx="0">
            <a:scrgbClr r="0" g="0" b="0"/>
          </a:lnRef>
          <a:fillRef idx="0">
            <a:scrgbClr r="0" g="0" b="0"/>
          </a:fillRef>
          <a:effectRef idx="0">
            <a:scrgbClr r="0" g="0" b="0"/>
          </a:effectRef>
          <a:fontRef idx="minor"/>
        </p:style>
        <p:txBody>
          <a:bodyPr/>
          <a:lstStyle/>
          <a:p>
            <a:endParaRPr lang="en-JP"/>
          </a:p>
        </p:txBody>
      </p:sp>
      <p:sp>
        <p:nvSpPr>
          <p:cNvPr id="708" name="CustomShape 21"/>
          <p:cNvSpPr/>
          <p:nvPr/>
        </p:nvSpPr>
        <p:spPr>
          <a:xfrm>
            <a:off x="7836840" y="2057040"/>
            <a:ext cx="1319040" cy="467640"/>
          </a:xfrm>
          <a:prstGeom prst="rect">
            <a:avLst/>
          </a:prstGeom>
          <a:solidFill>
            <a:srgbClr val="FFFFFF"/>
          </a:solidFill>
          <a:ln w="9360">
            <a:solidFill>
              <a:srgbClr val="292934"/>
            </a:solidFill>
            <a:miter/>
          </a:ln>
        </p:spPr>
        <p:style>
          <a:lnRef idx="0">
            <a:scrgbClr r="0" g="0" b="0"/>
          </a:lnRef>
          <a:fillRef idx="0">
            <a:scrgbClr r="0" g="0" b="0"/>
          </a:fillRef>
          <a:effectRef idx="0">
            <a:scrgbClr r="0" g="0" b="0"/>
          </a:effectRef>
          <a:fontRef idx="minor"/>
        </p:style>
        <p:txBody>
          <a:bodyPr lIns="90000" tIns="45000" rIns="90000" bIns="45000"/>
          <a:lstStyle/>
          <a:p>
            <a:pPr algn="ctr">
              <a:lnSpc>
                <a:spcPct val="100000"/>
              </a:lnSpc>
            </a:pPr>
            <a:r>
              <a:rPr lang="en-US" sz="1100" b="1" strike="noStrike" spc="-1">
                <a:solidFill>
                  <a:srgbClr val="000000"/>
                </a:solidFill>
                <a:latin typeface="Roboto"/>
                <a:ea typeface="Roboto"/>
              </a:rPr>
              <a:t>Outgoing: </a:t>
            </a:r>
            <a:endParaRPr lang="en-US" sz="1100" b="0" strike="noStrike" spc="-1">
              <a:latin typeface="Arial"/>
            </a:endParaRPr>
          </a:p>
          <a:p>
            <a:pPr algn="ctr">
              <a:lnSpc>
                <a:spcPct val="100000"/>
              </a:lnSpc>
            </a:pPr>
            <a:r>
              <a:rPr lang="en-US" sz="1100" b="1" strike="noStrike" spc="-1">
                <a:solidFill>
                  <a:srgbClr val="000000"/>
                </a:solidFill>
                <a:latin typeface="Roboto"/>
                <a:ea typeface="Roboto"/>
              </a:rPr>
              <a:t>FOSS + Mods</a:t>
            </a:r>
            <a:endParaRPr lang="en-US" sz="11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10"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What is involved in compliance due diligence (for our example process, describe the steps at a high level)?</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Identification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Audit source code</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Resolving issues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Performing reviews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Approvals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Registration/approval tracking</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Notices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Pre-distribution verifications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Accompanying source code distribution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Verification</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does an architecture review look for?</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1"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7</a:t>
            </a:r>
            <a:endParaRPr lang="en-US" sz="3200" b="0" strike="noStrike" spc="-1">
              <a:latin typeface="Arial"/>
            </a:endParaRPr>
          </a:p>
        </p:txBody>
      </p:sp>
      <p:sp>
        <p:nvSpPr>
          <p:cNvPr id="712"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Avoiding Compliance Pitfalls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Pitfalls</a:t>
            </a:r>
            <a:endParaRPr lang="en-US" sz="4000" b="0" strike="noStrike" spc="-1">
              <a:latin typeface="Arial"/>
            </a:endParaRPr>
          </a:p>
        </p:txBody>
      </p:sp>
      <p:sp>
        <p:nvSpPr>
          <p:cNvPr id="714"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400" b="0" strike="noStrike" spc="-1">
                <a:solidFill>
                  <a:srgbClr val="292934"/>
                </a:solidFill>
                <a:latin typeface="Roboto"/>
                <a:ea typeface="Roboto"/>
              </a:rPr>
              <a:t>This chapter will describe some potential pitfalls to avoid in the compliance process: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Intellectual Property (IP)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License Compliance pitfalls</a:t>
            </a:r>
            <a:endParaRPr lang="en-US" sz="2400" b="0" strike="noStrike" spc="-1">
              <a:latin typeface="Arial"/>
            </a:endParaRPr>
          </a:p>
          <a:p>
            <a:pPr marL="457200" indent="-456480">
              <a:lnSpc>
                <a:spcPct val="100000"/>
              </a:lnSpc>
              <a:spcBef>
                <a:spcPts val="479"/>
              </a:spcBef>
              <a:buClr>
                <a:srgbClr val="93A299"/>
              </a:buClr>
              <a:buSzPct val="85000"/>
              <a:buFont typeface="StarSymbol"/>
              <a:buAutoNum type="arabicPeriod"/>
            </a:pPr>
            <a:r>
              <a:rPr lang="en-US" sz="2400" b="0" strike="noStrike" spc="-1">
                <a:solidFill>
                  <a:srgbClr val="292934"/>
                </a:solidFill>
                <a:latin typeface="Roboto"/>
                <a:ea typeface="Roboto"/>
              </a:rPr>
              <a:t>Compliance Process pitfalls</a:t>
            </a:r>
            <a:endParaRPr lang="en-US" sz="2400" b="0" strike="noStrike" spc="-1">
              <a:latin typeface="Arial"/>
            </a:endParaRPr>
          </a:p>
          <a:p>
            <a:pPr marL="182880" indent="-182160">
              <a:lnSpc>
                <a:spcPct val="100000"/>
              </a:lnSpc>
              <a:spcBef>
                <a:spcPts val="479"/>
              </a:spcBef>
            </a:pPr>
            <a:endParaRPr lang="en-US" sz="2400" b="0" strike="noStrike" spc="-1">
              <a:latin typeface="Arial"/>
            </a:endParaRPr>
          </a:p>
          <a:p>
            <a:pPr marL="182880" indent="-182160">
              <a:lnSpc>
                <a:spcPct val="10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Copyright Rights Most Relevant to Software</a:t>
            </a:r>
            <a:endParaRPr lang="en-US" sz="4000" b="0" strike="noStrike" spc="-1">
              <a:latin typeface="Arial"/>
            </a:endParaRPr>
          </a:p>
        </p:txBody>
      </p:sp>
      <p:sp>
        <p:nvSpPr>
          <p:cNvPr id="233" name="CustomShape 2"/>
          <p:cNvSpPr/>
          <p:nvPr/>
        </p:nvSpPr>
        <p:spPr>
          <a:xfrm>
            <a:off x="668520" y="1559880"/>
            <a:ext cx="10684800" cy="527508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reproduce </a:t>
            </a:r>
            <a:r>
              <a:rPr lang="en-US" sz="2400" b="0" strike="noStrike" spc="-1">
                <a:solidFill>
                  <a:srgbClr val="292934"/>
                </a:solidFill>
                <a:latin typeface="Roboto"/>
                <a:ea typeface="Roboto"/>
              </a:rPr>
              <a:t>the software – making copies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create “</a:t>
            </a:r>
            <a:r>
              <a:rPr lang="en-US" sz="2400" b="0" i="1" strike="noStrike" spc="-1">
                <a:solidFill>
                  <a:srgbClr val="292934"/>
                </a:solidFill>
                <a:latin typeface="Roboto"/>
                <a:ea typeface="Roboto"/>
              </a:rPr>
              <a:t>derivative works</a:t>
            </a:r>
            <a:r>
              <a:rPr lang="en-US" sz="2400" b="0" strike="noStrike" spc="-1">
                <a:solidFill>
                  <a:srgbClr val="292934"/>
                </a:solidFill>
                <a:latin typeface="Roboto"/>
                <a:ea typeface="Roboto"/>
              </a:rPr>
              <a:t>” – making modifications</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The term derivative work comes from the US Copyright Act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It is a “term of art” meaning that it has a particular meaning based on the statute and not the dictionary definition</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In general it refers to a new work based upon an original work to which enough original creative work has been added so that the new work represents an original work of authorship rather than a copy</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The right to </a:t>
            </a:r>
            <a:r>
              <a:rPr lang="en-US" sz="2400" b="0" i="1" strike="noStrike" spc="-1">
                <a:solidFill>
                  <a:srgbClr val="292934"/>
                </a:solidFill>
                <a:latin typeface="Roboto"/>
                <a:ea typeface="Roboto"/>
              </a:rPr>
              <a:t>distribute</a:t>
            </a:r>
            <a:endParaRPr lang="en-US" sz="2400" b="0" strike="noStrike" spc="-1">
              <a:latin typeface="Arial"/>
            </a:endParaRPr>
          </a:p>
          <a:p>
            <a:pPr marL="457200" lvl="1" indent="-189720">
              <a:lnSpc>
                <a:spcPct val="110000"/>
              </a:lnSpc>
              <a:spcBef>
                <a:spcPts val="400"/>
              </a:spcBef>
              <a:buClr>
                <a:srgbClr val="93A299"/>
              </a:buClr>
              <a:buSzPct val="85000"/>
              <a:buFont typeface="Arial"/>
              <a:buChar char="•"/>
            </a:pPr>
            <a:r>
              <a:rPr lang="en-US" sz="2000" b="0" strike="noStrike" spc="-1">
                <a:solidFill>
                  <a:srgbClr val="292934"/>
                </a:solidFill>
                <a:latin typeface="Roboto"/>
                <a:ea typeface="Roboto"/>
              </a:rPr>
              <a:t>Distribution is generally viewed as the provision of a copy of a piece of software,</a:t>
            </a:r>
            <a:br/>
            <a:r>
              <a:rPr lang="en-US" sz="2000" b="0" strike="noStrike" spc="-1">
                <a:solidFill>
                  <a:srgbClr val="292934"/>
                </a:solidFill>
                <a:latin typeface="Roboto"/>
                <a:ea typeface="Roboto"/>
              </a:rPr>
              <a:t>in binary or source code form, to another entity (an individual or organization outside</a:t>
            </a:r>
            <a:br/>
            <a:r>
              <a:rPr lang="en-US" sz="2000" b="0" strike="noStrike" spc="-1">
                <a:solidFill>
                  <a:srgbClr val="292934"/>
                </a:solidFill>
                <a:latin typeface="Roboto"/>
                <a:ea typeface="Roboto"/>
              </a:rPr>
              <a:t>your company or organization)</a:t>
            </a:r>
            <a:endParaRPr lang="en-US" sz="2000" b="0" strike="noStrike" spc="-1">
              <a:latin typeface="Arial"/>
            </a:endParaRPr>
          </a:p>
          <a:p>
            <a:pPr>
              <a:lnSpc>
                <a:spcPct val="100000"/>
              </a:lnSpc>
              <a:spcBef>
                <a:spcPts val="479"/>
              </a:spcBef>
            </a:pPr>
            <a:r>
              <a:rPr lang="en-US" sz="1600" b="0" i="1" strike="noStrike" spc="-1">
                <a:solidFill>
                  <a:srgbClr val="292934"/>
                </a:solidFill>
                <a:latin typeface="Roboto Condensed"/>
                <a:ea typeface="Roboto Condensed"/>
              </a:rPr>
              <a:t>Note: The interpretation of what constitutes a “derivative work” or a “distribution”</a:t>
            </a:r>
            <a:r>
              <a:rPr lang="en-US" sz="1600" b="0" strike="noStrike" spc="-1">
                <a:solidFill>
                  <a:srgbClr val="000000"/>
                </a:solidFill>
                <a:latin typeface="Arial"/>
                <a:ea typeface="DejaVu Sans"/>
              </a:rPr>
              <a:t> </a:t>
            </a:r>
            <a:r>
              <a:rPr lang="en-US" sz="1600" b="0" i="1" strike="noStrike" spc="-1">
                <a:solidFill>
                  <a:srgbClr val="292934"/>
                </a:solidFill>
                <a:latin typeface="Roboto Condensed"/>
                <a:ea typeface="Roboto Condensed"/>
              </a:rPr>
              <a:t>is subject to debate in the FOSS community and within FOSS legal circles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6" name="Table 2"/>
          <p:cNvGraphicFramePr/>
          <p:nvPr/>
        </p:nvGraphicFramePr>
        <p:xfrm>
          <a:off x="667440" y="1590480"/>
          <a:ext cx="10719720" cy="4651200"/>
        </p:xfrm>
        <a:graphic>
          <a:graphicData uri="http://schemas.openxmlformats.org/drawingml/2006/table">
            <a:tbl>
              <a:tblPr/>
              <a:tblGrid>
                <a:gridCol w="3659760">
                  <a:extLst>
                    <a:ext uri="{9D8B030D-6E8A-4147-A177-3AD203B41FA5}">
                      <a16:colId xmlns:a16="http://schemas.microsoft.com/office/drawing/2014/main" val="20000"/>
                    </a:ext>
                  </a:extLst>
                </a:gridCol>
                <a:gridCol w="3529080">
                  <a:extLst>
                    <a:ext uri="{9D8B030D-6E8A-4147-A177-3AD203B41FA5}">
                      <a16:colId xmlns:a16="http://schemas.microsoft.com/office/drawing/2014/main" val="20001"/>
                    </a:ext>
                  </a:extLst>
                </a:gridCol>
                <a:gridCol w="3530880">
                  <a:extLst>
                    <a:ext uri="{9D8B030D-6E8A-4147-A177-3AD203B41FA5}">
                      <a16:colId xmlns:a16="http://schemas.microsoft.com/office/drawing/2014/main" val="20002"/>
                    </a:ext>
                  </a:extLst>
                </a:gridCol>
              </a:tblGrid>
              <a:tr h="45720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194000">
                <a:tc>
                  <a:txBody>
                    <a:bodyPr/>
                    <a:lstStyle/>
                    <a:p>
                      <a:pPr>
                        <a:lnSpc>
                          <a:spcPct val="100000"/>
                        </a:lnSpc>
                      </a:pPr>
                      <a:r>
                        <a:rPr lang="en-US" sz="1800" b="1" strike="noStrike" spc="-1">
                          <a:solidFill>
                            <a:srgbClr val="0070C0"/>
                          </a:solidFill>
                          <a:latin typeface="Roboto"/>
                          <a:ea typeface="Roboto"/>
                        </a:rPr>
                        <a:t>Unplanned inclusion of copyleft FOSS into proprietary or 3rd party code:</a:t>
                      </a:r>
                      <a:r>
                        <a:rPr lang="en-US" sz="1800" b="0" strike="noStrike" spc="-1">
                          <a:solidFill>
                            <a:srgbClr val="0070C0"/>
                          </a:solidFill>
                          <a:latin typeface="Roboto"/>
                          <a:ea typeface="Roboto"/>
                        </a:rPr>
                        <a:t>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during the development process when engineers add FOSS code into source code that is intended to be proprietary in conflict with the FOSS policy.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by scanning or auditing the source code for possible</a:t>
                      </a:r>
                      <a:endParaRPr lang="en-US" sz="1600" b="0" strike="noStrike" spc="-1">
                        <a:latin typeface="Arial"/>
                      </a:endParaRPr>
                    </a:p>
                    <a:p>
                      <a:pPr>
                        <a:lnSpc>
                          <a:spcPct val="100000"/>
                        </a:lnSpc>
                      </a:pPr>
                      <a:r>
                        <a:rPr lang="en-US" sz="1600" b="0" strike="noStrike" spc="-1">
                          <a:solidFill>
                            <a:srgbClr val="292934"/>
                          </a:solidFill>
                          <a:latin typeface="Roboto"/>
                          <a:ea typeface="Roboto"/>
                        </a:rPr>
                        <a:t>matches with:</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FOSS source code </a:t>
                      </a:r>
                      <a:endParaRPr lang="en-US" sz="1600" b="0" strike="noStrike" spc="-1">
                        <a:latin typeface="Arial"/>
                      </a:endParaRPr>
                    </a:p>
                    <a:p>
                      <a:pPr marL="285840" indent="-285120">
                        <a:lnSpc>
                          <a:spcPct val="100000"/>
                        </a:lnSpc>
                        <a:buClr>
                          <a:srgbClr val="292934"/>
                        </a:buClr>
                        <a:buFont typeface="Arial"/>
                        <a:buChar char="•"/>
                      </a:pPr>
                      <a:r>
                        <a:rPr lang="en-US" sz="1600" b="0" strike="noStrike" spc="-1">
                          <a:solidFill>
                            <a:srgbClr val="292934"/>
                          </a:solidFill>
                          <a:latin typeface="Roboto"/>
                          <a:ea typeface="Roboto"/>
                        </a:rPr>
                        <a:t>Copyright notices</a:t>
                      </a:r>
                      <a:endParaRPr lang="en-US" sz="1600" b="0" strike="noStrike" spc="-1">
                        <a:latin typeface="Arial"/>
                      </a:endParaRPr>
                    </a:p>
                    <a:p>
                      <a:pPr>
                        <a:lnSpc>
                          <a:spcPct val="100000"/>
                        </a:lnSpc>
                      </a:pPr>
                      <a:r>
                        <a:rPr lang="en-US" sz="1600" b="0" strike="noStrike" spc="-1">
                          <a:solidFill>
                            <a:srgbClr val="292934"/>
                          </a:solidFill>
                          <a:latin typeface="Roboto"/>
                          <a:ea typeface="Roboto"/>
                        </a:rPr>
                        <a:t>Automated source code scanning tools may be used for this purpose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Offering training to engineering staff about compliance issues, the different types of FOSS licenses and the implications of including FOSS in proprietary source code </a:t>
                      </a:r>
                      <a:endParaRPr lang="en-US" sz="1600" b="0" strike="noStrike" spc="-1">
                        <a:latin typeface="Arial"/>
                      </a:endParaRPr>
                    </a:p>
                    <a:p>
                      <a:pPr marL="343080" indent="-342360">
                        <a:lnSpc>
                          <a:spcPct val="100000"/>
                        </a:lnSpc>
                        <a:buClr>
                          <a:srgbClr val="292934"/>
                        </a:buClr>
                        <a:buFont typeface="Arial"/>
                        <a:buChar char="•"/>
                      </a:pPr>
                      <a:r>
                        <a:rPr lang="en-US" sz="1600" b="0" strike="noStrike" spc="-1">
                          <a:solidFill>
                            <a:srgbClr val="292934"/>
                          </a:solidFill>
                          <a:latin typeface="Roboto"/>
                          <a:ea typeface="Roboto"/>
                        </a:rPr>
                        <a:t>Conducting regular source code scans or audits for all the source code in the build environment. </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Intellectual Property Pitfalls</a:t>
            </a:r>
            <a:endParaRPr lang="en-US" sz="4000" b="0" strike="noStrike" spc="-1">
              <a:latin typeface="Arial"/>
            </a:endParaRPr>
          </a:p>
        </p:txBody>
      </p:sp>
      <p:graphicFrame>
        <p:nvGraphicFramePr>
          <p:cNvPr id="718" name="Table 2"/>
          <p:cNvGraphicFramePr/>
          <p:nvPr/>
        </p:nvGraphicFramePr>
        <p:xfrm>
          <a:off x="753480" y="1479600"/>
          <a:ext cx="10667160" cy="5181120"/>
        </p:xfrm>
        <a:graphic>
          <a:graphicData uri="http://schemas.openxmlformats.org/drawingml/2006/table">
            <a:tbl>
              <a:tblPr/>
              <a:tblGrid>
                <a:gridCol w="3642120">
                  <a:extLst>
                    <a:ext uri="{9D8B030D-6E8A-4147-A177-3AD203B41FA5}">
                      <a16:colId xmlns:a16="http://schemas.microsoft.com/office/drawing/2014/main" val="20000"/>
                    </a:ext>
                  </a:extLst>
                </a:gridCol>
                <a:gridCol w="3512520">
                  <a:extLst>
                    <a:ext uri="{9D8B030D-6E8A-4147-A177-3AD203B41FA5}">
                      <a16:colId xmlns:a16="http://schemas.microsoft.com/office/drawing/2014/main" val="20001"/>
                    </a:ext>
                  </a:extLst>
                </a:gridCol>
                <a:gridCol w="3512520">
                  <a:extLst>
                    <a:ext uri="{9D8B030D-6E8A-4147-A177-3AD203B41FA5}">
                      <a16:colId xmlns:a16="http://schemas.microsoft.com/office/drawing/2014/main" val="20002"/>
                    </a:ext>
                  </a:extLst>
                </a:gridCol>
              </a:tblGrid>
              <a:tr h="379080">
                <a:tc>
                  <a:txBody>
                    <a:bodyPr/>
                    <a:lstStyle/>
                    <a:p>
                      <a:pPr marL="343080" indent="-342360" algn="ctr">
                        <a:lnSpc>
                          <a:spcPct val="100000"/>
                        </a:lnSpc>
                      </a:pPr>
                      <a:r>
                        <a:rPr lang="en-US" sz="1600" b="1" strike="noStrike" spc="-1">
                          <a:solidFill>
                            <a:srgbClr val="292934"/>
                          </a:solidFill>
                          <a:latin typeface="Roboto"/>
                          <a:ea typeface="Roboto"/>
                        </a:rPr>
                        <a:t>Type &amp; Description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 Discovery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3079800">
                <a:tc>
                  <a:txBody>
                    <a:bodyPr/>
                    <a:lstStyle/>
                    <a:p>
                      <a:pPr>
                        <a:lnSpc>
                          <a:spcPct val="100000"/>
                        </a:lnSpc>
                      </a:pPr>
                      <a:r>
                        <a:rPr lang="en-US" sz="1800" b="1" strike="noStrike" spc="-1">
                          <a:solidFill>
                            <a:srgbClr val="0070C0"/>
                          </a:solidFill>
                          <a:latin typeface="Roboto"/>
                          <a:ea typeface="Roboto"/>
                        </a:rPr>
                        <a:t>Unplanned linking of copyleft FOSS and proprietary source code: </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This type of failure occurs as </a:t>
                      </a:r>
                      <a:endParaRPr lang="en-US" sz="1600" b="0" strike="noStrike" spc="-1">
                        <a:latin typeface="Arial"/>
                      </a:endParaRPr>
                    </a:p>
                    <a:p>
                      <a:pPr>
                        <a:lnSpc>
                          <a:spcPct val="100000"/>
                        </a:lnSpc>
                      </a:pPr>
                      <a:r>
                        <a:rPr lang="en-US" sz="1600" b="0" strike="noStrike" spc="-1">
                          <a:solidFill>
                            <a:srgbClr val="292934"/>
                          </a:solidFill>
                          <a:latin typeface="Roboto"/>
                          <a:ea typeface="Roboto"/>
                        </a:rPr>
                        <a:t>a result of linking software with conflicting or incompatible licenses. The legal effect of linking is subject to debate in the FOSS community.</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a</a:t>
                      </a:r>
                      <a:endParaRPr lang="en-US" sz="1600" b="0" strike="noStrike" spc="-1">
                        <a:latin typeface="Arial"/>
                      </a:endParaRPr>
                    </a:p>
                    <a:p>
                      <a:pPr>
                        <a:lnSpc>
                          <a:spcPct val="100000"/>
                        </a:lnSpc>
                      </a:pPr>
                      <a:r>
                        <a:rPr lang="en-US" sz="1600" b="0" strike="noStrike" spc="-1">
                          <a:solidFill>
                            <a:srgbClr val="292934"/>
                          </a:solidFill>
                          <a:latin typeface="Roboto"/>
                          <a:ea typeface="Roboto"/>
                        </a:rPr>
                        <a:t>dependency tracking tool </a:t>
                      </a:r>
                      <a:endParaRPr lang="en-US" sz="1600" b="0" strike="noStrike" spc="-1">
                        <a:latin typeface="Arial"/>
                      </a:endParaRPr>
                    </a:p>
                    <a:p>
                      <a:pPr>
                        <a:lnSpc>
                          <a:spcPct val="100000"/>
                        </a:lnSpc>
                      </a:pPr>
                      <a:r>
                        <a:rPr lang="en-US" sz="1600" b="0" strike="noStrike" spc="-1">
                          <a:solidFill>
                            <a:srgbClr val="292934"/>
                          </a:solidFill>
                          <a:latin typeface="Roboto"/>
                          <a:ea typeface="Roboto"/>
                        </a:rPr>
                        <a:t>that shows any linking between</a:t>
                      </a:r>
                      <a:endParaRPr lang="en-US" sz="1600" b="0" strike="noStrike" spc="-1">
                        <a:latin typeface="Arial"/>
                      </a:endParaRPr>
                    </a:p>
                    <a:p>
                      <a:pPr>
                        <a:lnSpc>
                          <a:spcPct val="100000"/>
                        </a:lnSpc>
                      </a:pPr>
                      <a:r>
                        <a:rPr lang="en-US" sz="1600" b="0" strike="noStrike" spc="-1">
                          <a:solidFill>
                            <a:srgbClr val="292934"/>
                          </a:solidFill>
                          <a:latin typeface="Roboto"/>
                          <a:ea typeface="Roboto"/>
                        </a:rPr>
                        <a:t>different software</a:t>
                      </a:r>
                      <a:endParaRPr lang="en-US" sz="1600" b="0" strike="noStrike" spc="-1">
                        <a:latin typeface="Arial"/>
                      </a:endParaRPr>
                    </a:p>
                    <a:p>
                      <a:pPr>
                        <a:lnSpc>
                          <a:spcPct val="100000"/>
                        </a:lnSpc>
                      </a:pPr>
                      <a:r>
                        <a:rPr lang="en-US" sz="1600" b="0" strike="noStrike" spc="-1">
                          <a:solidFill>
                            <a:srgbClr val="292934"/>
                          </a:solidFill>
                          <a:latin typeface="Roboto"/>
                          <a:ea typeface="Roboto"/>
                        </a:rPr>
                        <a:t>components.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avoid linking software components with licenses that conflict with you FOSS policies which will take a position on these legal risks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Continuously running the dependency tracking tool over your build environment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722240">
                <a:tc>
                  <a:txBody>
                    <a:bodyPr/>
                    <a:lstStyle/>
                    <a:p>
                      <a:pPr>
                        <a:lnSpc>
                          <a:spcPct val="100000"/>
                        </a:lnSpc>
                      </a:pPr>
                      <a:r>
                        <a:rPr lang="en-US" sz="1800" b="1" strike="noStrike" spc="-1">
                          <a:solidFill>
                            <a:srgbClr val="0070C0"/>
                          </a:solidFill>
                          <a:latin typeface="Roboto"/>
                          <a:ea typeface="Roboto"/>
                        </a:rPr>
                        <a:t>Inclusion of proprietary </a:t>
                      </a:r>
                      <a:endParaRPr lang="en-US" sz="1800" b="0" strike="noStrike" spc="-1">
                        <a:latin typeface="Arial"/>
                      </a:endParaRPr>
                    </a:p>
                    <a:p>
                      <a:pPr>
                        <a:lnSpc>
                          <a:spcPct val="100000"/>
                        </a:lnSpc>
                      </a:pPr>
                      <a:r>
                        <a:rPr lang="en-US" sz="1800" b="1" strike="noStrike" spc="-1">
                          <a:solidFill>
                            <a:srgbClr val="0070C0"/>
                          </a:solidFill>
                          <a:latin typeface="Roboto"/>
                          <a:ea typeface="Roboto"/>
                        </a:rPr>
                        <a:t>code into copyleft FOSS through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a:t>
                      </a:r>
                      <a:endParaRPr lang="en-US" sz="1600" b="0" strike="noStrike" spc="-1">
                        <a:latin typeface="Arial"/>
                      </a:endParaRPr>
                    </a:p>
                    <a:p>
                      <a:pPr>
                        <a:lnSpc>
                          <a:spcPct val="100000"/>
                        </a:lnSpc>
                      </a:pPr>
                      <a:r>
                        <a:rPr lang="en-US" sz="1600" b="0" strike="noStrike" spc="-1">
                          <a:solidFill>
                            <a:srgbClr val="292934"/>
                          </a:solidFill>
                          <a:latin typeface="Roboto"/>
                          <a:ea typeface="Roboto"/>
                        </a:rPr>
                        <a:t>discovered using the audits or scans to identify and analyze the source code you introduced to the FOSS component.</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failures can be</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regular code audits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719" name="Table 1"/>
          <p:cNvGraphicFramePr/>
          <p:nvPr/>
        </p:nvGraphicFramePr>
        <p:xfrm>
          <a:off x="903960" y="1550880"/>
          <a:ext cx="10317960" cy="5108400"/>
        </p:xfrm>
        <a:graphic>
          <a:graphicData uri="http://schemas.openxmlformats.org/drawingml/2006/table">
            <a:tbl>
              <a:tblPr/>
              <a:tblGrid>
                <a:gridCol w="3762720">
                  <a:extLst>
                    <a:ext uri="{9D8B030D-6E8A-4147-A177-3AD203B41FA5}">
                      <a16:colId xmlns:a16="http://schemas.microsoft.com/office/drawing/2014/main" val="20000"/>
                    </a:ext>
                  </a:extLst>
                </a:gridCol>
                <a:gridCol w="6555240">
                  <a:extLst>
                    <a:ext uri="{9D8B030D-6E8A-4147-A177-3AD203B41FA5}">
                      <a16:colId xmlns:a16="http://schemas.microsoft.com/office/drawing/2014/main" val="20001"/>
                    </a:ext>
                  </a:extLst>
                </a:gridCol>
              </a:tblGrid>
              <a:tr h="34956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727280">
                <a:tc>
                  <a:txBody>
                    <a:bodyPr/>
                    <a:lstStyle/>
                    <a:p>
                      <a:pPr>
                        <a:lnSpc>
                          <a:spcPct val="100000"/>
                        </a:lnSpc>
                      </a:pPr>
                      <a:r>
                        <a:rPr lang="en-US" sz="1800" b="1" strike="noStrike" spc="-1">
                          <a:solidFill>
                            <a:srgbClr val="0070C0"/>
                          </a:solidFill>
                          <a:latin typeface="Roboto"/>
                          <a:ea typeface="Roboto"/>
                        </a:rPr>
                        <a:t>Failure to Provide Accompanying Source Code/appropriate license, attribution or notice information </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making source code capture and publishing a checklist item in the product release cycle before the product becomes available in the market place.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378440">
                <a:tc>
                  <a:txBody>
                    <a:bodyPr/>
                    <a:lstStyle/>
                    <a:p>
                      <a:pPr>
                        <a:lnSpc>
                          <a:spcPct val="100000"/>
                        </a:lnSpc>
                      </a:pPr>
                      <a:r>
                        <a:rPr lang="en-US" sz="1800" b="1" strike="noStrike" spc="-1">
                          <a:solidFill>
                            <a:srgbClr val="0070C0"/>
                          </a:solidFill>
                          <a:latin typeface="Roboto"/>
                          <a:ea typeface="Roboto"/>
                        </a:rPr>
                        <a:t>Providing the Incorrect Version of Accompanying Source Code</a:t>
                      </a:r>
                      <a:endParaRPr lang="en-US" sz="1800" b="0" strike="noStrike" spc="-1">
                        <a:latin typeface="Arial"/>
                      </a:endParaRPr>
                    </a:p>
                    <a:p>
                      <a:pPr>
                        <a:lnSpc>
                          <a:spcPct val="100000"/>
                        </a:lnSpc>
                      </a:pP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a:lnSpc>
                          <a:spcPct val="100000"/>
                        </a:lnSpc>
                      </a:pPr>
                      <a:r>
                        <a:rPr lang="en-US" sz="1600" b="0" strike="noStrike" spc="-1">
                          <a:solidFill>
                            <a:srgbClr val="292934"/>
                          </a:solidFill>
                          <a:latin typeface="Roboto"/>
                          <a:ea typeface="Roboto"/>
                        </a:rPr>
                        <a:t>step into the compliance process to ensure that the accompanying source code for the binary version is being published.</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653120">
                <a:tc>
                  <a:txBody>
                    <a:bodyPr/>
                    <a:lstStyle/>
                    <a:p>
                      <a:pPr>
                        <a:lnSpc>
                          <a:spcPct val="100000"/>
                        </a:lnSpc>
                      </a:pPr>
                      <a:r>
                        <a:rPr lang="en-US" sz="1800" b="1" strike="noStrike" spc="-1">
                          <a:solidFill>
                            <a:srgbClr val="0070C0"/>
                          </a:solidFill>
                          <a:latin typeface="Roboto"/>
                          <a:ea typeface="Roboto"/>
                        </a:rPr>
                        <a:t>Failure to Provide Accompanying Source Code for FOSS Component Modifications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 adding a verification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step into the compliance process to ensure that source code for modifications are published, rather than only the original source code for the FOSS component</a:t>
                      </a:r>
                      <a:endParaRPr lang="en-US" sz="1600" b="0" strike="noStrike" spc="-1">
                        <a:latin typeface="Arial"/>
                      </a:endParaRPr>
                    </a:p>
                    <a:p>
                      <a:pPr marL="533520" indent="-532800">
                        <a:lnSpc>
                          <a:spcPct val="100000"/>
                        </a:lnSpc>
                      </a:pPr>
                      <a:r>
                        <a:rPr lang="en-US" sz="2800" b="0" strike="noStrike" spc="-1">
                          <a:solidFill>
                            <a:srgbClr val="292934"/>
                          </a:solidFill>
                          <a:latin typeface="Roboto"/>
                          <a:ea typeface="Roboto"/>
                        </a:rPr>
                        <a:t> </a:t>
                      </a:r>
                      <a:endParaRPr lang="en-US" sz="2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
        <p:nvSpPr>
          <p:cNvPr id="720" name="CustomShape 2"/>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1"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License Compliance Pitfalls</a:t>
            </a:r>
            <a:endParaRPr lang="en-US" sz="4000" b="0" strike="noStrike" spc="-1">
              <a:latin typeface="Arial"/>
            </a:endParaRPr>
          </a:p>
        </p:txBody>
      </p:sp>
      <p:graphicFrame>
        <p:nvGraphicFramePr>
          <p:cNvPr id="722" name="Table 2"/>
          <p:cNvGraphicFramePr/>
          <p:nvPr/>
        </p:nvGraphicFramePr>
        <p:xfrm>
          <a:off x="784080" y="1516320"/>
          <a:ext cx="10517400" cy="4574520"/>
        </p:xfrm>
        <a:graphic>
          <a:graphicData uri="http://schemas.openxmlformats.org/drawingml/2006/table">
            <a:tbl>
              <a:tblPr/>
              <a:tblGrid>
                <a:gridCol w="3835440">
                  <a:extLst>
                    <a:ext uri="{9D8B030D-6E8A-4147-A177-3AD203B41FA5}">
                      <a16:colId xmlns:a16="http://schemas.microsoft.com/office/drawing/2014/main" val="20000"/>
                    </a:ext>
                  </a:extLst>
                </a:gridCol>
                <a:gridCol w="6681960">
                  <a:extLst>
                    <a:ext uri="{9D8B030D-6E8A-4147-A177-3AD203B41FA5}">
                      <a16:colId xmlns:a16="http://schemas.microsoft.com/office/drawing/2014/main" val="20001"/>
                    </a:ext>
                  </a:extLst>
                </a:gridCol>
              </a:tblGrid>
              <a:tr h="480600">
                <a:tc>
                  <a:txBody>
                    <a:bodyPr/>
                    <a:lstStyle/>
                    <a:p>
                      <a:pPr marL="343080" indent="-342360" algn="ctr">
                        <a:lnSpc>
                          <a:spcPct val="100000"/>
                        </a:lnSpc>
                      </a:pPr>
                      <a:r>
                        <a:rPr lang="en-US" sz="1600" b="1" strike="noStrike" spc="-1">
                          <a:solidFill>
                            <a:srgbClr val="292934"/>
                          </a:solidFill>
                          <a:latin typeface="Roboto"/>
                          <a:ea typeface="Roboto"/>
                        </a:rPr>
                        <a:t>Type &amp; Description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600" b="1" strike="noStrike" spc="-1">
                          <a:solidFill>
                            <a:srgbClr val="292934"/>
                          </a:solidFill>
                          <a:latin typeface="Roboto"/>
                          <a:ea typeface="Roboto"/>
                        </a:rPr>
                        <a:t>Avoidance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4093920">
                <a:tc>
                  <a:txBody>
                    <a:bodyPr/>
                    <a:lstStyle/>
                    <a:p>
                      <a:pPr>
                        <a:lnSpc>
                          <a:spcPct val="100000"/>
                        </a:lnSpc>
                      </a:pPr>
                      <a:r>
                        <a:rPr lang="en-US" sz="1800" b="1" strike="noStrike" spc="-1">
                          <a:solidFill>
                            <a:srgbClr val="0070C0"/>
                          </a:solidFill>
                          <a:latin typeface="Roboto"/>
                          <a:ea typeface="Roboto"/>
                        </a:rPr>
                        <a:t>Failure to mark FOSS </a:t>
                      </a:r>
                      <a:endParaRPr lang="en-US" sz="1800" b="0" strike="noStrike" spc="-1">
                        <a:latin typeface="Arial"/>
                      </a:endParaRPr>
                    </a:p>
                    <a:p>
                      <a:pPr>
                        <a:lnSpc>
                          <a:spcPct val="100000"/>
                        </a:lnSpc>
                      </a:pPr>
                      <a:r>
                        <a:rPr lang="en-US" sz="1800" b="1" strike="noStrike" spc="-1">
                          <a:solidFill>
                            <a:srgbClr val="0070C0"/>
                          </a:solidFill>
                          <a:latin typeface="Roboto"/>
                          <a:ea typeface="Roboto"/>
                        </a:rPr>
                        <a:t>Source Code </a:t>
                      </a:r>
                      <a:endParaRPr lang="en-US" sz="1800" b="0" strike="noStrike" spc="-1">
                        <a:latin typeface="Arial"/>
                      </a:endParaRPr>
                    </a:p>
                    <a:p>
                      <a:pPr>
                        <a:lnSpc>
                          <a:spcPct val="100000"/>
                        </a:lnSpc>
                      </a:pPr>
                      <a:r>
                        <a:rPr lang="en-US" sz="1800" b="1" strike="noStrike" spc="-1">
                          <a:solidFill>
                            <a:srgbClr val="0070C0"/>
                          </a:solidFill>
                          <a:latin typeface="Roboto"/>
                          <a:ea typeface="Roboto"/>
                        </a:rPr>
                        <a:t>Modifications:</a:t>
                      </a:r>
                      <a:endParaRPr lang="en-US" sz="1800" b="0" strike="noStrike" spc="-1">
                        <a:latin typeface="Arial"/>
                      </a:endParaRPr>
                    </a:p>
                    <a:p>
                      <a:pPr>
                        <a:lnSpc>
                          <a:spcPct val="100000"/>
                        </a:lnSpc>
                      </a:pPr>
                      <a:endParaRPr lang="en-US" sz="1800" b="0" strike="noStrike" spc="-1">
                        <a:latin typeface="Arial"/>
                      </a:endParaRPr>
                    </a:p>
                    <a:p>
                      <a:pPr>
                        <a:lnSpc>
                          <a:spcPct val="100000"/>
                        </a:lnSpc>
                      </a:pPr>
                      <a:r>
                        <a:rPr lang="en-US" sz="1600" b="0" strike="noStrike" spc="-1">
                          <a:solidFill>
                            <a:srgbClr val="292934"/>
                          </a:solidFill>
                          <a:latin typeface="Roboto"/>
                          <a:ea typeface="Roboto"/>
                        </a:rPr>
                        <a:t>Failure to mark FOSS source</a:t>
                      </a:r>
                      <a:endParaRPr lang="en-US" sz="1600" b="0" strike="noStrike" spc="-1">
                        <a:latin typeface="Arial"/>
                      </a:endParaRPr>
                    </a:p>
                    <a:p>
                      <a:pPr>
                        <a:lnSpc>
                          <a:spcPct val="100000"/>
                        </a:lnSpc>
                      </a:pPr>
                      <a:r>
                        <a:rPr lang="en-US" sz="1600" b="0" strike="noStrike" spc="-1">
                          <a:solidFill>
                            <a:srgbClr val="292934"/>
                          </a:solidFill>
                          <a:latin typeface="Roboto"/>
                          <a:ea typeface="Roboto"/>
                        </a:rPr>
                        <a:t>code that has been changed </a:t>
                      </a:r>
                      <a:endParaRPr lang="en-US" sz="1600" b="0" strike="noStrike" spc="-1">
                        <a:latin typeface="Arial"/>
                      </a:endParaRPr>
                    </a:p>
                    <a:p>
                      <a:pPr>
                        <a:lnSpc>
                          <a:spcPct val="100000"/>
                        </a:lnSpc>
                      </a:pPr>
                      <a:r>
                        <a:rPr lang="en-US" sz="1600" b="0" strike="noStrike" spc="-1">
                          <a:solidFill>
                            <a:srgbClr val="292934"/>
                          </a:solidFill>
                          <a:latin typeface="Roboto"/>
                          <a:ea typeface="Roboto"/>
                        </a:rPr>
                        <a:t>as required by the FOSS license (or providing information about modifications which has an insufficient level of detail or clarity to satisfy the license)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Adding source code modification marking as a verification step before releasing the source code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to ensure they update copyright markings or license information of all FOSS or proprietary software that is going to be released to the public</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3"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4" name="Table 2"/>
          <p:cNvGraphicFramePr/>
          <p:nvPr/>
        </p:nvGraphicFramePr>
        <p:xfrm>
          <a:off x="775080" y="1411920"/>
          <a:ext cx="10482840" cy="5218200"/>
        </p:xfrm>
        <a:graphic>
          <a:graphicData uri="http://schemas.openxmlformats.org/drawingml/2006/table">
            <a:tbl>
              <a:tblPr/>
              <a:tblGrid>
                <a:gridCol w="2690280">
                  <a:extLst>
                    <a:ext uri="{9D8B030D-6E8A-4147-A177-3AD203B41FA5}">
                      <a16:colId xmlns:a16="http://schemas.microsoft.com/office/drawing/2014/main" val="20000"/>
                    </a:ext>
                  </a:extLst>
                </a:gridCol>
                <a:gridCol w="3989160">
                  <a:extLst>
                    <a:ext uri="{9D8B030D-6E8A-4147-A177-3AD203B41FA5}">
                      <a16:colId xmlns:a16="http://schemas.microsoft.com/office/drawing/2014/main" val="20001"/>
                    </a:ext>
                  </a:extLst>
                </a:gridCol>
                <a:gridCol w="380340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2808360">
                <a:tc>
                  <a:txBody>
                    <a:bodyPr/>
                    <a:lstStyle/>
                    <a:p>
                      <a:pPr>
                        <a:lnSpc>
                          <a:spcPct val="100000"/>
                        </a:lnSpc>
                      </a:pPr>
                      <a:r>
                        <a:rPr lang="en-US" sz="1800" b="1" strike="noStrike" spc="-1">
                          <a:solidFill>
                            <a:srgbClr val="0070C0"/>
                          </a:solidFill>
                          <a:latin typeface="Roboto"/>
                          <a:ea typeface="Roboto"/>
                        </a:rPr>
                        <a:t>Failure by developers to seek approval</a:t>
                      </a:r>
                      <a:endParaRPr lang="en-US" sz="1800" b="0" strike="noStrike" spc="-1">
                        <a:latin typeface="Arial"/>
                      </a:endParaRPr>
                    </a:p>
                    <a:p>
                      <a:pPr>
                        <a:lnSpc>
                          <a:spcPct val="100000"/>
                        </a:lnSpc>
                      </a:pPr>
                      <a:r>
                        <a:rPr lang="en-US" sz="1800" b="1" strike="noStrike" spc="-1">
                          <a:solidFill>
                            <a:srgbClr val="0070C0"/>
                          </a:solidFill>
                          <a:latin typeface="Roboto"/>
                          <a:ea typeface="Roboto"/>
                        </a:rPr>
                        <a:t>to use FOSS</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offering training to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on the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company’s </a:t>
                      </a:r>
                      <a:r>
                        <a:rPr lang="en-US" sz="1600" b="0" strike="noStrike" spc="-1">
                          <a:solidFill>
                            <a:srgbClr val="292934"/>
                          </a:solidFill>
                          <a:latin typeface="Roboto"/>
                          <a:ea typeface="Roboto"/>
                        </a:rPr>
                        <a:t>FOSS policies and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processes.</a:t>
                      </a:r>
                      <a:endParaRPr lang="en-US" sz="1600" b="0" strike="noStrike" spc="-1">
                        <a:latin typeface="Arial"/>
                      </a:endParaRPr>
                    </a:p>
                    <a:p>
                      <a:pPr marL="343080" indent="-342360">
                        <a:lnSpc>
                          <a:spcPct val="100000"/>
                        </a:lnSpc>
                      </a:pP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full scan for the software platform to detect any “undeclared” FOSS usage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Offering training to engineering staff on the company's FOSS policies and processes</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Including compliance in the employees performance review</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1994040">
                <a:tc>
                  <a:txBody>
                    <a:bodyPr/>
                    <a:lstStyle/>
                    <a:p>
                      <a:pPr>
                        <a:lnSpc>
                          <a:spcPct val="100000"/>
                        </a:lnSpc>
                      </a:pPr>
                      <a:r>
                        <a:rPr lang="en-US" sz="1800" b="1" strike="noStrike" spc="-1">
                          <a:solidFill>
                            <a:srgbClr val="0070C0"/>
                          </a:solidFill>
                          <a:latin typeface="Roboto"/>
                          <a:ea typeface="Roboto"/>
                        </a:rPr>
                        <a:t>Failure to take the </a:t>
                      </a:r>
                      <a:endParaRPr lang="en-US" sz="1800" b="0" strike="noStrike" spc="-1">
                        <a:latin typeface="Arial"/>
                      </a:endParaRPr>
                    </a:p>
                    <a:p>
                      <a:pPr>
                        <a:lnSpc>
                          <a:spcPct val="100000"/>
                        </a:lnSpc>
                      </a:pPr>
                      <a:r>
                        <a:rPr lang="en-US" sz="1800" b="1" strike="noStrike" spc="-1">
                          <a:solidFill>
                            <a:srgbClr val="0070C0"/>
                          </a:solidFill>
                          <a:latin typeface="Roboto"/>
                          <a:ea typeface="Roboto"/>
                        </a:rPr>
                        <a:t>FOSS training</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avoided by ensuring that the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completion of the FOSS training is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part of the employee’s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professional development plan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and it is monitored for completion</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as part of the performance review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mandating</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engineering staff to take the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FOSS training by a specific date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5"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Compliance Process Failures</a:t>
            </a:r>
            <a:endParaRPr lang="en-US" sz="4000" b="0" strike="noStrike" spc="-1">
              <a:latin typeface="Arial"/>
            </a:endParaRPr>
          </a:p>
        </p:txBody>
      </p:sp>
      <p:graphicFrame>
        <p:nvGraphicFramePr>
          <p:cNvPr id="726" name="Table 2"/>
          <p:cNvGraphicFramePr/>
          <p:nvPr/>
        </p:nvGraphicFramePr>
        <p:xfrm>
          <a:off x="624240" y="1542240"/>
          <a:ext cx="10935000" cy="5343120"/>
        </p:xfrm>
        <a:graphic>
          <a:graphicData uri="http://schemas.openxmlformats.org/drawingml/2006/table">
            <a:tbl>
              <a:tblPr/>
              <a:tblGrid>
                <a:gridCol w="2728800">
                  <a:extLst>
                    <a:ext uri="{9D8B030D-6E8A-4147-A177-3AD203B41FA5}">
                      <a16:colId xmlns:a16="http://schemas.microsoft.com/office/drawing/2014/main" val="20000"/>
                    </a:ext>
                  </a:extLst>
                </a:gridCol>
                <a:gridCol w="4690080">
                  <a:extLst>
                    <a:ext uri="{9D8B030D-6E8A-4147-A177-3AD203B41FA5}">
                      <a16:colId xmlns:a16="http://schemas.microsoft.com/office/drawing/2014/main" val="20001"/>
                    </a:ext>
                  </a:extLst>
                </a:gridCol>
                <a:gridCol w="3516120">
                  <a:extLst>
                    <a:ext uri="{9D8B030D-6E8A-4147-A177-3AD203B41FA5}">
                      <a16:colId xmlns:a16="http://schemas.microsoft.com/office/drawing/2014/main" val="20002"/>
                    </a:ext>
                  </a:extLst>
                </a:gridCol>
              </a:tblGrid>
              <a:tr h="415800">
                <a:tc>
                  <a:txBody>
                    <a:bodyPr/>
                    <a:lstStyle/>
                    <a:p>
                      <a:pPr marL="343080" indent="-342360" algn="ctr">
                        <a:lnSpc>
                          <a:spcPct val="100000"/>
                        </a:lnSpc>
                      </a:pPr>
                      <a:r>
                        <a:rPr lang="en-US" sz="1800" b="1" strike="noStrike" spc="-1">
                          <a:solidFill>
                            <a:srgbClr val="292934"/>
                          </a:solidFill>
                          <a:latin typeface="Roboto"/>
                          <a:ea typeface="Roboto"/>
                        </a:rPr>
                        <a:t>Description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Avoidance </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gn="ctr">
                        <a:lnSpc>
                          <a:spcPct val="100000"/>
                        </a:lnSpc>
                      </a:pPr>
                      <a:r>
                        <a:rPr lang="en-US" sz="1800" b="1" strike="noStrike" spc="-1">
                          <a:solidFill>
                            <a:srgbClr val="292934"/>
                          </a:solidFill>
                          <a:latin typeface="Roboto"/>
                          <a:ea typeface="Roboto"/>
                        </a:rPr>
                        <a:t>Prevention</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0"/>
                  </a:ext>
                </a:extLst>
              </a:tr>
              <a:tr h="1451160">
                <a:tc>
                  <a:txBody>
                    <a:bodyPr/>
                    <a:lstStyle/>
                    <a:p>
                      <a:pPr>
                        <a:lnSpc>
                          <a:spcPct val="100000"/>
                        </a:lnSpc>
                      </a:pPr>
                      <a:r>
                        <a:rPr lang="en-US" sz="1800" b="1" strike="noStrike" spc="-1">
                          <a:solidFill>
                            <a:srgbClr val="0070C0"/>
                          </a:solidFill>
                          <a:latin typeface="Roboto"/>
                          <a:ea typeface="Roboto"/>
                        </a:rPr>
                        <a:t>Failure to audit </a:t>
                      </a:r>
                      <a:endParaRPr lang="en-US" sz="1800" b="0" strike="noStrike" spc="-1">
                        <a:latin typeface="Arial"/>
                      </a:endParaRPr>
                    </a:p>
                    <a:p>
                      <a:pPr>
                        <a:lnSpc>
                          <a:spcPct val="100000"/>
                        </a:lnSpc>
                      </a:pPr>
                      <a:r>
                        <a:rPr lang="en-US" sz="1800" b="1" strike="noStrike" spc="-1">
                          <a:solidFill>
                            <a:srgbClr val="0070C0"/>
                          </a:solidFill>
                          <a:latin typeface="Roboto"/>
                          <a:ea typeface="Roboto"/>
                        </a:rPr>
                        <a:t>the source code</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avoided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Conducting periodic source code scans/audits </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Ensuring that auditing is a milestone in the iterative development process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533520" indent="-53280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533520" indent="-532800">
                        <a:lnSpc>
                          <a:spcPct val="100000"/>
                        </a:lnSpc>
                      </a:pPr>
                      <a:r>
                        <a:rPr lang="en-US" sz="1600" b="0" strike="noStrike" spc="-1">
                          <a:solidFill>
                            <a:srgbClr val="292934"/>
                          </a:solidFill>
                          <a:latin typeface="Roboto"/>
                          <a:ea typeface="Roboto"/>
                        </a:rPr>
                        <a:t>prevented by:</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Providing proper staffing as to not fall behind in schedule</a:t>
                      </a:r>
                      <a:endParaRPr lang="en-US" sz="1600" b="0" strike="noStrike" spc="-1">
                        <a:latin typeface="Arial"/>
                      </a:endParaRPr>
                    </a:p>
                    <a:p>
                      <a:pPr marL="533520" indent="-532800">
                        <a:lnSpc>
                          <a:spcPct val="100000"/>
                        </a:lnSpc>
                        <a:buClr>
                          <a:srgbClr val="292934"/>
                        </a:buClr>
                        <a:buFont typeface="StarSymbol"/>
                        <a:buAutoNum type="arabicPeriod"/>
                      </a:pPr>
                      <a:r>
                        <a:rPr lang="en-US" sz="1600" b="0" strike="noStrike" spc="-1">
                          <a:solidFill>
                            <a:srgbClr val="292934"/>
                          </a:solidFill>
                          <a:latin typeface="Roboto"/>
                          <a:ea typeface="Roboto"/>
                        </a:rPr>
                        <a:t>Enforcing periodic audits </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1"/>
                  </a:ext>
                </a:extLst>
              </a:tr>
              <a:tr h="2025000">
                <a:tc>
                  <a:txBody>
                    <a:bodyPr/>
                    <a:lstStyle/>
                    <a:p>
                      <a:pPr>
                        <a:lnSpc>
                          <a:spcPct val="100000"/>
                        </a:lnSpc>
                      </a:pPr>
                      <a:r>
                        <a:rPr lang="en-US" sz="1800" b="1" strike="noStrike" spc="-1">
                          <a:solidFill>
                            <a:srgbClr val="0070C0"/>
                          </a:solidFill>
                          <a:latin typeface="Roboto"/>
                          <a:ea typeface="Roboto"/>
                        </a:rPr>
                        <a:t>Failure to resolve </a:t>
                      </a:r>
                      <a:endParaRPr lang="en-US" sz="1800" b="0" strike="noStrike" spc="-1">
                        <a:latin typeface="Arial"/>
                      </a:endParaRPr>
                    </a:p>
                    <a:p>
                      <a:pPr>
                        <a:lnSpc>
                          <a:spcPct val="100000"/>
                        </a:lnSpc>
                      </a:pPr>
                      <a:r>
                        <a:rPr lang="en-US" sz="1800" b="1" strike="noStrike" spc="-1">
                          <a:solidFill>
                            <a:srgbClr val="0070C0"/>
                          </a:solidFill>
                          <a:latin typeface="Roboto"/>
                          <a:ea typeface="Roboto"/>
                        </a:rPr>
                        <a:t>the audit findings</a:t>
                      </a:r>
                      <a:endParaRPr lang="en-US" sz="1800" b="0" strike="noStrike" spc="-1">
                        <a:latin typeface="Arial"/>
                      </a:endParaRPr>
                    </a:p>
                    <a:p>
                      <a:pPr>
                        <a:lnSpc>
                          <a:spcPct val="100000"/>
                        </a:lnSpc>
                      </a:pPr>
                      <a:r>
                        <a:rPr lang="en-US" sz="1800" b="1" strike="noStrike" spc="-1">
                          <a:solidFill>
                            <a:srgbClr val="0070C0"/>
                          </a:solidFill>
                          <a:latin typeface="Roboto"/>
                          <a:ea typeface="Roboto"/>
                        </a:rPr>
                        <a:t>(analyzing the </a:t>
                      </a:r>
                      <a:endParaRPr lang="en-US" sz="1800" b="0" strike="noStrike" spc="-1">
                        <a:latin typeface="Arial"/>
                      </a:endParaRPr>
                    </a:p>
                    <a:p>
                      <a:pPr>
                        <a:lnSpc>
                          <a:spcPct val="100000"/>
                        </a:lnSpc>
                      </a:pPr>
                      <a:r>
                        <a:rPr lang="en-US" sz="1800" b="1" strike="noStrike" spc="-1">
                          <a:solidFill>
                            <a:srgbClr val="0070C0"/>
                          </a:solidFill>
                          <a:latin typeface="Roboto"/>
                          <a:ea typeface="Roboto"/>
                        </a:rPr>
                        <a:t>"hits" reported</a:t>
                      </a:r>
                      <a:endParaRPr lang="en-US" sz="1800" b="0" strike="noStrike" spc="-1">
                        <a:latin typeface="Arial"/>
                      </a:endParaRPr>
                    </a:p>
                    <a:p>
                      <a:pPr>
                        <a:lnSpc>
                          <a:spcPct val="100000"/>
                        </a:lnSpc>
                      </a:pPr>
                      <a:r>
                        <a:rPr lang="en-US" sz="1800" b="1" strike="noStrike" spc="-1">
                          <a:solidFill>
                            <a:srgbClr val="0070C0"/>
                          </a:solidFill>
                          <a:latin typeface="Roboto"/>
                          <a:ea typeface="Roboto"/>
                        </a:rPr>
                        <a:t>by a scan tool or audit)</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 by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not allowing a compliance ticket to be</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resolved (i.e. closed) if the audit report </a:t>
                      </a:r>
                      <a:endParaRPr lang="en-US" sz="1600" b="0" strike="noStrike" spc="-1">
                        <a:latin typeface="Arial"/>
                      </a:endParaRPr>
                    </a:p>
                    <a:p>
                      <a:pPr marL="343080" indent="-342360">
                        <a:lnSpc>
                          <a:spcPct val="100000"/>
                        </a:lnSpc>
                      </a:pPr>
                      <a:r>
                        <a:rPr lang="en-US" sz="1600" b="0" strike="noStrike" spc="-1">
                          <a:solidFill>
                            <a:srgbClr val="000000"/>
                          </a:solidFill>
                          <a:latin typeface="Roboto"/>
                          <a:ea typeface="Roboto"/>
                        </a:rPr>
                        <a:t>is </a:t>
                      </a:r>
                      <a:r>
                        <a:rPr lang="en-US" sz="1600" b="0" strike="noStrike" spc="-1">
                          <a:solidFill>
                            <a:srgbClr val="292934"/>
                          </a:solidFill>
                          <a:latin typeface="Roboto"/>
                          <a:ea typeface="Roboto"/>
                        </a:rPr>
                        <a:t>not finalized. </a:t>
                      </a:r>
                      <a:endParaRPr lang="en-US" sz="1600" b="0" strike="noStrike" spc="-1">
                        <a:latin typeface="Arial"/>
                      </a:endParaRPr>
                    </a:p>
                    <a:p>
                      <a:pPr marL="343080" indent="-342360">
                        <a:lnSpc>
                          <a:spcPct val="100000"/>
                        </a:lnSpc>
                      </a:pP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by implementing blocks in approvals in the FOSS compliance process</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2"/>
                  </a:ext>
                </a:extLst>
              </a:tr>
              <a:tr h="1451160">
                <a:tc>
                  <a:txBody>
                    <a:bodyPr/>
                    <a:lstStyle/>
                    <a:p>
                      <a:pPr>
                        <a:lnSpc>
                          <a:spcPct val="100000"/>
                        </a:lnSpc>
                      </a:pPr>
                      <a:r>
                        <a:rPr lang="en-US" sz="1800" b="1" strike="noStrike" spc="-1">
                          <a:solidFill>
                            <a:srgbClr val="0070C0"/>
                          </a:solidFill>
                          <a:latin typeface="Roboto"/>
                          <a:ea typeface="Roboto"/>
                        </a:rPr>
                        <a:t>Failure to seek review of FOSS in a timely manner</a:t>
                      </a:r>
                      <a:endParaRPr lang="en-US" sz="18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avoided</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by initiating FOSS Review requests early</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even if engineering did not yet</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decide on the adoption of the FOSS</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source code</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tc>
                  <a:txBody>
                    <a:bodyPr/>
                    <a:lstStyle/>
                    <a:p>
                      <a:pPr marL="343080" indent="-342360">
                        <a:lnSpc>
                          <a:spcPct val="100000"/>
                        </a:lnSpc>
                      </a:pPr>
                      <a:r>
                        <a:rPr lang="en-US" sz="1600" b="0" strike="noStrike" spc="-1">
                          <a:solidFill>
                            <a:srgbClr val="292934"/>
                          </a:solidFill>
                          <a:latin typeface="Roboto"/>
                          <a:ea typeface="Roboto"/>
                        </a:rPr>
                        <a:t>This type of failure can be </a:t>
                      </a:r>
                      <a:endParaRPr lang="en-US" sz="1600" b="0" strike="noStrike" spc="-1">
                        <a:latin typeface="Arial"/>
                      </a:endParaRPr>
                    </a:p>
                    <a:p>
                      <a:pPr marL="343080" indent="-342360">
                        <a:lnSpc>
                          <a:spcPct val="100000"/>
                        </a:lnSpc>
                      </a:pPr>
                      <a:r>
                        <a:rPr lang="en-US" sz="1600" b="0" strike="noStrike" spc="-1">
                          <a:solidFill>
                            <a:srgbClr val="292934"/>
                          </a:solidFill>
                          <a:latin typeface="Roboto"/>
                          <a:ea typeface="Roboto"/>
                        </a:rPr>
                        <a:t>prevented through education</a:t>
                      </a:r>
                      <a:endParaRPr lang="en-US" sz="1600" b="0" strike="noStrike" spc="-1">
                        <a:latin typeface="Arial"/>
                      </a:endParaRPr>
                    </a:p>
                  </a:txBody>
                  <a:tcPr marL="90000" marR="90000">
                    <a:lnL w="720">
                      <a:solidFill>
                        <a:srgbClr val="FFFFFF"/>
                      </a:solidFill>
                    </a:lnL>
                    <a:lnR w="720">
                      <a:solidFill>
                        <a:srgbClr val="FFFFFF"/>
                      </a:solidFill>
                    </a:lnR>
                    <a:lnT w="720">
                      <a:solidFill>
                        <a:srgbClr val="FFFFFF"/>
                      </a:solidFill>
                    </a:lnT>
                    <a:lnB w="720">
                      <a:solidFill>
                        <a:srgbClr val="FFFFFF"/>
                      </a:solidFill>
                    </a:lnB>
                    <a:solidFill>
                      <a:srgbClr val="FFFFFF"/>
                    </a:solidFill>
                  </a:tcPr>
                </a:tc>
                <a:extLst>
                  <a:ext uri="{0D108BD9-81ED-4DB2-BD59-A6C34878D82A}">
                    <a16:rowId xmlns:a16="http://schemas.microsoft.com/office/drawing/2014/main" val="10003"/>
                  </a:ext>
                </a:extLst>
              </a:tr>
            </a:tbl>
          </a:graphicData>
        </a:graphic>
      </p:graphicFrame>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Ensure Compliance Prior to Product Shipment</a:t>
            </a:r>
            <a:endParaRPr lang="en-US" sz="4000" b="0" strike="noStrike" spc="-1">
              <a:latin typeface="Arial"/>
            </a:endParaRPr>
          </a:p>
        </p:txBody>
      </p:sp>
      <p:sp>
        <p:nvSpPr>
          <p:cNvPr id="728"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800" b="0" strike="noStrike" spc="-1">
                <a:solidFill>
                  <a:srgbClr val="292934"/>
                </a:solidFill>
                <a:latin typeface="Roboto"/>
                <a:ea typeface="Roboto"/>
              </a:rPr>
              <a:t>Companies must make compliance a priority before any product (in whatever form) ships</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Prioritizing compliance promotes:</a:t>
            </a:r>
            <a:endParaRPr lang="en-US" sz="28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More effective use of FOSS within your organization</a:t>
            </a:r>
            <a:endParaRPr lang="en-US" sz="2500" b="0" strike="noStrike" spc="-1">
              <a:latin typeface="Arial"/>
            </a:endParaRPr>
          </a:p>
          <a:p>
            <a:pPr marL="457200" lvl="1" indent="-189720">
              <a:lnSpc>
                <a:spcPct val="100000"/>
              </a:lnSpc>
              <a:spcBef>
                <a:spcPts val="499"/>
              </a:spcBef>
              <a:buClr>
                <a:srgbClr val="93A299"/>
              </a:buClr>
              <a:buSzPct val="85000"/>
              <a:buFont typeface="Arial"/>
              <a:buChar char="•"/>
            </a:pPr>
            <a:r>
              <a:rPr lang="en-US" sz="2500" b="0" strike="noStrike" spc="-1">
                <a:solidFill>
                  <a:srgbClr val="292934"/>
                </a:solidFill>
                <a:latin typeface="Roboto"/>
                <a:ea typeface="Roboto"/>
              </a:rPr>
              <a:t>Better relations with the FOSS community and FOSS organizations</a:t>
            </a:r>
            <a:endParaRPr lang="en-US" sz="2500" b="0" strike="noStrike" spc="-1">
              <a:latin typeface="Arial"/>
            </a:endParaRPr>
          </a:p>
          <a:p>
            <a:pPr>
              <a:lnSpc>
                <a:spcPct val="100000"/>
              </a:lnSpc>
              <a:spcBef>
                <a:spcPts val="400"/>
              </a:spcBef>
            </a:pPr>
            <a:endParaRPr lang="en-US" sz="2500" b="0" strike="noStrike" spc="-1">
              <a:latin typeface="Arial"/>
            </a:endParaRPr>
          </a:p>
          <a:p>
            <a:pPr>
              <a:lnSpc>
                <a:spcPct val="100000"/>
              </a:lnSpc>
              <a:spcBef>
                <a:spcPts val="400"/>
              </a:spcBef>
            </a:pPr>
            <a:endParaRPr lang="en-US" sz="25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9"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Establishing Community Relationships</a:t>
            </a:r>
            <a:endParaRPr lang="en-US" sz="4000" b="0" strike="noStrike" spc="-1">
              <a:latin typeface="Arial"/>
            </a:endParaRPr>
          </a:p>
        </p:txBody>
      </p:sp>
      <p:sp>
        <p:nvSpPr>
          <p:cNvPr id="730" name="CustomShape 2"/>
          <p:cNvSpPr/>
          <p:nvPr/>
        </p:nvSpPr>
        <p:spPr>
          <a:xfrm>
            <a:off x="60948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As a company that uses FOSS in a commercial product, it is best to create and maintain a good relationship with the FOSS community - in particular, with the specific communities related to the FOSS projects you use and deploy in your commercial products. </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
        <p:nvSpPr>
          <p:cNvPr id="731" name="CustomShape 3"/>
          <p:cNvSpPr/>
          <p:nvPr/>
        </p:nvSpPr>
        <p:spPr>
          <a:xfrm>
            <a:off x="6197760" y="1673280"/>
            <a:ext cx="5384160" cy="377532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2380" b="0" strike="noStrike" spc="-1">
                <a:solidFill>
                  <a:srgbClr val="292934"/>
                </a:solidFill>
                <a:latin typeface="Roboto"/>
                <a:ea typeface="Roboto"/>
              </a:rPr>
              <a:t>In addition, good relationships with FOSS organizations can be very helpful in advising on best way to be compliant and also help out if you experience a compliance issue.</a:t>
            </a:r>
            <a:endParaRPr lang="en-US" sz="2380" b="0" strike="noStrike" spc="-1">
              <a:latin typeface="Arial"/>
            </a:endParaRPr>
          </a:p>
          <a:p>
            <a:pPr>
              <a:lnSpc>
                <a:spcPct val="80000"/>
              </a:lnSpc>
              <a:spcBef>
                <a:spcPts val="476"/>
              </a:spcBef>
            </a:pPr>
            <a:endParaRPr lang="en-US" sz="2380" b="0" strike="noStrike" spc="-1">
              <a:latin typeface="Arial"/>
            </a:endParaRPr>
          </a:p>
          <a:p>
            <a:pPr>
              <a:lnSpc>
                <a:spcPct val="100000"/>
              </a:lnSpc>
              <a:spcBef>
                <a:spcPts val="476"/>
              </a:spcBef>
            </a:pPr>
            <a:r>
              <a:rPr lang="en-US" sz="2380" b="0" strike="noStrike" spc="-1">
                <a:solidFill>
                  <a:srgbClr val="292934"/>
                </a:solidFill>
                <a:latin typeface="Roboto"/>
                <a:ea typeface="Roboto"/>
              </a:rPr>
              <a:t>Good relationships with the software communities may also be helpful for two-way communication: upstreaming improvements and getting support from the software developers.</a:t>
            </a:r>
            <a:endParaRPr lang="en-US" sz="2380" b="0" strike="noStrike" spc="-1">
              <a:latin typeface="Arial"/>
            </a:endParaRPr>
          </a:p>
          <a:p>
            <a:pPr>
              <a:lnSpc>
                <a:spcPct val="80000"/>
              </a:lnSpc>
              <a:spcBef>
                <a:spcPts val="476"/>
              </a:spcBef>
            </a:pPr>
            <a:endParaRPr lang="en-US" sz="2380" b="0" strike="noStrike" spc="-1">
              <a:latin typeface="Arial"/>
            </a:endParaRPr>
          </a:p>
          <a:p>
            <a:pPr marL="182880" indent="-182160">
              <a:lnSpc>
                <a:spcPct val="80000"/>
              </a:lnSpc>
              <a:spcBef>
                <a:spcPts val="476"/>
              </a:spcBef>
            </a:pPr>
            <a:endParaRPr lang="en-US" sz="238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3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Symbol"/>
              <a:buChar char=""/>
            </a:pPr>
            <a:r>
              <a:rPr lang="en-US" sz="2800" b="0" strike="noStrike" spc="-1">
                <a:solidFill>
                  <a:srgbClr val="292934"/>
                </a:solidFill>
                <a:latin typeface="Roboto"/>
                <a:ea typeface="Roboto"/>
              </a:rPr>
              <a:t>What types of pitfalls can occur in FOSS compliance? </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an intellectual property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license compliance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Give an example of a compliance process failure.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prioritizing compliance?</a:t>
            </a:r>
            <a:endParaRPr lang="en-US" sz="2800" b="0" strike="noStrike" spc="-1">
              <a:latin typeface="Arial"/>
            </a:endParaRPr>
          </a:p>
          <a:p>
            <a:pPr marL="182880" indent="-182160">
              <a:lnSpc>
                <a:spcPct val="100000"/>
              </a:lnSpc>
              <a:spcBef>
                <a:spcPts val="561"/>
              </a:spcBef>
              <a:buClr>
                <a:srgbClr val="93A299"/>
              </a:buClr>
              <a:buSzPct val="85000"/>
              <a:buFont typeface="Arial"/>
              <a:buChar char="•"/>
            </a:pPr>
            <a:r>
              <a:rPr lang="en-US" sz="2800" b="0" strike="noStrike" spc="-1">
                <a:solidFill>
                  <a:srgbClr val="292934"/>
                </a:solidFill>
                <a:latin typeface="Roboto"/>
                <a:ea typeface="Roboto"/>
              </a:rPr>
              <a:t>What are the benefits of maintaining a good community relationship?</a:t>
            </a:r>
            <a:endParaRPr lang="en-US" sz="2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4" name="CustomShape 1"/>
          <p:cNvSpPr/>
          <p:nvPr/>
        </p:nvSpPr>
        <p:spPr>
          <a:xfrm>
            <a:off x="963000" y="2362320"/>
            <a:ext cx="10362600" cy="21996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b"/>
          <a:lstStyle/>
          <a:p>
            <a:pPr>
              <a:lnSpc>
                <a:spcPct val="100000"/>
              </a:lnSpc>
            </a:pPr>
            <a:r>
              <a:rPr lang="en-US" sz="3200" b="0" strike="noStrike" spc="-1">
                <a:solidFill>
                  <a:srgbClr val="F3F2DC"/>
                </a:solidFill>
                <a:latin typeface="Roboto"/>
                <a:ea typeface="Roboto"/>
              </a:rPr>
              <a:t>CHAPTER 8</a:t>
            </a:r>
            <a:endParaRPr lang="en-US" sz="3200" b="0" strike="noStrike" spc="-1">
              <a:latin typeface="Arial"/>
            </a:endParaRPr>
          </a:p>
        </p:txBody>
      </p:sp>
      <p:sp>
        <p:nvSpPr>
          <p:cNvPr id="735" name="CustomShape 2"/>
          <p:cNvSpPr/>
          <p:nvPr/>
        </p:nvSpPr>
        <p:spPr>
          <a:xfrm>
            <a:off x="963000" y="4626720"/>
            <a:ext cx="10362600" cy="14994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a:lnSpc>
                <a:spcPct val="100000"/>
              </a:lnSpc>
            </a:pPr>
            <a:r>
              <a:rPr lang="en-US" sz="4800" b="0" strike="noStrike" spc="-1">
                <a:solidFill>
                  <a:srgbClr val="F3F2DC"/>
                </a:solidFill>
                <a:latin typeface="Roboto Medium"/>
                <a:ea typeface="Roboto Medium"/>
              </a:rPr>
              <a:t>Developer Guidelines</a:t>
            </a:r>
            <a:endParaRPr lang="en-US" sz="48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4"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Patent Concepts in Software</a:t>
            </a:r>
            <a:endParaRPr lang="en-US" sz="4000" b="0" strike="noStrike" spc="-1">
              <a:latin typeface="Arial"/>
            </a:endParaRPr>
          </a:p>
        </p:txBody>
      </p:sp>
      <p:sp>
        <p:nvSpPr>
          <p:cNvPr id="235"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Patents protect functionality – this can include a method of operation,</a:t>
            </a:r>
            <a:br/>
            <a:r>
              <a:rPr lang="en-US" sz="2400" b="0" strike="noStrike" spc="-1">
                <a:solidFill>
                  <a:srgbClr val="292934"/>
                </a:solidFill>
                <a:latin typeface="Roboto"/>
                <a:ea typeface="Roboto"/>
              </a:rPr>
              <a:t>such as a computer program</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Does not protect abstract ideas, laws of nature</a:t>
            </a:r>
            <a:endParaRPr lang="en-US" sz="20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A patent application must be made in a specific jurisdiction in order to obtain a patent in that country. If a patent is awarded, the owner has the right to stop anybody from exercising its functionality, regardless of independent creation </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Other parties who want to use the technology may seek a patent license (which may grant rights to use, make, have made, sell, offer for sale, and import the technology)</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Infringement may occur even if other parties independently create the same invention</a:t>
            </a: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6"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Developer Guidelines</a:t>
            </a:r>
            <a:endParaRPr lang="en-US" sz="4000" b="0" strike="noStrike" spc="-1">
              <a:latin typeface="Arial"/>
            </a:endParaRPr>
          </a:p>
        </p:txBody>
      </p:sp>
      <p:sp>
        <p:nvSpPr>
          <p:cNvPr id="737"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400" b="0" strike="noStrike" spc="-1">
                <a:solidFill>
                  <a:srgbClr val="292934"/>
                </a:solidFill>
                <a:latin typeface="Roboto"/>
                <a:ea typeface="Roboto"/>
              </a:rPr>
              <a:t>Select code from high quality, well supported FOSS communities</a:t>
            </a:r>
            <a:endParaRPr lang="en-US" sz="24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Seek guidance</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each FOSS component you are using </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check un-reviewed code into any internal source tree</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Request formal approval for outside contributions to FOSS projects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Preserve existing licensing information</a:t>
            </a:r>
            <a:endParaRPr lang="en-US" sz="24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remove or in any way disturb existing FOSS licensing copyrights or other licensing information from any FOSS components that you use. All copyright and licensing information is to remain intact in all FOSS components</a:t>
            </a:r>
            <a:endParaRPr lang="en-US" sz="2000" b="0" strike="noStrike" spc="-1">
              <a:latin typeface="Arial"/>
            </a:endParaRPr>
          </a:p>
          <a:p>
            <a:pPr marL="457200" lvl="1" indent="-189720">
              <a:lnSpc>
                <a:spcPct val="90000"/>
              </a:lnSpc>
              <a:spcBef>
                <a:spcPts val="400"/>
              </a:spcBef>
              <a:buClr>
                <a:srgbClr val="93A299"/>
              </a:buClr>
              <a:buSzPct val="85000"/>
              <a:buFont typeface="Arial"/>
              <a:buChar char="•"/>
            </a:pPr>
            <a:r>
              <a:rPr lang="en-US" sz="2000" b="0" strike="noStrike" spc="-1">
                <a:solidFill>
                  <a:srgbClr val="292934"/>
                </a:solidFill>
                <a:latin typeface="Roboto"/>
                <a:ea typeface="Roboto"/>
              </a:rPr>
              <a:t>Do not re-name FOSS components unless you are required to under the FOSS license (e.g., required renaming of modified versions)</a:t>
            </a:r>
            <a:endParaRPr lang="en-US" sz="2000" b="0" strike="noStrike" spc="-1">
              <a:latin typeface="Arial"/>
            </a:endParaRPr>
          </a:p>
          <a:p>
            <a:pPr marL="182880" indent="-182160">
              <a:lnSpc>
                <a:spcPct val="90000"/>
              </a:lnSpc>
              <a:spcBef>
                <a:spcPts val="479"/>
              </a:spcBef>
              <a:buClr>
                <a:srgbClr val="93A299"/>
              </a:buClr>
              <a:buSzPct val="85000"/>
              <a:buFont typeface="Arial"/>
              <a:buChar char="•"/>
            </a:pPr>
            <a:r>
              <a:rPr lang="en-US" sz="2400" b="0" strike="noStrike" spc="-1">
                <a:solidFill>
                  <a:srgbClr val="292934"/>
                </a:solidFill>
                <a:latin typeface="Roboto"/>
                <a:ea typeface="Roboto"/>
              </a:rPr>
              <a:t>Gather and retain FOSS project information required for your FOSS review process</a:t>
            </a:r>
            <a:endParaRPr lang="en-US" sz="2400" b="0" strike="noStrike" spc="-1">
              <a:latin typeface="Arial"/>
            </a:endParaRPr>
          </a:p>
          <a:p>
            <a:pPr marL="182880" indent="-182160">
              <a:lnSpc>
                <a:spcPct val="90000"/>
              </a:lnSpc>
              <a:spcBef>
                <a:spcPts val="479"/>
              </a:spcBef>
            </a:pPr>
            <a:endParaRPr lang="en-US" sz="24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8"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Anticipate Compliance Process Requirements</a:t>
            </a:r>
            <a:endParaRPr lang="en-US" sz="4000" b="0" strike="noStrike" spc="-1">
              <a:latin typeface="Arial"/>
            </a:endParaRPr>
          </a:p>
        </p:txBody>
      </p:sp>
      <p:sp>
        <p:nvSpPr>
          <p:cNvPr id="739"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90000"/>
              </a:lnSpc>
              <a:buClr>
                <a:srgbClr val="93A299"/>
              </a:buClr>
              <a:buSzPct val="85000"/>
              <a:buFont typeface="Arial"/>
              <a:buChar char="•"/>
            </a:pPr>
            <a:r>
              <a:rPr lang="en-US" sz="2220" b="0" strike="noStrike" spc="-1">
                <a:solidFill>
                  <a:srgbClr val="292934"/>
                </a:solidFill>
                <a:latin typeface="Roboto"/>
                <a:ea typeface="Roboto"/>
              </a:rPr>
              <a:t>Include time required to follow established FOSS policy in work plans</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Follow the developer guidelines for using FOSS software, particularly incorporating or linking FOSS code into proprietary or third party source code or vice versa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Review architecture plans and avoid mixing components governed by incompatible FOSS licenses</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Always update compliance verification - for every product</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Verify compliance on a product-by-product basis: Just because a FOSS package is approved for use in one product does not necessarily mean it will be approved for use in a second product</a:t>
            </a:r>
            <a:endParaRPr lang="en-US" sz="1850" b="0" strike="noStrike" spc="-1">
              <a:latin typeface="Arial"/>
            </a:endParaRPr>
          </a:p>
          <a:p>
            <a:pPr marL="182880" indent="-182160">
              <a:lnSpc>
                <a:spcPct val="90000"/>
              </a:lnSpc>
              <a:spcBef>
                <a:spcPts val="445"/>
              </a:spcBef>
              <a:buClr>
                <a:srgbClr val="93A299"/>
              </a:buClr>
              <a:buSzPct val="85000"/>
              <a:buFont typeface="Arial"/>
              <a:buChar char="•"/>
            </a:pPr>
            <a:r>
              <a:rPr lang="en-US" sz="2220" b="0" strike="noStrike" spc="-1">
                <a:solidFill>
                  <a:srgbClr val="292934"/>
                </a:solidFill>
                <a:latin typeface="Roboto"/>
                <a:ea typeface="Roboto"/>
              </a:rPr>
              <a:t>And for every upgrade to newer versions of FOSS </a:t>
            </a:r>
            <a:endParaRPr lang="en-US" sz="222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Ensure that each new version of the same FOSS component is reviewed and approved </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When you upgrade the version of a FOSS package, make sure that the license of the new version is the same as the license of the older used version (license changes can occur between version upgrades)</a:t>
            </a:r>
            <a:endParaRPr lang="en-US" sz="1850" b="0" strike="noStrike" spc="-1">
              <a:latin typeface="Arial"/>
            </a:endParaRPr>
          </a:p>
          <a:p>
            <a:pPr marL="457200" lvl="1" indent="-189720">
              <a:lnSpc>
                <a:spcPct val="90000"/>
              </a:lnSpc>
              <a:spcBef>
                <a:spcPts val="371"/>
              </a:spcBef>
              <a:buClr>
                <a:srgbClr val="93A299"/>
              </a:buClr>
              <a:buSzPct val="82000"/>
              <a:buFont typeface="Arial"/>
              <a:buChar char="•"/>
            </a:pPr>
            <a:r>
              <a:rPr lang="en-US" sz="1850" b="0" strike="noStrike" spc="-1">
                <a:solidFill>
                  <a:srgbClr val="292934"/>
                </a:solidFill>
                <a:latin typeface="Roboto"/>
                <a:ea typeface="Roboto"/>
              </a:rPr>
              <a:t>If a FOSS project’s license changes, ensure that compliance records are updated and that the new license does not create a conflict</a:t>
            </a:r>
            <a:endParaRPr lang="en-US" sz="1850" b="0" strike="noStrike" spc="-1">
              <a:latin typeface="Arial"/>
            </a:endParaRPr>
          </a:p>
          <a:p>
            <a:pPr marL="182880" indent="-182160">
              <a:lnSpc>
                <a:spcPct val="90000"/>
              </a:lnSpc>
              <a:spcBef>
                <a:spcPts val="445"/>
              </a:spcBef>
            </a:pPr>
            <a:endParaRPr lang="en-US" sz="185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0"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3600" b="0" strike="noStrike" spc="-1">
                <a:solidFill>
                  <a:srgbClr val="D2533C"/>
                </a:solidFill>
                <a:latin typeface="Roboto"/>
                <a:ea typeface="Roboto"/>
              </a:rPr>
              <a:t>Compliance Process Applies to all FOSS components</a:t>
            </a:r>
            <a:endParaRPr lang="en-US" sz="3600" b="0" strike="noStrike" spc="-1">
              <a:latin typeface="Arial"/>
            </a:endParaRPr>
          </a:p>
        </p:txBody>
      </p:sp>
      <p:sp>
        <p:nvSpPr>
          <p:cNvPr id="741" name="CustomShape 2"/>
          <p:cNvSpPr/>
          <p:nvPr/>
        </p:nvSpPr>
        <p:spPr>
          <a:xfrm>
            <a:off x="609480" y="1600200"/>
            <a:ext cx="10972080" cy="387324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In-bound software</a:t>
            </a:r>
            <a:endParaRPr lang="en-US" sz="24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Take steps to understand what FOSS is included in software delivered by suppliers </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Evaluate your obligations for all of the software that will be included in your products</a:t>
            </a:r>
            <a:endParaRPr lang="en-US" sz="2000" b="0" strike="noStrike" spc="-1">
              <a:latin typeface="Arial"/>
            </a:endParaRPr>
          </a:p>
          <a:p>
            <a:pPr marL="457200" lvl="1" indent="-189720">
              <a:lnSpc>
                <a:spcPct val="100000"/>
              </a:lnSpc>
              <a:spcBef>
                <a:spcPts val="400"/>
              </a:spcBef>
              <a:buClr>
                <a:srgbClr val="93A299"/>
              </a:buClr>
              <a:buSzPct val="85000"/>
              <a:buFont typeface="Arial"/>
              <a:buChar char="•"/>
            </a:pPr>
            <a:r>
              <a:rPr lang="en-US" sz="2000" b="0" strike="noStrike" spc="-1">
                <a:solidFill>
                  <a:srgbClr val="292934"/>
                </a:solidFill>
                <a:latin typeface="Roboto"/>
                <a:ea typeface="Roboto"/>
              </a:rPr>
              <a:t>Always audit source code you received from your software providers or alternatively make it a company policy that software providers must deliver you a source code audit report for any source code you receive</a:t>
            </a:r>
            <a:endParaRPr lang="en-US" sz="20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2" name="CustomShape 1"/>
          <p:cNvSpPr/>
          <p:nvPr/>
        </p:nvSpPr>
        <p:spPr>
          <a:xfrm>
            <a:off x="609480" y="533520"/>
            <a:ext cx="10972080" cy="9900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nchor="ctr"/>
          <a:lstStyle/>
          <a:p>
            <a:pPr>
              <a:lnSpc>
                <a:spcPct val="100000"/>
              </a:lnSpc>
            </a:pPr>
            <a:r>
              <a:rPr lang="en-US" sz="4000" b="0" strike="noStrike" spc="-1">
                <a:solidFill>
                  <a:srgbClr val="D2533C"/>
                </a:solidFill>
                <a:latin typeface="Roboto"/>
                <a:ea typeface="Roboto"/>
              </a:rPr>
              <a:t>Check Your Understanding</a:t>
            </a:r>
            <a:endParaRPr lang="en-US" sz="4000" b="0" strike="noStrike" spc="-1">
              <a:latin typeface="Arial"/>
            </a:endParaRPr>
          </a:p>
        </p:txBody>
      </p:sp>
      <p:sp>
        <p:nvSpPr>
          <p:cNvPr id="743" name="CustomShape 2"/>
          <p:cNvSpPr/>
          <p:nvPr/>
        </p:nvSpPr>
        <p:spPr>
          <a:xfrm>
            <a:off x="609480" y="1608120"/>
            <a:ext cx="10972080" cy="4876200"/>
          </a:xfrm>
          <a:prstGeom prst="rect">
            <a:avLst/>
          </a:prstGeom>
          <a:noFill/>
          <a:ln>
            <a:noFill/>
          </a:ln>
        </p:spPr>
        <p:style>
          <a:lnRef idx="0">
            <a:scrgbClr r="0" g="0" b="0"/>
          </a:lnRef>
          <a:fillRef idx="0">
            <a:scrgbClr r="0" g="0" b="0"/>
          </a:fillRef>
          <a:effectRef idx="0">
            <a:scrgbClr r="0" g="0" b="0"/>
          </a:effectRef>
          <a:fontRef idx="minor"/>
        </p:style>
        <p:txBody>
          <a:bodyPr lIns="90000" tIns="45000" rIns="90000" bIns="45000"/>
          <a:lstStyle/>
          <a:p>
            <a:pPr marL="182880" indent="-182160">
              <a:lnSpc>
                <a:spcPct val="100000"/>
              </a:lnSpc>
              <a:buClr>
                <a:srgbClr val="93A299"/>
              </a:buClr>
              <a:buSzPct val="85000"/>
              <a:buFont typeface="Arial"/>
              <a:buChar char="•"/>
            </a:pPr>
            <a:r>
              <a:rPr lang="en-US" sz="2400" b="0" strike="noStrike" spc="-1">
                <a:solidFill>
                  <a:srgbClr val="292934"/>
                </a:solidFill>
                <a:latin typeface="Roboto"/>
                <a:ea typeface="Roboto"/>
              </a:rPr>
              <a:t>Name some general guidelines developers can practice when working with FOSS.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Should you remove or alter FOSS license header information?</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Name some important steps in a compliance process.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How can a new version of a previously-reviewed FOSS component create new compliance issues?</a:t>
            </a:r>
            <a:endParaRPr lang="en-US" sz="2400" b="0" strike="noStrike" spc="-1">
              <a:latin typeface="Arial"/>
            </a:endParaRPr>
          </a:p>
          <a:p>
            <a:pPr marL="182880" indent="-182160">
              <a:lnSpc>
                <a:spcPct val="100000"/>
              </a:lnSpc>
              <a:spcBef>
                <a:spcPts val="479"/>
              </a:spcBef>
              <a:buClr>
                <a:srgbClr val="93A299"/>
              </a:buClr>
              <a:buSzPct val="85000"/>
              <a:buFont typeface="Arial"/>
              <a:buChar char="•"/>
            </a:pPr>
            <a:r>
              <a:rPr lang="en-US" sz="2400" b="0" strike="noStrike" spc="-1">
                <a:solidFill>
                  <a:srgbClr val="292934"/>
                </a:solidFill>
                <a:latin typeface="Roboto"/>
                <a:ea typeface="Roboto"/>
              </a:rPr>
              <a:t>What risks should you address with in-bound software?</a:t>
            </a:r>
            <a:endParaRPr lang="en-US" sz="2400" b="0" strike="noStrike" spc="-1">
              <a:latin typeface="Arial"/>
            </a:endParaRPr>
          </a:p>
          <a:p>
            <a:pPr>
              <a:lnSpc>
                <a:spcPct val="100000"/>
              </a:lnSpc>
              <a:spcBef>
                <a:spcPts val="479"/>
              </a:spcBef>
            </a:pPr>
            <a:endParaRPr lang="en-US" sz="2400" b="0" strike="noStrike" spc="-1">
              <a:latin typeface="Arial"/>
            </a:endParaRPr>
          </a:p>
          <a:p>
            <a:pPr>
              <a:lnSpc>
                <a:spcPct val="100000"/>
              </a:lnSpc>
              <a:spcBef>
                <a:spcPts val="479"/>
              </a:spcBef>
            </a:pPr>
            <a:r>
              <a:rPr lang="en-US" sz="2400" b="0" strike="noStrike" spc="-1">
                <a:solidFill>
                  <a:srgbClr val="292934"/>
                </a:solidFill>
                <a:latin typeface="Roboto"/>
                <a:ea typeface="Roboto"/>
              </a:rPr>
              <a:t>Learn more through the free Compliance Basics for Developers hosted by the Linux Foundation at: </a:t>
            </a:r>
            <a:br/>
            <a:r>
              <a:rPr lang="en-US" sz="1600" b="0" u="sng" strike="noStrike" spc="-1">
                <a:solidFill>
                  <a:srgbClr val="0000FF"/>
                </a:solidFill>
                <a:uFillTx/>
                <a:latin typeface="Roboto Mono"/>
                <a:ea typeface="Roboto Mono"/>
                <a:hlinkClick r:id="rId3"/>
              </a:rPr>
              <a:t>https://training.linuxfoundation.org/linux-courses/open-source-compliance-courses/ compliance-basics-for-developers</a:t>
            </a:r>
            <a:endParaRPr lang="en-US" sz="1600" b="0" strike="noStrike" spc="-1">
              <a:latin typeface="Arial"/>
            </a:endParaRPr>
          </a:p>
          <a:p>
            <a:pPr marL="182880" indent="-182160">
              <a:lnSpc>
                <a:spcPct val="100000"/>
              </a:lnSpc>
              <a:spcBef>
                <a:spcPts val="479"/>
              </a:spcBef>
            </a:pPr>
            <a:endParaRPr lang="en-US" sz="1600" b="0" strike="noStrike" spc="-1">
              <a:latin typeface="Arial"/>
            </a:endParaRPr>
          </a:p>
        </p:txBody>
      </p:sp>
    </p:spTree>
  </p:cSld>
  <p:clrMapOvr>
    <a:masterClrMapping/>
  </p:clrMapOvr>
  <p:timing>
    <p:tnLst>
      <p:par>
        <p:cTn id="1" dur="indefinite" restart="never" nodeType="tmRoot">
          <p:childTnLst>
            <p:seq>
              <p:cTn id="2" dur="indefinite" nodeType="mainSeq"/>
              <p:prevCondLst>
                <p:cond evt="onPrev" delay="0">
                  <p:tgtEl>
                    <p:sldTgt/>
                  </p:tgtEl>
                </p:cond>
              </p:prevCondLst>
              <p:nextCondLst>
                <p:cond evt="onNext" delay="0">
                  <p:tgtEl>
                    <p:sldTgt/>
                  </p:tgtEl>
                </p:cond>
              </p:nextCondLst>
            </p:seq>
          </p:childTnLst>
        </p:cTn>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1342</TotalTime>
  <Words>12966</Words>
  <Application>Microsoft Macintosh PowerPoint</Application>
  <PresentationFormat>Widescreen</PresentationFormat>
  <Paragraphs>1331</Paragraphs>
  <Slides>93</Slides>
  <Notes>83</Notes>
  <HiddenSlides>0</HiddenSlides>
  <MMClips>0</MMClips>
  <ScaleCrop>false</ScaleCrop>
  <HeadingPairs>
    <vt:vector size="6" baseType="variant">
      <vt:variant>
        <vt:lpstr>Fonts Used</vt:lpstr>
      </vt:variant>
      <vt:variant>
        <vt:i4>11</vt:i4>
      </vt:variant>
      <vt:variant>
        <vt:lpstr>Theme</vt:lpstr>
      </vt:variant>
      <vt:variant>
        <vt:i4>4</vt:i4>
      </vt:variant>
      <vt:variant>
        <vt:lpstr>Slide Titles</vt:lpstr>
      </vt:variant>
      <vt:variant>
        <vt:i4>93</vt:i4>
      </vt:variant>
    </vt:vector>
  </HeadingPairs>
  <TitlesOfParts>
    <vt:vector size="108" baseType="lpstr">
      <vt:lpstr>StarSymbol</vt:lpstr>
      <vt:lpstr>Arial</vt:lpstr>
      <vt:lpstr>Cambria</vt:lpstr>
      <vt:lpstr>Open Sans</vt:lpstr>
      <vt:lpstr>Roboto</vt:lpstr>
      <vt:lpstr>Roboto Condensed</vt:lpstr>
      <vt:lpstr>Roboto Medium</vt:lpstr>
      <vt:lpstr>Roboto Mono</vt:lpstr>
      <vt:lpstr>Symbol</vt:lpstr>
      <vt:lpstr>Times New Roman</vt:lpstr>
      <vt:lpstr>Wingdings</vt:lpstr>
      <vt:lpstr>Office Theme</vt:lpstr>
      <vt:lpstr>Office Theme</vt:lpstr>
      <vt:lpstr>Office Theme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
  <dc:creator/>
  <dc:description/>
  <cp:lastModifiedBy>Shane Coughlan</cp:lastModifiedBy>
  <cp:revision>26</cp:revision>
  <dcterms:modified xsi:type="dcterms:W3CDTF">2025-04-30T00:31:05Z</dcterms:modified>
  <dc:language>en-US</dc:languag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ppVersion">
    <vt:lpwstr>14.0000</vt:lpwstr>
  </property>
  <property fmtid="{D5CDD505-2E9C-101B-9397-08002B2CF9AE}" pid="3" name="HiddenSlides">
    <vt:i4>0</vt:i4>
  </property>
  <property fmtid="{D5CDD505-2E9C-101B-9397-08002B2CF9AE}" pid="4" name="HyperlinksChanged">
    <vt:bool>false</vt:bool>
  </property>
  <property fmtid="{D5CDD505-2E9C-101B-9397-08002B2CF9AE}" pid="5" name="LinksUpToDate">
    <vt:bool>false</vt:bool>
  </property>
  <property fmtid="{D5CDD505-2E9C-101B-9397-08002B2CF9AE}" pid="6" name="MMClips">
    <vt:i4>0</vt:i4>
  </property>
  <property fmtid="{D5CDD505-2E9C-101B-9397-08002B2CF9AE}" pid="7" name="Notes">
    <vt:i4>85</vt:i4>
  </property>
  <property fmtid="{D5CDD505-2E9C-101B-9397-08002B2CF9AE}" pid="8" name="PresentationFormat">
    <vt:lpwstr>Custom</vt:lpwstr>
  </property>
  <property fmtid="{D5CDD505-2E9C-101B-9397-08002B2CF9AE}" pid="9" name="ScaleCrop">
    <vt:bool>false</vt:bool>
  </property>
  <property fmtid="{D5CDD505-2E9C-101B-9397-08002B2CF9AE}" pid="10" name="ShareDoc">
    <vt:bool>false</vt:bool>
  </property>
  <property fmtid="{D5CDD505-2E9C-101B-9397-08002B2CF9AE}" pid="11" name="Slides">
    <vt:i4>147</vt:i4>
  </property>
</Properties>
</file>