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Lst>
  <p:notesMasterIdLst>
    <p:notesMasterId r:id="rId152"/>
  </p:notesMasterIdLst>
  <p:sldIdLst>
    <p:sldId id="403" r:id="rId6"/>
    <p:sldId id="257" r:id="rId7"/>
    <p:sldId id="25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 id="384" r:id="rId133"/>
    <p:sldId id="385" r:id="rId134"/>
    <p:sldId id="386" r:id="rId135"/>
    <p:sldId id="387" r:id="rId136"/>
    <p:sldId id="388" r:id="rId137"/>
    <p:sldId id="389" r:id="rId138"/>
    <p:sldId id="390" r:id="rId139"/>
    <p:sldId id="391" r:id="rId140"/>
    <p:sldId id="392" r:id="rId141"/>
    <p:sldId id="393" r:id="rId142"/>
    <p:sldId id="394" r:id="rId143"/>
    <p:sldId id="395" r:id="rId144"/>
    <p:sldId id="396" r:id="rId145"/>
    <p:sldId id="397" r:id="rId146"/>
    <p:sldId id="398" r:id="rId147"/>
    <p:sldId id="399" r:id="rId148"/>
    <p:sldId id="400" r:id="rId149"/>
    <p:sldId id="401" r:id="rId150"/>
    <p:sldId id="402" r:id="rId15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701"/>
  </p:normalViewPr>
  <p:slideViewPr>
    <p:cSldViewPr snapToGrid="0" snapToObjects="1">
      <p:cViewPr varScale="1">
        <p:scale>
          <a:sx n="104" d="100"/>
          <a:sy n="104" d="100"/>
        </p:scale>
        <p:origin x="232" y="81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slide" Target="slides/slide133.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53" Type="http://schemas.openxmlformats.org/officeDocument/2006/relationships/slide" Target="slides/slide48.xml"/><Relationship Id="rId74" Type="http://schemas.openxmlformats.org/officeDocument/2006/relationships/slide" Target="slides/slide69.xml"/><Relationship Id="rId128" Type="http://schemas.openxmlformats.org/officeDocument/2006/relationships/slide" Target="slides/slide123.xml"/><Relationship Id="rId149" Type="http://schemas.openxmlformats.org/officeDocument/2006/relationships/slide" Target="slides/slide144.xml"/><Relationship Id="rId5" Type="http://schemas.openxmlformats.org/officeDocument/2006/relationships/slideMaster" Target="slideMasters/slideMaster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slide" Target="slides/slide129.xml"/><Relationship Id="rId139" Type="http://schemas.openxmlformats.org/officeDocument/2006/relationships/slide" Target="slides/slide134.xml"/><Relationship Id="rId80" Type="http://schemas.openxmlformats.org/officeDocument/2006/relationships/slide" Target="slides/slide75.xml"/><Relationship Id="rId85" Type="http://schemas.openxmlformats.org/officeDocument/2006/relationships/slide" Target="slides/slide80.xml"/><Relationship Id="rId150" Type="http://schemas.openxmlformats.org/officeDocument/2006/relationships/slide" Target="slides/slide145.xml"/><Relationship Id="rId155" Type="http://schemas.openxmlformats.org/officeDocument/2006/relationships/theme" Target="theme/theme1.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openxmlformats.org/officeDocument/2006/relationships/slide" Target="slides/slide135.xml"/><Relationship Id="rId145" Type="http://schemas.openxmlformats.org/officeDocument/2006/relationships/slide" Target="slides/slide140.xml"/><Relationship Id="rId1" Type="http://schemas.openxmlformats.org/officeDocument/2006/relationships/slideMaster" Target="slideMasters/slideMaster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slide" Target="slides/slide130.xml"/><Relationship Id="rId151" Type="http://schemas.openxmlformats.org/officeDocument/2006/relationships/slide" Target="slides/slide146.xml"/><Relationship Id="rId156" Type="http://schemas.openxmlformats.org/officeDocument/2006/relationships/tableStyles" Target="tableStyle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141" Type="http://schemas.openxmlformats.org/officeDocument/2006/relationships/slide" Target="slides/slide136.xml"/><Relationship Id="rId146" Type="http://schemas.openxmlformats.org/officeDocument/2006/relationships/slide" Target="slides/slide14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slideMaster" Target="slideMasters/slideMaster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slide" Target="slides/slide131.xml"/><Relationship Id="rId61" Type="http://schemas.openxmlformats.org/officeDocument/2006/relationships/slide" Target="slides/slide56.xml"/><Relationship Id="rId82" Type="http://schemas.openxmlformats.org/officeDocument/2006/relationships/slide" Target="slides/slide77.xml"/><Relationship Id="rId152" Type="http://schemas.openxmlformats.org/officeDocument/2006/relationships/notesMaster" Target="notesMasters/notesMaster1.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147" Type="http://schemas.openxmlformats.org/officeDocument/2006/relationships/slide" Target="slides/slide14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142" Type="http://schemas.openxmlformats.org/officeDocument/2006/relationships/slide" Target="slides/slide137.xml"/><Relationship Id="rId3" Type="http://schemas.openxmlformats.org/officeDocument/2006/relationships/slideMaster" Target="slideMasters/slideMaster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slide" Target="slides/slide132.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slide" Target="slides/slide127.xml"/><Relationship Id="rId153" Type="http://schemas.openxmlformats.org/officeDocument/2006/relationships/presProps" Target="presProps.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143" Type="http://schemas.openxmlformats.org/officeDocument/2006/relationships/slide" Target="slides/slide138.xml"/><Relationship Id="rId148" Type="http://schemas.openxmlformats.org/officeDocument/2006/relationships/slide" Target="slides/slide143.xml"/><Relationship Id="rId4" Type="http://schemas.openxmlformats.org/officeDocument/2006/relationships/slideMaster" Target="slideMasters/slideMaster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slide" Target="slides/slide128.xml"/><Relationship Id="rId154" Type="http://schemas.openxmlformats.org/officeDocument/2006/relationships/viewProps" Target="viewProps.xml"/><Relationship Id="rId16" Type="http://schemas.openxmlformats.org/officeDocument/2006/relationships/slide" Target="slides/slide11.xml"/><Relationship Id="rId37" Type="http://schemas.openxmlformats.org/officeDocument/2006/relationships/slide" Target="slides/slide32.xml"/><Relationship Id="rId58" Type="http://schemas.openxmlformats.org/officeDocument/2006/relationships/slide" Target="slides/slide53.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44" Type="http://schemas.openxmlformats.org/officeDocument/2006/relationships/slide" Target="slides/slide139.xml"/><Relationship Id="rId90" Type="http://schemas.openxmlformats.org/officeDocument/2006/relationships/slide" Target="slides/slide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7388" y="1143000"/>
            <a:ext cx="5483225" cy="3084513"/>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endParaRPr lang="en-US" sz="1200" b="0" strike="noStrike" spc="-1" dirty="0">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1" name="PlaceHolder 1"/>
          <p:cNvSpPr>
            <a:spLocks noGrp="1" noRot="1" noChangeAspect="1"/>
          </p:cNvSpPr>
          <p:nvPr>
            <p:ph type="sldImg"/>
          </p:nvPr>
        </p:nvSpPr>
        <p:spPr>
          <a:xfrm>
            <a:off x="685800" y="1143000"/>
            <a:ext cx="5485680" cy="3085200"/>
          </a:xfrm>
          <a:prstGeom prst="rect">
            <a:avLst/>
          </a:prstGeom>
        </p:spPr>
      </p:sp>
      <p:sp>
        <p:nvSpPr>
          <p:cNvPr id="122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505E4FA-40E9-40A7-AFBC-5159019AFE0A}"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4" name="PlaceHolder 1"/>
          <p:cNvSpPr>
            <a:spLocks noGrp="1" noRot="1" noChangeAspect="1"/>
          </p:cNvSpPr>
          <p:nvPr>
            <p:ph type="sldImg"/>
          </p:nvPr>
        </p:nvSpPr>
        <p:spPr>
          <a:xfrm>
            <a:off x="685800" y="1143000"/>
            <a:ext cx="5485680" cy="3085200"/>
          </a:xfrm>
          <a:prstGeom prst="rect">
            <a:avLst/>
          </a:prstGeom>
        </p:spPr>
      </p:sp>
      <p:sp>
        <p:nvSpPr>
          <p:cNvPr id="122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0AF2E3B-F4AE-4D66-95D3-3367457A604B}" type="slidenum">
              <a:rPr lang="en-US" sz="1200" b="0" strike="noStrike" spc="-1">
                <a:solidFill>
                  <a:srgbClr val="000000"/>
                </a:solidFill>
                <a:latin typeface="Roboto"/>
                <a:ea typeface="Roboto"/>
              </a:rPr>
              <a:t>115</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5"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7"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79"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8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82"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88"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0"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4"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6"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97"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0"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2"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4"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5"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6"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7"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8"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09"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6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168" name="Shape 31"/>
          <p:cNvPicPr/>
          <p:nvPr/>
        </p:nvPicPr>
        <p:blipFill>
          <a:blip r:embed="rId14"/>
          <a:stretch/>
        </p:blipFill>
        <p:spPr>
          <a:xfrm>
            <a:off x="10963800" y="501120"/>
            <a:ext cx="948960" cy="527040"/>
          </a:xfrm>
          <a:prstGeom prst="rect">
            <a:avLst/>
          </a:prstGeom>
          <a:ln>
            <a:noFill/>
          </a:ln>
        </p:spPr>
      </p:pic>
      <p:sp>
        <p:nvSpPr>
          <p:cNvPr id="169"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70" name="PlaceHolder 4"/>
          <p:cNvSpPr>
            <a:spLocks noGrp="1"/>
          </p:cNvSpPr>
          <p:nvPr>
            <p:ph type="body"/>
          </p:nvPr>
        </p:nvSpPr>
        <p:spPr>
          <a:xfrm>
            <a:off x="60948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1" name="PlaceHolder 5"/>
          <p:cNvSpPr>
            <a:spLocks noGrp="1"/>
          </p:cNvSpPr>
          <p:nvPr>
            <p:ph type="body"/>
          </p:nvPr>
        </p:nvSpPr>
        <p:spPr>
          <a:xfrm>
            <a:off x="6231960" y="160452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2" name="PlaceHolder 6"/>
          <p:cNvSpPr>
            <a:spLocks noGrp="1"/>
          </p:cNvSpPr>
          <p:nvPr>
            <p:ph type="body"/>
          </p:nvPr>
        </p:nvSpPr>
        <p:spPr>
          <a:xfrm>
            <a:off x="60948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173" name="PlaceHolder 7"/>
          <p:cNvSpPr>
            <a:spLocks noGrp="1"/>
          </p:cNvSpPr>
          <p:nvPr>
            <p:ph type="body"/>
          </p:nvPr>
        </p:nvSpPr>
        <p:spPr>
          <a:xfrm>
            <a:off x="6231960" y="3682080"/>
            <a:ext cx="5353920" cy="18964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3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3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spc="-1" dirty="0">
                <a:solidFill>
                  <a:srgbClr val="292934"/>
                </a:solidFill>
                <a:latin typeface="Roboto"/>
                <a:ea typeface="Roboto"/>
              </a:rPr>
              <a:t>Reference </a:t>
            </a:r>
            <a:r>
              <a:rPr lang="en-US" sz="2590" b="0" strike="noStrike" spc="-1" dirty="0">
                <a:solidFill>
                  <a:srgbClr val="292934"/>
                </a:solidFill>
                <a:latin typeface="Roboto"/>
                <a:ea typeface="Roboto"/>
              </a:rPr>
              <a:t>Open Source Training Slides for OpenChain 2.0</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Binaries are compiled applications, libraries, software that can be used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Binary = code translated from programming language to executable code by processor → information encoded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be part of an OSS component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Binaries can include OSS</a:t>
            </a:r>
            <a:endParaRPr lang="en-US" sz="2400" b="0" strike="noStrike" spc="-1">
              <a:latin typeface="Arial"/>
            </a:endParaRPr>
          </a:p>
          <a:p>
            <a:pPr>
              <a:lnSpc>
                <a:spcPct val="115000"/>
              </a:lnSpc>
            </a:pPr>
            <a:r>
              <a:rPr lang="en-US" sz="2400" b="0" strike="noStrike" spc="-1">
                <a:solidFill>
                  <a:srgbClr val="000000"/>
                </a:solidFill>
                <a:latin typeface="Arial"/>
                <a:ea typeface="Arial"/>
              </a:rPr>
              <a:t>How to understand what is contained in a binary?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1: different binary technologies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Main problem 2: small variations, new binary</a:t>
            </a:r>
            <a:endParaRPr lang="en-US" sz="2400" b="0" strike="noStrike" spc="-1">
              <a:latin typeface="Arial"/>
            </a:endParaRPr>
          </a:p>
          <a:p>
            <a:pPr>
              <a:lnSpc>
                <a:spcPct val="115000"/>
              </a:lnSpc>
            </a:pPr>
            <a:endParaRPr lang="en-US" sz="2400" b="0" strike="noStrike" spc="-1">
              <a:latin typeface="Arial"/>
            </a:endParaRPr>
          </a:p>
        </p:txBody>
      </p:sp>
      <p:sp>
        <p:nvSpPr>
          <p:cNvPr id="83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Binaries</a:t>
            </a:r>
            <a:endParaRPr lang="en-US" sz="40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8"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39"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II: Your Own Software</a:t>
            </a:r>
            <a:endParaRPr lang="en-US" sz="4000" b="0" strike="noStrike" spc="-1">
              <a:latin typeface="Arial"/>
            </a:endParaRPr>
          </a:p>
        </p:txBody>
      </p:sp>
      <p:sp>
        <p:nvSpPr>
          <p:cNvPr id="840"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1" name="CustomShape 4"/>
          <p:cNvSpPr/>
          <p:nvPr/>
        </p:nvSpPr>
        <p:spPr>
          <a:xfrm>
            <a:off x="4703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42"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43"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44"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45"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46"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7" name="CustomShape 1"/>
          <p:cNvSpPr/>
          <p:nvPr/>
        </p:nvSpPr>
        <p:spPr>
          <a:xfrm>
            <a:off x="719640" y="1619640"/>
            <a:ext cx="11036520" cy="4255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Sometimes, genuinely written software is expected</a:t>
            </a:r>
            <a:br/>
            <a:r>
              <a:rPr lang="en-US" sz="2400" b="0" strike="noStrike" spc="-1">
                <a:solidFill>
                  <a:srgbClr val="000000"/>
                </a:solidFill>
                <a:latin typeface="Arial"/>
                <a:ea typeface="Arial"/>
              </a:rPr>
              <a:t>but “copy &amp; paste” solution can be very near</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Open source projects are publicly available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But also other files are valuable: scripts, icons, images, css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and code copied from Web sites for best practices and snippets</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Copy paste of source code from the Internet in your code can be done: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Respecting the author’s interests required: licensing, copyright</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reuse is good - opposed to reinventing the wheel</a:t>
            </a:r>
            <a:endParaRPr lang="en-US" sz="2400" b="0" strike="noStrike" spc="-1">
              <a:latin typeface="Arial"/>
            </a:endParaRPr>
          </a:p>
        </p:txBody>
      </p:sp>
      <p:sp>
        <p:nvSpPr>
          <p:cNvPr id="84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What is the Issue with Your Software?</a:t>
            </a:r>
            <a:endParaRPr lang="en-US" sz="4000" b="0" strike="noStrike" spc="-1">
              <a:latin typeface="Aria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Good education and engineering codex can be solution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Plain “copy &amp; paste” of source code is bad practice anyway today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Duplicated code reduces maintainability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Engineers like clean dependency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For all other cases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Scanning tools for source code based on comparing text portions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Using a database of already published source code (by other party)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What is in Internet, tutorial code from vendors, Github</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Licensing: scan for licensing statements again</a:t>
            </a:r>
            <a:endParaRPr lang="en-US" sz="2400" b="0" strike="noStrike" spc="-1">
              <a:latin typeface="Arial"/>
            </a:endParaRPr>
          </a:p>
        </p:txBody>
      </p:sp>
      <p:sp>
        <p:nvSpPr>
          <p:cNvPr id="85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Code Scanning</a:t>
            </a:r>
            <a:endParaRPr lang="en-US" sz="4000" b="0" strike="noStrike" spc="-1">
              <a:latin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1"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52"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Part III: Outbound Software</a:t>
            </a:r>
            <a:endParaRPr lang="en-US" sz="4000" b="0" strike="noStrike" spc="-1">
              <a:latin typeface="Arial"/>
            </a:endParaRPr>
          </a:p>
        </p:txBody>
      </p:sp>
      <p:sp>
        <p:nvSpPr>
          <p:cNvPr id="853"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4" name="CustomShape 4"/>
          <p:cNvSpPr/>
          <p:nvPr/>
        </p:nvSpPr>
        <p:spPr>
          <a:xfrm>
            <a:off x="4703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55" name="CustomShape 5"/>
          <p:cNvSpPr/>
          <p:nvPr/>
        </p:nvSpPr>
        <p:spPr>
          <a:xfrm>
            <a:off x="8130960" y="19868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56"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57"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58"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59"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 name="CustomShape 1"/>
          <p:cNvSpPr/>
          <p:nvPr/>
        </p:nvSpPr>
        <p:spPr>
          <a:xfrm>
            <a:off x="719640" y="16196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Distributing OSS as part of product or project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requires notice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Listing all licenses, listing copyright notice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 as a basic and common license obligation</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E.g. written offer to provide the OSS code</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Builds upon knowledge 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 (here comes the BOM!)</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endParaRPr lang="en-US" sz="2400" b="0" strike="noStrike" spc="-1">
              <a:latin typeface="Arial"/>
            </a:endParaRPr>
          </a:p>
        </p:txBody>
      </p:sp>
      <p:sp>
        <p:nvSpPr>
          <p:cNvPr id="86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1: Distribution of OSS (1)</a:t>
            </a:r>
            <a:endParaRPr lang="en-US" sz="4000" b="0" strike="noStrike" spc="-1">
              <a:latin typeface="Arial"/>
            </a:endParaRPr>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Project or product documentation can require, e.g.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All tests passed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as well: all licenses checked?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their obligations, for their compatibility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Or: All OSS required material ready for distribution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Requires (as well)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OSS components are in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Which licenses in there, copyright notices</a:t>
            </a:r>
            <a:br/>
            <a:r>
              <a:rPr lang="en-US" sz="2000" b="0" strike="noStrike" spc="-1">
                <a:solidFill>
                  <a:srgbClr val="000000"/>
                </a:solidFill>
                <a:latin typeface="Arial"/>
                <a:ea typeface="Arial"/>
              </a:rPr>
              <a:t> </a:t>
            </a:r>
            <a:endParaRPr lang="en-US" sz="2000" b="0" strike="noStrike" spc="-1">
              <a:latin typeface="Arial"/>
            </a:endParaRPr>
          </a:p>
        </p:txBody>
      </p:sp>
      <p:sp>
        <p:nvSpPr>
          <p:cNvPr id="86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2: Quality Management</a:t>
            </a:r>
            <a:endParaRPr lang="en-US" sz="4000" b="0" strike="noStrike" spc="-1">
              <a:latin typeface="Arial"/>
            </a:endParaRPr>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are not compatible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That is life, for example GPL &lt;-&gt; EPL incompatibility</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Distribution based on GPL works and EPL works:</a:t>
            </a:r>
            <a:br/>
            <a:r>
              <a:rPr lang="en-US" sz="2400" b="0" i="1" strike="noStrike" spc="-1">
                <a:solidFill>
                  <a:srgbClr val="000000"/>
                </a:solidFill>
                <a:latin typeface="Arial"/>
                <a:ea typeface="Arial"/>
              </a:rPr>
              <a:t>maybe a problem</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 statements are ambiguous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„Licensed under BSD”</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Requires legal decision how did you decide this statement</a:t>
            </a:r>
            <a:endParaRPr lang="en-US" sz="2400" b="0" strike="noStrike" spc="-1">
              <a:latin typeface="Arial"/>
            </a:endParaRPr>
          </a:p>
        </p:txBody>
      </p:sp>
      <p:sp>
        <p:nvSpPr>
          <p:cNvPr id="86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Case 3: Ensuring Distribution Rights</a:t>
            </a:r>
            <a:endParaRPr lang="en-US" sz="4000" b="0" strike="noStrike" spc="-1">
              <a:latin typeface="Arial"/>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 statements need documentation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For example: „for license conditions, see Web site”</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Web site needs to be archived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Some licenses are not compatible with the business case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E.g. Start up implements medical analysis algorithm after years of research, danger of being copied by market leaders </a:t>
            </a:r>
            <a:endParaRPr lang="en-US" sz="2400" b="0" strike="noStrike" spc="-1">
              <a:latin typeface="Arial"/>
            </a:endParaRPr>
          </a:p>
          <a:p>
            <a:pPr marL="432000" indent="-385920">
              <a:lnSpc>
                <a:spcPct val="115000"/>
              </a:lnSpc>
              <a:buClr>
                <a:srgbClr val="93A299"/>
              </a:buClr>
              <a:buFont typeface="Symbol"/>
              <a:buChar char=""/>
            </a:pPr>
            <a:r>
              <a:rPr lang="en-US" sz="2400" b="0" i="1" strike="noStrike" spc="-1">
                <a:solidFill>
                  <a:srgbClr val="000000"/>
                </a:solidFill>
                <a:latin typeface="Arial"/>
                <a:ea typeface="Arial"/>
              </a:rPr>
              <a:t>License obligations need to be compatible with business goals</a:t>
            </a:r>
            <a:endParaRPr lang="en-US" sz="2400" b="0" strike="noStrike" spc="-1">
              <a:latin typeface="Arial"/>
            </a:endParaRPr>
          </a:p>
        </p:txBody>
      </p:sp>
      <p:sp>
        <p:nvSpPr>
          <p:cNvPr id="86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Besides Delivering, Internal Work</a:t>
            </a:r>
            <a:endParaRPr lang="en-US" sz="4000" b="0" strike="noStrike" spc="-1">
              <a:latin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Also with commercial software, appropriate licensing must be ensured:</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Does contract cover rights for intended commercial use?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Where is the contract by the way?</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Ensuring distribution obligations is required, for example: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Documentation of distribution</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Time- / volume-limited licensing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Logo printed on box necessary</a:t>
            </a:r>
            <a:endParaRPr lang="en-US" sz="2400" b="0" strike="noStrike" spc="-1">
              <a:latin typeface="Arial"/>
            </a:endParaRPr>
          </a:p>
        </p:txBody>
      </p:sp>
      <p:sp>
        <p:nvSpPr>
          <p:cNvPr id="86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Excursus: Not OSS only, all 3</a:t>
            </a:r>
            <a:r>
              <a:rPr lang="en-US" sz="4000" b="0" strike="noStrike" spc="-1" baseline="30000">
                <a:solidFill>
                  <a:srgbClr val="CB3D39"/>
                </a:solidFill>
                <a:latin typeface="Open Sans"/>
                <a:ea typeface="Open Sans"/>
              </a:rPr>
              <a:t>rd</a:t>
            </a:r>
            <a:r>
              <a:rPr lang="en-US" sz="4000" b="0" strike="noStrike" spc="-1">
                <a:solidFill>
                  <a:srgbClr val="CB3D39"/>
                </a:solidFill>
                <a:latin typeface="Open Sans"/>
                <a:ea typeface="Open Sans"/>
              </a:rPr>
              <a:t> Parties</a:t>
            </a:r>
            <a:endParaRPr lang="en-US" sz="4000" b="0" strike="noStrike" spc="-1">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BOM: „Bill of Material”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It is a general question what is in the delivery</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the nature of the delivery (How much OSS?)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Understand potential issues (IP)</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How else to ensure license compliance?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Basics of supply chain issues actually apply also to software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Software Package Data Exchange (SPDX) specifies one implementation how to express a BOM of a software package [1]</a:t>
            </a:r>
            <a:endParaRPr lang="en-US" sz="2400" b="0" strike="noStrike" spc="-1">
              <a:latin typeface="Arial"/>
            </a:endParaRPr>
          </a:p>
        </p:txBody>
      </p:sp>
      <p:sp>
        <p:nvSpPr>
          <p:cNvPr id="8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(1)</a:t>
            </a:r>
            <a:endParaRPr lang="en-US" sz="4000" b="0" strike="noStrike" spc="-1">
              <a:latin typeface="Arial"/>
            </a:endParaRPr>
          </a:p>
        </p:txBody>
      </p:sp>
      <p:sp>
        <p:nvSpPr>
          <p:cNvPr id="872" name="CustomShape 3"/>
          <p:cNvSpPr/>
          <p:nvPr/>
        </p:nvSpPr>
        <p:spPr>
          <a:xfrm>
            <a:off x="719640" y="552672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[1] https://spdx.org/</a:t>
            </a:r>
            <a:endParaRPr lang="en-US" sz="2000" b="0" strike="noStrike" spc="-1">
              <a:latin typeface="Arial"/>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3" name="CustomShape 1"/>
          <p:cNvSpPr/>
          <p:nvPr/>
        </p:nvSpPr>
        <p:spPr>
          <a:xfrm>
            <a:off x="719640" y="1619640"/>
            <a:ext cx="11468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Bill of material can be general obligation, for example at:</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USA: Cyber Supply Chain Management</a:t>
            </a:r>
            <a:br/>
            <a:r>
              <a:rPr lang="en-US" sz="2400" b="0" strike="noStrike" spc="-1">
                <a:solidFill>
                  <a:srgbClr val="000000"/>
                </a:solidFill>
                <a:latin typeface="Arial"/>
                <a:ea typeface="Arial"/>
              </a:rPr>
              <a:t>and Transparency Act of 2014</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Germany: KRITIS: BSI-Kritisverordnung [2]</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report service disturbances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Obliged to implement information security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knowledge about BOM</a:t>
            </a:r>
            <a:endParaRPr lang="en-US" sz="2400" b="0" strike="noStrike" spc="-1">
              <a:latin typeface="Arial"/>
            </a:endParaRPr>
          </a:p>
        </p:txBody>
      </p:sp>
      <p:sp>
        <p:nvSpPr>
          <p:cNvPr id="87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BOM Documentation (2)</a:t>
            </a:r>
            <a:endParaRPr lang="en-US" sz="4000" b="0" strike="noStrike" spc="-1">
              <a:latin typeface="Arial"/>
            </a:endParaRPr>
          </a:p>
        </p:txBody>
      </p:sp>
      <p:sp>
        <p:nvSpPr>
          <p:cNvPr id="875"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[2] https://www.bmi.bund.de/SharedDocs/pressemitteilungen/DE/2017/06/nis-richtlinie.html</a:t>
            </a:r>
            <a:endParaRPr lang="en-US" sz="2000" b="0" strike="noStrike" spc="-1">
              <a:latin typeface="Arial"/>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6" name="CustomShape 1"/>
          <p:cNvSpPr/>
          <p:nvPr/>
        </p:nvSpPr>
        <p:spPr>
          <a:xfrm>
            <a:off x="719640" y="1619640"/>
            <a:ext cx="11036520" cy="413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Yes, it is true: sometimes software developers</a:t>
            </a:r>
            <a:br/>
            <a:r>
              <a:rPr lang="en-US" sz="2400" b="0" strike="noStrike" spc="-1">
                <a:solidFill>
                  <a:srgbClr val="000000"/>
                </a:solidFill>
                <a:latin typeface="Arial"/>
                <a:ea typeface="Arial"/>
              </a:rPr>
              <a:t>want to publish their work</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Excursus: Motivation 3.0 [3]</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 to publish? - A process topic</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But documentation is required (besides the publication)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are the involved licenses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What is the own license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Are formal aspects met?</a:t>
            </a:r>
            <a:endParaRPr lang="en-US" sz="2400" b="0" strike="noStrike" spc="-1">
              <a:latin typeface="Arial"/>
            </a:endParaRPr>
          </a:p>
        </p:txBody>
      </p:sp>
      <p:sp>
        <p:nvSpPr>
          <p:cNvPr id="87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(1) </a:t>
            </a:r>
            <a:endParaRPr lang="en-US" sz="4000" b="0" strike="noStrike" spc="-1">
              <a:latin typeface="Arial"/>
            </a:endParaRPr>
          </a:p>
        </p:txBody>
      </p:sp>
      <p:sp>
        <p:nvSpPr>
          <p:cNvPr id="878" name="CustomShape 3"/>
          <p:cNvSpPr/>
          <p:nvPr/>
        </p:nvSpPr>
        <p:spPr>
          <a:xfrm>
            <a:off x="719640" y="5425200"/>
            <a:ext cx="11184480" cy="53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[3] https://www.youtube.com/watch?v=u6XAPnuFjJc</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Analysis here has the goal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Confirm involved OSS licensing, business compatible? </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Identify dependencies and binaries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Checking if all the source code is of our origin?</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General quality points (including, but not limited to):</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headers? (disclaimers for config files)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Do all files have copyright and authorship statements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Is the documentation of the licensing appropriate?</a:t>
            </a:r>
            <a:endParaRPr lang="en-US" sz="2400" b="0" strike="noStrike" spc="-1">
              <a:latin typeface="Arial"/>
            </a:endParaRPr>
          </a:p>
        </p:txBody>
      </p:sp>
      <p:sp>
        <p:nvSpPr>
          <p:cNvPr id="88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Your Own Software as OSS (2) </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are there, but requirements and purpose require understanding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First comes the definition of what is needed and then the tool</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Tools are there for analysis, reporting and management</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strike="noStrike" spc="-1">
                <a:solidFill>
                  <a:srgbClr val="000000"/>
                </a:solidFill>
                <a:latin typeface="Arial"/>
                <a:ea typeface="Arial"/>
              </a:rPr>
              <a:t>Different tools serve different purposes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Requires integration of different functions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Integration poses classic IT 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Interfaces must be understood to avoid manual effort</a:t>
            </a:r>
            <a:endParaRPr lang="en-US" sz="2400" b="0" strike="noStrike" spc="-1">
              <a:latin typeface="Arial"/>
            </a:endParaRPr>
          </a:p>
        </p:txBody>
      </p:sp>
      <p:sp>
        <p:nvSpPr>
          <p:cNvPr id="88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Summary of Tool Support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3"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10</a:t>
            </a:r>
            <a:endParaRPr lang="en-US" sz="3200" b="0" strike="noStrike" spc="-1">
              <a:latin typeface="Arial"/>
            </a:endParaRPr>
          </a:p>
        </p:txBody>
      </p:sp>
      <p:sp>
        <p:nvSpPr>
          <p:cNvPr id="884"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Types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Main types of tools in the area of license compliance include</a:t>
            </a:r>
            <a:endParaRPr lang="en-US" sz="2400" b="0" strike="noStrike" spc="-1">
              <a:latin typeface="Arial"/>
            </a:endParaRPr>
          </a:p>
          <a:p>
            <a:pPr>
              <a:lnSpc>
                <a:spcPct val="115000"/>
              </a:lnSpc>
            </a:pPr>
            <a:r>
              <a:rPr lang="en-US" sz="2400" b="0" strike="noStrike" spc="-1">
                <a:solidFill>
                  <a:srgbClr val="000000"/>
                </a:solidFill>
                <a:latin typeface="Arial"/>
                <a:ea typeface="Arial"/>
              </a:rPr>
              <a:t>(but are not limited to):</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Source code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 Ops integration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management</a:t>
            </a:r>
            <a:endParaRPr lang="en-US" sz="2400" b="0" strike="noStrike" spc="-1">
              <a:latin typeface="Arial"/>
            </a:endParaRPr>
          </a:p>
          <a:p>
            <a:pPr>
              <a:lnSpc>
                <a:spcPct val="115000"/>
              </a:lnSpc>
            </a:pPr>
            <a:endParaRPr lang="en-US" sz="2400" b="0" strike="noStrike" spc="-1">
              <a:latin typeface="Arial"/>
            </a:endParaRPr>
          </a:p>
        </p:txBody>
      </p:sp>
      <p:sp>
        <p:nvSpPr>
          <p:cNvPr id="88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Overview</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8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1. License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Identifies licenses and license relevant statements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Copyright statements, author statements, acknowledgements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Export control statements, more static code analysis</a:t>
            </a:r>
            <a:endParaRPr lang="en-US" sz="2400" b="0" strike="noStrike" spc="-1">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Problem: Identify licensing in Open Source Software packages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 Open Source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of OSS can be heterogeneous, different licensing applies to parts of OSS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statements are not uniform</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Many licenses exist, number growing</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 based licensing identification required for complicated licensing situations</a:t>
            </a:r>
            <a:endParaRPr lang="en-US" sz="2400" b="0" strike="noStrike" spc="-1">
              <a:latin typeface="Arial"/>
            </a:endParaRPr>
          </a:p>
        </p:txBody>
      </p:sp>
      <p:sp>
        <p:nvSpPr>
          <p:cNvPr id="89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Tool searches in content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for license relevant keywords, phrases, license texts</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Searching in every file of software uploaded: requires source code distribution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Different approaches can be applied: regular expressions, text comparison, phrase collection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Requires database of license texts, licensing statements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Comparison with existing license texts enables exact identification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 information can summarized for open source packages</a:t>
            </a:r>
            <a:endParaRPr lang="en-US" sz="2400" b="0" strike="noStrike" spc="-1">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scanning does not require huge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However, updates are necessary as licensing statements evolve and new licenses are still created</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licensing information of a software package</a:t>
            </a:r>
            <a:br/>
            <a:r>
              <a:rPr lang="en-US" sz="2400" b="0" strike="noStrike" spc="-1">
                <a:solidFill>
                  <a:srgbClr val="000000"/>
                </a:solidFill>
                <a:latin typeface="Arial"/>
                <a:ea typeface="Arial"/>
              </a:rPr>
              <a:t>can be exchanged using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Approach makes sense for OSS licenses,</a:t>
            </a:r>
            <a:br/>
            <a:r>
              <a:rPr lang="en-US" sz="2400" b="0" strike="noStrike" spc="-1">
                <a:solidFill>
                  <a:srgbClr val="000000"/>
                </a:solidFill>
                <a:latin typeface="Arial"/>
                <a:ea typeface="Arial"/>
              </a:rPr>
              <a:t>commercial licensing is even more heterogeneous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License identification precision depends on available licensing information and may require expert knowledge for analysis</a:t>
            </a:r>
            <a:endParaRPr lang="en-US" sz="2400" b="0" strike="noStrike" spc="-1">
              <a:latin typeface="Arial"/>
            </a:endParaRPr>
          </a:p>
        </p:txBody>
      </p:sp>
      <p:sp>
        <p:nvSpPr>
          <p:cNvPr id="89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9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License Scanner: Main Usage</a:t>
            </a:r>
            <a:endParaRPr lang="en-US" sz="4000" b="0" strike="noStrike" spc="-1">
              <a:latin typeface="Arial"/>
            </a:endParaRPr>
          </a:p>
        </p:txBody>
      </p:sp>
      <p:sp>
        <p:nvSpPr>
          <p:cNvPr id="899"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00"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1"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02"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03"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0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2. Binary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Identifies used software packages in software binaries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also determine the versions of software packages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Identifying used software packages for creating the binary also enables identification of vulnerabilities</a:t>
            </a:r>
            <a:endParaRPr lang="en-US" sz="2400" b="0" strike="noStrike" spc="-1">
              <a:latin typeface="Arial"/>
            </a:endParaRPr>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A binary is comprised of different software packages, but if not declared, not obvious to determine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Applies in compiled programming languages: programming language code is translated (=compiled) into machine executable code (machine = processor)</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Script languages (e.g. JavaScript) are not compiled</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Binaries are usually not readable, understanding contents difficult</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However, identification of contents can be inevitable for understanding required license compliance tasks</a:t>
            </a:r>
            <a:endParaRPr lang="en-US" sz="2400" b="0" strike="noStrike" spc="-1">
              <a:latin typeface="Arial"/>
            </a:endParaRPr>
          </a:p>
        </p:txBody>
      </p:sp>
      <p:sp>
        <p:nvSpPr>
          <p:cNvPr id="90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Compiled machine language can contain characteristic elements</a:t>
            </a: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For example used string variables (=text)</a:t>
            </a:r>
            <a:br>
              <a:rPr dirty="0"/>
            </a:br>
            <a:r>
              <a:rPr lang="en-US" sz="2400" b="0" strike="noStrike" spc="-1" dirty="0">
                <a:solidFill>
                  <a:srgbClr val="000000"/>
                </a:solidFill>
                <a:latin typeface="Arial"/>
                <a:ea typeface="Arial"/>
              </a:rPr>
              <a:t>or other content compiled into the binary</a:t>
            </a: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Simpler method: capturing file names,</a:t>
            </a:r>
            <a:br>
              <a:rPr dirty="0"/>
            </a:br>
            <a:r>
              <a:rPr lang="en-US" sz="2400" b="0" strike="noStrike" spc="-1" dirty="0">
                <a:solidFill>
                  <a:srgbClr val="000000"/>
                </a:solidFill>
                <a:latin typeface="Arial"/>
                <a:ea typeface="Arial"/>
              </a:rPr>
              <a:t>or for run-time code (e.g. Java): method and field names</a:t>
            </a: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Requires database of mapping</a:t>
            </a:r>
            <a:br>
              <a:rPr dirty="0"/>
            </a:br>
            <a:r>
              <a:rPr lang="en-US" sz="2400" b="0" strike="noStrike" spc="-1" dirty="0">
                <a:solidFill>
                  <a:srgbClr val="000000"/>
                </a:solidFill>
                <a:latin typeface="Arial"/>
                <a:ea typeface="Arial"/>
              </a:rPr>
              <a:t>from source code to resulting artifacts in binary</a:t>
            </a:r>
            <a:endParaRPr lang="en-US" sz="2400" b="0" strike="noStrike" spc="-1" dirty="0">
              <a:latin typeface="Arial"/>
            </a:endParaRPr>
          </a:p>
          <a:p>
            <a:pPr>
              <a:lnSpc>
                <a:spcPct val="115000"/>
              </a:lnSpc>
            </a:pPr>
            <a:endParaRPr lang="en-US" sz="2400" b="0" strike="noStrike" spc="-1" dirty="0">
              <a:latin typeface="Arial"/>
            </a:endParaRPr>
          </a:p>
        </p:txBody>
      </p:sp>
      <p:sp>
        <p:nvSpPr>
          <p:cNvPr id="91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Binary scanning is a heuristic,</a:t>
            </a:r>
            <a:br/>
            <a:r>
              <a:rPr lang="en-US" sz="2400" b="0" strike="noStrike" spc="-1">
                <a:solidFill>
                  <a:srgbClr val="000000"/>
                </a:solidFill>
                <a:latin typeface="Arial"/>
                <a:ea typeface="Arial"/>
              </a:rPr>
              <a:t>secure mapping not supported for every possible binary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Topic connected with reproducible builds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(then, binaries can be compared more efficiently)</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because,</a:t>
            </a:r>
            <a:br/>
            <a:r>
              <a:rPr lang="en-US" sz="2400" b="0" strike="noStrike" spc="-1">
                <a:solidFill>
                  <a:srgbClr val="000000"/>
                </a:solidFill>
                <a:latin typeface="Arial"/>
                <a:ea typeface="Arial"/>
              </a:rPr>
              <a:t>because new software is published every day</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(similar with source code scanning)</a:t>
            </a:r>
            <a:endParaRPr lang="en-US" sz="2400" b="0" strike="noStrike" spc="-1">
              <a:latin typeface="Arial"/>
            </a:endParaRPr>
          </a:p>
        </p:txBody>
      </p:sp>
      <p:sp>
        <p:nvSpPr>
          <p:cNvPr id="91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Main Usage</a:t>
            </a:r>
            <a:endParaRPr lang="en-US" sz="4000" b="0" strike="noStrike" spc="-1">
              <a:latin typeface="Arial"/>
            </a:endParaRPr>
          </a:p>
        </p:txBody>
      </p:sp>
      <p:sp>
        <p:nvSpPr>
          <p:cNvPr id="916"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17"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8"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19"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20" name="CustomShape 7"/>
          <p:cNvSpPr/>
          <p:nvPr/>
        </p:nvSpPr>
        <p:spPr>
          <a:xfrm>
            <a:off x="1994400" y="457596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Binaries for Involved OSS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2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3. Source Code Scanner</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identify published origin of source code and other files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Icons, images, style descriptions, XML schemes, documentation</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Programming examples, from blogs and best practise Websites</a:t>
            </a:r>
            <a:endParaRPr lang="en-US" sz="2400" b="0" strike="noStrike" spc="-1">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how to understand that source code or other files have been taken from elsewhere, not self-created, and not declared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If "own" software is not entirely own software and not understood:</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Missing rights for business case in "own" software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But distribution requires distribution rights are available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Identification of origin is first step to understand available rights </a:t>
            </a:r>
            <a:endParaRPr lang="en-US" sz="2400" b="0" strike="noStrike" spc="-1">
              <a:latin typeface="Arial"/>
            </a:endParaRPr>
          </a:p>
          <a:p>
            <a:pPr>
              <a:lnSpc>
                <a:spcPct val="100000"/>
              </a:lnSpc>
            </a:pPr>
            <a:endParaRPr lang="en-US" sz="2400" b="0" strike="noStrike" spc="-1">
              <a:latin typeface="Arial"/>
            </a:endParaRPr>
          </a:p>
        </p:txBody>
      </p:sp>
      <p:sp>
        <p:nvSpPr>
          <p:cNvPr id="92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Mode of operation: upload source code or just files or fingerprints of it, get origin in case it is captured by database</a:t>
            </a:r>
            <a:endParaRPr lang="en-US" sz="2400" b="0" strike="noStrike" spc="-1">
              <a:latin typeface="Arial"/>
            </a:endParaRPr>
          </a:p>
          <a:p>
            <a:pPr>
              <a:lnSpc>
                <a:spcPct val="115000"/>
              </a:lnSpc>
            </a:pP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File contents are compared</a:t>
            </a:r>
            <a:br/>
            <a:r>
              <a:rPr lang="en-US" sz="2400" b="0" strike="noStrike" spc="-1">
                <a:solidFill>
                  <a:srgbClr val="000000"/>
                </a:solidFill>
                <a:latin typeface="Arial"/>
                <a:ea typeface="Arial"/>
              </a:rPr>
              <a:t>with contents from (huge) database of published contents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Fingerprinting of file contents (“hashing”)</a:t>
            </a:r>
            <a:br/>
            <a:r>
              <a:rPr lang="en-US" sz="2400" b="0" strike="noStrike" spc="-1">
                <a:solidFill>
                  <a:srgbClr val="000000"/>
                </a:solidFill>
                <a:latin typeface="Arial"/>
                <a:ea typeface="Arial"/>
              </a:rPr>
              <a:t>allow for accelerated search and storage in database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Not only coverage of entire files, but fragments of it </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requires updates: every day new published OSS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Content is large (e.g. the entire GitHub)</a:t>
            </a:r>
            <a:endParaRPr lang="en-US" sz="2400" b="0" strike="noStrike" spc="-1">
              <a:latin typeface="Arial"/>
            </a:endParaRPr>
          </a:p>
        </p:txBody>
      </p:sp>
      <p:sp>
        <p:nvSpPr>
          <p:cNvPr id="9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Once origin of source is identified, more metadata can be made available: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Licensing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Vulnerabilities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Potential for integration: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Development toolchain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Reporting, BOM</a:t>
            </a:r>
            <a:endParaRPr lang="en-US" sz="2400" b="0" strike="noStrike" spc="-1">
              <a:latin typeface="Arial"/>
            </a:endParaRPr>
          </a:p>
          <a:p>
            <a:pPr>
              <a:lnSpc>
                <a:spcPct val="115000"/>
              </a:lnSpc>
            </a:pP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Matched content may require expert knowledge to determine relevance</a:t>
            </a:r>
            <a:endParaRPr lang="en-US" sz="2400" b="0" strike="noStrike" spc="-1">
              <a:latin typeface="Arial"/>
            </a:endParaRPr>
          </a:p>
        </p:txBody>
      </p:sp>
      <p:sp>
        <p:nvSpPr>
          <p:cNvPr id="93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Source Code Scanner: Main Usage</a:t>
            </a:r>
            <a:endParaRPr lang="en-US" sz="4000" b="0" strike="noStrike" spc="-1">
              <a:latin typeface="Arial"/>
            </a:endParaRPr>
          </a:p>
        </p:txBody>
      </p:sp>
      <p:sp>
        <p:nvSpPr>
          <p:cNvPr id="933"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4"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5"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36"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37" name="CustomShape 7"/>
          <p:cNvSpPr/>
          <p:nvPr/>
        </p:nvSpPr>
        <p:spPr>
          <a:xfrm>
            <a:off x="5547600" y="456192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3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4. Dev Ops Integration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Uses the information from building the software to determine OSS 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identifications: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Can be combined with source code scanning, license scanning, binary scanning</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of interest:</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Resulting identification of elements during building the software enables the creation of a bill of material (BOM)</a:t>
            </a:r>
            <a:endParaRPr lang="en-US" sz="2400" b="0" strike="noStrike" spc="-1">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for larger software projects a tool based approach is inevitable to understand involved OSS</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Modern software building environments have defined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During compilation, dependencies can be captured</a:t>
            </a:r>
            <a:br/>
            <a:r>
              <a:rPr lang="en-US" sz="2400" b="0" strike="noStrike" spc="-1">
                <a:solidFill>
                  <a:srgbClr val="000000"/>
                </a:solidFill>
                <a:latin typeface="Arial"/>
                <a:ea typeface="Arial"/>
              </a:rPr>
              <a:t>to understand used dependencies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License compliance integrated</a:t>
            </a:r>
            <a:br/>
            <a:r>
              <a:rPr lang="en-US" sz="2400" b="0" strike="noStrike" spc="-1">
                <a:solidFill>
                  <a:srgbClr val="000000"/>
                </a:solidFill>
                <a:latin typeface="Arial"/>
                <a:ea typeface="Arial"/>
              </a:rPr>
              <a:t>into the Dev Ops tooling implements automation</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Reporting as part of Dev Ops tooling reduces manual efforts</a:t>
            </a: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short release cycles in an agile environment</a:t>
            </a:r>
            <a:endParaRPr lang="en-US" sz="2400" b="0" strike="noStrike" spc="-1">
              <a:latin typeface="Arial"/>
            </a:endParaRPr>
          </a:p>
        </p:txBody>
      </p:sp>
      <p:sp>
        <p:nvSpPr>
          <p:cNvPr id="943"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4"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Integration into Dev Ops tooling requires customization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Building software depends on used technology</a:t>
            </a:r>
            <a:br/>
            <a:r>
              <a:rPr lang="en-US" sz="2400" b="0" strike="noStrike" spc="-1">
                <a:solidFill>
                  <a:srgbClr val="000000"/>
                </a:solidFill>
                <a:latin typeface="Arial"/>
                <a:ea typeface="Arial"/>
              </a:rPr>
              <a:t>as well as individually setup tooling</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Additional efforts, if software is comprised of different technologies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building environments sometimes contain already metadata about licensing of involved OSS software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Identified software elements may require additional checks to determine actual licensing information</a:t>
            </a:r>
            <a:endParaRPr lang="en-US" sz="2400" b="0" strike="noStrike" spc="-1">
              <a:latin typeface="Arial"/>
            </a:endParaRPr>
          </a:p>
          <a:p>
            <a:pPr marL="648000" lvl="2"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case of heterogeneous licensing)</a:t>
            </a:r>
            <a:endParaRPr lang="en-US" sz="2400" b="0" strike="noStrike" spc="-1">
              <a:latin typeface="Arial"/>
            </a:endParaRPr>
          </a:p>
        </p:txBody>
      </p:sp>
      <p:sp>
        <p:nvSpPr>
          <p:cNvPr id="945"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Today, a custom task, nothing to "download and double-click"</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Tooling approach allows for differential approach: once setup and checked, only new dependencies require additional coverage</a:t>
            </a:r>
            <a:endParaRPr lang="en-US" sz="2400" b="0" strike="noStrike" spc="-1">
              <a:latin typeface="Arial"/>
            </a:endParaRPr>
          </a:p>
        </p:txBody>
      </p:sp>
      <p:sp>
        <p:nvSpPr>
          <p:cNvPr id="9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8"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Dev Ops Integration: Main Usage</a:t>
            </a:r>
            <a:endParaRPr lang="en-US" sz="4000" b="0" strike="noStrike" spc="-1">
              <a:latin typeface="Arial"/>
            </a:endParaRPr>
          </a:p>
        </p:txBody>
      </p:sp>
      <p:sp>
        <p:nvSpPr>
          <p:cNvPr id="950"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51"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2"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53"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54" name="CustomShape 7"/>
          <p:cNvSpPr/>
          <p:nvPr/>
        </p:nvSpPr>
        <p:spPr>
          <a:xfrm>
            <a:off x="199728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Determining Inbound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5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5. Component Catalogue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Purpose: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Collect information about used software components and their use in products or projects is centrally collected and can be reused</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Other purposes: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 component catalogue captures also the used components in a product or project, maintains a so-named BOM</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Also interesting:</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Enables also vulnerability management or reuse of export classifications</a:t>
            </a:r>
            <a:endParaRPr lang="en-US" sz="2400" b="0" strike="noStrike" spc="-1">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Problem: Once analysed component w.r.t. license compliance shall not require repeated analyses, but reuse of information shall be possible</a:t>
            </a:r>
            <a:endParaRPr lang="en-US" sz="2400" b="0" strike="noStrike" spc="-1">
              <a:latin typeface="Arial"/>
            </a:endParaRPr>
          </a:p>
          <a:p>
            <a:pPr>
              <a:lnSpc>
                <a:spcPct val="100000"/>
              </a:lnSpc>
            </a:pPr>
            <a:endParaRPr lang="en-US" sz="2400" b="0" strike="noStrike" spc="-1">
              <a:latin typeface="Arial"/>
            </a:endParaRPr>
          </a:p>
          <a:p>
            <a:pPr marL="216000"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Component catalogue:</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Maps component usage in products or projects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Makes sense if an organisation has actually multiple products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Shows organisation the important software components</a:t>
            </a:r>
            <a:endParaRPr lang="en-US" sz="2400" b="0" strike="noStrike" spc="-1">
              <a:latin typeface="Arial"/>
            </a:endParaRPr>
          </a:p>
          <a:p>
            <a:pPr marL="432000" lvl="1" indent="-215640">
              <a:lnSpc>
                <a:spcPct val="100000"/>
              </a:lnSpc>
              <a:buClr>
                <a:srgbClr val="000000"/>
              </a:buClr>
              <a:buSzPct val="45000"/>
              <a:buFont typeface="Wingdings" charset="2"/>
              <a:buChar char=""/>
            </a:pPr>
            <a:r>
              <a:rPr lang="en-US" sz="2400" b="0" strike="noStrike" spc="-1">
                <a:solidFill>
                  <a:srgbClr val="000000"/>
                </a:solidFill>
                <a:latin typeface="Arial"/>
                <a:ea typeface="Arial"/>
              </a:rPr>
              <a:t>Allows for a comprehensive overview about involved licensing per product</a:t>
            </a:r>
            <a:endParaRPr lang="en-US" sz="2400" b="0" strike="noStrike" spc="-1">
              <a:latin typeface="Arial"/>
            </a:endParaRPr>
          </a:p>
        </p:txBody>
      </p:sp>
      <p:sp>
        <p:nvSpPr>
          <p:cNvPr id="96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Solved Problem</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component catalogue can be viewed as a portal</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Database holding the catalogue information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use case is archiving OSS distributions / source code</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Storing also multiple other files,</a:t>
            </a:r>
            <a:br/>
            <a:r>
              <a:rPr lang="en-US" sz="2400" b="0" strike="noStrike" spc="-1">
                <a:solidFill>
                  <a:srgbClr val="000000"/>
                </a:solidFill>
                <a:latin typeface="Arial"/>
                <a:ea typeface="Arial"/>
              </a:rPr>
              <a:t>for example license analysis reports, SPDX files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Provides reporting output, for example OSS product documentation</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implemented as Web portal, thus accessible from various client computers in organisation</a:t>
            </a:r>
            <a:endParaRPr lang="en-US" sz="2400" b="0" strike="noStrike" spc="-1">
              <a:latin typeface="Arial"/>
            </a:endParaRPr>
          </a:p>
        </p:txBody>
      </p:sp>
      <p:sp>
        <p:nvSpPr>
          <p:cNvPr id="96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Technical</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 can be integrated with other license compliance tooling: scanners can directly feed the analyses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Also integration in Dev Ops tooling is useful to automatically create BOM of products</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Component catalogues can also serve uses cases for vulnerability management</a:t>
            </a:r>
            <a:endParaRPr lang="en-US" sz="2400" b="0" strike="noStrike" spc="-1">
              <a:latin typeface="Arial"/>
            </a:endParaRPr>
          </a:p>
          <a:p>
            <a:pPr marL="216000"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Another related topic is license management and license metadata</a:t>
            </a:r>
            <a:endParaRPr lang="en-US" sz="2400" b="0" strike="noStrike" spc="-1">
              <a:latin typeface="Arial"/>
            </a:endParaRPr>
          </a:p>
        </p:txBody>
      </p:sp>
      <p:sp>
        <p:nvSpPr>
          <p:cNvPr id="96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More Remarks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6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Component Catalogue: Main Usage</a:t>
            </a:r>
            <a:endParaRPr lang="en-US" sz="4000" b="0" strike="noStrike" spc="-1">
              <a:latin typeface="Arial"/>
            </a:endParaRPr>
          </a:p>
        </p:txBody>
      </p:sp>
      <p:sp>
        <p:nvSpPr>
          <p:cNvPr id="967" name="CustomShape 3"/>
          <p:cNvSpPr/>
          <p:nvPr/>
        </p:nvSpPr>
        <p:spPr>
          <a:xfrm>
            <a:off x="365760" y="1371600"/>
            <a:ext cx="11346840" cy="48200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968" name="CustomShape 4"/>
          <p:cNvSpPr/>
          <p:nvPr/>
        </p:nvSpPr>
        <p:spPr>
          <a:xfrm>
            <a:off x="908640" y="1926000"/>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69" name="CustomShape 5"/>
          <p:cNvSpPr/>
          <p:nvPr/>
        </p:nvSpPr>
        <p:spPr>
          <a:xfrm>
            <a:off x="4461840" y="1926000"/>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970" name="CustomShape 6"/>
          <p:cNvSpPr/>
          <p:nvPr/>
        </p:nvSpPr>
        <p:spPr>
          <a:xfrm>
            <a:off x="8015040" y="1926000"/>
            <a:ext cx="3254040" cy="381240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971" name="CustomShape 7"/>
          <p:cNvSpPr/>
          <p:nvPr/>
        </p:nvSpPr>
        <p:spPr>
          <a:xfrm>
            <a:off x="9148320" y="4572000"/>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Creating OSS Documents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helps to identify and share the core components</a:t>
            </a:r>
            <a:br>
              <a:rPr dirty="0"/>
            </a:br>
            <a:r>
              <a:rPr lang="en-US" sz="2400" b="0" strike="noStrike" spc="-1" dirty="0">
                <a:solidFill>
                  <a:srgbClr val="292934"/>
                </a:solidFill>
                <a:latin typeface="Roboto"/>
                <a:ea typeface="Roboto"/>
              </a:rPr>
              <a:t>of a Free and Open Source Software (Open Source)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Open Source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OpenChain </a:t>
            </a:r>
            <a:r>
              <a:rPr lang="en-US" sz="2400" b="1" strike="noStrike" spc="-1" dirty="0">
                <a:solidFill>
                  <a:srgbClr val="292934"/>
                </a:solidFill>
                <a:latin typeface="Roboto"/>
                <a:ea typeface="Roboto"/>
              </a:rPr>
              <a:t>Reference Slides</a:t>
            </a:r>
            <a:r>
              <a:rPr lang="en-US" sz="2400" b="0" strike="noStrike" spc="-1" dirty="0">
                <a:solidFill>
                  <a:srgbClr val="292934"/>
                </a:solidFill>
                <a:latin typeface="Roboto"/>
                <a:ea typeface="Roboto"/>
              </a:rPr>
              <a:t> support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a:t>
            </a:r>
            <a:r>
              <a:rPr lang="en-US" sz="2400" b="0" strike="noStrike" spc="-1">
                <a:solidFill>
                  <a:srgbClr val="292934"/>
                </a:solidFill>
                <a:latin typeface="Roboto"/>
                <a:ea typeface="Roboto"/>
              </a:rPr>
              <a:t>Section 2.0. </a:t>
            </a:r>
            <a:r>
              <a:rPr lang="en-US" sz="2400" b="0" strike="noStrike" spc="-1" dirty="0">
                <a:solidFill>
                  <a:srgbClr val="292934"/>
                </a:solidFill>
                <a:latin typeface="Roboto"/>
                <a:ea typeface="Roboto"/>
              </a:rPr>
              <a:t>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a:solidFill>
                  <a:srgbClr val="292934"/>
                </a:solidFill>
                <a:latin typeface="Roboto"/>
                <a:ea typeface="Roboto"/>
              </a:rPr>
              <a:t>End to End Compliance Management</a:t>
            </a:r>
            <a:br/>
            <a:r>
              <a:rPr lang="en-US" sz="2800" b="0" strike="noStrike" spc="-1">
                <a:solidFill>
                  <a:srgbClr val="292934"/>
                </a:solidFill>
                <a:latin typeface="Roboto"/>
                <a:ea typeface="Roboto"/>
              </a:rPr>
              <a:t>(Example Process)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Avoiding Compliance Pitfalls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Developer Guidelines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Tools Use Cases</a:t>
            </a:r>
            <a:endParaRPr lang="en-US" sz="2800" b="0" strike="noStrike" spc="-1">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a:solidFill>
                  <a:srgbClr val="292934"/>
                </a:solidFill>
                <a:latin typeface="Roboto"/>
                <a:ea typeface="Roboto"/>
              </a:rPr>
              <a:t>Tooling Types</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txBody>
          <a:bodyPr/>
          <a:lstStyle/>
          <a:p>
            <a:endParaRPr lang="en-JP"/>
          </a:p>
        </p:txBody>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9</a:t>
            </a:r>
            <a:endParaRPr lang="en-US" sz="3200" b="0" strike="noStrike" spc="-1">
              <a:latin typeface="Arial"/>
            </a:endParaRPr>
          </a:p>
        </p:txBody>
      </p:sp>
      <p:sp>
        <p:nvSpPr>
          <p:cNvPr id="74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Tooling Use Cases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457200" indent="-352800">
              <a:lnSpc>
                <a:spcPct val="115000"/>
              </a:lnSpc>
              <a:buClr>
                <a:srgbClr val="93A299"/>
              </a:buClr>
              <a:buFont typeface="Symbol"/>
              <a:buChar char=""/>
            </a:pPr>
            <a:r>
              <a:rPr lang="en-US" sz="2400" b="0" strike="noStrike" spc="-1">
                <a:solidFill>
                  <a:srgbClr val="000000"/>
                </a:solidFill>
                <a:latin typeface="Arial"/>
                <a:ea typeface="Arial"/>
              </a:rPr>
              <a:t>Why we would need tools?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First demand and process, then the tool</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A tool cannot provide (difficult)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Only data for decisions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Many cases where expert knowledge is required</a:t>
            </a:r>
            <a:endParaRPr lang="en-US" sz="2400" b="0" strike="noStrike" spc="-1">
              <a:latin typeface="Arial"/>
            </a:endParaRPr>
          </a:p>
          <a:p>
            <a:pPr>
              <a:lnSpc>
                <a:spcPct val="115000"/>
              </a:lnSpc>
            </a:pPr>
            <a:endParaRPr lang="en-US" sz="2400" b="0" strike="noStrike" spc="-1">
              <a:latin typeface="Arial"/>
            </a:endParaRPr>
          </a:p>
          <a:p>
            <a:pPr>
              <a:lnSpc>
                <a:spcPct val="115000"/>
              </a:lnSpc>
            </a:pPr>
            <a:r>
              <a:rPr lang="en-US" sz="2400" b="0" i="1" strike="noStrike" spc="-1">
                <a:solidFill>
                  <a:srgbClr val="000000"/>
                </a:solidFill>
                <a:latin typeface="Arial"/>
                <a:ea typeface="Arial"/>
              </a:rPr>
              <a:t>“A fool with a tool is still a fool” (from the hardware world)</a:t>
            </a:r>
            <a:endParaRPr lang="en-US" sz="2400" b="0" strike="noStrike" spc="-1">
              <a:latin typeface="Arial"/>
            </a:endParaRPr>
          </a:p>
        </p:txBody>
      </p:sp>
      <p:sp>
        <p:nvSpPr>
          <p:cNvPr id="74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Introduction</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Tools can be good for ...</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generating reports</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analyzing data</a:t>
            </a:r>
            <a:endParaRPr lang="en-US" sz="2400" b="0" strike="noStrike" spc="-1">
              <a:latin typeface="Arial"/>
            </a:endParaRPr>
          </a:p>
          <a:p>
            <a:pPr marL="457200" indent="-352800">
              <a:lnSpc>
                <a:spcPct val="115000"/>
              </a:lnSpc>
              <a:buClr>
                <a:srgbClr val="93A299"/>
              </a:buClr>
              <a:buFont typeface="Symbol"/>
              <a:buChar char=""/>
            </a:pPr>
            <a:r>
              <a:rPr lang="en-US" sz="2400" b="0" strike="noStrike" spc="-1">
                <a:solidFill>
                  <a:srgbClr val="000000"/>
                </a:solidFill>
                <a:latin typeface="Arial"/>
                <a:ea typeface="Arial"/>
              </a:rPr>
              <a:t>… managing policies</a:t>
            </a:r>
            <a:endParaRPr lang="en-US" sz="2400" b="0" strike="noStrike" spc="-1">
              <a:latin typeface="Arial"/>
            </a:endParaRPr>
          </a:p>
          <a:p>
            <a:pPr>
              <a:lnSpc>
                <a:spcPct val="115000"/>
              </a:lnSpc>
            </a:pPr>
            <a:r>
              <a:rPr lang="en-US" sz="2400" b="0" strike="noStrike" spc="-1">
                <a:solidFill>
                  <a:srgbClr val="000000"/>
                </a:solidFill>
                <a:latin typeface="Arial"/>
                <a:ea typeface="Arial"/>
              </a:rPr>
              <a:t>Where is this required?</a:t>
            </a:r>
            <a:endParaRPr lang="en-US" sz="2400" b="0" strike="noStrike" spc="-1">
              <a:latin typeface="Arial"/>
            </a:endParaRPr>
          </a:p>
        </p:txBody>
      </p:sp>
      <p:sp>
        <p:nvSpPr>
          <p:cNvPr id="749"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About Tools</a:t>
            </a:r>
            <a:endParaRPr lang="en-US" sz="4000" b="0" strike="noStrike" spc="-1">
              <a:latin typeface="Arial"/>
            </a:endParaRPr>
          </a:p>
        </p:txBody>
      </p:sp>
      <p:sp>
        <p:nvSpPr>
          <p:cNvPr id="750" name="CustomShape 3"/>
          <p:cNvSpPr/>
          <p:nvPr/>
        </p:nvSpPr>
        <p:spPr>
          <a:xfrm>
            <a:off x="4856040" y="174456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1" name="CustomShape 4"/>
          <p:cNvSpPr/>
          <p:nvPr/>
        </p:nvSpPr>
        <p:spPr>
          <a:xfrm>
            <a:off x="8777880" y="42667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2" name="CustomShape 5"/>
          <p:cNvSpPr/>
          <p:nvPr/>
        </p:nvSpPr>
        <p:spPr>
          <a:xfrm>
            <a:off x="6766560" y="61128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3" name="CustomShape 6"/>
          <p:cNvSpPr/>
          <p:nvPr/>
        </p:nvSpPr>
        <p:spPr>
          <a:xfrm>
            <a:off x="3901320" y="390096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4" name="CustomShape 7"/>
          <p:cNvSpPr/>
          <p:nvPr/>
        </p:nvSpPr>
        <p:spPr>
          <a:xfrm>
            <a:off x="6324840" y="342504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5" name="CustomShape 8"/>
          <p:cNvSpPr/>
          <p:nvPr/>
        </p:nvSpPr>
        <p:spPr>
          <a:xfrm>
            <a:off x="8592480" y="259272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6" name="CustomShape 9"/>
          <p:cNvSpPr/>
          <p:nvPr/>
        </p:nvSpPr>
        <p:spPr>
          <a:xfrm>
            <a:off x="5608440" y="4998240"/>
            <a:ext cx="292356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7" name="CustomShape 10"/>
          <p:cNvSpPr/>
          <p:nvPr/>
        </p:nvSpPr>
        <p:spPr>
          <a:xfrm>
            <a:off x="824760" y="39031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8" name="CustomShape 11"/>
          <p:cNvSpPr/>
          <p:nvPr/>
        </p:nvSpPr>
        <p:spPr>
          <a:xfrm>
            <a:off x="2370960" y="520992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59" name="CustomShape 12"/>
          <p:cNvSpPr/>
          <p:nvPr/>
        </p:nvSpPr>
        <p:spPr>
          <a:xfrm>
            <a:off x="6949080" y="1706400"/>
            <a:ext cx="2923920" cy="1582920"/>
          </a:xfrm>
          <a:custGeom>
            <a:avLst/>
            <a:gdLst/>
            <a:ahLst/>
            <a:cxnLst/>
            <a:rect l="l" t="t" r="r" b="b"/>
            <a:pathLst>
              <a:path w="21600" h="21600">
                <a:moveTo>
                  <a:pt x="1930" y="7160"/>
                </a:moveTo>
                <a:cubicBezTo>
                  <a:pt x="1530" y="4490"/>
                  <a:pt x="3400" y="1970"/>
                  <a:pt x="5270" y="1970"/>
                </a:cubicBezTo>
                <a:cubicBezTo>
                  <a:pt x="5860" y="1950"/>
                  <a:pt x="6470" y="2210"/>
                  <a:pt x="6970" y="2600"/>
                </a:cubicBezTo>
                <a:cubicBezTo>
                  <a:pt x="7450" y="1390"/>
                  <a:pt x="8340" y="650"/>
                  <a:pt x="9340" y="650"/>
                </a:cubicBezTo>
                <a:cubicBezTo>
                  <a:pt x="10004" y="690"/>
                  <a:pt x="10710" y="1050"/>
                  <a:pt x="11210" y="1700"/>
                </a:cubicBezTo>
                <a:cubicBezTo>
                  <a:pt x="11570" y="630"/>
                  <a:pt x="12330" y="0"/>
                  <a:pt x="13150" y="0"/>
                </a:cubicBezTo>
                <a:cubicBezTo>
                  <a:pt x="13840" y="0"/>
                  <a:pt x="14470" y="460"/>
                  <a:pt x="14870" y="1160"/>
                </a:cubicBezTo>
                <a:cubicBezTo>
                  <a:pt x="15330" y="440"/>
                  <a:pt x="16020" y="0"/>
                  <a:pt x="16740" y="0"/>
                </a:cubicBezTo>
                <a:cubicBezTo>
                  <a:pt x="17910" y="0"/>
                  <a:pt x="18900" y="1130"/>
                  <a:pt x="19110" y="2710"/>
                </a:cubicBezTo>
                <a:cubicBezTo>
                  <a:pt x="20240" y="3150"/>
                  <a:pt x="21060" y="4580"/>
                  <a:pt x="21060" y="6220"/>
                </a:cubicBezTo>
                <a:cubicBezTo>
                  <a:pt x="21060" y="6720"/>
                  <a:pt x="21000" y="7200"/>
                  <a:pt x="20830" y="7660"/>
                </a:cubicBezTo>
                <a:cubicBezTo>
                  <a:pt x="21310" y="8460"/>
                  <a:pt x="21600" y="9450"/>
                  <a:pt x="21600" y="10460"/>
                </a:cubicBezTo>
                <a:cubicBezTo>
                  <a:pt x="21600" y="12750"/>
                  <a:pt x="20310" y="14680"/>
                  <a:pt x="18650" y="15010"/>
                </a:cubicBezTo>
                <a:cubicBezTo>
                  <a:pt x="18650" y="17200"/>
                  <a:pt x="17370" y="18920"/>
                  <a:pt x="15770" y="18920"/>
                </a:cubicBezTo>
                <a:cubicBezTo>
                  <a:pt x="15220" y="18920"/>
                  <a:pt x="14700" y="18710"/>
                  <a:pt x="14240" y="18310"/>
                </a:cubicBezTo>
                <a:cubicBezTo>
                  <a:pt x="13820" y="20240"/>
                  <a:pt x="12490" y="21600"/>
                  <a:pt x="11000" y="21600"/>
                </a:cubicBezTo>
                <a:cubicBezTo>
                  <a:pt x="9890" y="21600"/>
                  <a:pt x="8840" y="20790"/>
                  <a:pt x="8210" y="19510"/>
                </a:cubicBezTo>
                <a:cubicBezTo>
                  <a:pt x="7620" y="20000"/>
                  <a:pt x="7930" y="20290"/>
                  <a:pt x="6240" y="20290"/>
                </a:cubicBezTo>
                <a:cubicBezTo>
                  <a:pt x="4850" y="20290"/>
                  <a:pt x="3570" y="19280"/>
                  <a:pt x="2900" y="17640"/>
                </a:cubicBezTo>
                <a:cubicBezTo>
                  <a:pt x="1300" y="17600"/>
                  <a:pt x="480" y="16300"/>
                  <a:pt x="480" y="14660"/>
                </a:cubicBezTo>
                <a:cubicBezTo>
                  <a:pt x="480" y="13900"/>
                  <a:pt x="690" y="13210"/>
                  <a:pt x="1070" y="12640"/>
                </a:cubicBezTo>
                <a:cubicBezTo>
                  <a:pt x="380" y="12160"/>
                  <a:pt x="0" y="11210"/>
                  <a:pt x="0" y="10120"/>
                </a:cubicBezTo>
                <a:cubicBezTo>
                  <a:pt x="0" y="8590"/>
                  <a:pt x="840" y="7330"/>
                  <a:pt x="1930" y="7160"/>
                </a:cubicBezTo>
                <a:close/>
                <a:moveTo>
                  <a:pt x="1930" y="7160"/>
                </a:moveTo>
                <a:cubicBezTo>
                  <a:pt x="1950" y="7410"/>
                  <a:pt x="2040" y="7690"/>
                  <a:pt x="2090" y="7920"/>
                </a:cubicBezTo>
                <a:moveTo>
                  <a:pt x="6970" y="2600"/>
                </a:moveTo>
                <a:cubicBezTo>
                  <a:pt x="7200" y="2790"/>
                  <a:pt x="7480" y="3050"/>
                  <a:pt x="7670" y="3310"/>
                </a:cubicBezTo>
                <a:moveTo>
                  <a:pt x="11210" y="1700"/>
                </a:moveTo>
                <a:cubicBezTo>
                  <a:pt x="11130" y="1910"/>
                  <a:pt x="11080" y="2160"/>
                  <a:pt x="11030" y="2400"/>
                </a:cubicBezTo>
                <a:moveTo>
                  <a:pt x="14870" y="1160"/>
                </a:moveTo>
                <a:cubicBezTo>
                  <a:pt x="14720" y="1400"/>
                  <a:pt x="14640" y="1720"/>
                  <a:pt x="14540" y="2010"/>
                </a:cubicBezTo>
                <a:moveTo>
                  <a:pt x="19110" y="2710"/>
                </a:moveTo>
                <a:cubicBezTo>
                  <a:pt x="19130" y="2890"/>
                  <a:pt x="19230" y="3290"/>
                  <a:pt x="19190" y="3380"/>
                </a:cubicBezTo>
                <a:moveTo>
                  <a:pt x="20830" y="7660"/>
                </a:moveTo>
                <a:cubicBezTo>
                  <a:pt x="20660" y="8170"/>
                  <a:pt x="20430" y="8620"/>
                  <a:pt x="20110" y="8990"/>
                </a:cubicBezTo>
                <a:moveTo>
                  <a:pt x="18660" y="15010"/>
                </a:moveTo>
                <a:cubicBezTo>
                  <a:pt x="18740" y="14200"/>
                  <a:pt x="18280" y="12200"/>
                  <a:pt x="17000" y="11450"/>
                </a:cubicBezTo>
                <a:moveTo>
                  <a:pt x="14240" y="18310"/>
                </a:moveTo>
                <a:cubicBezTo>
                  <a:pt x="14320" y="17980"/>
                  <a:pt x="14350" y="17680"/>
                  <a:pt x="14370" y="17360"/>
                </a:cubicBezTo>
                <a:moveTo>
                  <a:pt x="8220" y="19510"/>
                </a:moveTo>
                <a:cubicBezTo>
                  <a:pt x="8060" y="19250"/>
                  <a:pt x="7960" y="18950"/>
                  <a:pt x="7860" y="18640"/>
                </a:cubicBezTo>
                <a:moveTo>
                  <a:pt x="2900" y="17640"/>
                </a:moveTo>
                <a:cubicBezTo>
                  <a:pt x="3090" y="17600"/>
                  <a:pt x="3280" y="17540"/>
                  <a:pt x="3460" y="17450"/>
                </a:cubicBezTo>
                <a:moveTo>
                  <a:pt x="1070" y="12640"/>
                </a:moveTo>
                <a:cubicBezTo>
                  <a:pt x="1400" y="12900"/>
                  <a:pt x="1780" y="13130"/>
                  <a:pt x="2330" y="13040"/>
                </a:cubicBezTo>
              </a:path>
            </a:pathLst>
          </a:cu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60" name="CustomShape 13"/>
          <p:cNvSpPr/>
          <p:nvPr/>
        </p:nvSpPr>
        <p:spPr>
          <a:xfrm>
            <a:off x="5027760" y="19983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1" name="CustomShape 14"/>
          <p:cNvSpPr/>
          <p:nvPr/>
        </p:nvSpPr>
        <p:spPr>
          <a:xfrm>
            <a:off x="7595280" y="2039400"/>
            <a:ext cx="14788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Product</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a:t>
            </a:r>
            <a:endParaRPr lang="en-US" sz="2400" b="0" strike="noStrike" spc="-1">
              <a:latin typeface="Arial"/>
            </a:endParaRPr>
          </a:p>
          <a:p>
            <a:pPr>
              <a:lnSpc>
                <a:spcPct val="100000"/>
              </a:lnSpc>
            </a:pPr>
            <a:endParaRPr lang="en-US" sz="2400" b="0" strike="noStrike" spc="-1">
              <a:latin typeface="Arial"/>
            </a:endParaRPr>
          </a:p>
        </p:txBody>
      </p:sp>
      <p:sp>
        <p:nvSpPr>
          <p:cNvPr id="762" name="CustomShape 15"/>
          <p:cNvSpPr/>
          <p:nvPr/>
        </p:nvSpPr>
        <p:spPr>
          <a:xfrm>
            <a:off x="7342920" y="959040"/>
            <a:ext cx="180252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Snippet</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3" name="CustomShape 16"/>
          <p:cNvSpPr/>
          <p:nvPr/>
        </p:nvSpPr>
        <p:spPr>
          <a:xfrm>
            <a:off x="8844480" y="2892960"/>
            <a:ext cx="2419920" cy="12733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Component</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4" name="CustomShape 17"/>
          <p:cNvSpPr/>
          <p:nvPr/>
        </p:nvSpPr>
        <p:spPr>
          <a:xfrm>
            <a:off x="6860520" y="3763800"/>
            <a:ext cx="198288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Disclosure</a:t>
            </a:r>
            <a:br/>
            <a:r>
              <a:rPr lang="en-US" sz="2400" b="0" strike="noStrike" spc="-1">
                <a:solidFill>
                  <a:srgbClr val="000000"/>
                </a:solidFill>
                <a:latin typeface="Arial"/>
                <a:ea typeface="Arial"/>
              </a:rPr>
              <a:t>Document</a:t>
            </a:r>
            <a:endParaRPr lang="en-US" sz="2400" b="0" strike="noStrike" spc="-1">
              <a:latin typeface="Arial"/>
            </a:endParaRPr>
          </a:p>
          <a:p>
            <a:pPr>
              <a:lnSpc>
                <a:spcPct val="100000"/>
              </a:lnSpc>
            </a:pPr>
            <a:endParaRPr lang="en-US" sz="2400" b="0" strike="noStrike" spc="-1">
              <a:latin typeface="Arial"/>
            </a:endParaRPr>
          </a:p>
        </p:txBody>
      </p:sp>
      <p:sp>
        <p:nvSpPr>
          <p:cNvPr id="765" name="CustomShape 18"/>
          <p:cNvSpPr/>
          <p:nvPr/>
        </p:nvSpPr>
        <p:spPr>
          <a:xfrm>
            <a:off x="9261360" y="4587480"/>
            <a:ext cx="2204280" cy="111672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Code</a:t>
            </a:r>
            <a:br/>
            <a:r>
              <a:rPr lang="en-US" sz="2400" b="0" strike="noStrike" spc="-1">
                <a:solidFill>
                  <a:srgbClr val="000000"/>
                </a:solidFill>
                <a:latin typeface="Arial"/>
                <a:ea typeface="Arial"/>
              </a:rPr>
              <a:t>Scanner</a:t>
            </a:r>
            <a:endParaRPr lang="en-US" sz="2400" b="0" strike="noStrike" spc="-1">
              <a:latin typeface="Arial"/>
            </a:endParaRPr>
          </a:p>
          <a:p>
            <a:pPr>
              <a:lnSpc>
                <a:spcPct val="100000"/>
              </a:lnSpc>
            </a:pPr>
            <a:endParaRPr lang="en-US" sz="2400" b="0" strike="noStrike" spc="-1">
              <a:latin typeface="Arial"/>
            </a:endParaRPr>
          </a:p>
        </p:txBody>
      </p:sp>
      <p:sp>
        <p:nvSpPr>
          <p:cNvPr id="766" name="CustomShape 19"/>
          <p:cNvSpPr/>
          <p:nvPr/>
        </p:nvSpPr>
        <p:spPr>
          <a:xfrm>
            <a:off x="6027120" y="5331960"/>
            <a:ext cx="2204280" cy="9500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
        <p:nvSpPr>
          <p:cNvPr id="767" name="CustomShape 20"/>
          <p:cNvSpPr/>
          <p:nvPr/>
        </p:nvSpPr>
        <p:spPr>
          <a:xfrm>
            <a:off x="4390920" y="4087440"/>
            <a:ext cx="214596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Binary</a:t>
            </a:r>
            <a:br/>
            <a:r>
              <a:rPr lang="en-US" sz="2400" b="0" strike="noStrike" spc="-1">
                <a:solidFill>
                  <a:srgbClr val="000000"/>
                </a:solidFill>
                <a:latin typeface="Arial"/>
                <a:ea typeface="Arial"/>
              </a:rPr>
              <a:t>Scan</a:t>
            </a:r>
            <a:endParaRPr lang="en-US" sz="2400" b="0" strike="noStrike" spc="-1">
              <a:latin typeface="Arial"/>
            </a:endParaRPr>
          </a:p>
          <a:p>
            <a:pPr>
              <a:lnSpc>
                <a:spcPct val="100000"/>
              </a:lnSpc>
            </a:pPr>
            <a:endParaRPr lang="en-US" sz="2400" b="0" strike="noStrike" spc="-1">
              <a:latin typeface="Arial"/>
            </a:endParaRPr>
          </a:p>
        </p:txBody>
      </p:sp>
      <p:sp>
        <p:nvSpPr>
          <p:cNvPr id="768" name="CustomShape 21"/>
          <p:cNvSpPr/>
          <p:nvPr/>
        </p:nvSpPr>
        <p:spPr>
          <a:xfrm>
            <a:off x="2734200" y="5547240"/>
            <a:ext cx="2076840" cy="104940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License</a:t>
            </a:r>
            <a:br/>
            <a:r>
              <a:rPr lang="en-US" sz="2400" b="0" strike="noStrike" spc="-1">
                <a:solidFill>
                  <a:srgbClr val="000000"/>
                </a:solidFill>
                <a:latin typeface="Arial"/>
                <a:ea typeface="Arial"/>
              </a:rPr>
              <a:t>Analysis</a:t>
            </a:r>
            <a:endParaRPr lang="en-US" sz="2400" b="0" strike="noStrike" spc="-1">
              <a:latin typeface="Arial"/>
            </a:endParaRPr>
          </a:p>
          <a:p>
            <a:pPr>
              <a:lnSpc>
                <a:spcPct val="100000"/>
              </a:lnSpc>
            </a:pPr>
            <a:endParaRPr lang="en-US" sz="2400" b="0" strike="noStrike" spc="-1">
              <a:latin typeface="Arial"/>
            </a:endParaRPr>
          </a:p>
        </p:txBody>
      </p:sp>
      <p:sp>
        <p:nvSpPr>
          <p:cNvPr id="769" name="CustomShape 22"/>
          <p:cNvSpPr/>
          <p:nvPr/>
        </p:nvSpPr>
        <p:spPr>
          <a:xfrm>
            <a:off x="1145160" y="4107240"/>
            <a:ext cx="2273040" cy="1194840"/>
          </a:xfrm>
          <a:prstGeom prst="rect">
            <a:avLst/>
          </a:prstGeom>
          <a:noFill/>
          <a:ln>
            <a:noFill/>
          </a:ln>
        </p:spPr>
        <p:style>
          <a:lnRef idx="0">
            <a:scrgbClr r="0" g="0" b="0"/>
          </a:lnRef>
          <a:fillRef idx="0">
            <a:scrgbClr r="0" g="0" b="0"/>
          </a:fillRef>
          <a:effectRef idx="0">
            <a:scrgbClr r="0" g="0" b="0"/>
          </a:effectRef>
          <a:fontRef idx="minor"/>
        </p:style>
        <p:txBody>
          <a:bodyPr lIns="90000" tIns="91440" rIns="90000" bIns="91440"/>
          <a:lstStyle/>
          <a:p>
            <a:pPr algn="ctr">
              <a:lnSpc>
                <a:spcPct val="100000"/>
              </a:lnSpc>
            </a:pPr>
            <a:r>
              <a:rPr lang="en-US" sz="2400" b="0" strike="noStrike" spc="-1">
                <a:solidFill>
                  <a:srgbClr val="000000"/>
                </a:solidFill>
                <a:latin typeface="Arial"/>
                <a:ea typeface="Arial"/>
              </a:rPr>
              <a:t>Compliance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Workflow</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0"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7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a:t>
            </a:r>
            <a:endParaRPr lang="en-US" sz="4000" b="0" strike="noStrike" spc="-1">
              <a:latin typeface="Arial"/>
            </a:endParaRPr>
          </a:p>
        </p:txBody>
      </p:sp>
      <p:sp>
        <p:nvSpPr>
          <p:cNvPr id="772"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3"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4"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5" name="CustomShape 1"/>
          <p:cNvSpPr/>
          <p:nvPr/>
        </p:nvSpPr>
        <p:spPr>
          <a:xfrm>
            <a:off x="719640" y="151344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7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Software Situation – What it Means</a:t>
            </a:r>
            <a:endParaRPr lang="en-US" sz="4000" b="0" strike="noStrike" spc="-1">
              <a:latin typeface="Arial"/>
            </a:endParaRPr>
          </a:p>
        </p:txBody>
      </p:sp>
      <p:sp>
        <p:nvSpPr>
          <p:cNvPr id="777"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8"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79" name="CustomShape 5"/>
          <p:cNvSpPr/>
          <p:nvPr/>
        </p:nvSpPr>
        <p:spPr>
          <a:xfrm>
            <a:off x="8159760" y="20156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0" name="CustomShape 6"/>
          <p:cNvSpPr/>
          <p:nvPr/>
        </p:nvSpPr>
        <p:spPr>
          <a:xfrm>
            <a:off x="2303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SW:</a:t>
            </a:r>
            <a:br/>
            <a:r>
              <a:rPr lang="en-US" sz="2400" b="0" strike="noStrike" spc="-1">
                <a:solidFill>
                  <a:srgbClr val="000000"/>
                </a:solidFill>
                <a:latin typeface="Arial"/>
                <a:ea typeface="Arial"/>
              </a:rPr>
              <a:t>OSS, Free</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Proprietary, ...</a:t>
            </a:r>
            <a:endParaRPr lang="en-US" sz="2400" b="0" strike="noStrike" spc="-1">
              <a:latin typeface="Arial"/>
            </a:endParaRPr>
          </a:p>
        </p:txBody>
      </p:sp>
      <p:sp>
        <p:nvSpPr>
          <p:cNvPr id="781" name="CustomShape 7"/>
          <p:cNvSpPr/>
          <p:nvPr/>
        </p:nvSpPr>
        <p:spPr>
          <a:xfrm>
            <a:off x="5759640" y="4415400"/>
            <a:ext cx="2396880" cy="153288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Development</a:t>
            </a:r>
            <a:endParaRPr lang="en-US" sz="2400" b="0" strike="noStrike" spc="-1">
              <a:latin typeface="Arial"/>
            </a:endParaRPr>
          </a:p>
        </p:txBody>
      </p:sp>
      <p:sp>
        <p:nvSpPr>
          <p:cNvPr id="782" name="CustomShape 8"/>
          <p:cNvSpPr/>
          <p:nvPr/>
        </p:nvSpPr>
        <p:spPr>
          <a:xfrm>
            <a:off x="9311760" y="4319640"/>
            <a:ext cx="239688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Your</a:t>
            </a:r>
            <a:br/>
            <a:r>
              <a:rPr lang="en-US" sz="2400" b="0" strike="noStrike" spc="-1">
                <a:solidFill>
                  <a:srgbClr val="000000"/>
                </a:solidFill>
                <a:latin typeface="Arial"/>
                <a:ea typeface="Arial"/>
              </a:rPr>
              <a:t>Delivery:</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3</a:t>
            </a:r>
            <a:r>
              <a:rPr lang="en-US" sz="2400" b="0" strike="noStrike" spc="-1" baseline="30000">
                <a:solidFill>
                  <a:srgbClr val="000000"/>
                </a:solidFill>
                <a:latin typeface="Arial"/>
                <a:ea typeface="Arial"/>
              </a:rPr>
              <a:t>rd</a:t>
            </a:r>
            <a:r>
              <a:rPr lang="en-US" sz="2400" b="0" strike="noStrike" spc="-1">
                <a:solidFill>
                  <a:srgbClr val="000000"/>
                </a:solidFill>
                <a:latin typeface="Arial"/>
                <a:ea typeface="Arial"/>
              </a:rPr>
              <a:t> Party +</a:t>
            </a:r>
            <a:br/>
            <a:r>
              <a:rPr lang="en-US" sz="2400" b="0" strike="noStrike" spc="-1">
                <a:solidFill>
                  <a:srgbClr val="000000"/>
                </a:solidFill>
                <a:latin typeface="Arial"/>
                <a:ea typeface="Arial"/>
              </a:rPr>
              <a:t>Your Software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3"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84"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OSS License Compliance from 10k Feet </a:t>
            </a:r>
            <a:endParaRPr lang="en-US" sz="4000" b="0" strike="noStrike" spc="-1">
              <a:latin typeface="Arial"/>
            </a:endParaRPr>
          </a:p>
        </p:txBody>
      </p:sp>
      <p:sp>
        <p:nvSpPr>
          <p:cNvPr id="785"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6"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87"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88"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89"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790"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791"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2"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793"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Again What this Means</a:t>
            </a:r>
            <a:endParaRPr lang="en-US" sz="4000" b="0" strike="noStrike" spc="-1">
              <a:latin typeface="Arial"/>
            </a:endParaRPr>
          </a:p>
        </p:txBody>
      </p:sp>
      <p:sp>
        <p:nvSpPr>
          <p:cNvPr id="794" name="CustomShape 3"/>
          <p:cNvSpPr/>
          <p:nvPr/>
        </p:nvSpPr>
        <p:spPr>
          <a:xfrm>
            <a:off x="1247760" y="2015640"/>
            <a:ext cx="3164760" cy="345276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5"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96"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797"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798"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799"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00"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
        <p:nvSpPr>
          <p:cNvPr id="801" name="CustomShape 10"/>
          <p:cNvSpPr/>
          <p:nvPr/>
        </p:nvSpPr>
        <p:spPr>
          <a:xfrm>
            <a:off x="2115360" y="4314600"/>
            <a:ext cx="258516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Documentation</a:t>
            </a:r>
            <a:br/>
            <a:r>
              <a:rPr lang="en-US" sz="2400" b="0" strike="noStrike" spc="-1">
                <a:solidFill>
                  <a:srgbClr val="000000"/>
                </a:solidFill>
                <a:latin typeface="Arial"/>
                <a:ea typeface="Arial"/>
              </a:rPr>
              <a:t>according to actual situation</a:t>
            </a:r>
            <a:endParaRPr lang="en-US" sz="2400" b="0" strike="noStrike" spc="-1">
              <a:latin typeface="Arial"/>
            </a:endParaRPr>
          </a:p>
        </p:txBody>
      </p:sp>
      <p:sp>
        <p:nvSpPr>
          <p:cNvPr id="802" name="CustomShape 11"/>
          <p:cNvSpPr/>
          <p:nvPr/>
        </p:nvSpPr>
        <p:spPr>
          <a:xfrm>
            <a:off x="5760360" y="4314600"/>
            <a:ext cx="2396880" cy="153252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Hopefully Yours</a:t>
            </a:r>
            <a:endParaRPr lang="en-US" sz="2400" b="0" strike="noStrike" spc="-1">
              <a:latin typeface="Arial"/>
            </a:endParaRPr>
          </a:p>
        </p:txBody>
      </p:sp>
      <p:sp>
        <p:nvSpPr>
          <p:cNvPr id="803" name="CustomShape 12"/>
          <p:cNvSpPr/>
          <p:nvPr/>
        </p:nvSpPr>
        <p:spPr>
          <a:xfrm>
            <a:off x="9123840" y="4218120"/>
            <a:ext cx="2585160" cy="1628640"/>
          </a:xfrm>
          <a:prstGeom prst="wedgeRoundRectCallout">
            <a:avLst>
              <a:gd name="adj1" fmla="val -33967"/>
              <a:gd name="adj2" fmla="val -62462"/>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Understand what</a:t>
            </a:r>
            <a:br/>
            <a:r>
              <a:rPr lang="en-US" sz="2400" b="0" strike="noStrike" spc="-1">
                <a:solidFill>
                  <a:srgbClr val="000000"/>
                </a:solidFill>
                <a:latin typeface="Arial"/>
                <a:ea typeface="Arial"/>
              </a:rPr>
              <a:t>you deliver and</a:t>
            </a:r>
            <a:br/>
            <a:r>
              <a:rPr lang="en-US" sz="2400" b="0" strike="noStrike" spc="-1">
                <a:solidFill>
                  <a:srgbClr val="000000"/>
                </a:solidFill>
                <a:latin typeface="Arial"/>
                <a:ea typeface="Arial"/>
              </a:rPr>
              <a:t>act accordingly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4" name="CustomShape 1"/>
          <p:cNvSpPr/>
          <p:nvPr/>
        </p:nvSpPr>
        <p:spPr>
          <a:xfrm>
            <a:off x="515160" y="1973880"/>
            <a:ext cx="11036520" cy="35222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805" name="CustomShape 2"/>
          <p:cNvSpPr/>
          <p:nvPr/>
        </p:nvSpPr>
        <p:spPr>
          <a:xfrm>
            <a:off x="686160" y="1792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Part I: Analysing Inbound</a:t>
            </a:r>
            <a:endParaRPr lang="en-US" sz="4000" b="0" strike="noStrike" spc="-1">
              <a:latin typeface="Arial"/>
            </a:endParaRPr>
          </a:p>
        </p:txBody>
      </p:sp>
      <p:sp>
        <p:nvSpPr>
          <p:cNvPr id="806" name="CustomShape 3"/>
          <p:cNvSpPr/>
          <p:nvPr/>
        </p:nvSpPr>
        <p:spPr>
          <a:xfrm>
            <a:off x="1247760" y="2015640"/>
            <a:ext cx="3164760" cy="3452760"/>
          </a:xfrm>
          <a:prstGeom prst="rect">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7" name="CustomShape 4"/>
          <p:cNvSpPr/>
          <p:nvPr/>
        </p:nvSpPr>
        <p:spPr>
          <a:xfrm>
            <a:off x="4703760" y="2015640"/>
            <a:ext cx="3164760" cy="345276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808" name="CustomShape 5"/>
          <p:cNvSpPr/>
          <p:nvPr/>
        </p:nvSpPr>
        <p:spPr>
          <a:xfrm>
            <a:off x="8130960" y="1986840"/>
            <a:ext cx="3164760" cy="3452760"/>
          </a:xfrm>
          <a:prstGeom prst="rect">
            <a:avLst/>
          </a:prstGeom>
          <a:solidFill>
            <a:srgbClr val="CCCCCC"/>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0" strike="noStrike" spc="-1">
                <a:solidFill>
                  <a:srgbClr val="000000"/>
                </a:solidFill>
                <a:latin typeface="Arial"/>
                <a:ea typeface="Arial"/>
              </a:rPr>
              <a:t>Outbound</a:t>
            </a:r>
            <a:br/>
            <a:r>
              <a:rPr lang="en-US" sz="2400" b="0" strike="noStrike" spc="-1">
                <a:solidFill>
                  <a:srgbClr val="000000"/>
                </a:solidFill>
                <a:latin typeface="Arial"/>
                <a:ea typeface="Arial"/>
              </a:rPr>
              <a:t>Software</a:t>
            </a:r>
            <a:endParaRPr lang="en-US" sz="2400" b="0" strike="noStrike" spc="-1">
              <a:latin typeface="Arial"/>
            </a:endParaRPr>
          </a:p>
        </p:txBody>
      </p:sp>
      <p:sp>
        <p:nvSpPr>
          <p:cNvPr id="809" name="CustomShape 6"/>
          <p:cNvSpPr/>
          <p:nvPr/>
        </p:nvSpPr>
        <p:spPr>
          <a:xfrm>
            <a:off x="-2400120" y="-2783880"/>
            <a:ext cx="1053000" cy="1244880"/>
          </a:xfrm>
          <a:prstGeom prst="flowChartDocument">
            <a:avLst/>
          </a:prstGeom>
          <a:solidFill>
            <a:srgbClr val="729FCF"/>
          </a:solidFill>
          <a:ln w="9360">
            <a:solidFill>
              <a:srgbClr val="3465A4"/>
            </a:solidFill>
            <a:round/>
          </a:ln>
        </p:spPr>
        <p:style>
          <a:lnRef idx="0">
            <a:scrgbClr r="0" g="0" b="0"/>
          </a:lnRef>
          <a:fillRef idx="0">
            <a:scrgbClr r="0" g="0" b="0"/>
          </a:fillRef>
          <a:effectRef idx="0">
            <a:scrgbClr r="0" g="0" b="0"/>
          </a:effectRef>
          <a:fontRef idx="minor"/>
        </p:style>
        <p:txBody>
          <a:bodyPr/>
          <a:lstStyle/>
          <a:p>
            <a:endParaRPr lang="en-JP"/>
          </a:p>
        </p:txBody>
      </p:sp>
      <p:sp>
        <p:nvSpPr>
          <p:cNvPr id="810" name="CustomShape 7"/>
          <p:cNvSpPr/>
          <p:nvPr/>
        </p:nvSpPr>
        <p:spPr>
          <a:xfrm>
            <a:off x="8639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Meeting</a:t>
            </a:r>
            <a:br/>
            <a:r>
              <a:rPr lang="en-US" sz="2400" b="0" strike="noStrike" spc="-1">
                <a:solidFill>
                  <a:srgbClr val="000000"/>
                </a:solidFill>
                <a:latin typeface="Arial"/>
                <a:ea typeface="Arial"/>
              </a:rPr>
              <a:t>Obligations,</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Reporting acc.</a:t>
            </a:r>
            <a:br/>
            <a:r>
              <a:rPr lang="en-US" sz="2400" b="0" strike="noStrike" spc="-1">
                <a:solidFill>
                  <a:srgbClr val="000000"/>
                </a:solidFill>
                <a:latin typeface="Arial"/>
                <a:ea typeface="Arial"/>
              </a:rPr>
              <a:t>to Licensing</a:t>
            </a:r>
            <a:endParaRPr lang="en-US" sz="2400" b="0" strike="noStrike" spc="-1">
              <a:latin typeface="Arial"/>
            </a:endParaRPr>
          </a:p>
        </p:txBody>
      </p:sp>
      <p:sp>
        <p:nvSpPr>
          <p:cNvPr id="811" name="CustomShape 8"/>
          <p:cNvSpPr/>
          <p:nvPr/>
        </p:nvSpPr>
        <p:spPr>
          <a:xfrm>
            <a:off x="5183640" y="31676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Quality</a:t>
            </a:r>
            <a:br/>
            <a:r>
              <a:rPr lang="en-US" sz="2400" b="0" strike="noStrike" spc="-1">
                <a:solidFill>
                  <a:srgbClr val="000000"/>
                </a:solidFill>
                <a:latin typeface="Arial"/>
                <a:ea typeface="Arial"/>
              </a:rPr>
              <a:t>Control</a:t>
            </a:r>
            <a:endParaRPr lang="en-US" sz="2400" b="0" strike="noStrike" spc="-1">
              <a:latin typeface="Arial"/>
            </a:endParaRPr>
          </a:p>
        </p:txBody>
      </p:sp>
      <p:sp>
        <p:nvSpPr>
          <p:cNvPr id="812" name="CustomShape 9"/>
          <p:cNvSpPr/>
          <p:nvPr/>
        </p:nvSpPr>
        <p:spPr>
          <a:xfrm>
            <a:off x="1727640" y="3237840"/>
            <a:ext cx="2205000" cy="2012760"/>
          </a:xfrm>
          <a:prstGeom prst="flowChartDocument">
            <a:avLst/>
          </a:prstGeom>
          <a:solidFill>
            <a:srgbClr val="FFFFFF"/>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Reporting</a:t>
            </a:r>
            <a:br/>
            <a:r>
              <a:rPr lang="en-US" sz="2400" b="0" strike="noStrike" spc="-1">
                <a:solidFill>
                  <a:srgbClr val="000000"/>
                </a:solidFill>
                <a:latin typeface="Arial"/>
                <a:ea typeface="Arial"/>
              </a:rPr>
              <a:t>According to</a:t>
            </a:r>
            <a:br/>
            <a:r>
              <a:rPr lang="en-US" sz="2400" b="0" strike="noStrike" spc="-1">
                <a:solidFill>
                  <a:srgbClr val="000000"/>
                </a:solidFill>
                <a:latin typeface="Arial"/>
                <a:ea typeface="Arial"/>
              </a:rPr>
              <a:t>Licensing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which software is used (commercial + OSS actually)</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Because commercial software can contain OSS as well!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components involved and their involved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licenses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Identifying authorships and copyrights</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Determining any further points from licensing obligations</a:t>
            </a:r>
            <a:endParaRPr lang="en-US" sz="2400" b="0" strike="noStrike" spc="-1">
              <a:latin typeface="Arial"/>
            </a:endParaRPr>
          </a:p>
        </p:txBody>
      </p:sp>
      <p:sp>
        <p:nvSpPr>
          <p:cNvPr id="81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Understanding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5"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Depends on the software technology used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Modern software projects use dependency management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Declaration of imports, dependencies, used libraries, etc.</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Defined dependencies can be extracted</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In some cases for OSS, used component source code can be extracted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However, involved software can be also in form of binaries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Origin and contents of binaries must be determined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“Manual dependencies”: commercial software added</a:t>
            </a:r>
            <a:endParaRPr lang="en-US" sz="2400" b="0" strike="noStrike" spc="-1">
              <a:latin typeface="Arial"/>
            </a:endParaRPr>
          </a:p>
        </p:txBody>
      </p:sp>
      <p:sp>
        <p:nvSpPr>
          <p:cNvPr id="816"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How to Understand What is Inbound</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copying or notice document provided along with software</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At infrastructure, home page or project pages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Github or Sourceforge metadata</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Project definition file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in Java pom.xml</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Already provided license info</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e.g debian-copyright or SPDX documentation</a:t>
            </a:r>
            <a:endParaRPr lang="en-US" sz="2400" b="0" strike="noStrike" spc="-1">
              <a:latin typeface="Arial"/>
            </a:endParaRPr>
          </a:p>
        </p:txBody>
      </p:sp>
      <p:sp>
        <p:nvSpPr>
          <p:cNvPr id="81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Licensing within</a:t>
            </a:r>
            <a:b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Easy Cases</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proliferation</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About 350 „main“ licenses exist</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A lot more out there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Existing licenses come at new versions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Licenses in different languages (e.g. the French CeCILL) </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License obligations must be understood</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Commercial licenses such as an EULA lack standardization</a:t>
            </a:r>
            <a:endParaRPr lang="en-US" sz="2400" b="0" strike="noStrike" spc="-1">
              <a:latin typeface="Arial"/>
            </a:endParaRPr>
          </a:p>
        </p:txBody>
      </p:sp>
      <p:sp>
        <p:nvSpPr>
          <p:cNvPr id="82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Roboto"/>
                <a:ea typeface="Open Sans"/>
              </a:rPr>
              <a:t>Identifying Licenses within</a:t>
            </a:r>
            <a:endParaRPr lang="en-US" sz="3600" b="0" strike="noStrike" spc="-1">
              <a:latin typeface="Arial"/>
            </a:endParaRPr>
          </a:p>
          <a:p>
            <a:pPr>
              <a:lnSpc>
                <a:spcPct val="100000"/>
              </a:lnSpc>
            </a:pPr>
            <a:r>
              <a:rPr lang="en-US" sz="3600" b="0" strike="noStrike" spc="-1">
                <a:solidFill>
                  <a:srgbClr val="D2533C"/>
                </a:solidFill>
                <a:latin typeface="Roboto"/>
                <a:ea typeface="Open Sans"/>
              </a:rPr>
              <a:t>Inbound Software:</a:t>
            </a:r>
            <a:r>
              <a:rPr lang="en-US" sz="3600" b="0" strike="noStrike" spc="-1">
                <a:solidFill>
                  <a:srgbClr val="D2533C"/>
                </a:solidFill>
                <a:latin typeface="Roboto"/>
                <a:ea typeface="Arial"/>
              </a:rPr>
              <a:t> </a:t>
            </a:r>
            <a:r>
              <a:rPr lang="en-US" sz="3600" b="0" strike="noStrike" spc="-1">
                <a:solidFill>
                  <a:srgbClr val="D2533C"/>
                </a:solidFill>
                <a:latin typeface="Roboto"/>
                <a:ea typeface="Open Sans"/>
              </a:rPr>
              <a:t>The Problem (1)</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OSS = reuse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OSS components are not (always) homogeneous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OSS exists, pull it from elsewhere</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Code from many sources, different licensing</a:t>
            </a:r>
            <a:endParaRPr lang="en-US" sz="2400" b="0" strike="noStrike" spc="-1">
              <a:latin typeface="Arial"/>
            </a:endParaRPr>
          </a:p>
          <a:p>
            <a:pPr marL="216000" indent="-215640">
              <a:lnSpc>
                <a:spcPct val="115000"/>
              </a:lnSpc>
              <a:buClr>
                <a:srgbClr val="93A299"/>
              </a:buClr>
              <a:buSzPct val="45000"/>
              <a:buFont typeface="Wingdings" charset="2"/>
              <a:buChar char=""/>
            </a:pPr>
            <a:r>
              <a:rPr lang="en-US" sz="2400" b="0" strike="noStrike" spc="-1">
                <a:solidFill>
                  <a:srgbClr val="000000"/>
                </a:solidFill>
                <a:latin typeface="Arial"/>
                <a:ea typeface="Arial"/>
              </a:rPr>
              <a:t>Main license does not apply to all contents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If project does not enforce common licensing for all contributions</a:t>
            </a:r>
            <a:endParaRPr lang="en-US" sz="2400" b="0" strike="noStrike" spc="-1">
              <a:latin typeface="Arial"/>
            </a:endParaRPr>
          </a:p>
          <a:p>
            <a:pPr marL="432000" lvl="1" indent="-215640">
              <a:lnSpc>
                <a:spcPct val="115000"/>
              </a:lnSpc>
              <a:buClr>
                <a:srgbClr val="000000"/>
              </a:buClr>
              <a:buSzPct val="45000"/>
              <a:buFont typeface="Wingdings" charset="2"/>
              <a:buChar char=""/>
            </a:pPr>
            <a:r>
              <a:rPr lang="en-US" sz="2400" b="0" strike="noStrike" spc="-1">
                <a:solidFill>
                  <a:srgbClr val="000000"/>
                </a:solidFill>
                <a:latin typeface="Arial"/>
                <a:ea typeface="Arial"/>
              </a:rPr>
              <a:t>CLA: contributor license agreements</a:t>
            </a:r>
            <a:endParaRPr lang="en-US" sz="2400" b="0" strike="noStrike" spc="-1">
              <a:latin typeface="Arial"/>
            </a:endParaRPr>
          </a:p>
        </p:txBody>
      </p:sp>
      <p:sp>
        <p:nvSpPr>
          <p:cNvPr id="822" name="CustomShape 2"/>
          <p:cNvSpPr/>
          <p:nvPr/>
        </p:nvSpPr>
        <p:spPr>
          <a:xfrm>
            <a:off x="609480" y="48744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3600" b="0" strike="noStrike" spc="-1">
                <a:solidFill>
                  <a:srgbClr val="D2533C"/>
                </a:solidFill>
                <a:latin typeface="Open Sans"/>
                <a:ea typeface="Open Sans"/>
              </a:rPr>
              <a:t>Identifying Licenses within</a:t>
            </a:r>
            <a:br/>
            <a:r>
              <a:rPr lang="en-US" sz="3600" b="0" strike="noStrike" spc="-1">
                <a:solidFill>
                  <a:srgbClr val="D2533C"/>
                </a:solidFill>
                <a:latin typeface="Open Sans"/>
                <a:ea typeface="Open Sans"/>
              </a:rPr>
              <a:t>Inbound Software: The Problem (2)</a:t>
            </a:r>
            <a:endParaRPr lang="en-US" sz="3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license statements is not straightforward ...</a:t>
            </a:r>
            <a:endParaRPr lang="en-US" sz="2400" b="0" strike="noStrike" spc="-1">
              <a:latin typeface="Arial"/>
            </a:endParaRPr>
          </a:p>
        </p:txBody>
      </p:sp>
      <p:sp>
        <p:nvSpPr>
          <p:cNvPr id="8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(1)</a:t>
            </a:r>
            <a:endParaRPr lang="en-US" sz="4000" b="0" strike="noStrike" spc="-1">
              <a:latin typeface="Arial"/>
            </a:endParaRPr>
          </a:p>
        </p:txBody>
      </p:sp>
      <p:sp>
        <p:nvSpPr>
          <p:cNvPr id="825" name="CustomShape 3"/>
          <p:cNvSpPr/>
          <p:nvPr/>
        </p:nvSpPr>
        <p:spPr>
          <a:xfrm>
            <a:off x="777600" y="2306520"/>
            <a:ext cx="51732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See README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 files in bz/ directory</a:t>
            </a:r>
            <a:br/>
            <a:r>
              <a:rPr lang="en-US" sz="2200" b="0" strike="noStrike" spc="-1">
                <a:solidFill>
                  <a:srgbClr val="000000"/>
                </a:solidFill>
                <a:latin typeface="Arial"/>
                <a:ea typeface="Arial"/>
              </a:rPr>
              <a:t> * for more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 * about bzip2 library code.</a:t>
            </a:r>
            <a:endParaRPr lang="en-US" sz="2200" b="0" strike="noStrike" spc="-1">
              <a:latin typeface="Arial"/>
            </a:endParaRPr>
          </a:p>
          <a:p>
            <a:pPr>
              <a:lnSpc>
                <a:spcPct val="100000"/>
              </a:lnSpc>
            </a:pPr>
            <a:r>
              <a:rPr lang="en-US" sz="2200" b="0" strike="noStrike" spc="-1">
                <a:solidFill>
                  <a:srgbClr val="000000"/>
                </a:solidFill>
                <a:latin typeface="Arial"/>
                <a:ea typeface="Arial"/>
              </a:rPr>
              <a:t> */</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This file is part of Jam - see jam.</a:t>
            </a:r>
            <a:r>
              <a:rPr lang="en-US" sz="2200" b="1" strike="noStrike" spc="-1">
                <a:solidFill>
                  <a:srgbClr val="000000"/>
                </a:solidFill>
                <a:latin typeface="Arial"/>
                <a:ea typeface="Arial"/>
              </a:rPr>
              <a:t>c </a:t>
            </a:r>
            <a:r>
              <a:rPr lang="en-US" sz="2200" b="0" strike="noStrike" spc="-1">
                <a:solidFill>
                  <a:srgbClr val="000000"/>
                </a:solidFill>
                <a:latin typeface="Arial"/>
                <a:ea typeface="Arial"/>
              </a:rPr>
              <a:t>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information.</a:t>
            </a:r>
            <a:endParaRPr lang="en-US" sz="2200" b="0" strike="noStrike" spc="-1">
              <a:latin typeface="Arial"/>
            </a:endParaRPr>
          </a:p>
          <a:p>
            <a:pPr>
              <a:lnSpc>
                <a:spcPct val="100000"/>
              </a:lnSpc>
            </a:pPr>
            <a:r>
              <a:rPr lang="en-US" sz="2200" b="0" strike="noStrike" spc="-1">
                <a:solidFill>
                  <a:srgbClr val="000000"/>
                </a:solidFill>
                <a:latin typeface="Arial"/>
                <a:ea typeface="Arial"/>
              </a:rPr>
              <a:t>---</a:t>
            </a:r>
            <a:endParaRPr lang="en-US" sz="2200" b="0" strike="noStrike" spc="-1">
              <a:latin typeface="Arial"/>
            </a:endParaRPr>
          </a:p>
          <a:p>
            <a:pPr>
              <a:lnSpc>
                <a:spcPct val="100000"/>
              </a:lnSpc>
            </a:pPr>
            <a:r>
              <a:rPr lang="en-US" sz="2200" b="0" strike="noStrike" spc="-1">
                <a:solidFill>
                  <a:srgbClr val="000000"/>
                </a:solidFill>
                <a:latin typeface="Arial"/>
                <a:ea typeface="Arial"/>
              </a:rPr>
              <a:t> * See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E.qla2xxx for </a:t>
            </a:r>
            <a:r>
              <a:rPr lang="en-US" sz="2200" b="1" strike="noStrike" spc="-1">
                <a:solidFill>
                  <a:srgbClr val="000000"/>
                </a:solidFill>
                <a:latin typeface="Arial"/>
                <a:ea typeface="Arial"/>
              </a:rPr>
              <a:t>copyright</a:t>
            </a:r>
            <a:r>
              <a:rPr lang="en-US" sz="2200" b="0" strike="noStrike" spc="-1">
                <a:solidFill>
                  <a:srgbClr val="000000"/>
                </a:solidFill>
                <a:latin typeface="Arial"/>
                <a:ea typeface="Arial"/>
              </a:rPr>
              <a:t> and </a:t>
            </a:r>
            <a:r>
              <a:rPr lang="en-US" sz="2200" b="1" strike="noStrike" spc="-1">
                <a:solidFill>
                  <a:srgbClr val="000000"/>
                </a:solidFill>
                <a:latin typeface="Arial"/>
                <a:ea typeface="Arial"/>
              </a:rPr>
              <a:t>licens</a:t>
            </a:r>
            <a:r>
              <a:rPr lang="en-US" sz="2200" b="0" strike="noStrike" spc="-1">
                <a:solidFill>
                  <a:srgbClr val="000000"/>
                </a:solidFill>
                <a:latin typeface="Arial"/>
                <a:ea typeface="Arial"/>
              </a:rPr>
              <a:t>ing details.</a:t>
            </a:r>
            <a:endParaRPr lang="en-US" sz="2200" b="0" strike="noStrike" spc="-1">
              <a:latin typeface="Arial"/>
            </a:endParaRPr>
          </a:p>
          <a:p>
            <a:pPr>
              <a:lnSpc>
                <a:spcPct val="100000"/>
              </a:lnSpc>
            </a:pPr>
            <a:endParaRPr lang="en-US" sz="2200" b="0" strike="noStrike" spc="-1">
              <a:latin typeface="Arial"/>
            </a:endParaRPr>
          </a:p>
        </p:txBody>
      </p:sp>
      <p:sp>
        <p:nvSpPr>
          <p:cNvPr id="826"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000000"/>
                </a:solidFill>
                <a:latin typeface="Arial"/>
                <a:ea typeface="Arial"/>
              </a:rPr>
              <a:t>/*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details are in the COPYING</a:t>
            </a:r>
            <a:endParaRPr lang="en-US" sz="2000" b="0" strike="noStrike" spc="-1">
              <a:latin typeface="Arial"/>
            </a:endParaRPr>
          </a:p>
          <a:p>
            <a:pPr>
              <a:lnSpc>
                <a:spcPct val="100000"/>
              </a:lnSpc>
            </a:pPr>
            <a:r>
              <a:rPr lang="en-US" sz="2000" b="0" strike="noStrike" spc="-1">
                <a:solidFill>
                  <a:srgbClr val="000000"/>
                </a:solidFill>
                <a:latin typeface="Arial"/>
                <a:ea typeface="Arial"/>
              </a:rPr>
              <a:t>   file accompanying popt source </a:t>
            </a:r>
            <a:r>
              <a:rPr lang="en-US" sz="2000" b="1" strike="noStrike" spc="-1">
                <a:solidFill>
                  <a:srgbClr val="000000"/>
                </a:solidFill>
                <a:latin typeface="Arial"/>
                <a:ea typeface="Arial"/>
              </a:rPr>
              <a:t>distribut</a:t>
            </a:r>
            <a:r>
              <a:rPr lang="en-US" sz="2000" b="0" strike="noStrike" spc="-1">
                <a:solidFill>
                  <a:srgbClr val="000000"/>
                </a:solidFill>
                <a:latin typeface="Arial"/>
                <a:ea typeface="Arial"/>
              </a:rPr>
              <a:t>ions, available from </a:t>
            </a:r>
            <a:endParaRPr lang="en-US" sz="2000" b="0" strike="noStrike" spc="-1">
              <a:latin typeface="Arial"/>
            </a:endParaRPr>
          </a:p>
          <a:p>
            <a:pPr>
              <a:lnSpc>
                <a:spcPct val="100000"/>
              </a:lnSpc>
            </a:pPr>
            <a:r>
              <a:rPr lang="en-US" sz="2000" b="0" strike="noStrike" spc="-1">
                <a:solidFill>
                  <a:srgbClr val="000000"/>
                </a:solidFill>
                <a:latin typeface="Arial"/>
                <a:ea typeface="Arial"/>
              </a:rPr>
              <a:t>   ftp://ftp.rpm.org/pub/rpm/dist. */</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 </a:t>
            </a:r>
            <a:r>
              <a:rPr lang="en-US" sz="2000" b="1" strike="noStrike" spc="-1">
                <a:solidFill>
                  <a:srgbClr val="000000"/>
                </a:solidFill>
                <a:latin typeface="Arial"/>
                <a:ea typeface="Arial"/>
              </a:rPr>
              <a:t>(c)</a:t>
            </a:r>
            <a:r>
              <a:rPr lang="en-US" sz="2000" b="0" strike="noStrike" spc="-1">
                <a:solidFill>
                  <a:srgbClr val="000000"/>
                </a:solidFill>
                <a:latin typeface="Arial"/>
                <a:ea typeface="Arial"/>
              </a:rPr>
              <a:t> Insight Software Consortium. All rights reserved.</a:t>
            </a:r>
            <a:endParaRPr lang="en-US" sz="2000" b="0" strike="noStrike" spc="-1">
              <a:latin typeface="Arial"/>
            </a:endParaRPr>
          </a:p>
          <a:p>
            <a:pPr>
              <a:lnSpc>
                <a:spcPct val="100000"/>
              </a:lnSpc>
            </a:pPr>
            <a:r>
              <a:rPr lang="en-US" sz="2000" b="0" strike="noStrike" spc="-1">
                <a:solidFill>
                  <a:srgbClr val="000000"/>
                </a:solidFill>
                <a:latin typeface="Arial"/>
                <a:ea typeface="Arial"/>
              </a:rPr>
              <a:t>See ITK</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.txt or http://www.itk.org/HTML/</a:t>
            </a:r>
            <a:r>
              <a:rPr lang="en-US" sz="2000" b="1" strike="noStrike" spc="-1">
                <a:solidFill>
                  <a:srgbClr val="000000"/>
                </a:solidFill>
                <a:latin typeface="Arial"/>
                <a:ea typeface="Arial"/>
              </a:rPr>
              <a:t>Copyright</a:t>
            </a:r>
            <a:r>
              <a:rPr lang="en-US" sz="2000" b="0" strike="noStrike" spc="-1">
                <a:solidFill>
                  <a:srgbClr val="000000"/>
                </a:solidFill>
                <a:latin typeface="Arial"/>
                <a:ea typeface="Arial"/>
              </a:rPr>
              <a:t>.htm for details.</a:t>
            </a:r>
            <a:endParaRPr lang="en-US" sz="2000" b="0" strike="noStrike" spc="-1">
              <a:latin typeface="Arial"/>
            </a:endParaRPr>
          </a:p>
          <a:p>
            <a:pPr>
              <a:lnSpc>
                <a:spcPct val="100000"/>
              </a:lnSpc>
            </a:pPr>
            <a:r>
              <a:rPr lang="en-US" sz="2000" b="0" strike="noStrike" spc="-1">
                <a:solidFill>
                  <a:srgbClr val="000000"/>
                </a:solidFill>
                <a:latin typeface="Arial"/>
                <a:ea typeface="Arial"/>
              </a:rPr>
              <a:t>---</a:t>
            </a:r>
            <a:endParaRPr lang="en-US" sz="2000" b="0" strike="noStrike" spc="-1">
              <a:latin typeface="Arial"/>
            </a:endParaRPr>
          </a:p>
          <a:p>
            <a:pPr>
              <a:lnSpc>
                <a:spcPct val="100000"/>
              </a:lnSpc>
            </a:pPr>
            <a:r>
              <a:rPr lang="en-US" sz="2000" b="0" strike="noStrike" spc="-1">
                <a:solidFill>
                  <a:srgbClr val="000000"/>
                </a:solidFill>
                <a:latin typeface="Arial"/>
                <a:ea typeface="Arial"/>
              </a:rPr>
              <a:t> * See wps_upnp.</a:t>
            </a:r>
            <a:r>
              <a:rPr lang="en-US" sz="2000" b="1" strike="noStrike" spc="-1">
                <a:solidFill>
                  <a:srgbClr val="000000"/>
                </a:solidFill>
                <a:latin typeface="Arial"/>
                <a:ea typeface="Arial"/>
              </a:rPr>
              <a:t>c </a:t>
            </a:r>
            <a:r>
              <a:rPr lang="en-US" sz="2000" b="0" strike="noStrike" spc="-1">
                <a:solidFill>
                  <a:srgbClr val="000000"/>
                </a:solidFill>
                <a:latin typeface="Arial"/>
                <a:ea typeface="Arial"/>
              </a:rPr>
              <a:t>for more details on </a:t>
            </a:r>
            <a:r>
              <a:rPr lang="en-US" sz="2000" b="1" strike="noStrike" spc="-1">
                <a:solidFill>
                  <a:srgbClr val="000000"/>
                </a:solidFill>
                <a:latin typeface="Arial"/>
                <a:ea typeface="Arial"/>
              </a:rPr>
              <a:t>licens</a:t>
            </a:r>
            <a:r>
              <a:rPr lang="en-US" sz="2000" b="0" strike="noStrike" spc="-1">
                <a:solidFill>
                  <a:srgbClr val="000000"/>
                </a:solidFill>
                <a:latin typeface="Arial"/>
                <a:ea typeface="Arial"/>
              </a:rPr>
              <a:t>ing and code history.</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 or just very difficult statements</a:t>
            </a:r>
            <a:endParaRPr lang="en-US" sz="2400" b="0" strike="noStrike" spc="-1">
              <a:latin typeface="Arial"/>
            </a:endParaRPr>
          </a:p>
        </p:txBody>
      </p:sp>
      <p:sp>
        <p:nvSpPr>
          <p:cNvPr id="82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Licenses: The Fun (2)</a:t>
            </a:r>
            <a:endParaRPr lang="en-US" sz="4000" b="0" strike="noStrike" spc="-1">
              <a:latin typeface="Arial"/>
            </a:endParaRPr>
          </a:p>
        </p:txBody>
      </p:sp>
      <p:sp>
        <p:nvSpPr>
          <p:cNvPr id="829" name="CustomShape 3"/>
          <p:cNvSpPr/>
          <p:nvPr/>
        </p:nvSpPr>
        <p:spPr>
          <a:xfrm>
            <a:off x="655560" y="2559960"/>
            <a:ext cx="10803600" cy="3379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200" b="0" strike="noStrike" spc="-1">
                <a:solidFill>
                  <a:srgbClr val="000000"/>
                </a:solidFill>
                <a:latin typeface="Arial"/>
                <a:ea typeface="Arial"/>
              </a:rPr>
              <a:t> * Copyright (c) 1998-1999 Some Company, Inc. All Rights Reserved.</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This software is the confidential and proprietary information of Some</a:t>
            </a:r>
            <a:endParaRPr lang="en-US" sz="2200" b="0" strike="noStrike" spc="-1">
              <a:latin typeface="Arial"/>
            </a:endParaRPr>
          </a:p>
          <a:p>
            <a:pPr>
              <a:lnSpc>
                <a:spcPct val="100000"/>
              </a:lnSpc>
            </a:pPr>
            <a:r>
              <a:rPr lang="en-US" sz="2200" b="0" strike="noStrike" spc="-1">
                <a:solidFill>
                  <a:srgbClr val="000000"/>
                </a:solidFill>
                <a:latin typeface="Arial"/>
                <a:ea typeface="Arial"/>
              </a:rPr>
              <a:t> * Company, Inc. ("Confidential Information").  You shall not</a:t>
            </a:r>
            <a:endParaRPr lang="en-US" sz="2200" b="0" strike="noStrike" spc="-1">
              <a:latin typeface="Arial"/>
            </a:endParaRPr>
          </a:p>
          <a:p>
            <a:pPr>
              <a:lnSpc>
                <a:spcPct val="100000"/>
              </a:lnSpc>
            </a:pPr>
            <a:r>
              <a:rPr lang="en-US" sz="2200" b="0" strike="noStrike" spc="-1">
                <a:solidFill>
                  <a:srgbClr val="000000"/>
                </a:solidFill>
                <a:latin typeface="Arial"/>
                <a:ea typeface="Arial"/>
              </a:rPr>
              <a:t> * disclose such Confidential Information and shall use it only in</a:t>
            </a:r>
            <a:endParaRPr lang="en-US" sz="2200" b="0" strike="noStrike" spc="-1">
              <a:latin typeface="Arial"/>
            </a:endParaRPr>
          </a:p>
          <a:p>
            <a:pPr>
              <a:lnSpc>
                <a:spcPct val="100000"/>
              </a:lnSpc>
            </a:pPr>
            <a:r>
              <a:rPr lang="en-US" sz="2200" b="0" strike="noStrike" spc="-1">
                <a:solidFill>
                  <a:srgbClr val="000000"/>
                </a:solidFill>
                <a:latin typeface="Arial"/>
                <a:ea typeface="Arial"/>
              </a:rPr>
              <a:t> * accordance with the terms of the license agreement you entered into</a:t>
            </a:r>
            <a:endParaRPr lang="en-US" sz="2200" b="0" strike="noStrike" spc="-1">
              <a:latin typeface="Arial"/>
            </a:endParaRPr>
          </a:p>
          <a:p>
            <a:pPr>
              <a:lnSpc>
                <a:spcPct val="100000"/>
              </a:lnSpc>
            </a:pPr>
            <a:r>
              <a:rPr lang="en-US" sz="2200" b="0" strike="noStrike" spc="-1">
                <a:solidFill>
                  <a:srgbClr val="000000"/>
                </a:solidFill>
                <a:latin typeface="Arial"/>
                <a:ea typeface="Arial"/>
              </a:rPr>
              <a:t> * with Some Company.</a:t>
            </a:r>
            <a:endParaRPr lang="en-US" sz="2200" b="0" strike="noStrike" spc="-1">
              <a:latin typeface="Arial"/>
            </a:endParaRPr>
          </a:p>
          <a:p>
            <a:pPr>
              <a:lnSpc>
                <a:spcPct val="100000"/>
              </a:lnSpc>
            </a:pPr>
            <a:r>
              <a:rPr lang="en-US" sz="2200" b="0" strike="noStrike" spc="-1">
                <a:solidFill>
                  <a:srgbClr val="000000"/>
                </a:solidFill>
                <a:latin typeface="Arial"/>
                <a:ea typeface="Arial"/>
              </a:rPr>
              <a:t> * </a:t>
            </a:r>
            <a:endParaRPr lang="en-US" sz="2200" b="0" strike="noStrike" spc="-1">
              <a:latin typeface="Arial"/>
            </a:endParaRPr>
          </a:p>
          <a:p>
            <a:pPr>
              <a:lnSpc>
                <a:spcPct val="100000"/>
              </a:lnSpc>
            </a:pPr>
            <a:r>
              <a:rPr lang="en-US" sz="2200" b="0" strike="noStrike" spc="-1">
                <a:solidFill>
                  <a:srgbClr val="000000"/>
                </a:solidFill>
                <a:latin typeface="Arial"/>
                <a:ea typeface="Arial"/>
              </a:rPr>
              <a:t> * Some Company  MAKES NO REPRESENTATIONS</a:t>
            </a:r>
            <a:br/>
            <a:r>
              <a:rPr lang="en-US" sz="2200" b="0" strike="noStrike" spc="-1">
                <a:solidFill>
                  <a:srgbClr val="000000"/>
                </a:solidFill>
                <a:latin typeface="Arial"/>
                <a:ea typeface="Arial"/>
              </a:rPr>
              <a:t> * OR WARRANTIES ABOUT THE SUITABILITY OF THE</a:t>
            </a:r>
            <a:endParaRPr lang="en-US" sz="2200" b="0" strike="noStrike" spc="-1">
              <a:latin typeface="Arial"/>
            </a:endParaRPr>
          </a:p>
          <a:p>
            <a:pPr>
              <a:lnSpc>
                <a:spcPct val="100000"/>
              </a:lnSpc>
            </a:pPr>
            <a:r>
              <a:rPr lang="en-US" sz="2200" b="0" strike="noStrike" spc="-1">
                <a:solidFill>
                  <a:srgbClr val="000000"/>
                </a:solidFill>
                <a:latin typeface="Arial"/>
                <a:ea typeface="Arial"/>
              </a:rPr>
              <a:t> * SOFTWARE, EITHER EXPRESS OR IMPLIED,</a:t>
            </a:r>
            <a:endParaRPr lang="en-US" sz="2200" b="0" strike="noStrike" spc="-1">
              <a:latin typeface="Arial"/>
            </a:endParaRPr>
          </a:p>
          <a:p>
            <a:pPr>
              <a:lnSpc>
                <a:spcPct val="100000"/>
              </a:lnSpc>
            </a:pPr>
            <a:r>
              <a:rPr lang="en-US" sz="2200" b="0" strike="noStrike" spc="-1">
                <a:solidFill>
                  <a:srgbClr val="000000"/>
                </a:solidFill>
                <a:latin typeface="Arial"/>
                <a:ea typeface="Arial"/>
              </a:rPr>
              <a:t> * INCLUDING BUT NOT LIMITED TO THE ….</a:t>
            </a:r>
            <a:endParaRPr lang="en-US" sz="2200" b="0" strike="noStrike" spc="-1">
              <a:latin typeface="Arial"/>
            </a:endParaRPr>
          </a:p>
        </p:txBody>
      </p:sp>
      <p:sp>
        <p:nvSpPr>
          <p:cNvPr id="830" name="CustomShape 4"/>
          <p:cNvSpPr/>
          <p:nvPr/>
        </p:nvSpPr>
        <p:spPr>
          <a:xfrm>
            <a:off x="6359760" y="2306520"/>
            <a:ext cx="5282280" cy="337932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15000"/>
              </a:lnSpc>
            </a:pPr>
            <a:r>
              <a:rPr lang="en-US" sz="2400" b="0" strike="noStrike" spc="-1">
                <a:solidFill>
                  <a:srgbClr val="000000"/>
                </a:solidFill>
                <a:latin typeface="Arial"/>
                <a:ea typeface="Arial"/>
              </a:rPr>
              <a:t>Some licenses ask for copyright notice or author listing</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Resulting obligation of providing these</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Generally, there is software for these</a:t>
            </a:r>
            <a:r>
              <a:rPr lang="en-US" sz="2400" b="0" strike="noStrike" spc="-1">
                <a:solidFill>
                  <a:srgbClr val="000000"/>
                </a:solidFill>
                <a:latin typeface="Open Sans"/>
                <a:ea typeface="Open Sans"/>
              </a:rPr>
              <a:t> </a:t>
            </a:r>
            <a:r>
              <a:rPr lang="en-US" sz="2400" b="0" strike="noStrike" spc="-1">
                <a:solidFill>
                  <a:srgbClr val="000000"/>
                </a:solidFill>
                <a:latin typeface="Arial"/>
                <a:ea typeface="Arial"/>
              </a:rPr>
              <a:t>problems</a:t>
            </a:r>
            <a:endParaRPr lang="en-US" sz="2400" b="0" strike="noStrike" spc="-1">
              <a:latin typeface="Arial"/>
            </a:endParaRPr>
          </a:p>
          <a:p>
            <a:pPr marL="432000" indent="-385920">
              <a:lnSpc>
                <a:spcPct val="115000"/>
              </a:lnSpc>
              <a:buClr>
                <a:srgbClr val="93A299"/>
              </a:buClr>
              <a:buFont typeface="Symbol"/>
              <a:buChar char=""/>
            </a:pPr>
            <a:r>
              <a:rPr lang="en-US" sz="2400" b="0" strike="noStrike" spc="-1">
                <a:solidFill>
                  <a:srgbClr val="000000"/>
                </a:solidFill>
                <a:latin typeface="Arial"/>
                <a:ea typeface="Arial"/>
              </a:rPr>
              <a:t>Challenge: wrongly expressed copyright statements</a:t>
            </a:r>
            <a:endParaRPr lang="en-US" sz="2400" b="0" strike="noStrike" spc="-1">
              <a:latin typeface="Arial"/>
            </a:endParaRPr>
          </a:p>
        </p:txBody>
      </p:sp>
      <p:sp>
        <p:nvSpPr>
          <p:cNvPr id="832"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000000"/>
                </a:solidFill>
                <a:latin typeface="Arial"/>
                <a:ea typeface="Arial"/>
              </a:rPr>
              <a:t>Identifying copyright statements is not less fun:</a:t>
            </a:r>
            <a:endParaRPr lang="en-US" sz="2400" b="0" strike="noStrike" spc="-1">
              <a:latin typeface="Arial"/>
            </a:endParaRPr>
          </a:p>
        </p:txBody>
      </p:sp>
      <p:sp>
        <p:nvSpPr>
          <p:cNvPr id="83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D2533C"/>
                </a:solidFill>
                <a:latin typeface="Open Sans"/>
                <a:ea typeface="Open Sans"/>
              </a:rPr>
              <a:t>Identifying Copyright: Fun (again)</a:t>
            </a:r>
            <a:endParaRPr lang="en-US" sz="4000" b="0" strike="noStrike" spc="-1">
              <a:latin typeface="Arial"/>
            </a:endParaRPr>
          </a:p>
        </p:txBody>
      </p:sp>
      <p:sp>
        <p:nvSpPr>
          <p:cNvPr id="835" name="CustomShape 3"/>
          <p:cNvSpPr/>
          <p:nvPr/>
        </p:nvSpPr>
        <p:spPr>
          <a:xfrm>
            <a:off x="787320" y="2314800"/>
            <a:ext cx="11996640" cy="3801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800" b="0" strike="noStrike" spc="-1">
                <a:solidFill>
                  <a:srgbClr val="000000"/>
                </a:solidFill>
                <a:latin typeface="Courier New"/>
                <a:ea typeface="Courier New"/>
              </a:rPr>
              <a:t>Copyright by many contributors; see http://babel.eclipse.org/</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Original Code &lt;s&gt;Copyright (C) 1994, Jeff Hostetler, Spyglass, Inc.&lt;/s&gt;</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1993, 1994 by Carnegie Mellon</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University&lt;/s&gt;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of Content-MD5 code &lt;s&gt;Copyright (C) 1991 Bell Communications </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Research, Inc. (Bellcore&lt;/s&gt;) (see Copyright below).</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Portions extracted from mpack, John G. Myers - jgm+@cmu.edu</a:t>
            </a:r>
            <a:endParaRPr lang="en-US" sz="1800" b="0" strike="noStrike" spc="-1">
              <a:latin typeface="Arial"/>
            </a:endParaRPr>
          </a:p>
          <a:p>
            <a:pPr>
              <a:lnSpc>
                <a:spcPct val="100000"/>
              </a:lnSpc>
            </a:pPr>
            <a:r>
              <a:rPr lang="en-US" sz="1800" b="0" strike="noStrike" spc="-1">
                <a:solidFill>
                  <a:srgbClr val="000000"/>
                </a:solidFill>
                <a:latin typeface="Courier New"/>
                <a:ea typeface="Courier New"/>
              </a:rPr>
              <a:t> *  Content-MD5 Code &lt;s&gt;contributed by Martin Hamilton (martin@net.lut.ac.uk)&lt;/s&gt;</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1236</TotalTime>
  <Words>15946</Words>
  <Application>Microsoft Macintosh PowerPoint</Application>
  <PresentationFormat>Widescreen</PresentationFormat>
  <Paragraphs>1737</Paragraphs>
  <Slides>146</Slides>
  <Notes>84</Notes>
  <HiddenSlides>0</HiddenSlides>
  <MMClips>0</MMClips>
  <ScaleCrop>false</ScaleCrop>
  <HeadingPairs>
    <vt:vector size="6" baseType="variant">
      <vt:variant>
        <vt:lpstr>Fonts Used</vt:lpstr>
      </vt:variant>
      <vt:variant>
        <vt:i4>11</vt:i4>
      </vt:variant>
      <vt:variant>
        <vt:lpstr>Theme</vt:lpstr>
      </vt:variant>
      <vt:variant>
        <vt:i4>5</vt:i4>
      </vt:variant>
      <vt:variant>
        <vt:lpstr>Slide Titles</vt:lpstr>
      </vt:variant>
      <vt:variant>
        <vt:i4>146</vt:i4>
      </vt:variant>
    </vt:vector>
  </HeadingPairs>
  <TitlesOfParts>
    <vt:vector size="162" baseType="lpstr">
      <vt:lpstr>StarSymbol</vt:lpstr>
      <vt:lpstr>Arial</vt:lpstr>
      <vt:lpstr>Courier New</vt:lpstr>
      <vt:lpstr>Open Sans</vt:lpstr>
      <vt:lpstr>Roboto</vt:lpstr>
      <vt:lpstr>Roboto Condensed</vt:lpstr>
      <vt:lpstr>Roboto Medium</vt:lpstr>
      <vt:lpstr>Roboto Mono</vt:lpstr>
      <vt:lpstr>Symbol</vt:lpstr>
      <vt:lpstr>Times New Roman</vt:lpstr>
      <vt:lpstr>Wingdings</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21</cp:revision>
  <dcterms:modified xsi:type="dcterms:W3CDTF">2025-04-30T00:30:26Z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