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8"/>
  </p:notesMasterIdLst>
  <p:sldIdLst>
    <p:sldId id="271" r:id="rId2"/>
    <p:sldId id="272" r:id="rId3"/>
    <p:sldId id="269" r:id="rId4"/>
    <p:sldId id="270" r:id="rId5"/>
    <p:sldId id="273" r:id="rId6"/>
    <p:sldId id="274" r:id="rId7"/>
  </p:sldIdLst>
  <p:sldSz cx="9144000" cy="5143500" type="screen16x9"/>
  <p:notesSz cx="6858000" cy="9144000"/>
  <p:embeddedFontLst>
    <p:embeddedFont>
      <p:font typeface="Open Sans Medium"/>
      <p:regular r:id="rId9"/>
      <p:bold r:id="rId10"/>
      <p:italic r:id="rId11"/>
      <p:boldItalic r:id="rId12"/>
    </p:embeddedFont>
    <p:embeddedFont>
      <p:font typeface="Roboto" panose="02000000000000000000" pitchFamily="2" charset="0"/>
      <p:regular r:id="rId13"/>
      <p:bold r:id="rId14"/>
      <p:italic r:id="rId15"/>
      <p:boldItalic r:id="rId16"/>
    </p:embeddedFont>
    <p:embeddedFont>
      <p:font typeface="Roboto Slab Light" panose="020F0302020204030204" pitchFamily="3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46"/>
    <p:restoredTop sz="94681"/>
  </p:normalViewPr>
  <p:slideViewPr>
    <p:cSldViewPr snapToGrid="0">
      <p:cViewPr varScale="1">
        <p:scale>
          <a:sx n="131" d="100"/>
          <a:sy n="131" d="100"/>
        </p:scale>
        <p:origin x="184" y="7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5" r:id="rId1"/>
    <p:sldLayoutId id="2147483658"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sign with white text&#10;&#10;Description automatically generated">
            <a:extLst>
              <a:ext uri="{FF2B5EF4-FFF2-40B4-BE49-F238E27FC236}">
                <a16:creationId xmlns:a16="http://schemas.microsoft.com/office/drawing/2014/main" id="{48152CD4-807F-4EDC-FCAA-7441CE68A41A}"/>
              </a:ext>
            </a:extLst>
          </p:cNvPr>
          <p:cNvPicPr>
            <a:picLocks noChangeAspect="1"/>
          </p:cNvPicPr>
          <p:nvPr/>
        </p:nvPicPr>
        <p:blipFill>
          <a:blip r:embed="rId2"/>
          <a:stretch>
            <a:fillRect/>
          </a:stretch>
        </p:blipFill>
        <p:spPr>
          <a:xfrm>
            <a:off x="685800" y="398733"/>
            <a:ext cx="7772400" cy="4057943"/>
          </a:xfrm>
          <a:prstGeom prst="rect">
            <a:avLst/>
          </a:prstGeom>
        </p:spPr>
      </p:pic>
    </p:spTree>
    <p:extLst>
      <p:ext uri="{BB962C8B-B14F-4D97-AF65-F5344CB8AC3E}">
        <p14:creationId xmlns:p14="http://schemas.microsoft.com/office/powerpoint/2010/main" val="205756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website&#10;&#10;Description automatically generated">
            <a:extLst>
              <a:ext uri="{FF2B5EF4-FFF2-40B4-BE49-F238E27FC236}">
                <a16:creationId xmlns:a16="http://schemas.microsoft.com/office/drawing/2014/main" id="{AD4F5702-EC83-C6C1-6879-86A3362A5436}"/>
              </a:ext>
            </a:extLst>
          </p:cNvPr>
          <p:cNvPicPr>
            <a:picLocks noChangeAspect="1"/>
          </p:cNvPicPr>
          <p:nvPr/>
        </p:nvPicPr>
        <p:blipFill rotWithShape="1">
          <a:blip r:embed="rId2"/>
          <a:srcRect t="3703" b="7390"/>
          <a:stretch/>
        </p:blipFill>
        <p:spPr>
          <a:xfrm>
            <a:off x="646888" y="447471"/>
            <a:ext cx="7772400" cy="3968886"/>
          </a:xfrm>
          <a:prstGeom prst="rect">
            <a:avLst/>
          </a:prstGeom>
        </p:spPr>
      </p:pic>
    </p:spTree>
    <p:extLst>
      <p:ext uri="{BB962C8B-B14F-4D97-AF65-F5344CB8AC3E}">
        <p14:creationId xmlns:p14="http://schemas.microsoft.com/office/powerpoint/2010/main" val="3015435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51A6-8515-B6F6-1FDA-3580D9483459}"/>
              </a:ext>
            </a:extLst>
          </p:cNvPr>
          <p:cNvSpPr>
            <a:spLocks noGrp="1"/>
          </p:cNvSpPr>
          <p:nvPr>
            <p:ph type="title"/>
          </p:nvPr>
        </p:nvSpPr>
        <p:spPr/>
        <p:txBody>
          <a:bodyPr>
            <a:normAutofit fontScale="90000"/>
          </a:bodyPr>
          <a:lstStyle/>
          <a:p>
            <a:r>
              <a:rPr lang="en-US" dirty="0"/>
              <a:t>Chatham House Rule</a:t>
            </a:r>
          </a:p>
        </p:txBody>
      </p:sp>
      <p:sp>
        <p:nvSpPr>
          <p:cNvPr id="3" name="Text Placeholder 2">
            <a:extLst>
              <a:ext uri="{FF2B5EF4-FFF2-40B4-BE49-F238E27FC236}">
                <a16:creationId xmlns:a16="http://schemas.microsoft.com/office/drawing/2014/main" id="{D131C8B3-EB43-63D9-3AE5-7DD7ADB1C552}"/>
              </a:ext>
            </a:extLst>
          </p:cNvPr>
          <p:cNvSpPr>
            <a:spLocks noGrp="1"/>
          </p:cNvSpPr>
          <p:nvPr>
            <p:ph type="body" idx="1"/>
          </p:nvPr>
        </p:nvSpPr>
        <p:spPr/>
        <p:txBody>
          <a:bodyPr/>
          <a:lstStyle/>
          <a:p>
            <a:pPr marL="114300" indent="0">
              <a:buNone/>
            </a:pPr>
            <a:r>
              <a:rPr lang="en-US" dirty="0"/>
              <a:t>When a meeting, or part thereof, is held under the Chatham House Rule:</a:t>
            </a:r>
          </a:p>
          <a:p>
            <a:r>
              <a:rPr lang="en-US" dirty="0"/>
              <a:t>participants are free to use the information received, </a:t>
            </a:r>
          </a:p>
          <a:p>
            <a:r>
              <a:rPr lang="en-US" dirty="0"/>
              <a:t>but neither the identity nor the affiliation of the speaker(s), </a:t>
            </a:r>
          </a:p>
          <a:p>
            <a:r>
              <a:rPr lang="en-US" dirty="0"/>
              <a:t>nor that of any other participant, may be revealed.</a:t>
            </a:r>
          </a:p>
          <a:p>
            <a:endParaRPr lang="en-US" dirty="0"/>
          </a:p>
          <a:p>
            <a:pPr marL="114300" indent="0">
              <a:buNone/>
            </a:pPr>
            <a:r>
              <a:rPr lang="en-US" b="1" dirty="0"/>
              <a:t>Translation:</a:t>
            </a:r>
          </a:p>
          <a:p>
            <a:pPr marL="114300" indent="0">
              <a:buNone/>
            </a:pPr>
            <a:r>
              <a:rPr lang="en-US" dirty="0"/>
              <a:t>You can say what was discussed, but not who said it, and who was in the audience.</a:t>
            </a:r>
          </a:p>
        </p:txBody>
      </p:sp>
    </p:spTree>
    <p:extLst>
      <p:ext uri="{BB962C8B-B14F-4D97-AF65-F5344CB8AC3E}">
        <p14:creationId xmlns:p14="http://schemas.microsoft.com/office/powerpoint/2010/main" val="1900161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1656-73E5-608D-D4B9-94B501A4B35A}"/>
              </a:ext>
            </a:extLst>
          </p:cNvPr>
          <p:cNvSpPr>
            <a:spLocks noGrp="1"/>
          </p:cNvSpPr>
          <p:nvPr>
            <p:ph type="title"/>
          </p:nvPr>
        </p:nvSpPr>
        <p:spPr/>
        <p:txBody>
          <a:bodyPr>
            <a:normAutofit fontScale="90000"/>
          </a:bodyPr>
          <a:lstStyle/>
          <a:p>
            <a:r>
              <a:rPr lang="en-US" dirty="0"/>
              <a:t>The Important Points</a:t>
            </a:r>
          </a:p>
        </p:txBody>
      </p:sp>
      <p:sp>
        <p:nvSpPr>
          <p:cNvPr id="3" name="Text Placeholder 2">
            <a:extLst>
              <a:ext uri="{FF2B5EF4-FFF2-40B4-BE49-F238E27FC236}">
                <a16:creationId xmlns:a16="http://schemas.microsoft.com/office/drawing/2014/main" id="{9A1E03CC-028C-BF6D-D32A-E53C0F731881}"/>
              </a:ext>
            </a:extLst>
          </p:cNvPr>
          <p:cNvSpPr>
            <a:spLocks noGrp="1"/>
          </p:cNvSpPr>
          <p:nvPr>
            <p:ph type="body" idx="1"/>
          </p:nvPr>
        </p:nvSpPr>
        <p:spPr/>
        <p:txBody>
          <a:bodyPr/>
          <a:lstStyle/>
          <a:p>
            <a:pPr>
              <a:buFont typeface="+mj-lt"/>
              <a:buAutoNum type="arabicPeriod"/>
            </a:pPr>
            <a:r>
              <a:rPr lang="en-US" dirty="0"/>
              <a:t>Network, network, network</a:t>
            </a:r>
          </a:p>
          <a:p>
            <a:pPr>
              <a:buFont typeface="+mj-lt"/>
              <a:buAutoNum type="arabicPeriod"/>
            </a:pPr>
            <a:r>
              <a:rPr lang="en-US" dirty="0"/>
              <a:t>Share, share, share</a:t>
            </a:r>
          </a:p>
          <a:p>
            <a:pPr>
              <a:buFont typeface="+mj-lt"/>
              <a:buAutoNum type="arabicPeriod"/>
            </a:pPr>
            <a:r>
              <a:rPr lang="en-US" dirty="0"/>
              <a:t>Learn, learn, learn</a:t>
            </a:r>
          </a:p>
          <a:p>
            <a:pPr>
              <a:buFont typeface="+mj-lt"/>
              <a:buAutoNum type="arabicPeriod"/>
            </a:pPr>
            <a:endParaRPr lang="en-US" dirty="0"/>
          </a:p>
          <a:p>
            <a:pPr marL="114300" indent="0">
              <a:buNone/>
            </a:pPr>
            <a:r>
              <a:rPr lang="en-US" dirty="0"/>
              <a:t>This conference is for you. </a:t>
            </a:r>
          </a:p>
          <a:p>
            <a:pPr marL="114300" indent="0">
              <a:buNone/>
            </a:pPr>
            <a:endParaRPr lang="en-US" dirty="0"/>
          </a:p>
          <a:p>
            <a:pPr marL="114300" indent="0">
              <a:buNone/>
            </a:pPr>
            <a:r>
              <a:rPr lang="en-US" dirty="0"/>
              <a:t>We want you to see the future, consider the past, and understand the present.</a:t>
            </a:r>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137891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F57EE-8E3B-34C7-A58F-41FC126586A4}"/>
              </a:ext>
            </a:extLst>
          </p:cNvPr>
          <p:cNvSpPr>
            <a:spLocks noGrp="1"/>
          </p:cNvSpPr>
          <p:nvPr>
            <p:ph type="title"/>
          </p:nvPr>
        </p:nvSpPr>
        <p:spPr/>
        <p:txBody>
          <a:bodyPr>
            <a:normAutofit fontScale="90000"/>
          </a:bodyPr>
          <a:lstStyle/>
          <a:p>
            <a:r>
              <a:rPr lang="en-US" dirty="0"/>
              <a:t>In Memory Of…</a:t>
            </a:r>
          </a:p>
        </p:txBody>
      </p:sp>
      <p:sp>
        <p:nvSpPr>
          <p:cNvPr id="3" name="Text Placeholder 2">
            <a:extLst>
              <a:ext uri="{FF2B5EF4-FFF2-40B4-BE49-F238E27FC236}">
                <a16:creationId xmlns:a16="http://schemas.microsoft.com/office/drawing/2014/main" id="{913934CE-4539-7943-7C94-3D4CC16FD898}"/>
              </a:ext>
            </a:extLst>
          </p:cNvPr>
          <p:cNvSpPr>
            <a:spLocks noGrp="1"/>
          </p:cNvSpPr>
          <p:nvPr>
            <p:ph type="body" idx="1"/>
          </p:nvPr>
        </p:nvSpPr>
        <p:spPr>
          <a:xfrm>
            <a:off x="311700" y="3490970"/>
            <a:ext cx="8520600" cy="1050587"/>
          </a:xfrm>
        </p:spPr>
        <p:txBody>
          <a:bodyPr>
            <a:normAutofit fontScale="92500" lnSpcReduction="10000"/>
          </a:bodyPr>
          <a:lstStyle/>
          <a:p>
            <a:pPr marL="114300" indent="0">
              <a:buNone/>
            </a:pPr>
            <a:r>
              <a:rPr lang="en-US" dirty="0">
                <a:solidFill>
                  <a:srgbClr val="252525"/>
                </a:solidFill>
                <a:effectLst/>
                <a:latin typeface="inherit"/>
              </a:rPr>
              <a:t>Ueda San was a key member of the Japanese open source community. He was a co-founder of the OpenChain Japan community and the driver behind our early outcomes. His tireless encouragement of younger generations is an example we can all learn from.</a:t>
            </a:r>
            <a:endParaRPr lang="en-US" dirty="0"/>
          </a:p>
        </p:txBody>
      </p:sp>
      <p:pic>
        <p:nvPicPr>
          <p:cNvPr id="5" name="Picture 4" descr="A person looking out a window&#10;&#10;Description automatically generated">
            <a:extLst>
              <a:ext uri="{FF2B5EF4-FFF2-40B4-BE49-F238E27FC236}">
                <a16:creationId xmlns:a16="http://schemas.microsoft.com/office/drawing/2014/main" id="{3EA2CC9D-0DB2-CF7D-3F2D-540C7FA79E63}"/>
              </a:ext>
            </a:extLst>
          </p:cNvPr>
          <p:cNvPicPr>
            <a:picLocks noChangeAspect="1"/>
          </p:cNvPicPr>
          <p:nvPr/>
        </p:nvPicPr>
        <p:blipFill>
          <a:blip r:embed="rId2"/>
          <a:stretch>
            <a:fillRect/>
          </a:stretch>
        </p:blipFill>
        <p:spPr>
          <a:xfrm>
            <a:off x="1558582" y="950970"/>
            <a:ext cx="2540000" cy="2540000"/>
          </a:xfrm>
          <a:prstGeom prst="rect">
            <a:avLst/>
          </a:prstGeom>
        </p:spPr>
      </p:pic>
      <p:pic>
        <p:nvPicPr>
          <p:cNvPr id="7" name="Picture 6" descr="A dragonfly on a blade of grass&#10;&#10;Description automatically generated">
            <a:extLst>
              <a:ext uri="{FF2B5EF4-FFF2-40B4-BE49-F238E27FC236}">
                <a16:creationId xmlns:a16="http://schemas.microsoft.com/office/drawing/2014/main" id="{FCAF70F8-B095-F934-F711-D40FDB4EC814}"/>
              </a:ext>
            </a:extLst>
          </p:cNvPr>
          <p:cNvPicPr>
            <a:picLocks noChangeAspect="1"/>
          </p:cNvPicPr>
          <p:nvPr/>
        </p:nvPicPr>
        <p:blipFill>
          <a:blip r:embed="rId3"/>
          <a:stretch>
            <a:fillRect/>
          </a:stretch>
        </p:blipFill>
        <p:spPr>
          <a:xfrm>
            <a:off x="4098582" y="950970"/>
            <a:ext cx="3812974" cy="2540000"/>
          </a:xfrm>
          <a:prstGeom prst="rect">
            <a:avLst/>
          </a:prstGeom>
        </p:spPr>
      </p:pic>
    </p:spTree>
    <p:extLst>
      <p:ext uri="{BB962C8B-B14F-4D97-AF65-F5344CB8AC3E}">
        <p14:creationId xmlns:p14="http://schemas.microsoft.com/office/powerpoint/2010/main" val="931905092"/>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328</Words>
  <Application>Microsoft Macintosh PowerPoint</Application>
  <PresentationFormat>On-screen Show (16:9)</PresentationFormat>
  <Paragraphs>21</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inherit</vt:lpstr>
      <vt:lpstr>Roboto Slab Light</vt:lpstr>
      <vt:lpstr>Arial</vt:lpstr>
      <vt:lpstr>Open Sans Medium</vt:lpstr>
      <vt:lpstr>Roboto</vt:lpstr>
      <vt:lpstr>Linux Foundation EU Theme 2023</vt:lpstr>
      <vt:lpstr>PowerPoint Presentation</vt:lpstr>
      <vt:lpstr>PowerPoint Presentation</vt:lpstr>
      <vt:lpstr>Anti-Trust Policy Notice</vt:lpstr>
      <vt:lpstr>Chatham House Rule</vt:lpstr>
      <vt:lpstr>The Important Points</vt:lpstr>
      <vt:lpstr>In Memory Of…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3</cp:revision>
  <dcterms:modified xsi:type="dcterms:W3CDTF">2023-12-06T21:47:52Z</dcterms:modified>
</cp:coreProperties>
</file>