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7772400" cy="10058400"/>
  <p:embeddedFontLst>
    <p:embeddedFont>
      <p:font typeface="Open Sans" panose="020B0606030504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8"/>
  </p:normalViewPr>
  <p:slideViewPr>
    <p:cSldViewPr snapToGrid="0">
      <p:cViewPr varScale="1">
        <p:scale>
          <a:sx n="139" d="100"/>
          <a:sy n="139" d="100"/>
        </p:scale>
        <p:origin x="17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6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3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6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118560" y="4568760"/>
            <a:ext cx="2732760" cy="3567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4000" y="4552920"/>
            <a:ext cx="375120" cy="38556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/>
          <p:nvPr/>
        </p:nvSpPr>
        <p:spPr>
          <a:xfrm>
            <a:off x="673560" y="456588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118560" y="4568760"/>
            <a:ext cx="2732760" cy="35676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cmaracke@scompliance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311760" y="744480"/>
            <a:ext cx="8518320" cy="205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Free and Open Source Software</a:t>
            </a: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br>
              <a:rPr lang="en-US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3000" i="1" dirty="0">
                <a:latin typeface="Calibri"/>
                <a:ea typeface="Calibri"/>
                <a:cs typeface="Calibri"/>
                <a:sym typeface="Calibri"/>
              </a:rPr>
              <a:t>Covering OSS Compliance with Software Tools</a:t>
            </a:r>
            <a:endParaRPr sz="3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396000" y="2592000"/>
            <a:ext cx="8518320" cy="27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2040" b="0" i="0" u="none" strike="noStrike" cap="non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Dr. Catharina Maracke</a:t>
            </a:r>
            <a:endParaRPr sz="204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40" b="0" i="0" u="none" strike="noStrike" cap="non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Dr. Michael C. Jaeger</a:t>
            </a:r>
            <a:endParaRPr sz="204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None/>
            </a:pPr>
            <a:r>
              <a:rPr lang="en-US" sz="2040" b="0" i="0" u="none" strike="noStrike" cap="non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Software Compliance Academy</a:t>
            </a:r>
            <a:endParaRPr sz="204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None/>
            </a:pPr>
            <a:endParaRPr sz="204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None/>
            </a:pPr>
            <a:r>
              <a:rPr lang="en-US" sz="204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2018-06-12</a:t>
            </a:r>
            <a:endParaRPr sz="204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None/>
            </a:pPr>
            <a:endParaRPr sz="2040">
              <a:solidFill>
                <a:srgbClr val="000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Purpose: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Identifies used software packages in software binaries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Other identifications: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Can also determine the versions of software packages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Also of interest: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Identifying used software packages for creating the binary</a:t>
            </a:r>
            <a:br>
              <a:rPr lang="en-US" sz="2000"/>
            </a:br>
            <a:r>
              <a:rPr lang="en-US" sz="2000"/>
              <a:t>also enables identification of vulnerabilities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77" name="Shape 177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Binary Scanner: Introduction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540000" y="1135453"/>
            <a:ext cx="8277900" cy="3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Problem: A binary is comprised of different software packages, but if not declared, not obvious to determine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Applies in compiled programming languages: programming language code is translated (=compiled) into machine executable code (machine = processor)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Script languages (e.g. JavaScript) are not compiled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Binaries are usually not readable, understanding contents difficult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However, identification of contents can be inevitable for understanding required license compliance tasks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83" name="Shape 183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Binary Scanner: Solved Problem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dirty="0"/>
              <a:t>Compiled machine language</a:t>
            </a:r>
            <a:br>
              <a:rPr lang="en-US" sz="2000" dirty="0"/>
            </a:br>
            <a:r>
              <a:rPr lang="en-US" sz="2000" dirty="0"/>
              <a:t>can contain characteristic elements</a:t>
            </a:r>
            <a:endParaRPr sz="2000" dirty="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dirty="0"/>
              <a:t>For example used string variables (=text)</a:t>
            </a:r>
            <a:br>
              <a:rPr lang="en-US" sz="2000" dirty="0"/>
            </a:br>
            <a:r>
              <a:rPr lang="en-US" sz="2000" dirty="0"/>
              <a:t>or other content compiled into the binary</a:t>
            </a:r>
            <a:endParaRPr sz="2000" dirty="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dirty="0"/>
              <a:t>Simpler method: capturing file names,</a:t>
            </a:r>
            <a:br>
              <a:rPr lang="en-US" sz="2000" dirty="0"/>
            </a:br>
            <a:r>
              <a:rPr lang="en-US" sz="2000" dirty="0"/>
              <a:t>or for run-time code (e.g. Java): method and field names</a:t>
            </a:r>
            <a:endParaRPr sz="2000" dirty="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dirty="0"/>
              <a:t>Requires database of mapping</a:t>
            </a:r>
            <a:br>
              <a:rPr lang="en-US" sz="2000" dirty="0"/>
            </a:br>
            <a:r>
              <a:rPr lang="en-US" sz="2000" dirty="0"/>
              <a:t>from source code to resulting artifacts in binary</a:t>
            </a:r>
            <a:endParaRPr sz="2000" dirty="0"/>
          </a:p>
        </p:txBody>
      </p:sp>
      <p:sp>
        <p:nvSpPr>
          <p:cNvPr id="189" name="Shape 189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Binary Scanner: Technical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Binary scanning is a heuristic,</a:t>
            </a:r>
            <a:br>
              <a:rPr lang="en-US" sz="2000"/>
            </a:br>
            <a:r>
              <a:rPr lang="en-US" sz="2000"/>
              <a:t>secure mapping not supported for every </a:t>
            </a:r>
            <a:r>
              <a:rPr lang="en-US" sz="2000">
                <a:solidFill>
                  <a:schemeClr val="dk1"/>
                </a:solidFill>
              </a:rPr>
              <a:t>possible </a:t>
            </a:r>
            <a:r>
              <a:rPr lang="en-US" sz="2000"/>
              <a:t>binary 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Topic connected with reproducible builds</a:t>
            </a:r>
            <a:br>
              <a:rPr lang="en-US" sz="2000"/>
            </a:br>
            <a:r>
              <a:rPr lang="en-US" sz="2000"/>
              <a:t>(then, binaries can be compared more efficiently)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Database requires updates because,</a:t>
            </a:r>
            <a:br>
              <a:rPr lang="en-US" sz="2000"/>
            </a:br>
            <a:r>
              <a:rPr lang="en-US" sz="2000"/>
              <a:t>because new software is published every day</a:t>
            </a:r>
            <a:endParaRPr sz="2000"/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(similar with source code scanning)</a:t>
            </a:r>
            <a:endParaRPr sz="2000"/>
          </a:p>
        </p:txBody>
      </p:sp>
      <p:sp>
        <p:nvSpPr>
          <p:cNvPr id="195" name="Shape 195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Binary Scanner: Remarks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01" name="Shape 201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Binary Scanner Main Usage</a:t>
            </a:r>
            <a:endParaRPr sz="32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936000" y="1512000"/>
            <a:ext cx="2374200" cy="25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Inbound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3528000" y="1512000"/>
            <a:ext cx="2374200" cy="25902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6120000" y="1512000"/>
            <a:ext cx="2374200" cy="2590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Outbound</a:t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1728000" y="3312000"/>
            <a:ext cx="1798200" cy="115020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Scanning Inbound Binaries for Involved OSS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540000" y="1135440"/>
            <a:ext cx="8277900" cy="2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3. Source Code Scanner</a:t>
            </a: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Purpose: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Can identify published origin of source code and other files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Other Identifications: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Icons, images, style descriptions, XML schemes, documentation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Also of interest: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Programming examples, from blogs and best practise Websites</a:t>
            </a:r>
            <a:endParaRPr sz="2000"/>
          </a:p>
        </p:txBody>
      </p:sp>
      <p:sp>
        <p:nvSpPr>
          <p:cNvPr id="217" name="Shape 217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Source Code Scanner: Introduction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Problem: how to understand that source code or other files have been taken from elsewhere, not self-created, and not declared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If "own" software is not entirely own software and not understood: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Missing rights for business case in "own" software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But distribution requires distribution rights are available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Identification of origin is first step to understand available rights 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23" name="Shape 223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Source Code Scanner: Solved Problem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Mode of operation: upload source code or just files or fingerprints of it, get origin in case it is captured by database 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File contents are compared</a:t>
            </a:r>
            <a:br>
              <a:rPr lang="en-US" sz="2000"/>
            </a:br>
            <a:r>
              <a:rPr lang="en-US" sz="2000"/>
              <a:t>with contents from (huge) database of published contents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Fingerprinting of file contents (“hashing”)</a:t>
            </a:r>
            <a:br>
              <a:rPr lang="en-US" sz="2000"/>
            </a:br>
            <a:r>
              <a:rPr lang="en-US" sz="2000"/>
              <a:t>allow for accelerated search and storage in database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Not only coverage of entire files, but fragments of it 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Database requires updates: every day new published OSS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Content is large (e.g. the entire GitHub)</a:t>
            </a:r>
            <a:endParaRPr sz="2000"/>
          </a:p>
        </p:txBody>
      </p:sp>
      <p:sp>
        <p:nvSpPr>
          <p:cNvPr id="229" name="Shape 229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Source Code Scanner: Technical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Once origin of source is identified,</a:t>
            </a:r>
            <a:br>
              <a:rPr lang="en-US" sz="2000"/>
            </a:br>
            <a:r>
              <a:rPr lang="en-US" sz="2000"/>
              <a:t>more metadata can be made available: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 Licensing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 Vulnerabilities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Potential for integration: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 Development toolchain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 Reporting, BOM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Matched content may require expert knowledge</a:t>
            </a:r>
            <a:br>
              <a:rPr lang="en-US" sz="2000"/>
            </a:br>
            <a:r>
              <a:rPr lang="en-US" sz="2000"/>
              <a:t>to determine relevance</a:t>
            </a:r>
            <a:endParaRPr sz="2000"/>
          </a:p>
        </p:txBody>
      </p:sp>
      <p:sp>
        <p:nvSpPr>
          <p:cNvPr id="235" name="Shape 235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Source Code Scanner: More Remarks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Main kinds of tools in the area of license compliance include</a:t>
            </a:r>
            <a:br>
              <a:rPr lang="en-US" sz="2000"/>
            </a:br>
            <a:r>
              <a:rPr lang="en-US" sz="2000" i="1"/>
              <a:t>(but are not limited to)</a:t>
            </a:r>
            <a:r>
              <a:rPr lang="en-US" sz="2000"/>
              <a:t>: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Source code scanning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License scanning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Binary scanning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Dev Ops integration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Component management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25" name="Shape 125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41" name="Shape 241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 Scanner Main Usage</a:t>
            </a:r>
            <a:endParaRPr sz="32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936000" y="1512000"/>
            <a:ext cx="2374200" cy="25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Inbound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3528000" y="1512000"/>
            <a:ext cx="2374200" cy="25902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6120000" y="1512000"/>
            <a:ext cx="2374200" cy="2590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Outbound</a:t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/>
          <p:nvPr/>
        </p:nvSpPr>
        <p:spPr>
          <a:xfrm>
            <a:off x="4321800" y="3312000"/>
            <a:ext cx="1798200" cy="115020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Scanning Own Software for OSS Code Involved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/>
        </p:nvSpPr>
        <p:spPr>
          <a:xfrm>
            <a:off x="540000" y="1135440"/>
            <a:ext cx="8277900" cy="2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4. Dev Ops Integration</a:t>
            </a: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Purpose:</a:t>
            </a:r>
            <a:endParaRPr sz="2000"/>
          </a:p>
          <a:p>
            <a:pPr marL="431999" lvl="0" indent="-38663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Uses the information from building the software</a:t>
            </a:r>
            <a:br>
              <a:rPr lang="en-US" sz="2000"/>
            </a:br>
            <a:r>
              <a:rPr lang="en-US" sz="2000"/>
              <a:t>to determine OSS used</a:t>
            </a:r>
            <a:endParaRPr sz="2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Other identifications:</a:t>
            </a:r>
            <a:endParaRPr sz="2000"/>
          </a:p>
          <a:p>
            <a:pPr marL="431999" lvl="0" indent="-38663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Can be combined with source code scanning,</a:t>
            </a:r>
            <a:br>
              <a:rPr lang="en-US" sz="2000"/>
            </a:br>
            <a:r>
              <a:rPr lang="en-US" sz="2000"/>
              <a:t>license scanning, binary scanning</a:t>
            </a:r>
            <a:endParaRPr sz="20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Also of interest:</a:t>
            </a:r>
            <a:endParaRPr sz="2000"/>
          </a:p>
          <a:p>
            <a:pPr marL="431999" lvl="0" indent="-38663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Resulting identification of elements during building the software enables the creation of a bill of material (BOM)</a:t>
            </a:r>
            <a:endParaRPr sz="2000"/>
          </a:p>
        </p:txBody>
      </p:sp>
      <p:sp>
        <p:nvSpPr>
          <p:cNvPr id="257" name="Shape 257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Dev Ops Integrations: Introduction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540000" y="1215000"/>
            <a:ext cx="8601840" cy="310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Problem: for larger software projects</a:t>
            </a:r>
            <a:br>
              <a:rPr lang="en-US" sz="2000"/>
            </a:br>
            <a:r>
              <a:rPr lang="en-US" sz="2000"/>
              <a:t>a tool based approach is inevitable to understand involved OSS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Modern software building environments have defined dependencies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During compilation, dependencies can be captured</a:t>
            </a:r>
            <a:br>
              <a:rPr lang="en-US" sz="2000"/>
            </a:br>
            <a:r>
              <a:rPr lang="en-US" sz="2000"/>
              <a:t>to understand used dependencies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License compliance integrated</a:t>
            </a:r>
            <a:br>
              <a:rPr lang="en-US" sz="2000"/>
            </a:br>
            <a:r>
              <a:rPr lang="en-US" sz="2000"/>
              <a:t>into the Dev Ops tooling implements automation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Reporting as part of Dev Ops tooling reduces manual efforts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Enables short release cycles in an agile environment</a:t>
            </a:r>
            <a:endParaRPr sz="2000"/>
          </a:p>
        </p:txBody>
      </p:sp>
      <p:sp>
        <p:nvSpPr>
          <p:cNvPr id="263" name="Shape 263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Dev Ops Integrations: Solved problem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540000" y="1215000"/>
            <a:ext cx="8277900" cy="3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Integration into Dev Ops tooling requires customization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Building software depends on used technology</a:t>
            </a:r>
            <a:br>
              <a:rPr lang="en-US" sz="2000"/>
            </a:br>
            <a:r>
              <a:rPr lang="en-US" sz="2000"/>
              <a:t>as well as individually setup tooling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Additional efforts, if software is comprised of different technologies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Today, building environments sometimes contain already metadata about licensing of involved OSS software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Identified software elements may require additional checks to determine actual licensing information</a:t>
            </a:r>
            <a:br>
              <a:rPr lang="en-US" sz="2000"/>
            </a:br>
            <a:r>
              <a:rPr lang="en-US" sz="2000"/>
              <a:t>(in case of heterogeneous licensing)</a:t>
            </a:r>
            <a:endParaRPr sz="2000"/>
          </a:p>
        </p:txBody>
      </p:sp>
      <p:sp>
        <p:nvSpPr>
          <p:cNvPr id="269" name="Shape 269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Dev Ops Integrations: Technical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Today, a custom task, nothing to "download and double-click"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Tooling approach allows for differential approach: once setup and checked, only new dependencies require additional coverage</a:t>
            </a:r>
            <a:endParaRPr sz="2000"/>
          </a:p>
        </p:txBody>
      </p:sp>
      <p:sp>
        <p:nvSpPr>
          <p:cNvPr id="275" name="Shape 275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Dev Ops Integrations: Remarks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281" name="Shape 281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 Ops Integration Main Usage</a:t>
            </a:r>
            <a:endParaRPr sz="32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Shape 282"/>
          <p:cNvSpPr/>
          <p:nvPr/>
        </p:nvSpPr>
        <p:spPr>
          <a:xfrm>
            <a:off x="936000" y="1512000"/>
            <a:ext cx="2374200" cy="25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Inbound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528000" y="1512000"/>
            <a:ext cx="2374200" cy="25902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6120000" y="1512000"/>
            <a:ext cx="2374200" cy="2590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Outbound</a:t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1729800" y="3312000"/>
            <a:ext cx="1798200" cy="115020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Determining Inbound 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40000" y="1135440"/>
            <a:ext cx="8277840" cy="2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5. Component Catalogue</a:t>
            </a: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540000" y="1215000"/>
            <a:ext cx="8277840" cy="337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Purpose: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Collect information about used software components and their use in products or projects is centrally collected and can be reused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Other purposes: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A component catalogue captures also the used components</a:t>
            </a:r>
            <a:br>
              <a:rPr lang="en-US" sz="2000"/>
            </a:br>
            <a:r>
              <a:rPr lang="en-US" sz="2000"/>
              <a:t>in a product or project, maintains a so-named BOM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Also interesting: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Enables also vulnerability management</a:t>
            </a:r>
            <a:br>
              <a:rPr lang="en-US" sz="2000"/>
            </a:br>
            <a:r>
              <a:rPr lang="en-US" sz="2000"/>
              <a:t>or reuse of export classifications</a:t>
            </a:r>
            <a:endParaRPr sz="2000"/>
          </a:p>
        </p:txBody>
      </p:sp>
      <p:sp>
        <p:nvSpPr>
          <p:cNvPr id="297" name="Shape 297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Component Catalogue: Introduction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540000" y="1215000"/>
            <a:ext cx="8277900" cy="3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Problem: Once analysed component w.r.t. license compliance shall not require repeated analyses, but reuse of information shall be possible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Component catalogue: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Maps component usage in products or projects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Makes sense if an organisation has actually multiple products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Shows organisation the important software components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Allows for a comprehensive overview</a:t>
            </a:r>
            <a:br>
              <a:rPr lang="en-US" sz="2000"/>
            </a:br>
            <a:r>
              <a:rPr lang="en-US" sz="2000"/>
              <a:t>about involved licensing per product</a:t>
            </a:r>
            <a:endParaRPr sz="2000"/>
          </a:p>
        </p:txBody>
      </p:sp>
      <p:sp>
        <p:nvSpPr>
          <p:cNvPr id="303" name="Shape 303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Component Catalogue: Solved Problem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540000" y="1135440"/>
            <a:ext cx="8277900" cy="2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1. License Scanner</a:t>
            </a: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/>
        </p:nvSpPr>
        <p:spPr>
          <a:xfrm>
            <a:off x="540000" y="1215000"/>
            <a:ext cx="8277900" cy="3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A component catalogue can be viewed as a portal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Database holding the catalogue information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Another use case is archiving OSS distributions / source code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Storing also multiple other files,</a:t>
            </a:r>
            <a:br>
              <a:rPr lang="en-US" sz="2000"/>
            </a:br>
            <a:r>
              <a:rPr lang="en-US" sz="2000"/>
              <a:t>for example license analysis reports, SPDX files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Provides reporting output, for example OSS product documentation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Component catalogue can be implemented as Web portal, thus accessible from various client computers in organisation</a:t>
            </a:r>
            <a:endParaRPr sz="2000"/>
          </a:p>
        </p:txBody>
      </p:sp>
      <p:sp>
        <p:nvSpPr>
          <p:cNvPr id="309" name="Shape 309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Component Catalogue: Technical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/>
        </p:nvSpPr>
        <p:spPr>
          <a:xfrm>
            <a:off x="540000" y="1215000"/>
            <a:ext cx="8277900" cy="33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Component catalogue can be integrated with other license compliance tooling: scanners can directly feed the analyses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Also integration in Dev Ops tooling is useful</a:t>
            </a:r>
            <a:br>
              <a:rPr lang="en-US" sz="2000"/>
            </a:br>
            <a:r>
              <a:rPr lang="en-US" sz="2000"/>
              <a:t>to automatically create BOM of products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Component catalogues can also serve uses cases</a:t>
            </a:r>
            <a:br>
              <a:rPr lang="en-US" sz="2000"/>
            </a:br>
            <a:r>
              <a:rPr lang="en-US" sz="2000"/>
              <a:t>for vulnerability management</a:t>
            </a:r>
            <a:endParaRPr sz="2000"/>
          </a:p>
          <a:p>
            <a:pPr marL="431999" marR="0" lvl="0" indent="-3866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/>
              <a:t>Another related topic is license management</a:t>
            </a:r>
            <a:br>
              <a:rPr lang="en-US" sz="2000"/>
            </a:br>
            <a:r>
              <a:rPr lang="en-US" sz="2000"/>
              <a:t>and license metadata</a:t>
            </a:r>
            <a:endParaRPr sz="2000"/>
          </a:p>
        </p:txBody>
      </p:sp>
      <p:sp>
        <p:nvSpPr>
          <p:cNvPr id="315" name="Shape 315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Component Catalogue: Remarks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321" name="Shape 321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Component Catalogue Usage</a:t>
            </a:r>
            <a:endParaRPr sz="32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Shape 322"/>
          <p:cNvSpPr/>
          <p:nvPr/>
        </p:nvSpPr>
        <p:spPr>
          <a:xfrm>
            <a:off x="936000" y="1512000"/>
            <a:ext cx="2374200" cy="25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Inbound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3528000" y="1512000"/>
            <a:ext cx="2374200" cy="25902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Shape 324"/>
          <p:cNvSpPr/>
          <p:nvPr/>
        </p:nvSpPr>
        <p:spPr>
          <a:xfrm>
            <a:off x="6120000" y="1512000"/>
            <a:ext cx="2374200" cy="2590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Outbound</a:t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6886500" y="3312000"/>
            <a:ext cx="1798200" cy="115020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Creating OSS Documents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540000" y="1135440"/>
            <a:ext cx="8277840" cy="2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US" sz="3200" b="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office@scompliance.com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457200" y="240120"/>
            <a:ext cx="8227440" cy="7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Purpose: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Identifies licenses and license relevant statements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Other Identifications: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Copyright statements, author statements, acknowledgements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Also of interest: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  Export control statements, more static code analysis</a:t>
            </a:r>
            <a:endParaRPr sz="200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37" name="Shape 137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License Scanner: Introduction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Problem: Identify licensing in Open Source Software packages</a:t>
            </a:r>
            <a:endParaRPr sz="20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Licensing in Open Source Software</a:t>
            </a:r>
            <a:endParaRPr sz="2000" dirty="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Licensing of OSS can be heterogeneous,</a:t>
            </a:r>
            <a:br>
              <a:rPr lang="en-US" sz="2000" dirty="0"/>
            </a:br>
            <a:r>
              <a:rPr lang="en-US" sz="2000" dirty="0"/>
              <a:t>different licensing applies to parts of OSS</a:t>
            </a:r>
            <a:endParaRPr sz="2000" dirty="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Licensing statements are not uniform</a:t>
            </a:r>
            <a:endParaRPr sz="2000" dirty="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Many licenses exist, number growing</a:t>
            </a:r>
            <a:endParaRPr sz="2000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-&gt; Tool based licensing identification required</a:t>
            </a:r>
            <a:br>
              <a:rPr lang="en-US" sz="2000" dirty="0"/>
            </a:br>
            <a:r>
              <a:rPr lang="en-US" sz="2000" dirty="0"/>
              <a:t>for complicated licensing situations</a:t>
            </a:r>
            <a:endParaRPr sz="2000" dirty="0"/>
          </a:p>
        </p:txBody>
      </p:sp>
      <p:sp>
        <p:nvSpPr>
          <p:cNvPr id="143" name="Shape 143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License Scanner: Solved Problem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Mode of operation: Tool searches in content</a:t>
            </a:r>
            <a:br>
              <a:rPr lang="en-US" sz="2000"/>
            </a:br>
            <a:r>
              <a:rPr lang="en-US" sz="2000"/>
              <a:t>for license relevant keywords, phrases, license texts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Searching in every file of software uploaded:</a:t>
            </a:r>
            <a:br>
              <a:rPr lang="en-US" sz="2000"/>
            </a:br>
            <a:r>
              <a:rPr lang="en-US" sz="2000"/>
              <a:t>requires source code distribution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Different approaches can be applied:</a:t>
            </a:r>
            <a:br>
              <a:rPr lang="en-US" sz="2000"/>
            </a:br>
            <a:r>
              <a:rPr lang="en-US" sz="2000"/>
              <a:t>regular expressions, text comparison, phrase collection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Requires database of license texts, licensing statements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Comparison with existing license texts enables exact identification 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Licensing information can summarized for open source packages</a:t>
            </a:r>
            <a:endParaRPr sz="2000"/>
          </a:p>
        </p:txBody>
      </p:sp>
      <p:sp>
        <p:nvSpPr>
          <p:cNvPr id="149" name="Shape 149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License Scanner: Technical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License scanning does not require huge database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However, updates are necessary as licensing statements evolve and new licenses are still created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Identified licensing information of a software package can be exchanged using SPDX files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Approach makes sense for OSS licenses,</a:t>
            </a:r>
            <a:br>
              <a:rPr lang="en-US" sz="2000"/>
            </a:br>
            <a:r>
              <a:rPr lang="en-US" sz="2000"/>
              <a:t>commercial licensing is even more heterogeneous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License identification precision depends on available licensing information and may require expert knowledge for analysis</a:t>
            </a:r>
            <a:endParaRPr sz="2000"/>
          </a:p>
        </p:txBody>
      </p:sp>
      <p:sp>
        <p:nvSpPr>
          <p:cNvPr id="155" name="Shape 155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License Scanner: More remarks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540000" y="1135452"/>
            <a:ext cx="8277900" cy="3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61" name="Shape 161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License Scanner Main Usage</a:t>
            </a:r>
            <a:endParaRPr sz="32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936000" y="1512000"/>
            <a:ext cx="2374200" cy="2590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Inbound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3528000" y="1512000"/>
            <a:ext cx="2374200" cy="25902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120000" y="1512000"/>
            <a:ext cx="2374200" cy="25902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Outbound</a:t>
            </a:r>
            <a:br>
              <a:rPr lang="en-US" sz="1800" b="0" i="0" u="none" strike="noStrike" cap="none"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1728000" y="3312000"/>
            <a:ext cx="1798200" cy="115020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Scanning Inbound Source Code for Licenses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540000" y="1135440"/>
            <a:ext cx="8277900" cy="26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2. Binary Scanner</a:t>
            </a: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457200" y="240120"/>
            <a:ext cx="8227500" cy="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1393</Words>
  <Application>Microsoft Macintosh PowerPoint</Application>
  <PresentationFormat>On-screen Show (16:9)</PresentationFormat>
  <Paragraphs>192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Noto Sans Symbols</vt:lpstr>
      <vt:lpstr>Calibri</vt:lpstr>
      <vt:lpstr>Open Sans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Shane Coughlan</cp:lastModifiedBy>
  <cp:revision>1</cp:revision>
  <dcterms:modified xsi:type="dcterms:W3CDTF">2025-04-30T00:33:13Z</dcterms:modified>
</cp:coreProperties>
</file>