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4" r:id="rId2"/>
  </p:sldMasterIdLst>
  <p:notesMasterIdLst>
    <p:notesMasterId r:id="rId15"/>
  </p:notesMasterIdLst>
  <p:sldIdLst>
    <p:sldId id="436" r:id="rId3"/>
    <p:sldId id="426" r:id="rId4"/>
    <p:sldId id="276" r:id="rId5"/>
    <p:sldId id="257" r:id="rId6"/>
    <p:sldId id="258" r:id="rId7"/>
    <p:sldId id="269" r:id="rId8"/>
    <p:sldId id="270" r:id="rId9"/>
    <p:sldId id="271" r:id="rId10"/>
    <p:sldId id="273" r:id="rId11"/>
    <p:sldId id="274" r:id="rId12"/>
    <p:sldId id="419" r:id="rId13"/>
    <p:sldId id="429" r:id="rId14"/>
  </p:sldIdLst>
  <p:sldSz cx="12192000" cy="685800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e Coughlan" initials="SMC" lastIdx="8" clrIdx="0">
    <p:extLst>
      <p:ext uri="{19B8F6BF-5375-455C-9EA6-DF929625EA0E}">
        <p15:presenceInfo xmlns:p15="http://schemas.microsoft.com/office/powerpoint/2012/main" userId="Shane Coughlan" providerId="None"/>
      </p:ext>
    </p:extLst>
  </p:cmAuthor>
  <p:cmAuthor id="2" name="Guest User" initials="GU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7D7DB-3AB6-A04E-AC4E-DA74EE0BCADC}" v="6" dt="2021-04-08T10:21:21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76809" autoAdjust="0"/>
  </p:normalViewPr>
  <p:slideViewPr>
    <p:cSldViewPr snapToGrid="0">
      <p:cViewPr varScale="1">
        <p:scale>
          <a:sx n="90" d="100"/>
          <a:sy n="90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98101" y="0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42900" y="696912"/>
            <a:ext cx="6196012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118" cy="46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153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OpenChain</a:t>
            </a:r>
            <a:r>
              <a:rPr lang="zh-TW" altLang="zh-TW" dirty="0">
                <a:solidFill>
                  <a:srgbClr val="FF0000"/>
                </a:solidFill>
                <a:latin typeface="+mn-ea"/>
                <a:ea typeface="+mn-ea"/>
              </a:rPr>
              <a:t>專案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項目旨在幫助改進合規流程並在整個供應鏈中建立信任。</a:t>
            </a:r>
            <a:endParaRPr sz="1200" b="0" i="0" u="none" strike="noStrike" cap="none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64" name="Google Shape;164;p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1809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10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7347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22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zh-TW" altLang="en-US" sz="1200" b="0" i="0" u="none" strike="noStrike" cap="none" dirty="0">
                <a:solidFill>
                  <a:schemeClr val="dk1"/>
                </a:solidFill>
                <a:latin typeface="MingLiU" panose="02020509000000000000" pitchFamily="49" charset="-120"/>
                <a:ea typeface="MingLiU" panose="02020509000000000000" pitchFamily="49" charset="-120"/>
                <a:cs typeface="Calibri"/>
                <a:sym typeface="Calibri"/>
              </a:rPr>
              <a:t>我們邀請您參加。您可以通過訪問我們的網站、訂閱郵件列表或撥打我們的電話加入我們的社區。您還可以訪問自我認證網絡應用程序，查看您當前的總體流程如何與國際規範相符合。當然在您想要聲明</a:t>
            </a:r>
            <a:r>
              <a:rPr lang="en-US" altLang="zh-TW" sz="1200" b="0" i="0" u="none" strike="noStrike" cap="none" dirty="0" err="1">
                <a:solidFill>
                  <a:schemeClr val="dk1"/>
                </a:solidFill>
                <a:latin typeface="MingLiU" panose="02020509000000000000" pitchFamily="49" charset="-120"/>
                <a:ea typeface="MingLiU" panose="02020509000000000000" pitchFamily="49" charset="-120"/>
                <a:cs typeface="Calibri"/>
                <a:sym typeface="Calibri"/>
              </a:rPr>
              <a:t>OpenChain</a:t>
            </a:r>
            <a:r>
              <a:rPr lang="zh-TW" altLang="en-US" sz="1200" b="0" i="0" u="none" strike="noStrike" cap="none" dirty="0">
                <a:solidFill>
                  <a:schemeClr val="dk1"/>
                </a:solidFill>
                <a:latin typeface="MingLiU" panose="02020509000000000000" pitchFamily="49" charset="-120"/>
                <a:ea typeface="MingLiU" panose="02020509000000000000" pitchFamily="49" charset="-120"/>
                <a:cs typeface="Calibri"/>
                <a:sym typeface="Calibri"/>
              </a:rPr>
              <a:t>合規性之前，這將完全保密。</a:t>
            </a:r>
            <a:endParaRPr sz="1200" b="0" i="0" u="none" strike="noStrike" cap="none" dirty="0">
              <a:solidFill>
                <a:schemeClr val="dk1"/>
              </a:solidFill>
              <a:latin typeface="MingLiU" panose="02020509000000000000" pitchFamily="49" charset="-120"/>
              <a:ea typeface="MingLiU" panose="02020509000000000000" pitchFamily="49" charset="-120"/>
              <a:cs typeface="Calibri"/>
              <a:sym typeface="Calibri"/>
            </a:endParaRPr>
          </a:p>
        </p:txBody>
      </p:sp>
      <p:sp>
        <p:nvSpPr>
          <p:cNvPr id="315" name="Google Shape;315;p22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62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23:notes"/>
          <p:cNvSpPr txBox="1">
            <a:spLocks noGrp="1"/>
          </p:cNvSpPr>
          <p:nvPr>
            <p:ph type="body" idx="1"/>
          </p:nvPr>
        </p:nvSpPr>
        <p:spPr>
          <a:xfrm>
            <a:off x="688180" y="4415790"/>
            <a:ext cx="55053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  <a:tabLst/>
              <a:defRPr/>
            </a:pPr>
            <a:r>
              <a:rPr lang="zh-TW" altLang="en-US" sz="1200" b="0" i="0" u="none" strike="noStrike" cap="none" dirty="0">
                <a:solidFill>
                  <a:schemeClr val="dk1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Calibri"/>
                <a:sym typeface="Calibri"/>
              </a:rPr>
              <a:t>如果您對參與和改進有任何意見、問題或想法，請聯繫我們。</a:t>
            </a:r>
            <a:endParaRPr sz="1200" b="0" i="0" u="none" strike="noStrike" cap="none" dirty="0">
              <a:solidFill>
                <a:schemeClr val="dk1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Calibri"/>
              <a:sym typeface="Calibri"/>
            </a:endParaRPr>
          </a:p>
        </p:txBody>
      </p:sp>
      <p:sp>
        <p:nvSpPr>
          <p:cNvPr id="323" name="Google Shape;323;p23:notes"/>
          <p:cNvSpPr txBox="1">
            <a:spLocks noGrp="1"/>
          </p:cNvSpPr>
          <p:nvPr>
            <p:ph type="sldNum" idx="12"/>
          </p:nvPr>
        </p:nvSpPr>
        <p:spPr>
          <a:xfrm>
            <a:off x="3898094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"/>
                <a:buFont typeface="Calibri"/>
                <a:buNone/>
              </a:p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795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600" cy="41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:notes"/>
          <p:cNvSpPr txBox="1">
            <a:spLocks noGrp="1"/>
          </p:cNvSpPr>
          <p:nvPr>
            <p:ph type="sldNum" idx="12"/>
          </p:nvPr>
        </p:nvSpPr>
        <p:spPr>
          <a:xfrm>
            <a:off x="3898101" y="8829967"/>
            <a:ext cx="2982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fld id="{00000000-1234-1234-1234-123412341234}" type="slidenum">
              <a:rPr lang="en-C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50"/>
                <a:buFont typeface="Arial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386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8181" y="4415789"/>
            <a:ext cx="5505450" cy="418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737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658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31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06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8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789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9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97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">
  <p:cSld name="Big Poi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081462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38175" y="22954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5019675" y="1914525"/>
            <a:ext cx="7172324" cy="1808162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350" cy="1808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5153023" y="1914525"/>
            <a:ext cx="7038976" cy="180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038600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574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0" y="6737350"/>
            <a:ext cx="4029074" cy="120649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081462" y="6737350"/>
            <a:ext cx="4029074" cy="120649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8162925" y="6737350"/>
            <a:ext cx="4029074" cy="120649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/>
          <p:nvPr/>
        </p:nvSpPr>
        <p:spPr>
          <a:xfrm>
            <a:off x="5019675" y="1914525"/>
            <a:ext cx="7172400" cy="18081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914525"/>
            <a:ext cx="4070400" cy="18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5153024" y="1914525"/>
            <a:ext cx="70389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0975" y="1031875"/>
            <a:ext cx="4110000" cy="22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1447800" y="513080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>
            <a:spLocks noGrp="1"/>
          </p:cNvSpPr>
          <p:nvPr>
            <p:ph type="ctrTitle"/>
          </p:nvPr>
        </p:nvSpPr>
        <p:spPr>
          <a:xfrm>
            <a:off x="1447800" y="3419475"/>
            <a:ext cx="9144000" cy="12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1447800" y="4667250"/>
            <a:ext cx="91440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4C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ftr" idx="11"/>
          </p:nvPr>
        </p:nvSpPr>
        <p:spPr>
          <a:xfrm>
            <a:off x="4038600" y="61563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dt" idx="10"/>
          </p:nvPr>
        </p:nvSpPr>
        <p:spPr>
          <a:xfrm>
            <a:off x="8743950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4038600" y="62372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5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5800725"/>
            <a:ext cx="1425600" cy="7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0" y="6737350"/>
            <a:ext cx="4029000" cy="120600"/>
          </a:xfrm>
          <a:prstGeom prst="rect">
            <a:avLst/>
          </a:prstGeom>
          <a:solidFill>
            <a:srgbClr val="E65A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081463" y="6737350"/>
            <a:ext cx="4029000" cy="120600"/>
          </a:xfrm>
          <a:prstGeom prst="rect">
            <a:avLst/>
          </a:prstGeom>
          <a:solidFill>
            <a:srgbClr val="00849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8162925" y="6737350"/>
            <a:ext cx="4029000" cy="120600"/>
          </a:xfrm>
          <a:prstGeom prst="rect">
            <a:avLst/>
          </a:prstGeom>
          <a:solidFill>
            <a:srgbClr val="00B4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dt" idx="10"/>
          </p:nvPr>
        </p:nvSpPr>
        <p:spPr>
          <a:xfrm>
            <a:off x="9063038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ftr" idx="11"/>
          </p:nvPr>
        </p:nvSpPr>
        <p:spPr>
          <a:xfrm>
            <a:off x="4038600" y="6194425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ldNum" idx="12"/>
          </p:nvPr>
        </p:nvSpPr>
        <p:spPr>
          <a:xfrm>
            <a:off x="10220325" y="6194425"/>
            <a:ext cx="11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rtification.openchainproject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get-start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ertification.openchainprojec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chainprojec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chainproject.org/spe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38200" y="383596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ISO/IEC 5230</a:t>
            </a:r>
            <a:r>
              <a:rPr lang="ja-JP" altLang="en-US" dirty="0">
                <a:latin typeface="新細明體" panose="02020500000000000000" pitchFamily="18" charset="-120"/>
                <a:ea typeface="新細明體" panose="02020500000000000000" pitchFamily="18" charset="-120"/>
              </a:rPr>
              <a:t>開源許可合規性 </a:t>
            </a:r>
            <a:endParaRPr sz="4400" b="0" i="0" u="none" strike="noStrike" cap="none" dirty="0">
              <a:solidFill>
                <a:srgbClr val="00B4C2"/>
              </a:solidFill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3A2304D4-8340-EF4D-85F5-3799BC7BD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0" y="860507"/>
            <a:ext cx="4965700" cy="276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5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OpenChain ISO 5230</a:t>
            </a:r>
            <a:r>
              <a:rPr lang="zh-CN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合規性選項</a:t>
            </a:r>
            <a:endParaRPr lang="en-CA" sz="3600" b="0" i="0" u="none" strike="noStrike" cap="none" dirty="0">
              <a:solidFill>
                <a:srgbClr val="00B4C2"/>
              </a:solidFill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自我認證符合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OpenChain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標準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在參考資料和社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工作組的支援下自行實施流程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通過免費的線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上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自我認證問卷證明合規性，或者直接向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OpenChain</a:t>
            </a: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專案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提交認證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971550" lvl="1" indent="-514350">
              <a:spcBef>
                <a:spcPts val="0"/>
              </a:spcBef>
            </a:pPr>
            <a:endParaRPr lang="en-US" dirty="0">
              <a:solidFill>
                <a:schemeClr val="bg1">
                  <a:lumMod val="50000"/>
                </a:schemeClr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2)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與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OpenChain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合作夥伴一起工作</a:t>
            </a:r>
            <a:endParaRPr lang="en-US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971550" lvl="1" indent="-514350">
              <a:spcBef>
                <a:spcPts val="0"/>
              </a:spcBef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協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助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執行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流程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並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認證合規性的商業供應商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971550" lvl="1" indent="-51435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從授權律師事務所、服務提供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者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和認證機構的官方列表中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進行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選擇</a:t>
            </a:r>
            <a:endParaRPr lang="en-CA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10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符合</a:t>
            </a:r>
            <a:r>
              <a:rPr lang="en-US" altLang="zh-TW" sz="2400" dirty="0" err="1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OpenChain</a:t>
            </a: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標準的認證</a:t>
            </a:r>
            <a:endParaRPr lang="en-CA" sz="2400" b="0" i="0" u="none" strike="noStrike" cap="none" dirty="0">
              <a:solidFill>
                <a:srgbClr val="F46500"/>
              </a:solidFill>
              <a:latin typeface="+mn-ea"/>
              <a:ea typeface="+mn-ea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0046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1100"/>
              <a:buFont typeface="Calibri"/>
              <a:buNone/>
            </a:pPr>
            <a:r>
              <a:rPr lang="zh-CN" altLang="en-US" sz="4400" b="0" i="0" u="none" strike="noStrike" cap="none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  <a:sym typeface="Calibri"/>
              </a:rPr>
              <a:t>開始使用</a:t>
            </a:r>
            <a:endParaRPr sz="4400" b="0" i="0" u="none" strike="noStrike" cap="none" dirty="0">
              <a:solidFill>
                <a:srgbClr val="00B4C2"/>
              </a:solidFill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探索我們的社</a:t>
            </a:r>
            <a:r>
              <a:rPr kumimoji="1" lang="ja-JP" altLang="en-US" sz="3200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: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b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3200" dirty="0">
                <a:hlinkClick r:id="rId3"/>
              </a:rPr>
              <a:t>https://www.openchainproject.org/get-started</a:t>
            </a:r>
            <a:endParaRPr lang="en-CA" sz="3200" dirty="0"/>
          </a:p>
          <a:p>
            <a:pPr marL="0" lvl="0" indent="0">
              <a:spcBef>
                <a:spcPts val="0"/>
              </a:spcBef>
              <a:buSzPts val="3200"/>
              <a:buNone/>
            </a:pP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自行認證或組織運</a:t>
            </a:r>
            <a:r>
              <a:rPr lang="ja-JP" altLang="en-US" sz="3200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作</a:t>
            </a:r>
            <a:r>
              <a:rPr lang="zh-TW" altLang="en-US" sz="3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狀況檢查</a:t>
            </a: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b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https://certification.openchainproject.org</a:t>
            </a:r>
            <a:r>
              <a:rPr lang="en-CA" sz="3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16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>
            <a:spLocks noGrp="1"/>
          </p:cNvSpPr>
          <p:nvPr>
            <p:ph type="title"/>
          </p:nvPr>
        </p:nvSpPr>
        <p:spPr>
          <a:xfrm>
            <a:off x="5153025" y="1914525"/>
            <a:ext cx="703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rPr lang="en-CA" sz="4000" dirty="0"/>
              <a:t>Get Started</a:t>
            </a:r>
            <a:endParaRPr sz="4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19;p39">
            <a:extLst>
              <a:ext uri="{FF2B5EF4-FFF2-40B4-BE49-F238E27FC236}">
                <a16:creationId xmlns:a16="http://schemas.microsoft.com/office/drawing/2014/main" id="{10652CC0-5175-2849-809E-DDDBAB344132}"/>
              </a:ext>
            </a:extLst>
          </p:cNvPr>
          <p:cNvSpPr txBox="1">
            <a:spLocks/>
          </p:cNvSpPr>
          <p:nvPr/>
        </p:nvSpPr>
        <p:spPr>
          <a:xfrm>
            <a:off x="2898443" y="4174272"/>
            <a:ext cx="6395113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探索我們的社</a:t>
            </a:r>
            <a:r>
              <a:rPr kumimoji="1" lang="ja-JP" altLang="en-US" sz="2400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en-US" altLang="zh-TW" sz="2400" dirty="0">
                <a:latin typeface="+mn-ea"/>
                <a:ea typeface="+mn-ea"/>
              </a:rPr>
              <a:t>:</a:t>
            </a:r>
            <a:br>
              <a:rPr lang="en-CA" sz="2400" dirty="0">
                <a:solidFill>
                  <a:srgbClr val="7F7F7F"/>
                </a:solidFill>
                <a:latin typeface="+mn-ea"/>
                <a:ea typeface="+mn-ea"/>
                <a:cs typeface="Calibri" panose="020F0502020204030204" pitchFamily="34" charset="0"/>
                <a:sym typeface="Calibri"/>
              </a:rPr>
            </a:b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https://www.openchainproject.org/get-started</a:t>
            </a:r>
            <a:endParaRPr lang="en-C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SzPts val="3200"/>
            </a:pPr>
            <a:endParaRPr lang="en-CA" sz="2400" dirty="0">
              <a:solidFill>
                <a:srgbClr val="7F7F7F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>
              <a:lnSpc>
                <a:spcPct val="90000"/>
              </a:lnSpc>
              <a:buClr>
                <a:srgbClr val="7F7F7F"/>
              </a:buClr>
              <a:buSzPts val="3200"/>
            </a:pP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自行認證或組織運</a:t>
            </a:r>
            <a:r>
              <a:rPr lang="ja-JP" altLang="en-US" sz="2400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作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狀況檢查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b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  <a:hlinkClick r:id="rId4"/>
              </a:rPr>
              <a:t>https://certification.openchainproject.org</a:t>
            </a:r>
            <a:r>
              <a:rPr lang="en-CA" sz="2400" dirty="0">
                <a:solidFill>
                  <a:srgbClr val="7F7F7F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4DA894-F2DC-427B-8B80-95CF8A74A129}"/>
              </a:ext>
            </a:extLst>
          </p:cNvPr>
          <p:cNvSpPr txBox="1"/>
          <p:nvPr/>
        </p:nvSpPr>
        <p:spPr>
          <a:xfrm>
            <a:off x="5264330" y="2625733"/>
            <a:ext cx="2364379" cy="374461"/>
          </a:xfrm>
          <a:prstGeom prst="rect">
            <a:avLst/>
          </a:prstGeom>
          <a:solidFill>
            <a:srgbClr val="00B4C2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ja-JP" altLang="en-US" sz="4000" b="1" dirty="0">
                <a:solidFill>
                  <a:schemeClr val="bg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開始使用 </a:t>
            </a:r>
          </a:p>
        </p:txBody>
      </p:sp>
    </p:spTree>
    <p:extLst>
      <p:ext uri="{BB962C8B-B14F-4D97-AF65-F5344CB8AC3E}">
        <p14:creationId xmlns:p14="http://schemas.microsoft.com/office/powerpoint/2010/main" val="231508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38175" y="229540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buClr>
                <a:schemeClr val="dk1"/>
              </a:buClr>
              <a:buSzPts val="900"/>
            </a:pPr>
            <a:r>
              <a:rPr lang="en-US" altLang="zh-TW" b="0" i="0" dirty="0" err="1">
                <a:effectLst/>
                <a:latin typeface="+mn-ea"/>
                <a:ea typeface="+mn-ea"/>
              </a:rPr>
              <a:t>OpenChain</a:t>
            </a:r>
            <a:r>
              <a:rPr lang="en-US" altLang="zh-TW" b="0" i="0" dirty="0">
                <a:effectLst/>
                <a:latin typeface="+mn-ea"/>
                <a:ea typeface="+mn-ea"/>
              </a:rPr>
              <a:t> ISO 5230</a:t>
            </a:r>
            <a:r>
              <a:rPr lang="zh-TW" altLang="en-US" b="0" i="0" dirty="0">
                <a:effectLst/>
                <a:latin typeface="+mn-ea"/>
                <a:ea typeface="+mn-ea"/>
              </a:rPr>
              <a:t>定義高</a:t>
            </a:r>
            <a:r>
              <a:rPr lang="ja-JP" altLang="en-US" b="0" i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品</a:t>
            </a:r>
            <a:r>
              <a:rPr lang="zh-TW" altLang="en-US" b="0" i="0" dirty="0">
                <a:effectLst/>
                <a:latin typeface="+mn-ea"/>
                <a:ea typeface="+mn-ea"/>
              </a:rPr>
              <a:t>質開源合規計劃的關鍵要求。 </a:t>
            </a:r>
            <a:r>
              <a:rPr lang="en-US" altLang="zh-TW" b="0" i="0" dirty="0" err="1">
                <a:effectLst/>
                <a:latin typeface="+mn-ea"/>
                <a:ea typeface="+mn-ea"/>
              </a:rPr>
              <a:t>OpenChain</a:t>
            </a:r>
            <a:r>
              <a:rPr lang="zh-TW" altLang="zh-TW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專案開發</a:t>
            </a:r>
            <a:r>
              <a:rPr lang="zh-TW" altLang="en-US" b="0" i="0" dirty="0">
                <a:effectLst/>
                <a:latin typeface="+mn-ea"/>
                <a:ea typeface="+mn-ea"/>
              </a:rPr>
              <a:t>規範此標準。 </a:t>
            </a:r>
            <a:br>
              <a:rPr lang="en-CA" dirty="0">
                <a:latin typeface="+mn-ea"/>
                <a:ea typeface="+mn-ea"/>
              </a:rPr>
            </a:br>
            <a:br>
              <a:rPr lang="en-CA" dirty="0">
                <a:latin typeface="+mn-ea"/>
                <a:ea typeface="+mn-ea"/>
              </a:rPr>
            </a:br>
            <a:r>
              <a:rPr lang="zh-TW" altLang="en-US" sz="2400" i="1" dirty="0">
                <a:latin typeface="+mn-ea"/>
                <a:ea typeface="+mn-ea"/>
              </a:rPr>
              <a:t>我們的願景是</a:t>
            </a:r>
            <a:r>
              <a:rPr lang="ja-JP" altLang="en-US" sz="2400" i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提供</a:t>
            </a:r>
            <a:r>
              <a:rPr lang="zh-TW" altLang="en-US" sz="2400" i="1" dirty="0">
                <a:latin typeface="+mn-ea"/>
                <a:ea typeface="+mn-ea"/>
              </a:rPr>
              <a:t>可信任的開源與交付一致合規性</a:t>
            </a:r>
            <a:r>
              <a:rPr lang="ja-JP" altLang="en-US" sz="2400" i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資訊</a:t>
            </a:r>
            <a:r>
              <a:rPr lang="zh-TW" altLang="en-US" sz="2400" i="1" dirty="0">
                <a:latin typeface="+mn-ea"/>
                <a:ea typeface="+mn-ea"/>
              </a:rPr>
              <a:t>的供應鏈。 </a:t>
            </a:r>
            <a:br>
              <a:rPr lang="en-CA" dirty="0">
                <a:latin typeface="+mn-ea"/>
                <a:ea typeface="+mn-ea"/>
              </a:rPr>
            </a:br>
            <a:br>
              <a:rPr lang="en-CA" dirty="0">
                <a:latin typeface="+mn-ea"/>
                <a:ea typeface="+mn-ea"/>
              </a:rPr>
            </a:br>
            <a:r>
              <a:rPr lang="zh-TW" altLang="en-US" sz="2400" i="1" dirty="0">
                <a:latin typeface="+mn-ea"/>
                <a:ea typeface="+mn-ea"/>
              </a:rPr>
              <a:t>我們的</a:t>
            </a:r>
            <a:r>
              <a:rPr lang="ja-JP" altLang="en-US" sz="2400" i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使命</a:t>
            </a:r>
            <a:r>
              <a:rPr lang="zh-TW" altLang="en-US" sz="2400" i="1" dirty="0">
                <a:latin typeface="+mn-ea"/>
                <a:ea typeface="+mn-ea"/>
              </a:rPr>
              <a:t>是</a:t>
            </a:r>
            <a:r>
              <a:rPr lang="ja-JP" altLang="en-US" sz="2400" i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制定準則，</a:t>
            </a:r>
            <a:r>
              <a:rPr lang="zh-TW" altLang="en-US" sz="2400" i="1" dirty="0">
                <a:latin typeface="+mn-ea"/>
                <a:ea typeface="+mn-ea"/>
              </a:rPr>
              <a:t>為軟體供應鏈參與者</a:t>
            </a:r>
            <a:r>
              <a:rPr lang="ja-JP" altLang="en-US" sz="2400" i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實現</a:t>
            </a:r>
            <a:r>
              <a:rPr lang="zh-TW" altLang="en-US" sz="2400" i="1" dirty="0">
                <a:latin typeface="新細明體" panose="02020500000000000000" pitchFamily="18" charset="-120"/>
                <a:ea typeface="新細明體" panose="02020500000000000000" pitchFamily="18" charset="-120"/>
              </a:rPr>
              <a:t>對</a:t>
            </a:r>
            <a:r>
              <a:rPr lang="zh-TW" altLang="en-US" sz="2400" i="1" dirty="0">
                <a:latin typeface="+mn-ea"/>
                <a:ea typeface="+mn-ea"/>
              </a:rPr>
              <a:t>開源的有效管理。 </a:t>
            </a:r>
            <a:endParaRPr sz="2400" i="1" dirty="0">
              <a:latin typeface="+mn-ea"/>
              <a:ea typeface="+mn-ea"/>
            </a:endParaRPr>
          </a:p>
        </p:txBody>
      </p:sp>
      <p:sp>
        <p:nvSpPr>
          <p:cNvPr id="3" name="Shape 92">
            <a:extLst>
              <a:ext uri="{FF2B5EF4-FFF2-40B4-BE49-F238E27FC236}">
                <a16:creationId xmlns:a16="http://schemas.microsoft.com/office/drawing/2014/main" id="{191A853C-E2E9-C64E-A6FE-FDCD8F9123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2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58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81;p21">
            <a:extLst>
              <a:ext uri="{FF2B5EF4-FFF2-40B4-BE49-F238E27FC236}">
                <a16:creationId xmlns:a16="http://schemas.microsoft.com/office/drawing/2014/main" id="{24A69BBE-62EF-1F4B-8BF8-47879C1CB369}"/>
              </a:ext>
            </a:extLst>
          </p:cNvPr>
          <p:cNvSpPr txBox="1">
            <a:spLocks/>
          </p:cNvSpPr>
          <p:nvPr/>
        </p:nvSpPr>
        <p:spPr>
          <a:xfrm>
            <a:off x="974016" y="3800088"/>
            <a:ext cx="10243965" cy="269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4C2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spcAft>
                <a:spcPts val="600"/>
              </a:spcAft>
              <a:buClr>
                <a:srgbClr val="00B4C2"/>
              </a:buClr>
              <a:buSzPts val="900"/>
            </a:pPr>
            <a:r>
              <a:rPr lang="en-US" altLang="zh-TW" sz="2000" b="0" i="0" dirty="0" err="1">
                <a:solidFill>
                  <a:srgbClr val="00B4C2"/>
                </a:solidFill>
                <a:effectLst/>
                <a:latin typeface="+mn-ea"/>
                <a:ea typeface="+mn-ea"/>
              </a:rPr>
              <a:t>OpenChain</a:t>
            </a:r>
            <a:r>
              <a:rPr lang="en-US" altLang="zh-TW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 2.1 (ISO/IEC 5230:2020) 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是開源許可合規性的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國際標準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。 簡單、有效，適</a:t>
            </a:r>
            <a:r>
              <a:rPr lang="ja-JP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合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所有市場各種規模的公司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。 該標準由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活躍用戶社</a:t>
            </a:r>
            <a:r>
              <a:rPr kumimoji="1" lang="ja-JP" altLang="en-US" sz="2000" b="1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公開開發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，</a:t>
            </a:r>
            <a:r>
              <a:rPr lang="ja-JP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並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免費</a:t>
            </a:r>
            <a:r>
              <a:rPr lang="ja-JP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提供給</a:t>
            </a:r>
            <a:r>
              <a:rPr lang="zh-TW" altLang="en-US" sz="2000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所有人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使用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。 </a:t>
            </a:r>
            <a:r>
              <a:rPr lang="ja-JP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可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免費在線</a:t>
            </a:r>
            <a:r>
              <a:rPr lang="ja-JP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上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自我認證</a:t>
            </a:r>
            <a:r>
              <a:rPr lang="ja-JP" altLang="en-US" sz="2000" b="1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參考資料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和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服務提供商</a:t>
            </a:r>
            <a:r>
              <a:rPr lang="ja-JP" altLang="en-US" sz="2000" b="1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zh-TW" altLang="en-US" sz="2000" b="1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合作夥伴</a:t>
            </a:r>
            <a:r>
              <a:rPr lang="ja-JP" altLang="en-US" sz="2000" b="1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ja-JP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請連結如下網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址</a:t>
            </a:r>
            <a:r>
              <a:rPr lang="zh-TW" altLang="en-US" sz="2000" b="0" i="0" dirty="0">
                <a:solidFill>
                  <a:srgbClr val="00B4C2"/>
                </a:solidFill>
                <a:effectLst/>
                <a:latin typeface="+mn-ea"/>
                <a:ea typeface="+mn-ea"/>
              </a:rPr>
              <a:t>。</a:t>
            </a:r>
            <a:br>
              <a:rPr lang="en-US" sz="2000" dirty="0">
                <a:solidFill>
                  <a:srgbClr val="00B4C2"/>
                </a:solidFill>
                <a:latin typeface="+mn-ea"/>
                <a:ea typeface="+mn-ea"/>
                <a:cs typeface="Calibri"/>
                <a:sym typeface="Calibri"/>
              </a:rPr>
            </a:br>
            <a:r>
              <a:rPr lang="en-US" sz="2400" dirty="0">
                <a:solidFill>
                  <a:srgbClr val="00B4C2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www.openchainproject.org</a:t>
            </a: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>
              <a:buClr>
                <a:srgbClr val="00B4C2"/>
              </a:buClr>
              <a:buSzPts val="900"/>
            </a:pPr>
            <a:endParaRPr lang="en-US" sz="2400" dirty="0">
              <a:solidFill>
                <a:srgbClr val="00B4C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9DC33F-E4BE-E046-BFCC-3C1BB365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33" y="234258"/>
            <a:ext cx="9265333" cy="94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69698A36-47E6-3442-AF2E-403D31685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366" y="1398144"/>
            <a:ext cx="9131300" cy="2159000"/>
          </a:xfrm>
          <a:prstGeom prst="rect">
            <a:avLst/>
          </a:prstGeom>
        </p:spPr>
      </p:pic>
      <p:sp>
        <p:nvSpPr>
          <p:cNvPr id="5" name="Shape 92">
            <a:extLst>
              <a:ext uri="{FF2B5EF4-FFF2-40B4-BE49-F238E27FC236}">
                <a16:creationId xmlns:a16="http://schemas.microsoft.com/office/drawing/2014/main" id="{FED2E98F-3021-5946-9D7F-9D9F5125E3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3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7E0B0C-1A70-4B9E-B078-E93722E1DFFA}"/>
              </a:ext>
            </a:extLst>
          </p:cNvPr>
          <p:cNvSpPr txBox="1"/>
          <p:nvPr/>
        </p:nvSpPr>
        <p:spPr>
          <a:xfrm>
            <a:off x="1965777" y="1509859"/>
            <a:ext cx="1593668" cy="1220847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TW" altLang="en-US" sz="1800" b="1" dirty="0">
                <a:solidFill>
                  <a:srgbClr val="00B4C2"/>
                </a:solidFill>
                <a:latin typeface="+mn-ea"/>
                <a:ea typeface="+mn-ea"/>
              </a:rPr>
              <a:t>上游</a:t>
            </a:r>
          </a:p>
          <a:p>
            <a:pPr>
              <a:lnSpc>
                <a:spcPts val="2200"/>
              </a:lnSpc>
            </a:pPr>
            <a:r>
              <a:rPr kumimoji="1" lang="zh-TW" altLang="en-US" sz="1800" b="1" dirty="0">
                <a:solidFill>
                  <a:srgbClr val="00B4C2"/>
                </a:solidFill>
                <a:latin typeface="+mn-ea"/>
                <a:ea typeface="+mn-ea"/>
              </a:rPr>
              <a:t>供應商</a:t>
            </a:r>
          </a:p>
          <a:p>
            <a:pPr>
              <a:lnSpc>
                <a:spcPts val="2200"/>
              </a:lnSpc>
            </a:pPr>
            <a:r>
              <a:rPr kumimoji="1" lang="zh-TW" altLang="en-US" sz="1800" b="1" dirty="0">
                <a:solidFill>
                  <a:srgbClr val="00B4C2"/>
                </a:solidFill>
                <a:latin typeface="+mn-ea"/>
                <a:ea typeface="+mn-ea"/>
              </a:rPr>
              <a:t>開源</a:t>
            </a:r>
          </a:p>
          <a:p>
            <a:pPr>
              <a:lnSpc>
                <a:spcPts val="2200"/>
              </a:lnSpc>
            </a:pPr>
            <a:r>
              <a:rPr lang="zh-TW" altLang="zh-TW" sz="1800" b="1" dirty="0">
                <a:solidFill>
                  <a:srgbClr val="00B4C2"/>
                </a:solidFill>
                <a:latin typeface="+mn-ea"/>
                <a:ea typeface="+mn-ea"/>
              </a:rPr>
              <a:t>專案</a:t>
            </a:r>
            <a:endParaRPr kumimoji="1" lang="ja-JP" altLang="en-US" sz="1800" b="1" dirty="0">
              <a:solidFill>
                <a:srgbClr val="00B4C2"/>
              </a:solidFill>
              <a:latin typeface="+mn-ea"/>
              <a:ea typeface="+mn-ea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2EC38C-4BCF-4426-A01C-506366C96F0A}"/>
              </a:ext>
            </a:extLst>
          </p:cNvPr>
          <p:cNvSpPr txBox="1"/>
          <p:nvPr/>
        </p:nvSpPr>
        <p:spPr>
          <a:xfrm>
            <a:off x="4110445" y="1754797"/>
            <a:ext cx="1140823" cy="374461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ja-JP" altLang="en-US" sz="1800" b="1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入站</a:t>
            </a:r>
            <a:r>
              <a:rPr kumimoji="1" lang="ja-JP" altLang="en-US" sz="1800" b="1" dirty="0">
                <a:solidFill>
                  <a:srgbClr val="00B4C2"/>
                </a:solidFill>
              </a:rPr>
              <a:t> 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71AAD3-8211-44A6-9D83-213EEB8B81C2}"/>
              </a:ext>
            </a:extLst>
          </p:cNvPr>
          <p:cNvSpPr txBox="1"/>
          <p:nvPr/>
        </p:nvSpPr>
        <p:spPr>
          <a:xfrm>
            <a:off x="6849291" y="2534498"/>
            <a:ext cx="1458686" cy="374461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CN" altLang="en-US" sz="1800" b="1" dirty="0">
                <a:solidFill>
                  <a:srgbClr val="00B4C2"/>
                </a:solidFill>
              </a:rPr>
              <a:t>     </a:t>
            </a:r>
            <a:r>
              <a:rPr kumimoji="1" lang="zh-CN" altLang="en-US" sz="1800" b="1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出站</a:t>
            </a:r>
            <a:endParaRPr kumimoji="1" lang="ja-JP" altLang="en-US" sz="1800" b="1" dirty="0">
              <a:solidFill>
                <a:srgbClr val="00B4C2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BE475D4-CB17-4068-BEE3-9A19551605FB}"/>
              </a:ext>
            </a:extLst>
          </p:cNvPr>
          <p:cNvSpPr txBox="1"/>
          <p:nvPr/>
        </p:nvSpPr>
        <p:spPr>
          <a:xfrm>
            <a:off x="8858977" y="1509859"/>
            <a:ext cx="1593668" cy="1220847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kumimoji="1" lang="zh-TW" altLang="en-US" sz="1800" b="1" dirty="0">
                <a:solidFill>
                  <a:srgbClr val="00B4C2"/>
                </a:solidFill>
                <a:latin typeface="+mn-ea"/>
                <a:ea typeface="+mn-ea"/>
              </a:rPr>
              <a:t>下游</a:t>
            </a:r>
          </a:p>
          <a:p>
            <a:pPr>
              <a:lnSpc>
                <a:spcPts val="2200"/>
              </a:lnSpc>
            </a:pPr>
            <a:r>
              <a:rPr kumimoji="1" lang="zh-TW" altLang="en-US" sz="1800" b="1" dirty="0">
                <a:solidFill>
                  <a:srgbClr val="00B4C2"/>
                </a:solidFill>
                <a:latin typeface="+mn-ea"/>
                <a:ea typeface="+mn-ea"/>
              </a:rPr>
              <a:t>客戶</a:t>
            </a:r>
          </a:p>
          <a:p>
            <a:pPr>
              <a:lnSpc>
                <a:spcPts val="2200"/>
              </a:lnSpc>
            </a:pPr>
            <a:r>
              <a:rPr kumimoji="1" lang="ja-JP" altLang="en-US" sz="1800" b="1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消費者</a:t>
            </a:r>
            <a:endParaRPr kumimoji="1" lang="zh-TW" altLang="en-US" sz="1800" b="1" dirty="0">
              <a:solidFill>
                <a:srgbClr val="00B4C2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lnSpc>
                <a:spcPts val="2200"/>
              </a:lnSpc>
            </a:pPr>
            <a:r>
              <a:rPr kumimoji="1" lang="zh-TW" altLang="en-US" sz="1800" b="1" dirty="0">
                <a:solidFill>
                  <a:srgbClr val="00B4C2"/>
                </a:solidFill>
                <a:latin typeface="+mn-ea"/>
                <a:ea typeface="+mn-ea"/>
              </a:rPr>
              <a:t>社</a:t>
            </a:r>
            <a:r>
              <a:rPr kumimoji="1" lang="ja-JP" altLang="en-US" sz="1800" b="1" dirty="0">
                <a:solidFill>
                  <a:srgbClr val="00B4C2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8A3A27-843E-450F-A3AB-60E48CEFA773}"/>
              </a:ext>
            </a:extLst>
          </p:cNvPr>
          <p:cNvSpPr txBox="1"/>
          <p:nvPr/>
        </p:nvSpPr>
        <p:spPr>
          <a:xfrm>
            <a:off x="5462449" y="2204920"/>
            <a:ext cx="1267097" cy="1169551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kumimoji="1" lang="zh-TW" altLang="en-US" sz="2000" b="1" dirty="0">
                <a:solidFill>
                  <a:srgbClr val="00B4C2"/>
                </a:solidFill>
                <a:latin typeface="+mn-ea"/>
                <a:ea typeface="+mn-ea"/>
              </a:rPr>
              <a:t>培訓</a:t>
            </a:r>
          </a:p>
          <a:p>
            <a:pPr algn="ctr">
              <a:lnSpc>
                <a:spcPts val="2800"/>
              </a:lnSpc>
            </a:pPr>
            <a:r>
              <a:rPr kumimoji="1" lang="zh-TW" altLang="en-US" sz="2000" b="1" dirty="0">
                <a:solidFill>
                  <a:srgbClr val="00B4C2"/>
                </a:solidFill>
                <a:latin typeface="+mn-ea"/>
                <a:ea typeface="+mn-ea"/>
              </a:rPr>
              <a:t>政策</a:t>
            </a:r>
          </a:p>
          <a:p>
            <a:pPr algn="ctr">
              <a:lnSpc>
                <a:spcPts val="2800"/>
              </a:lnSpc>
            </a:pPr>
            <a:r>
              <a:rPr kumimoji="1" lang="zh-TW" altLang="en-US" sz="2000" b="1" dirty="0">
                <a:solidFill>
                  <a:srgbClr val="00B4C2"/>
                </a:solidFill>
                <a:latin typeface="+mn-ea"/>
                <a:ea typeface="+mn-ea"/>
              </a:rPr>
              <a:t>流程</a:t>
            </a:r>
            <a:r>
              <a:rPr kumimoji="1" lang="zh-TW" altLang="en-US" sz="2000" b="1" dirty="0">
                <a:solidFill>
                  <a:srgbClr val="00B4C2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 </a:t>
            </a:r>
            <a:endParaRPr kumimoji="1" lang="ja-JP" altLang="en-US" sz="2000" b="1" dirty="0">
              <a:solidFill>
                <a:srgbClr val="00B4C2"/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54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zh-TW" altLang="en-US" sz="3600" dirty="0">
                <a:latin typeface="+mj-ea"/>
                <a:ea typeface="+mj-ea"/>
              </a:rPr>
              <a:t>當今的軟體供應鏈</a:t>
            </a:r>
            <a:endParaRPr lang="en-CA" sz="3600" b="0" i="0" u="none" strike="noStrike" cap="none" dirty="0">
              <a:latin typeface="+mj-ea"/>
              <a:ea typeface="+mj-ea"/>
              <a:sym typeface="Calibri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38200" y="1780674"/>
            <a:ext cx="10515599" cy="39096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供應鏈中的每個參與者都需要尊重開發者的權利和授權選擇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28600" indent="-228600">
              <a:spcBef>
                <a:spcPts val="0"/>
              </a:spcBef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履行這些義務需要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Lucida Sans"/>
                <a:sym typeface="Lucida Sans"/>
              </a:rPr>
              <a:t>檢視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合規工作，包括：</a:t>
            </a:r>
            <a:endParaRPr lang="en-CA" sz="2800" b="0" i="0" u="none" strike="noStrike" cap="none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  <a:p>
            <a:pPr marL="685800" lvl="1" indent="-228600"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識別、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追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踪和管理入站開源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元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件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685800" lvl="1" indent="-228600"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評估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並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履行出站分發的授權義務</a:t>
            </a:r>
            <a:endParaRPr lang="en-CA" sz="2400" b="0" i="0" u="none" strike="noStrike" cap="none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  <a:p>
            <a:pPr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問題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=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在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供應鏈中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每個參與者必須重新創建基本相同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的流程，以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實現開源合規性</a:t>
            </a:r>
            <a:endParaRPr lang="en-US" sz="2800" b="0" i="0" u="none" strike="noStrike" cap="none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4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供應鏈中</a:t>
            </a:r>
            <a:r>
              <a:rPr lang="zh-TW" altLang="en-US" sz="2400" dirty="0">
                <a:solidFill>
                  <a:srgbClr val="FF0000"/>
                </a:solidFill>
                <a:latin typeface="+mn-ea"/>
                <a:ea typeface="+mn-ea"/>
                <a:cs typeface="Lucida Sans"/>
                <a:sym typeface="Lucida Sans"/>
              </a:rPr>
              <a:t>不斷檢視的</a:t>
            </a: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合規工作</a:t>
            </a:r>
            <a:endParaRPr lang="en-CA" sz="2400" b="0" i="0" u="none" strike="noStrike" cap="none" dirty="0">
              <a:solidFill>
                <a:srgbClr val="F46500"/>
              </a:solidFill>
              <a:latin typeface="+mn-ea"/>
              <a:ea typeface="+mn-ea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27299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altLang="ja-JP" sz="3600" b="0" i="0" dirty="0" err="1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OpenChain</a:t>
            </a:r>
            <a:r>
              <a:rPr lang="en-US" altLang="ja-JP" sz="3600" b="0" i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ISO 5230</a:t>
            </a:r>
            <a:r>
              <a:rPr lang="ja-JP" altLang="en-US" sz="3600" b="0" i="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供應鏈</a:t>
            </a:r>
            <a:endParaRPr lang="en-CA" sz="3600" b="0" i="0" u="none" strike="noStrike" cap="none" dirty="0"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838200" y="1861249"/>
            <a:ext cx="10515599" cy="41684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理想狀態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=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對開發人員權利的廣泛尊重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低交易成本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lvl="0" indent="-228600">
              <a:spcBef>
                <a:spcPts val="0"/>
              </a:spcBef>
              <a:buSzPct val="100000"/>
            </a:pP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為了實現此目標，</a:t>
            </a:r>
            <a:r>
              <a:rPr lang="en-US" altLang="zh-TW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OpenChain</a:t>
            </a:r>
            <a:r>
              <a:rPr lang="zh-TW" alt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提供供應鏈中建立信任的共同標準</a:t>
            </a:r>
            <a:endParaRPr lang="en-CA" sz="2800" b="0" i="0" u="none" strike="noStrike" cap="none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685800" lvl="1" indent="-228600">
              <a:spcBef>
                <a:spcPts val="10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可自由優化和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自訂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的基準流程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685800" lvl="1" indent="-228600">
              <a:spcBef>
                <a:spcPts val="10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下游接收者保留，可用和可重複使用的上游合規性工作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685800" lvl="1" indent="-228600">
              <a:spcBef>
                <a:spcPts val="10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下游接收者從較低的工作起點開始合規性工作 </a:t>
            </a:r>
            <a:endParaRPr b="0" i="0" u="none" strike="noStrike" cap="none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sym typeface="Calibri"/>
            </a:endParaRPr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5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Shape 82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TW" altLang="en-US" sz="2400" dirty="0">
                <a:solidFill>
                  <a:srgbClr val="FF0000"/>
                </a:solidFill>
                <a:latin typeface="+mn-ea"/>
                <a:ea typeface="+mn-ea"/>
                <a:cs typeface="Lucida Sans"/>
                <a:sym typeface="Lucida Sans"/>
              </a:rPr>
              <a:t>解決摩擦點</a:t>
            </a:r>
            <a:endParaRPr lang="en-CA" sz="2400" b="0" i="0" u="none" strike="noStrike" cap="none" dirty="0">
              <a:solidFill>
                <a:srgbClr val="FF0000"/>
              </a:solidFill>
              <a:latin typeface="+mn-ea"/>
              <a:ea typeface="+mn-ea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6461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zh-TW" altLang="en-US" sz="3600" dirty="0">
                <a:latin typeface="MingLiU" panose="02020509000000000000" pitchFamily="49" charset="-120"/>
                <a:ea typeface="MingLiU" panose="02020509000000000000" pitchFamily="49" charset="-120"/>
              </a:rPr>
              <a:t>實現合規性的途徑 </a:t>
            </a:r>
            <a:endParaRPr lang="en-CA" sz="3600" b="0" i="0" u="none" strike="noStrike" cap="none" dirty="0">
              <a:solidFill>
                <a:srgbClr val="00B4C2"/>
              </a:solidFill>
              <a:latin typeface="MingLiU" panose="02020509000000000000" pitchFamily="49" charset="-120"/>
              <a:ea typeface="MingLiU" panose="02020509000000000000" pitchFamily="49" charset="-120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dirty="0"/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審視</a:t>
            </a:r>
            <a:r>
              <a:rPr lang="en-US" altLang="ja-JP" dirty="0" err="1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OpenChain</a:t>
            </a:r>
            <a:r>
              <a:rPr lang="en-US" altLang="ja-JP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ISO 5230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標準</a:t>
            </a:r>
            <a:endParaRPr lang="en-CA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514350" lvl="0" indent="-514350">
              <a:spcBef>
                <a:spcPts val="0"/>
              </a:spcBef>
              <a:buFont typeface="+mj-lt"/>
              <a:buAutoNum type="arabicParenR"/>
            </a:pPr>
            <a:endParaRPr lang="en-CA" u="sng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  <a:latin typeface="MingLiU" panose="02020509000000000000" pitchFamily="49" charset="-120"/>
              <a:ea typeface="MingLiU" panose="02020509000000000000" pitchFamily="49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實施並記錄符合標準要求的流程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514350" lvl="0" indent="-514350">
              <a:buFont typeface="+mj-lt"/>
              <a:buAutoNum type="arabicParenR"/>
            </a:pPr>
            <a:endParaRPr lang="en-CA" dirty="0">
              <a:solidFill>
                <a:schemeClr val="bg1">
                  <a:lumMod val="50000"/>
                </a:schemeClr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認證符合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OpenChain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標準 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6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ja-JP" altLang="en-US" sz="2400" dirty="0">
                <a:solidFill>
                  <a:srgbClr val="F46500"/>
                </a:solidFill>
                <a:latin typeface="MingLiU" panose="02020509000000000000" pitchFamily="49" charset="-120"/>
                <a:ea typeface="MingLiU" panose="02020509000000000000" pitchFamily="49" charset="-120"/>
                <a:cs typeface="Lucida Sans"/>
                <a:sym typeface="Lucida Sans"/>
              </a:rPr>
              <a:t>如何在您的組織中採用</a:t>
            </a:r>
            <a:r>
              <a:rPr lang="en-US" altLang="ja-JP" sz="2400" dirty="0" err="1">
                <a:solidFill>
                  <a:srgbClr val="F46500"/>
                </a:solidFill>
                <a:latin typeface="MingLiU" panose="02020509000000000000" pitchFamily="49" charset="-120"/>
                <a:ea typeface="MingLiU" panose="02020509000000000000" pitchFamily="49" charset="-120"/>
                <a:cs typeface="Lucida Sans"/>
                <a:sym typeface="Lucida Sans"/>
              </a:rPr>
              <a:t>OpenChain</a:t>
            </a:r>
            <a:r>
              <a:rPr lang="en-US" altLang="ja-JP" sz="2400" dirty="0">
                <a:solidFill>
                  <a:srgbClr val="F46500"/>
                </a:solidFill>
                <a:latin typeface="MingLiU" panose="02020509000000000000" pitchFamily="49" charset="-120"/>
                <a:ea typeface="MingLiU" panose="02020509000000000000" pitchFamily="49" charset="-120"/>
                <a:cs typeface="Lucida Sans"/>
                <a:sym typeface="Lucida Sans"/>
              </a:rPr>
              <a:t> ISO 5230 </a:t>
            </a:r>
            <a:endParaRPr lang="en-CA" sz="2400" b="0" i="0" u="none" strike="noStrike" cap="none" dirty="0">
              <a:solidFill>
                <a:srgbClr val="F46500"/>
              </a:solidFill>
              <a:latin typeface="MingLiU" panose="02020509000000000000" pitchFamily="49" charset="-120"/>
              <a:ea typeface="MingLiU" panose="02020509000000000000" pitchFamily="49" charset="-120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8018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sz="3600" b="0" i="0" u="none" strike="noStrike" cap="none" dirty="0">
                <a:solidFill>
                  <a:srgbClr val="00B4C2"/>
                </a:solidFill>
                <a:latin typeface="+mj-ea"/>
                <a:ea typeface="+mj-ea"/>
                <a:sym typeface="Calibri"/>
              </a:rPr>
              <a:t>The </a:t>
            </a:r>
            <a:r>
              <a:rPr lang="en-US" sz="3600" b="0" i="0" u="none" strike="noStrike" cap="none" dirty="0" err="1">
                <a:solidFill>
                  <a:srgbClr val="00B4C2"/>
                </a:solidFill>
                <a:latin typeface="+mj-ea"/>
                <a:ea typeface="+mj-ea"/>
                <a:sym typeface="Calibri"/>
              </a:rPr>
              <a:t>OpenChain</a:t>
            </a:r>
            <a:r>
              <a:rPr lang="en-US" sz="3600" b="0" i="0" u="none" strike="noStrike" cap="none" dirty="0">
                <a:solidFill>
                  <a:srgbClr val="00B4C2"/>
                </a:solidFill>
                <a:latin typeface="+mj-ea"/>
                <a:ea typeface="+mj-ea"/>
                <a:sym typeface="Calibri"/>
              </a:rPr>
              <a:t> ISO 5230要求</a:t>
            </a:r>
            <a:endParaRPr lang="en-CA" sz="3600" b="0" i="0" u="none" strike="noStrike" cap="none" dirty="0">
              <a:solidFill>
                <a:srgbClr val="00B4C2"/>
              </a:solidFill>
              <a:latin typeface="+mj-ea"/>
              <a:ea typeface="+mj-ea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包括某些要素的合規計劃： </a:t>
            </a:r>
            <a:endParaRPr lang="en-CA" sz="2800" b="0" i="0" u="none" strike="noStrike" cap="none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sym typeface="Calibri"/>
            </a:endParaRPr>
          </a:p>
          <a:p>
            <a:pPr lvl="1" indent="-228600">
              <a:spcBef>
                <a:spcPts val="0"/>
              </a:spcBef>
            </a:pPr>
            <a:r>
              <a:rPr lang="zh-TW" altLang="zh-TW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專案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角色和人員配置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管理開源使用的策略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解決公眾查詢的聯繫方式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indent="-228600">
              <a:spcBef>
                <a:spcPts val="5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合規流程的記錄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開源元件的追踪和管理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履行共同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開源許可義務</a:t>
            </a:r>
            <a:endParaRPr lang="en-CA" b="0" i="0" u="none" strike="noStrike" cap="none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sym typeface="Calibri"/>
            </a:endParaRPr>
          </a:p>
          <a:p>
            <a:pPr indent="-228600">
              <a:spcBef>
                <a:spcPts val="50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對合規計劃的監督： 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由具有權威和專業知識的決策機構進行治理</a:t>
            </a:r>
            <a:endParaRPr lang="en-CA" b="0" i="0" u="none" strike="noStrike" cap="none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7</a:t>
            </a:fld>
            <a:endParaRPr lang="en-CA" sz="12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199" y="1014038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開源軟</a:t>
            </a:r>
            <a:r>
              <a:rPr lang="zh-TW" altLang="en-US" sz="2400" dirty="0">
                <a:solidFill>
                  <a:srgbClr val="FF0000"/>
                </a:solidFill>
                <a:latin typeface="+mn-ea"/>
                <a:ea typeface="+mn-ea"/>
              </a:rPr>
              <a:t>體管</a:t>
            </a: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理</a:t>
            </a:r>
            <a:r>
              <a:rPr lang="zh-TW" altLang="en-US" sz="2400" dirty="0">
                <a:solidFill>
                  <a:srgbClr val="FF0000"/>
                </a:solidFill>
                <a:latin typeface="+mn-ea"/>
                <a:ea typeface="+mn-ea"/>
              </a:rPr>
              <a:t>體系</a:t>
            </a: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的基準要求</a:t>
            </a:r>
            <a:endParaRPr lang="en-CA" sz="2400" b="0" i="0" u="none" strike="noStrike" cap="none" dirty="0">
              <a:solidFill>
                <a:srgbClr val="F46500"/>
              </a:solidFill>
              <a:latin typeface="+mn-ea"/>
              <a:ea typeface="+mn-ea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14848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dirty="0" err="1">
                <a:latin typeface="MingLiU" panose="02020509000000000000" pitchFamily="49" charset="-120"/>
                <a:ea typeface="MingLiU" panose="02020509000000000000" pitchFamily="49" charset="-120"/>
              </a:rPr>
              <a:t>OpenChain</a:t>
            </a:r>
            <a:r>
              <a:rPr lang="ja-JP" altLang="en-US" sz="3600" dirty="0">
                <a:latin typeface="MingLiU" panose="02020509000000000000" pitchFamily="49" charset="-120"/>
                <a:ea typeface="MingLiU" panose="02020509000000000000" pitchFamily="49" charset="-120"/>
              </a:rPr>
              <a:t>參考資料</a:t>
            </a:r>
            <a:endParaRPr lang="en-CA" sz="3600" b="0" i="0" u="none" strike="noStrike" cap="none" dirty="0">
              <a:solidFill>
                <a:srgbClr val="00B4C2"/>
              </a:solidFill>
              <a:latin typeface="MingLiU" panose="02020509000000000000" pitchFamily="49" charset="-120"/>
              <a:ea typeface="MingLiU" panose="02020509000000000000" pitchFamily="49" charset="-120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22860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幫助創建合規流程和培訓的資源，包括：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開源策略範本</a:t>
            </a:r>
            <a:endParaRPr lang="en-US" altLang="zh-TW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完整培訓計劃的參考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投影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片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指南、大綱和案例研究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社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提交的各種內容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indent="-228600"/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獲得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CC-0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授權的官方資源，允許出於任何目的免費重複使用、混用和共享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8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官方和社</a:t>
            </a:r>
            <a:r>
              <a:rPr kumimoji="1" lang="ja-JP" altLang="en-US" sz="24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zh-TW" altLang="en-US" sz="2400" dirty="0">
                <a:solidFill>
                  <a:srgbClr val="FF0000"/>
                </a:solidFill>
                <a:latin typeface="+mn-ea"/>
                <a:ea typeface="+mn-ea"/>
              </a:rPr>
              <a:t>的</a:t>
            </a:r>
            <a:r>
              <a:rPr lang="zh-TW" altLang="en-US" sz="2400" dirty="0">
                <a:solidFill>
                  <a:srgbClr val="F46500"/>
                </a:solidFill>
                <a:latin typeface="MingLiU" panose="02020509000000000000" pitchFamily="49" charset="-120"/>
                <a:ea typeface="MingLiU" panose="02020509000000000000" pitchFamily="49" charset="-120"/>
                <a:cs typeface="Lucida Sans"/>
                <a:sym typeface="Lucida Sans"/>
              </a:rPr>
              <a:t>合規資源 </a:t>
            </a:r>
            <a:endParaRPr lang="en-CA" sz="2400" b="0" i="0" u="none" strike="noStrike" cap="none" dirty="0">
              <a:solidFill>
                <a:srgbClr val="F46500"/>
              </a:solidFill>
              <a:latin typeface="MingLiU" panose="02020509000000000000" pitchFamily="49" charset="-120"/>
              <a:ea typeface="MingLiU" panose="02020509000000000000" pitchFamily="49" charset="-120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279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CA" sz="36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OpenChain</a:t>
            </a:r>
            <a:r>
              <a:rPr lang="ja-JP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社</a:t>
            </a:r>
            <a:r>
              <a:rPr kumimoji="1" lang="ja-JP" altLang="en-US" sz="36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endParaRPr lang="en-CA" sz="3600" i="0" u="none" strike="noStrike" cap="none" dirty="0">
              <a:solidFill>
                <a:srgbClr val="00B4C2"/>
              </a:solidFill>
              <a:latin typeface="新細明體" panose="02020500000000000000" pitchFamily="18" charset="-120"/>
              <a:ea typeface="新細明體" panose="02020500000000000000" pitchFamily="18" charset="-120"/>
              <a:sym typeface="Calibri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38200" y="1757738"/>
            <a:ext cx="10515599" cy="3829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全球雙週刊網路研討會和會議</a:t>
            </a:r>
            <a:endParaRPr lang="en-CA" b="0" i="0" u="none" strike="noStrike" cap="none" dirty="0">
              <a:solidFill>
                <a:schemeClr val="bg1">
                  <a:lumMod val="50000"/>
                </a:schemeClr>
              </a:solidFill>
              <a:latin typeface="+mn-ea"/>
              <a:ea typeface="+mn-ea"/>
              <a:sym typeface="Calibri"/>
            </a:endParaRPr>
          </a:p>
          <a:p>
            <a:pPr marL="228600" lvl="0" indent="-228600">
              <a:spcBef>
                <a:spcPts val="0"/>
              </a:spcBef>
              <a:buSzPct val="100000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支援和重點工作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組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中國、德國、印度、日本、韓國、台灣、英國和美國的特定區域工作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組。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>
              <a:spcBef>
                <a:spcPts val="0"/>
              </a:spcBef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汽車工作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組</a:t>
            </a:r>
            <a:endParaRPr lang="en-CA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 indent="-22860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參考模組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lvl="1" indent="-228600">
              <a:spcBef>
                <a:spcPts val="0"/>
              </a:spcBef>
            </a:pP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教育工作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組</a:t>
            </a:r>
            <a:endParaRPr lang="en-US" altLang="ja-JP" dirty="0">
              <a:solidFill>
                <a:schemeClr val="bg1">
                  <a:lumMod val="50000"/>
                </a:schemeClr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lvl="1" indent="-228600">
              <a:spcBef>
                <a:spcPts val="0"/>
              </a:spcBef>
            </a:pPr>
            <a:endParaRPr lang="en-CA" dirty="0">
              <a:solidFill>
                <a:schemeClr val="bg1">
                  <a:lumMod val="50000"/>
                </a:schemeClr>
              </a:solidFill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indent="-228600">
              <a:spcBef>
                <a:spcPts val="0"/>
              </a:spcBef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社</a:t>
            </a:r>
            <a:r>
              <a:rPr kumimoji="1" lang="ja-JP" altLang="en-US" dirty="0">
                <a:solidFill>
                  <a:schemeClr val="bg1">
                    <a:lumMod val="50000"/>
                  </a:schemeClr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活動對所有人開放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-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歡迎新的參與者加入</a:t>
            </a: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endParaRPr lang="en-CA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  <a:p>
            <a:pPr indent="-228600">
              <a:spcBef>
                <a:spcPts val="0"/>
              </a:spcBef>
            </a:pPr>
            <a:endParaRPr lang="en-CA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10048875" y="6235700"/>
            <a:ext cx="1304924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CA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9</a:t>
            </a:fld>
            <a:endParaRPr lang="en-CA" sz="12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838200" y="949415"/>
            <a:ext cx="10515599" cy="6799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SzPct val="25000"/>
            </a:pPr>
            <a:r>
              <a:rPr lang="zh-TW" altLang="en-US" sz="2400" dirty="0">
                <a:solidFill>
                  <a:srgbClr val="F46500"/>
                </a:solidFill>
                <a:latin typeface="+mn-ea"/>
                <a:ea typeface="+mn-ea"/>
                <a:cs typeface="Lucida Sans"/>
                <a:sym typeface="Lucida Sans"/>
              </a:rPr>
              <a:t>支持合規工作的活躍社</a:t>
            </a:r>
            <a:r>
              <a:rPr kumimoji="1" lang="ja-JP" altLang="en-US" sz="2400" dirty="0">
                <a:solidFill>
                  <a:srgbClr val="FF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群</a:t>
            </a:r>
            <a:endParaRPr lang="en-CA" sz="2400" i="0" u="none" strike="noStrike" cap="none" dirty="0">
              <a:solidFill>
                <a:srgbClr val="F46500"/>
              </a:solidFill>
              <a:latin typeface="新細明體" panose="02020500000000000000" pitchFamily="18" charset="-120"/>
              <a:ea typeface="新細明體" panose="02020500000000000000" pitchFamily="18" charset="-120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1267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8216</TotalTime>
  <Words>547</Words>
  <Application>Microsoft Office PowerPoint</Application>
  <PresentationFormat>ワイド画面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</vt:i4>
      </vt:variant>
    </vt:vector>
  </HeadingPairs>
  <TitlesOfParts>
    <vt:vector size="20" baseType="lpstr">
      <vt:lpstr>MingLiU</vt:lpstr>
      <vt:lpstr>ＭＳ Ｐゴシック</vt:lpstr>
      <vt:lpstr>新細明體</vt:lpstr>
      <vt:lpstr>宋体</vt:lpstr>
      <vt:lpstr>Arial</vt:lpstr>
      <vt:lpstr>Calibri</vt:lpstr>
      <vt:lpstr>Office Theme</vt:lpstr>
      <vt:lpstr>Office Theme</vt:lpstr>
      <vt:lpstr>ISO/IEC 5230開源許可合規性 </vt:lpstr>
      <vt:lpstr>OpenChain ISO 5230定義高品質開源合規計劃的關鍵要求。 OpenChain專案開發規範此標準。   我們的願景是提供可信任的開源與交付一致合規性資訊的供應鏈。   我們的使命是制定準則，為軟體供應鏈參與者實現對開源的有效管理。 </vt:lpstr>
      <vt:lpstr>PowerPoint プレゼンテーション</vt:lpstr>
      <vt:lpstr>當今的軟體供應鏈</vt:lpstr>
      <vt:lpstr>OpenChain ISO 5230供應鏈</vt:lpstr>
      <vt:lpstr>實現合規性的途徑 </vt:lpstr>
      <vt:lpstr>The OpenChain ISO 5230要求</vt:lpstr>
      <vt:lpstr>OpenChain參考資料</vt:lpstr>
      <vt:lpstr>OpenChain社群</vt:lpstr>
      <vt:lpstr>OpenChain ISO 5230合規性選項</vt:lpstr>
      <vt:lpstr>開始使用</vt:lpstr>
      <vt:lpstr>Get Started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Coughlan Shane</dc:creator>
  <cp:lastModifiedBy>mikuriya masatoshi 御厨　正敏</cp:lastModifiedBy>
  <cp:revision>242</cp:revision>
  <dcterms:created xsi:type="dcterms:W3CDTF">2019-04-09T08:37:53Z</dcterms:created>
  <dcterms:modified xsi:type="dcterms:W3CDTF">2021-05-09T22:17:59Z</dcterms:modified>
</cp:coreProperties>
</file>