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4" r:id="rId2"/>
  </p:sldMasterIdLst>
  <p:notesMasterIdLst>
    <p:notesMasterId r:id="rId15"/>
  </p:notesMasterIdLst>
  <p:sldIdLst>
    <p:sldId id="436" r:id="rId3"/>
    <p:sldId id="426" r:id="rId4"/>
    <p:sldId id="276" r:id="rId5"/>
    <p:sldId id="257" r:id="rId6"/>
    <p:sldId id="258" r:id="rId7"/>
    <p:sldId id="269" r:id="rId8"/>
    <p:sldId id="270" r:id="rId9"/>
    <p:sldId id="271" r:id="rId10"/>
    <p:sldId id="273" r:id="rId11"/>
    <p:sldId id="274" r:id="rId12"/>
    <p:sldId id="419" r:id="rId13"/>
    <p:sldId id="429" r:id="rId14"/>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e Coughlan" initials="SMC" lastIdx="8" clrIdx="0">
    <p:extLst>
      <p:ext uri="{19B8F6BF-5375-455C-9EA6-DF929625EA0E}">
        <p15:presenceInfo xmlns:p15="http://schemas.microsoft.com/office/powerpoint/2012/main" userId="Shane Coughlan" providerId="None"/>
      </p:ext>
    </p:extLst>
  </p:cmAuthor>
  <p:cmAuthor id="2" name="Guest User" initials="GU"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4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7D7DB-3AB6-A04E-AC4E-DA74EE0BCADC}" v="6" dt="2021-04-08T10:21:21.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92"/>
    <p:restoredTop sz="78980" autoAdjust="0"/>
  </p:normalViewPr>
  <p:slideViewPr>
    <p:cSldViewPr snapToGrid="0">
      <p:cViewPr varScale="1">
        <p:scale>
          <a:sx n="100" d="100"/>
          <a:sy n="100" d="100"/>
        </p:scale>
        <p:origin x="1288" y="1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815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de-de" sz="1200" b="0" i="0" u="none" strike="noStrike" cap="none">
                <a:solidFill>
                  <a:schemeClr val="dk1"/>
                </a:solidFill>
                <a:latin typeface="Calibri"/>
                <a:ea typeface="Calibri"/>
                <a:cs typeface="Calibri"/>
                <a:sym typeface="Calibri"/>
              </a:rPr>
              <a:t>Das OpenChain Project soll helfen, Compliance-Prozesse zu verbessern und Vertrauen innerhalb der gesamten Lieferkette aufzubauen.</a:t>
            </a:r>
          </a:p>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a:t>
            </a:fld>
            <a:endParaRPr lang="en-CA"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4180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10</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97347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2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de-de" sz="1200" b="0" i="0" u="none" strike="noStrike" cap="none">
                <a:solidFill>
                  <a:schemeClr val="dk1"/>
                </a:solidFill>
                <a:latin typeface="Calibri"/>
                <a:ea typeface="Calibri"/>
                <a:cs typeface="Calibri"/>
                <a:sym typeface="Calibri"/>
              </a:rPr>
              <a:t>Sie sind eingeladen, ein Teil unseres Projekts zu sein. Sie können sich unserer Community anschließen, indem Sie unsere Website besuchen, sich in eine Mailingliste eintragen oder an einem unserer Calls teilnehmen. Sie können auch auf die Web-App zur Selbstzertifizierung zugreifen und überprüfen, inwieweit Ihre aktuellen übergreifenden Prozesse den internationalen Normen entsprechen. Dies passiert selbstverständlich vollkommen vertraulich, bis Sie die OpenChain-Konformität erklären wollen.</a:t>
            </a:r>
          </a:p>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315" name="Google Shape;315;p2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11</a:t>
            </a:fld>
            <a:endParaRPr lang="en-CA"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23:notes"/>
          <p:cNvSpPr txBox="1">
            <a:spLocks noGrp="1"/>
          </p:cNvSpPr>
          <p:nvPr>
            <p:ph type="body" idx="1"/>
          </p:nvPr>
        </p:nvSpPr>
        <p:spPr>
          <a:xfrm>
            <a:off x="688180" y="4415790"/>
            <a:ext cx="5505300" cy="4183500"/>
          </a:xfrm>
          <a:prstGeom prst="rect">
            <a:avLst/>
          </a:prstGeom>
          <a:noFill/>
          <a:ln>
            <a:noFill/>
          </a:ln>
        </p:spPr>
        <p:txBody>
          <a:bodyPr spcFirstLastPara="1" wrap="square" lIns="93175" tIns="46575" rIns="93175" bIns="4657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de-de" sz="1200" b="0" i="0" u="none" strike="noStrike" cap="none">
                <a:solidFill>
                  <a:schemeClr val="dk1"/>
                </a:solidFill>
                <a:latin typeface="Calibri"/>
                <a:ea typeface="Calibri"/>
                <a:cs typeface="Calibri"/>
                <a:sym typeface="Calibri"/>
              </a:rPr>
              <a:t>Bitte sprechen Sie uns an, wenn Sie Kommentare, Fragen oder Ideen zur Teilnahme und Verbesserung des Projekts haben. </a:t>
            </a:r>
          </a:p>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323" name="Google Shape;323;p23:notes"/>
          <p:cNvSpPr txBox="1">
            <a:spLocks noGrp="1"/>
          </p:cNvSpPr>
          <p:nvPr>
            <p:ph type="sldNum" idx="12"/>
          </p:nvPr>
        </p:nvSpPr>
        <p:spPr>
          <a:xfrm>
            <a:off x="3898094" y="8829967"/>
            <a:ext cx="29820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12</a:t>
            </a:fld>
            <a:endParaRPr lang="en-CA"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197" name="Google Shape;197;p6: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a:t>
            </a:fld>
            <a:endParaRPr lang="en-CA"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03869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157" name="Google Shape;157;p1: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737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64" name="Shape 64"/>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4</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165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75" name="Shape 75"/>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5</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631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6</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2062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7</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6088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8</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6789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9</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2973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Point">
  <p:cSld name="Big Point">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25" name="Google Shape;25;p3"/>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3"/>
          <p:cNvSpPr/>
          <p:nvPr/>
        </p:nvSpPr>
        <p:spPr>
          <a:xfrm>
            <a:off x="4081462"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p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3600"/>
              <a:buFont typeface="Calibri"/>
              <a:buNone/>
              <a:defRPr sz="36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9" name="Google Shape;29;p3"/>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038600" y="6237287"/>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
  <p:cSld name="OBJECT">
    <p:spTree>
      <p:nvGrpSpPr>
        <p:cNvPr id="1" name="Shape 32"/>
        <p:cNvGrpSpPr/>
        <p:nvPr/>
      </p:nvGrpSpPr>
      <p:grpSpPr>
        <a:xfrm>
          <a:off x="0" y="0"/>
          <a:ext cx="0" cy="0"/>
          <a:chOff x="0" y="0"/>
          <a:chExt cx="0" cy="0"/>
        </a:xfrm>
      </p:grpSpPr>
      <p:sp>
        <p:nvSpPr>
          <p:cNvPr id="33" name="Google Shape;33;p4"/>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 name="Google Shape;34;p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4"/>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 name="Google Shape;36;p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37" name="Google Shape;37;p4"/>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41"/>
        <p:cNvGrpSpPr/>
        <p:nvPr/>
      </p:nvGrpSpPr>
      <p:grpSpPr>
        <a:xfrm>
          <a:off x="0" y="0"/>
          <a:ext cx="0" cy="0"/>
          <a:chOff x="0" y="0"/>
          <a:chExt cx="0" cy="0"/>
        </a:xfrm>
      </p:grpSpPr>
      <p:sp>
        <p:nvSpPr>
          <p:cNvPr id="42" name="Google Shape;42;p5"/>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3" name="Google Shape;43;p5"/>
          <p:cNvPicPr preferRelativeResize="0"/>
          <p:nvPr/>
        </p:nvPicPr>
        <p:blipFill rotWithShape="1">
          <a:blip r:embed="rId2">
            <a:alphaModFix/>
          </a:blip>
          <a:srcRect/>
          <a:stretch/>
        </p:blipFill>
        <p:spPr>
          <a:xfrm>
            <a:off x="838200" y="5800725"/>
            <a:ext cx="1425574" cy="790575"/>
          </a:xfrm>
          <a:prstGeom prst="rect">
            <a:avLst/>
          </a:prstGeom>
          <a:noFill/>
          <a:ln>
            <a:noFill/>
          </a:ln>
        </p:spPr>
      </p:pic>
      <p:pic>
        <p:nvPicPr>
          <p:cNvPr id="44" name="Google Shape;44;p5"/>
          <p:cNvPicPr preferRelativeResize="0"/>
          <p:nvPr/>
        </p:nvPicPr>
        <p:blipFill rotWithShape="1">
          <a:blip r:embed="rId3">
            <a:alphaModFix/>
          </a:blip>
          <a:srcRect/>
          <a:stretch/>
        </p:blipFill>
        <p:spPr>
          <a:xfrm>
            <a:off x="838200" y="1914525"/>
            <a:ext cx="4070350" cy="1808162"/>
          </a:xfrm>
          <a:prstGeom prst="rect">
            <a:avLst/>
          </a:prstGeom>
          <a:noFill/>
          <a:ln>
            <a:noFill/>
          </a:ln>
        </p:spPr>
      </p:pic>
      <p:sp>
        <p:nvSpPr>
          <p:cNvPr id="45" name="Google Shape;45;p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6" name="Google Shape;46;p5"/>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pic>
        <p:nvPicPr>
          <p:cNvPr id="50" name="Google Shape;50;p6"/>
          <p:cNvPicPr preferRelativeResize="0"/>
          <p:nvPr/>
        </p:nvPicPr>
        <p:blipFill rotWithShape="1">
          <a:blip r:embed="rId2">
            <a:alphaModFix/>
          </a:blip>
          <a:srcRect/>
          <a:stretch/>
        </p:blipFill>
        <p:spPr>
          <a:xfrm>
            <a:off x="838200" y="5800725"/>
            <a:ext cx="1425574" cy="790575"/>
          </a:xfrm>
          <a:prstGeom prst="rect">
            <a:avLst/>
          </a:prstGeom>
          <a:noFill/>
          <a:ln>
            <a:noFill/>
          </a:ln>
        </p:spPr>
      </p:pic>
      <p:sp>
        <p:nvSpPr>
          <p:cNvPr id="51" name="Google Shape;51;p6"/>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Google Shape;55;p6"/>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6"/>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17"/>
        <p:cNvGrpSpPr/>
        <p:nvPr/>
      </p:nvGrpSpPr>
      <p:grpSpPr>
        <a:xfrm>
          <a:off x="0" y="0"/>
          <a:ext cx="0" cy="0"/>
          <a:chOff x="0" y="0"/>
          <a:chExt cx="0" cy="0"/>
        </a:xfrm>
      </p:grpSpPr>
      <p:sp>
        <p:nvSpPr>
          <p:cNvPr id="118" name="Google Shape;118;p14"/>
          <p:cNvSpPr/>
          <p:nvPr/>
        </p:nvSpPr>
        <p:spPr>
          <a:xfrm>
            <a:off x="5019675" y="1914525"/>
            <a:ext cx="7172400" cy="18081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9" name="Google Shape;119;p14"/>
          <p:cNvPicPr preferRelativeResize="0"/>
          <p:nvPr/>
        </p:nvPicPr>
        <p:blipFill rotWithShape="1">
          <a:blip r:embed="rId2">
            <a:alphaModFix/>
          </a:blip>
          <a:srcRect/>
          <a:stretch/>
        </p:blipFill>
        <p:spPr>
          <a:xfrm>
            <a:off x="838200" y="5800725"/>
            <a:ext cx="1425600" cy="790500"/>
          </a:xfrm>
          <a:prstGeom prst="rect">
            <a:avLst/>
          </a:prstGeom>
          <a:noFill/>
          <a:ln>
            <a:noFill/>
          </a:ln>
        </p:spPr>
      </p:pic>
      <p:pic>
        <p:nvPicPr>
          <p:cNvPr id="120" name="Google Shape;120;p14"/>
          <p:cNvPicPr preferRelativeResize="0"/>
          <p:nvPr/>
        </p:nvPicPr>
        <p:blipFill rotWithShape="1">
          <a:blip r:embed="rId3">
            <a:alphaModFix/>
          </a:blip>
          <a:srcRect/>
          <a:stretch/>
        </p:blipFill>
        <p:spPr>
          <a:xfrm>
            <a:off x="838200" y="1914525"/>
            <a:ext cx="4070400" cy="1808100"/>
          </a:xfrm>
          <a:prstGeom prst="rect">
            <a:avLst/>
          </a:prstGeom>
          <a:noFill/>
          <a:ln>
            <a:noFill/>
          </a:ln>
        </p:spPr>
      </p:pic>
      <p:sp>
        <p:nvSpPr>
          <p:cNvPr id="121" name="Google Shape;121;p14"/>
          <p:cNvSpPr txBox="1">
            <a:spLocks noGrp="1"/>
          </p:cNvSpPr>
          <p:nvPr>
            <p:ph type="title"/>
          </p:nvPr>
        </p:nvSpPr>
        <p:spPr>
          <a:xfrm>
            <a:off x="5153024" y="1914525"/>
            <a:ext cx="7038900" cy="18078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22" name="Google Shape;122;p14"/>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14"/>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4"/>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5"/>
        <p:cNvGrpSpPr/>
        <p:nvPr/>
      </p:nvGrpSpPr>
      <p:grpSpPr>
        <a:xfrm>
          <a:off x="0" y="0"/>
          <a:ext cx="0" cy="0"/>
          <a:chOff x="0" y="0"/>
          <a:chExt cx="0" cy="0"/>
        </a:xfrm>
      </p:grpSpPr>
      <p:pic>
        <p:nvPicPr>
          <p:cNvPr id="126" name="Google Shape;126;p15"/>
          <p:cNvPicPr preferRelativeResize="0"/>
          <p:nvPr/>
        </p:nvPicPr>
        <p:blipFill rotWithShape="1">
          <a:blip r:embed="rId2">
            <a:alphaModFix/>
          </a:blip>
          <a:srcRect/>
          <a:stretch/>
        </p:blipFill>
        <p:spPr>
          <a:xfrm>
            <a:off x="4040975" y="1031875"/>
            <a:ext cx="4110000" cy="2279700"/>
          </a:xfrm>
          <a:prstGeom prst="rect">
            <a:avLst/>
          </a:prstGeom>
          <a:noFill/>
          <a:ln>
            <a:noFill/>
          </a:ln>
        </p:spPr>
      </p:pic>
      <p:sp>
        <p:nvSpPr>
          <p:cNvPr id="127" name="Google Shape;127;p15"/>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15"/>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15"/>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15"/>
          <p:cNvSpPr txBox="1"/>
          <p:nvPr/>
        </p:nvSpPr>
        <p:spPr>
          <a:xfrm>
            <a:off x="1447800" y="5130800"/>
            <a:ext cx="9144000" cy="42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7F7F7F"/>
              </a:buClr>
              <a:buSzPts val="2400"/>
              <a:buFont typeface="Arial"/>
              <a:buNone/>
            </a:pPr>
            <a:endParaRPr sz="2400" b="0" i="0" u="none" strike="noStrike" cap="none">
              <a:solidFill>
                <a:srgbClr val="7F7F7F"/>
              </a:solidFill>
              <a:latin typeface="Calibri"/>
              <a:ea typeface="Calibri"/>
              <a:cs typeface="Calibri"/>
              <a:sym typeface="Calibri"/>
            </a:endParaRPr>
          </a:p>
        </p:txBody>
      </p:sp>
      <p:sp>
        <p:nvSpPr>
          <p:cNvPr id="131" name="Google Shape;131;p15"/>
          <p:cNvSpPr txBox="1">
            <a:spLocks noGrp="1"/>
          </p:cNvSpPr>
          <p:nvPr>
            <p:ph type="ctrTitle"/>
          </p:nvPr>
        </p:nvSpPr>
        <p:spPr>
          <a:xfrm>
            <a:off x="1447800" y="3419475"/>
            <a:ext cx="9144000" cy="12477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32" name="Google Shape;132;p15"/>
          <p:cNvSpPr txBox="1">
            <a:spLocks noGrp="1"/>
          </p:cNvSpPr>
          <p:nvPr>
            <p:ph type="subTitle" idx="1"/>
          </p:nvPr>
        </p:nvSpPr>
        <p:spPr>
          <a:xfrm>
            <a:off x="1447800" y="4667250"/>
            <a:ext cx="9144000" cy="428700"/>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rgbClr val="00B4C2"/>
              </a:buClr>
              <a:buSzPts val="2400"/>
              <a:buFont typeface="Arial"/>
              <a:buNone/>
              <a:defRPr sz="2400" b="0" i="0" u="none" strike="noStrike" cap="none">
                <a:solidFill>
                  <a:srgbClr val="00B4C2"/>
                </a:solidFill>
                <a:latin typeface="Calibri"/>
                <a:ea typeface="Calibri"/>
                <a:cs typeface="Calibri"/>
                <a:sym typeface="Calibri"/>
              </a:defRPr>
            </a:lvl1pPr>
            <a:lvl2pPr marR="0" lvl="1" algn="ctr" rtl="0">
              <a:lnSpc>
                <a:spcPct val="90000"/>
              </a:lnSpc>
              <a:spcBef>
                <a:spcPts val="500"/>
              </a:spcBef>
              <a:spcAft>
                <a:spcPts val="0"/>
              </a:spcAft>
              <a:buClr>
                <a:srgbClr val="7F7F7F"/>
              </a:buClr>
              <a:buSzPts val="2000"/>
              <a:buFont typeface="Arial"/>
              <a:buNone/>
              <a:defRPr sz="2000" b="0" i="0" u="none" strike="noStrike" cap="none">
                <a:solidFill>
                  <a:srgbClr val="7F7F7F"/>
                </a:solidFill>
                <a:latin typeface="Calibri"/>
                <a:ea typeface="Calibri"/>
                <a:cs typeface="Calibri"/>
                <a:sym typeface="Calibri"/>
              </a:defRPr>
            </a:lvl2pPr>
            <a:lvl3pPr marR="0" lvl="2" algn="ctr" rtl="0">
              <a:lnSpc>
                <a:spcPct val="90000"/>
              </a:lnSpc>
              <a:spcBef>
                <a:spcPts val="50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4pPr>
            <a:lvl5pPr marR="0" lvl="4"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3" name="Google Shape;133;p15"/>
          <p:cNvSpPr txBox="1">
            <a:spLocks noGrp="1"/>
          </p:cNvSpPr>
          <p:nvPr>
            <p:ph type="ftr" idx="11"/>
          </p:nvPr>
        </p:nvSpPr>
        <p:spPr>
          <a:xfrm>
            <a:off x="4038600" y="61563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pic>
        <p:nvPicPr>
          <p:cNvPr id="135" name="Google Shape;135;p16"/>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36" name="Google Shape;136;p16"/>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 name="Google Shape;137;p16"/>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 name="Google Shape;138;p16"/>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1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40" name="Google Shape;140;p16"/>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6"/>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16"/>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16"/>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pic>
        <p:nvPicPr>
          <p:cNvPr id="145" name="Google Shape;145;p17"/>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46" name="Google Shape;146;p17"/>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7"/>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17"/>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p17"/>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50" name="Google Shape;150;p17"/>
          <p:cNvSpPr txBox="1">
            <a:spLocks noGrp="1"/>
          </p:cNvSpPr>
          <p:nvPr>
            <p:ph type="body" idx="1"/>
          </p:nvPr>
        </p:nvSpPr>
        <p:spPr>
          <a:xfrm>
            <a:off x="838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1" name="Google Shape;151;p17"/>
          <p:cNvSpPr txBox="1">
            <a:spLocks noGrp="1"/>
          </p:cNvSpPr>
          <p:nvPr>
            <p:ph type="body" idx="2"/>
          </p:nvPr>
        </p:nvSpPr>
        <p:spPr>
          <a:xfrm>
            <a:off x="6172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2" name="Google Shape;152;p17"/>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3" name="Google Shape;153;p17"/>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p17"/>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3"/>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3" name="Google Shape;113;p13"/>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3"/>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13"/>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13"/>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openchainproject.org/get-starte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certification.openchainproject.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openchainproject.org/get-started"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hyperlink" Target="https://certification.openchainproject.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spe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200" y="3835965"/>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de-de"/>
              <a:t>Einhaltung der ISO/IEC 5230 Open-Source-Lizenzanforderungen</a:t>
            </a:r>
          </a:p>
        </p:txBody>
      </p:sp>
      <p:pic>
        <p:nvPicPr>
          <p:cNvPr id="3" name="Picture 2" descr="A picture containing food&#10;&#10;Description automatically generated">
            <a:extLst>
              <a:ext uri="{FF2B5EF4-FFF2-40B4-BE49-F238E27FC236}">
                <a16:creationId xmlns:a16="http://schemas.microsoft.com/office/drawing/2014/main" id="{3A2304D4-8340-EF4D-85F5-3799BC7BD914}"/>
              </a:ext>
            </a:extLst>
          </p:cNvPr>
          <p:cNvPicPr>
            <a:picLocks noChangeAspect="1"/>
          </p:cNvPicPr>
          <p:nvPr/>
        </p:nvPicPr>
        <p:blipFill>
          <a:blip r:embed="rId3"/>
          <a:stretch>
            <a:fillRect/>
          </a:stretch>
        </p:blipFill>
        <p:spPr>
          <a:xfrm>
            <a:off x="3613150" y="860507"/>
            <a:ext cx="4965700" cy="2760593"/>
          </a:xfrm>
          <a:prstGeom prst="rect">
            <a:avLst/>
          </a:prstGeom>
        </p:spPr>
      </p:pic>
    </p:spTree>
    <p:extLst>
      <p:ext uri="{BB962C8B-B14F-4D97-AF65-F5344CB8AC3E}">
        <p14:creationId xmlns:p14="http://schemas.microsoft.com/office/powerpoint/2010/main" val="246175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de-de" sz="3600"/>
              <a:t>OpenChain ISO 5230 – Konformitätsoptionen</a:t>
            </a: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514350" lvl="0" indent="-514350">
              <a:spcBef>
                <a:spcPts val="0"/>
              </a:spcBef>
              <a:buFont typeface="+mj-lt"/>
              <a:buAutoNum type="arabicParenR"/>
            </a:pPr>
            <a:r>
              <a:rPr lang="de-de"/>
              <a:t>Selbstzertifizierung der Konformität mit der OpenChain-Norm</a:t>
            </a:r>
          </a:p>
          <a:p>
            <a:pPr marL="971550" lvl="1" indent="-514350">
              <a:spcBef>
                <a:spcPts val="0"/>
              </a:spcBef>
            </a:pPr>
            <a:r>
              <a:rPr lang="de-de"/>
              <a:t>Selbständige Implementierung von Prozessen mit verfügbarer Unterstützung durch das Referenzmaterial und Community Work Groups</a:t>
            </a:r>
          </a:p>
          <a:p>
            <a:pPr marL="971550" lvl="1" indent="-514350">
              <a:spcBef>
                <a:spcPts val="0"/>
              </a:spcBef>
            </a:pPr>
            <a:r>
              <a:rPr lang="de-de"/>
              <a:t>Zertifizierung der Konformität über einen kostenlosen Online-Fragebogen zur Selbstzertifizierung oder Einreichen einer Zertifizierung direkt beim OpenChain Project</a:t>
            </a:r>
          </a:p>
          <a:p>
            <a:pPr marL="971550" lvl="1" indent="-514350">
              <a:spcBef>
                <a:spcPts val="0"/>
              </a:spcBef>
            </a:pPr>
            <a:endParaRPr lang="en-US" dirty="0"/>
          </a:p>
          <a:p>
            <a:pPr marL="514350" indent="-514350">
              <a:spcBef>
                <a:spcPts val="0"/>
              </a:spcBef>
              <a:buFont typeface="+mj-lt"/>
              <a:buAutoNum type="arabicParenR"/>
            </a:pPr>
            <a:r>
              <a:rPr lang="de-de"/>
              <a:t>Zusammenarbeit mit einem  OpenChain Partner </a:t>
            </a:r>
          </a:p>
          <a:p>
            <a:pPr marL="971550" lvl="1" indent="-514350">
              <a:spcBef>
                <a:spcPts val="0"/>
              </a:spcBef>
            </a:pPr>
            <a:r>
              <a:rPr lang="de-de"/>
              <a:t>Kommerzielle Anbieter, die bei der Implementierung von Prozessen und der Zertifizierung der Konformität helfen</a:t>
            </a:r>
          </a:p>
          <a:p>
            <a:pPr marL="971550" lvl="1" indent="-514350">
              <a:spcBef>
                <a:spcPts val="0"/>
              </a:spcBef>
            </a:pPr>
            <a:r>
              <a:rPr lang="de-de"/>
              <a:t>Wählen Sie aus einer offiziellen Liste von autorisierten Anwaltskanzleien, Dienstleistern und Zertifizierungsstellen.</a:t>
            </a:r>
          </a:p>
          <a:p>
            <a:pPr marL="0" indent="0">
              <a:spcBef>
                <a:spcPts val="0"/>
              </a:spcBef>
              <a:buNone/>
            </a:pPr>
            <a:endParaRPr lang="en-CA" dirty="0"/>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10</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de-de" sz="2400">
                <a:solidFill>
                  <a:srgbClr val="F46500"/>
                </a:solidFill>
                <a:latin typeface="Lucida Sans"/>
                <a:ea typeface="Lucida Sans"/>
                <a:cs typeface="Lucida Sans"/>
                <a:sym typeface="Lucida Sans"/>
              </a:rPr>
              <a:t>Zertifizierung der Konformität mit der OpenChain-Norm</a:t>
            </a:r>
          </a:p>
        </p:txBody>
      </p:sp>
    </p:spTree>
    <p:extLst>
      <p:ext uri="{BB962C8B-B14F-4D97-AF65-F5344CB8AC3E}">
        <p14:creationId xmlns:p14="http://schemas.microsoft.com/office/powerpoint/2010/main" val="290046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de-de" sz="4400" b="0" i="0" u="none" strike="noStrike" cap="none">
                <a:solidFill>
                  <a:srgbClr val="00B4C2"/>
                </a:solidFill>
                <a:latin typeface="Calibri"/>
                <a:ea typeface="Calibri"/>
                <a:cs typeface="Calibri"/>
                <a:sym typeface="Calibri"/>
              </a:rPr>
              <a:t>Get Started</a:t>
            </a:r>
          </a:p>
        </p:txBody>
      </p:sp>
      <p:sp>
        <p:nvSpPr>
          <p:cNvPr id="319" name="Google Shape;319;p39"/>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0" lvl="0" indent="0">
              <a:spcBef>
                <a:spcPts val="0"/>
              </a:spcBef>
              <a:buSzPts val="3200"/>
              <a:buNone/>
            </a:pPr>
            <a:r>
              <a:rPr lang="de-de" sz="3200" b="0" i="0" u="none" strike="noStrike" cap="none">
                <a:solidFill>
                  <a:srgbClr val="7F7F7F"/>
                </a:solidFill>
                <a:latin typeface="Calibri"/>
                <a:ea typeface="Calibri"/>
                <a:cs typeface="Calibri"/>
                <a:sym typeface="Calibri"/>
              </a:rPr>
              <a:t>Informationen über unsere Community:</a:t>
            </a:r>
            <a:br>
              <a:rPr lang="de-de" sz="3200" b="0" i="0" u="none" strike="noStrike" cap="none">
                <a:solidFill>
                  <a:srgbClr val="7F7F7F"/>
                </a:solidFill>
                <a:latin typeface="Calibri"/>
                <a:ea typeface="Calibri"/>
                <a:cs typeface="Calibri"/>
                <a:sym typeface="Calibri"/>
              </a:rPr>
            </a:br>
            <a:r>
              <a:rPr lang="de-de" sz="3200">
                <a:hlinkClick r:id="rId3"/>
              </a:rPr>
              <a:t>https://www.openchainproject.org/get-started</a:t>
            </a:r>
          </a:p>
          <a:p>
            <a:pPr marL="0" lvl="0" indent="0">
              <a:spcBef>
                <a:spcPts val="0"/>
              </a:spcBef>
              <a:buSzPts val="3200"/>
              <a:buNone/>
            </a:pPr>
            <a:endParaRPr sz="3200" b="0" i="0" u="none" strike="noStrike" cap="none" dirty="0">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3200"/>
              <a:buFont typeface="Arial"/>
              <a:buNone/>
            </a:pPr>
            <a:r>
              <a:rPr lang="de-de" sz="3200" b="0" i="0" u="none" strike="noStrike" cap="none">
                <a:solidFill>
                  <a:srgbClr val="7F7F7F"/>
                </a:solidFill>
                <a:latin typeface="Calibri"/>
                <a:ea typeface="Calibri"/>
                <a:cs typeface="Calibri"/>
                <a:sym typeface="Calibri"/>
              </a:rPr>
              <a:t>Selbstzertifizierung oder Health Check einer Organisation/eines Unternehmens:</a:t>
            </a:r>
            <a:br>
              <a:rPr lang="de-de" sz="3200" b="0" i="0" u="none" strike="noStrike" cap="none">
                <a:solidFill>
                  <a:srgbClr val="7F7F7F"/>
                </a:solidFill>
                <a:latin typeface="Calibri"/>
                <a:ea typeface="Calibri"/>
                <a:cs typeface="Calibri"/>
                <a:sym typeface="Calibri"/>
              </a:rPr>
            </a:br>
            <a:r>
              <a:rPr lang="de-de" sz="3200" b="0" i="0" u="none" strike="noStrike" cap="none">
                <a:solidFill>
                  <a:srgbClr val="7F7F7F"/>
                </a:solidFill>
                <a:latin typeface="Calibri"/>
                <a:ea typeface="Calibri"/>
                <a:cs typeface="Calibri"/>
                <a:sym typeface="Calibri"/>
                <a:hlinkClick r:id="rId4"/>
              </a:rPr>
              <a:t>https://certification.openchainproject.org</a:t>
            </a:r>
            <a:r>
              <a:rPr lang="de-de" sz="3200" b="0" i="0" u="none" strike="noStrike" cap="none">
                <a:solidFill>
                  <a:srgbClr val="7F7F7F"/>
                </a:solidFill>
                <a:latin typeface="Calibri"/>
                <a:ea typeface="Calibri"/>
                <a:cs typeface="Calibri"/>
                <a:sym typeface="Calibri"/>
              </a:rPr>
              <a:t> </a:t>
            </a:r>
          </a:p>
        </p:txBody>
      </p:sp>
    </p:spTree>
    <p:extLst>
      <p:ext uri="{BB962C8B-B14F-4D97-AF65-F5344CB8AC3E}">
        <p14:creationId xmlns:p14="http://schemas.microsoft.com/office/powerpoint/2010/main" val="121616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0"/>
          <p:cNvSpPr txBox="1">
            <a:spLocks noGrp="1"/>
          </p:cNvSpPr>
          <p:nvPr>
            <p:ph type="title"/>
          </p:nvPr>
        </p:nvSpPr>
        <p:spPr>
          <a:xfrm>
            <a:off x="5153025" y="1914525"/>
            <a:ext cx="7038900" cy="180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100"/>
              <a:buFont typeface="Calibri"/>
              <a:buNone/>
            </a:pPr>
            <a:r>
              <a:rPr lang="de-de" sz="4000"/>
              <a:t>Get Started</a:t>
            </a:r>
          </a:p>
        </p:txBody>
      </p:sp>
      <p:sp>
        <p:nvSpPr>
          <p:cNvPr id="3" name="Google Shape;319;p39">
            <a:extLst>
              <a:ext uri="{FF2B5EF4-FFF2-40B4-BE49-F238E27FC236}">
                <a16:creationId xmlns:a16="http://schemas.microsoft.com/office/drawing/2014/main" id="{10652CC0-5175-2849-809E-DDDBAB344132}"/>
              </a:ext>
            </a:extLst>
          </p:cNvPr>
          <p:cNvSpPr txBox="1">
            <a:spLocks/>
          </p:cNvSpPr>
          <p:nvPr/>
        </p:nvSpPr>
        <p:spPr>
          <a:xfrm>
            <a:off x="2898443" y="4174272"/>
            <a:ext cx="6395113" cy="180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3200"/>
            </a:pPr>
            <a:r>
              <a:rPr lang="de-de" sz="2400">
                <a:solidFill>
                  <a:srgbClr val="7F7F7F"/>
                </a:solidFill>
                <a:latin typeface="Calibri" panose="020F0502020204030204" pitchFamily="34" charset="0"/>
                <a:ea typeface="Calibri"/>
                <a:cs typeface="Calibri" panose="020F0502020204030204" pitchFamily="34" charset="0"/>
                <a:sym typeface="Calibri"/>
              </a:rPr>
              <a:t>Informationen über unsere Community:</a:t>
            </a:r>
            <a:br>
              <a:rPr lang="de-de" sz="2400">
                <a:solidFill>
                  <a:srgbClr val="7F7F7F"/>
                </a:solidFill>
                <a:latin typeface="Calibri" panose="020F0502020204030204" pitchFamily="34" charset="0"/>
                <a:ea typeface="Calibri"/>
                <a:cs typeface="Calibri" panose="020F0502020204030204" pitchFamily="34" charset="0"/>
                <a:sym typeface="Calibri"/>
              </a:rPr>
            </a:br>
            <a:r>
              <a:rPr lang="de-de" sz="2400">
                <a:latin typeface="Calibri" panose="020F0502020204030204" pitchFamily="34" charset="0"/>
                <a:ea typeface="Calibri"/>
                <a:cs typeface="Calibri" panose="020F0502020204030204" pitchFamily="34" charset="0"/>
                <a:sym typeface="Calibri"/>
                <a:hlinkClick r:id="rId3"/>
              </a:rPr>
              <a:t>https://www.openchainproject.org/get-started</a:t>
            </a:r>
          </a:p>
          <a:p>
            <a:pPr>
              <a:buSzPts val="3200"/>
            </a:pPr>
            <a:endParaRPr lang="en-CA" sz="2400" dirty="0">
              <a:solidFill>
                <a:srgbClr val="7F7F7F"/>
              </a:solidFill>
              <a:latin typeface="Calibri" panose="020F0502020204030204" pitchFamily="34" charset="0"/>
              <a:ea typeface="Calibri"/>
              <a:cs typeface="Calibri" panose="020F0502020204030204" pitchFamily="34" charset="0"/>
              <a:sym typeface="Calibri"/>
            </a:endParaRPr>
          </a:p>
          <a:p>
            <a:pPr>
              <a:lnSpc>
                <a:spcPct val="90000"/>
              </a:lnSpc>
              <a:buClr>
                <a:srgbClr val="7F7F7F"/>
              </a:buClr>
              <a:buSzPts val="3200"/>
            </a:pPr>
            <a:r>
              <a:rPr lang="de-de" sz="2400">
                <a:solidFill>
                  <a:srgbClr val="7F7F7F"/>
                </a:solidFill>
                <a:latin typeface="Calibri" panose="020F0502020204030204" pitchFamily="34" charset="0"/>
                <a:ea typeface="Calibri"/>
                <a:cs typeface="Calibri" panose="020F0502020204030204" pitchFamily="34" charset="0"/>
                <a:sym typeface="Calibri"/>
              </a:rPr>
              <a:t>Selbstzertifizierung oder Health Check einer Organisation/eines Unternehmens:</a:t>
            </a:r>
            <a:br>
              <a:rPr lang="de-de" sz="2400">
                <a:solidFill>
                  <a:srgbClr val="7F7F7F"/>
                </a:solidFill>
                <a:latin typeface="Calibri" panose="020F0502020204030204" pitchFamily="34" charset="0"/>
                <a:ea typeface="Calibri"/>
                <a:cs typeface="Calibri" panose="020F0502020204030204" pitchFamily="34" charset="0"/>
                <a:sym typeface="Calibri"/>
              </a:rPr>
            </a:br>
            <a:r>
              <a:rPr lang="de-de" sz="2400">
                <a:solidFill>
                  <a:srgbClr val="7F7F7F"/>
                </a:solidFill>
                <a:latin typeface="Calibri" panose="020F0502020204030204" pitchFamily="34" charset="0"/>
                <a:ea typeface="Calibri"/>
                <a:cs typeface="Calibri" panose="020F0502020204030204" pitchFamily="34" charset="0"/>
                <a:sym typeface="Calibri"/>
                <a:hlinkClick r:id="rId4"/>
              </a:rPr>
              <a:t>https://certification.openchainproject.org</a:t>
            </a:r>
            <a:r>
              <a:rPr lang="de-de" sz="2400">
                <a:solidFill>
                  <a:srgbClr val="7F7F7F"/>
                </a:solidFill>
                <a:latin typeface="Calibri" panose="020F0502020204030204" pitchFamily="34" charset="0"/>
                <a:ea typeface="Calibri"/>
                <a:cs typeface="Calibri" panose="020F0502020204030204" pitchFamily="34" charset="0"/>
                <a:sym typeface="Calibri"/>
              </a:rPr>
              <a:t> </a:t>
            </a:r>
          </a:p>
        </p:txBody>
      </p:sp>
    </p:spTree>
    <p:extLst>
      <p:ext uri="{BB962C8B-B14F-4D97-AF65-F5344CB8AC3E}">
        <p14:creationId xmlns:p14="http://schemas.microsoft.com/office/powerpoint/2010/main" val="231508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838175" y="2295401"/>
            <a:ext cx="10515600" cy="1325700"/>
          </a:xfrm>
          <a:prstGeom prst="rect">
            <a:avLst/>
          </a:prstGeom>
          <a:noFill/>
          <a:ln>
            <a:noFill/>
          </a:ln>
        </p:spPr>
        <p:txBody>
          <a:bodyPr spcFirstLastPara="1" vert="horz" wrap="square" lIns="91425" tIns="91425" rIns="91425" bIns="91425" rtlCol="0" anchor="ctr" anchorCtr="0">
            <a:noAutofit/>
          </a:bodyPr>
          <a:lstStyle/>
          <a:p>
            <a:pPr>
              <a:buClr>
                <a:schemeClr val="dk1"/>
              </a:buClr>
              <a:buSzPts val="900"/>
            </a:pPr>
            <a:r>
              <a:rPr lang="de-de"/>
              <a:t>Die OpenChain-Spezifikation ISO 5230 definiert die wichtigsten Anforderungen an ein hochwertiges Open-Source-Compliance-Programm. Das OpenChain-Projekt entwickelt diese Norm.</a:t>
            </a:r>
            <a:br>
              <a:rPr lang="de-de"/>
            </a:br>
            <a:br>
              <a:rPr lang="de-de"/>
            </a:br>
            <a:r>
              <a:rPr lang="de-de" sz="2400" i="1"/>
              <a:t>Unsere Vision ist eine Lieferkette, in der Open Source mit vertrauenswürdigen und konsistenten Compliance-Informationen geliefert wird.</a:t>
            </a:r>
            <a:br>
              <a:rPr lang="de-de"/>
            </a:br>
            <a:br>
              <a:rPr lang="de-de"/>
            </a:br>
            <a:r>
              <a:rPr lang="de-de" sz="2400" i="1"/>
              <a:t>Unsere Aufgabe ist es, Anforderungen zu schaffen, um ein effektives Management von Open Source für die Teilnehmer der Software-Lieferkette zu erreichen.</a:t>
            </a:r>
          </a:p>
        </p:txBody>
      </p:sp>
      <p:sp>
        <p:nvSpPr>
          <p:cNvPr id="3" name="Shape 92">
            <a:extLst>
              <a:ext uri="{FF2B5EF4-FFF2-40B4-BE49-F238E27FC236}">
                <a16:creationId xmlns:a16="http://schemas.microsoft.com/office/drawing/2014/main" id="{191A853C-E2E9-C64E-A6FE-FDCD8F912313}"/>
              </a:ext>
            </a:extLst>
          </p:cNvPr>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2</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09558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1" name="Google Shape;181;p21">
            <a:extLst>
              <a:ext uri="{FF2B5EF4-FFF2-40B4-BE49-F238E27FC236}">
                <a16:creationId xmlns:a16="http://schemas.microsoft.com/office/drawing/2014/main" id="{24A69BBE-62EF-1F4B-8BF8-47879C1CB369}"/>
              </a:ext>
            </a:extLst>
          </p:cNvPr>
          <p:cNvSpPr txBox="1">
            <a:spLocks/>
          </p:cNvSpPr>
          <p:nvPr/>
        </p:nvSpPr>
        <p:spPr>
          <a:xfrm>
            <a:off x="974016" y="3800088"/>
            <a:ext cx="10243965" cy="26968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pPr algn="l">
              <a:spcAft>
                <a:spcPts val="600"/>
              </a:spcAft>
              <a:buClr>
                <a:srgbClr val="00B4C2"/>
              </a:buClr>
              <a:buSzPts val="900"/>
            </a:pPr>
            <a:endParaRPr lang="en-US" sz="2400" dirty="0">
              <a:solidFill>
                <a:srgbClr val="00B4C2"/>
              </a:solidFill>
              <a:latin typeface="Calibri"/>
              <a:ea typeface="Calibri"/>
              <a:cs typeface="Calibri"/>
              <a:sym typeface="Calibri"/>
            </a:endParaRPr>
          </a:p>
          <a:p>
            <a:pPr algn="l">
              <a:spcAft>
                <a:spcPts val="600"/>
              </a:spcAft>
              <a:buClr>
                <a:srgbClr val="00B4C2"/>
              </a:buClr>
              <a:buSzPts val="900"/>
            </a:pPr>
            <a:r>
              <a:rPr lang="de-de" sz="2000" dirty="0" err="1">
                <a:solidFill>
                  <a:srgbClr val="00B4C2"/>
                </a:solidFill>
                <a:latin typeface="Calibri"/>
                <a:ea typeface="Calibri"/>
                <a:cs typeface="Calibri"/>
                <a:sym typeface="Calibri"/>
              </a:rPr>
              <a:t>OpenChain</a:t>
            </a:r>
            <a:r>
              <a:rPr lang="de-de" sz="2000" dirty="0">
                <a:solidFill>
                  <a:srgbClr val="00B4C2"/>
                </a:solidFill>
                <a:latin typeface="Calibri"/>
                <a:ea typeface="Calibri"/>
                <a:cs typeface="Calibri"/>
                <a:sym typeface="Calibri"/>
              </a:rPr>
              <a:t> 2.1 (ISO/IEC 5230:2020) ist der </a:t>
            </a:r>
            <a:r>
              <a:rPr lang="de-de" sz="2000" b="1" dirty="0">
                <a:solidFill>
                  <a:srgbClr val="00B4C2"/>
                </a:solidFill>
                <a:latin typeface="Calibri"/>
                <a:ea typeface="Calibri"/>
                <a:cs typeface="Calibri"/>
                <a:sym typeface="Calibri"/>
              </a:rPr>
              <a:t>internationale Standard</a:t>
            </a:r>
            <a:r>
              <a:rPr lang="de-de" sz="2000" dirty="0">
                <a:solidFill>
                  <a:srgbClr val="00B4C2"/>
                </a:solidFill>
                <a:latin typeface="Calibri"/>
                <a:ea typeface="Calibri"/>
                <a:cs typeface="Calibri"/>
                <a:sym typeface="Calibri"/>
              </a:rPr>
              <a:t> für die Einhaltung von Open-Source-Lizenzen.</a:t>
            </a:r>
          </a:p>
          <a:p>
            <a:pPr algn="l">
              <a:spcAft>
                <a:spcPts val="600"/>
              </a:spcAft>
              <a:buClr>
                <a:srgbClr val="00B4C2"/>
              </a:buClr>
              <a:buSzPts val="900"/>
            </a:pPr>
            <a:r>
              <a:rPr lang="de-de" sz="2000" dirty="0">
                <a:solidFill>
                  <a:srgbClr val="00B4C2"/>
                </a:solidFill>
                <a:latin typeface="Calibri"/>
                <a:ea typeface="Calibri"/>
                <a:cs typeface="Calibri"/>
                <a:sym typeface="Calibri"/>
              </a:rPr>
              <a:t>Er ist einfach, effektiv und für </a:t>
            </a:r>
            <a:r>
              <a:rPr lang="de-de" sz="2000" b="1" dirty="0">
                <a:solidFill>
                  <a:srgbClr val="00B4C2"/>
                </a:solidFill>
                <a:latin typeface="Calibri"/>
                <a:ea typeface="Calibri"/>
                <a:cs typeface="Calibri"/>
                <a:sym typeface="Calibri"/>
              </a:rPr>
              <a:t>Unternehmen jeder Größe in allen Märkten</a:t>
            </a:r>
            <a:r>
              <a:rPr lang="de-de" sz="2000" dirty="0">
                <a:solidFill>
                  <a:srgbClr val="00B4C2"/>
                </a:solidFill>
                <a:latin typeface="Calibri"/>
                <a:ea typeface="Calibri"/>
                <a:cs typeface="Calibri"/>
                <a:sym typeface="Calibri"/>
              </a:rPr>
              <a:t> geeignet.</a:t>
            </a:r>
          </a:p>
          <a:p>
            <a:pPr algn="l">
              <a:spcAft>
                <a:spcPts val="600"/>
              </a:spcAft>
              <a:buClr>
                <a:srgbClr val="00B4C2"/>
              </a:buClr>
              <a:buSzPts val="900"/>
            </a:pPr>
            <a:r>
              <a:rPr lang="de-de" sz="2000" dirty="0">
                <a:solidFill>
                  <a:srgbClr val="00B4C2"/>
                </a:solidFill>
                <a:latin typeface="Calibri"/>
                <a:ea typeface="Calibri"/>
                <a:cs typeface="Calibri"/>
                <a:sym typeface="Calibri"/>
              </a:rPr>
              <a:t>Der Standard wird von einer </a:t>
            </a:r>
            <a:r>
              <a:rPr lang="de-de" sz="2000" b="1" dirty="0">
                <a:solidFill>
                  <a:srgbClr val="00B4C2"/>
                </a:solidFill>
                <a:latin typeface="Calibri"/>
                <a:ea typeface="Calibri"/>
                <a:cs typeface="Calibri"/>
                <a:sym typeface="Calibri"/>
              </a:rPr>
              <a:t>lebendigen User Community</a:t>
            </a:r>
            <a:r>
              <a:rPr lang="de-de" sz="2000" dirty="0">
                <a:solidFill>
                  <a:srgbClr val="00B4C2"/>
                </a:solidFill>
                <a:latin typeface="Calibri"/>
                <a:ea typeface="Calibri"/>
                <a:cs typeface="Calibri"/>
                <a:sym typeface="Calibri"/>
              </a:rPr>
              <a:t> </a:t>
            </a:r>
            <a:r>
              <a:rPr lang="de-de" sz="2000" b="1" dirty="0">
                <a:solidFill>
                  <a:srgbClr val="00B4C2"/>
                </a:solidFill>
                <a:latin typeface="Calibri"/>
                <a:ea typeface="Calibri"/>
                <a:cs typeface="Calibri"/>
                <a:sym typeface="Calibri"/>
              </a:rPr>
              <a:t>offen entwickelt</a:t>
            </a:r>
            <a:r>
              <a:rPr lang="de-de" sz="2000" dirty="0">
                <a:solidFill>
                  <a:srgbClr val="00B4C2"/>
                </a:solidFill>
                <a:latin typeface="Calibri"/>
                <a:ea typeface="Calibri"/>
                <a:cs typeface="Calibri"/>
                <a:sym typeface="Calibri"/>
              </a:rPr>
              <a:t> und ist für alle </a:t>
            </a:r>
            <a:r>
              <a:rPr lang="de-de" sz="2000" b="1" dirty="0">
                <a:solidFill>
                  <a:srgbClr val="00B4C2"/>
                </a:solidFill>
                <a:latin typeface="Calibri"/>
                <a:ea typeface="Calibri"/>
                <a:cs typeface="Calibri"/>
                <a:sym typeface="Calibri"/>
              </a:rPr>
              <a:t>frei verfügbar</a:t>
            </a:r>
            <a:r>
              <a:rPr lang="de-de" sz="2000" dirty="0">
                <a:solidFill>
                  <a:srgbClr val="00B4C2"/>
                </a:solidFill>
                <a:latin typeface="Calibri"/>
                <a:ea typeface="Calibri"/>
                <a:cs typeface="Calibri"/>
                <a:sym typeface="Calibri"/>
              </a:rPr>
              <a:t>.</a:t>
            </a:r>
          </a:p>
          <a:p>
            <a:pPr algn="l">
              <a:spcAft>
                <a:spcPts val="600"/>
              </a:spcAft>
              <a:buClr>
                <a:srgbClr val="00B4C2"/>
              </a:buClr>
              <a:buSzPts val="900"/>
            </a:pPr>
            <a:r>
              <a:rPr lang="de-de" sz="2000" dirty="0">
                <a:solidFill>
                  <a:srgbClr val="00B4C2"/>
                </a:solidFill>
                <a:latin typeface="Calibri"/>
                <a:ea typeface="Calibri"/>
                <a:cs typeface="Calibri"/>
                <a:sym typeface="Calibri"/>
              </a:rPr>
              <a:t>Unterstützt wird es durch eine kostenlose </a:t>
            </a:r>
            <a:r>
              <a:rPr lang="de-de" sz="2000" b="1" dirty="0">
                <a:solidFill>
                  <a:srgbClr val="00B4C2"/>
                </a:solidFill>
                <a:latin typeface="Calibri"/>
                <a:ea typeface="Calibri"/>
                <a:cs typeface="Calibri"/>
                <a:sym typeface="Calibri"/>
              </a:rPr>
              <a:t>Online-Selbstzertifizierung</a:t>
            </a:r>
            <a:r>
              <a:rPr lang="de-de" sz="2000" dirty="0">
                <a:solidFill>
                  <a:srgbClr val="00B4C2"/>
                </a:solidFill>
                <a:latin typeface="Calibri"/>
                <a:ea typeface="Calibri"/>
                <a:cs typeface="Calibri"/>
                <a:sym typeface="Calibri"/>
              </a:rPr>
              <a:t>, </a:t>
            </a:r>
            <a:r>
              <a:rPr lang="de-de" sz="2000" b="1" dirty="0">
                <a:solidFill>
                  <a:srgbClr val="00B4C2"/>
                </a:solidFill>
                <a:latin typeface="Calibri"/>
                <a:ea typeface="Calibri"/>
                <a:cs typeface="Calibri"/>
                <a:sym typeface="Calibri"/>
              </a:rPr>
              <a:t>Referenzmaterial</a:t>
            </a:r>
            <a:r>
              <a:rPr lang="de-de" sz="2000" dirty="0">
                <a:solidFill>
                  <a:srgbClr val="00B4C2"/>
                </a:solidFill>
                <a:latin typeface="Calibri"/>
                <a:ea typeface="Calibri"/>
                <a:cs typeface="Calibri"/>
                <a:sym typeface="Calibri"/>
              </a:rPr>
              <a:t> und </a:t>
            </a:r>
            <a:r>
              <a:rPr lang="de-de" sz="2000" b="1" dirty="0">
                <a:solidFill>
                  <a:srgbClr val="00B4C2"/>
                </a:solidFill>
                <a:latin typeface="Calibri"/>
                <a:ea typeface="Calibri"/>
                <a:cs typeface="Calibri"/>
                <a:sym typeface="Calibri"/>
              </a:rPr>
              <a:t>Partner von Service Providern</a:t>
            </a:r>
            <a:r>
              <a:rPr lang="de-de" sz="2000" dirty="0">
                <a:solidFill>
                  <a:srgbClr val="00B4C2"/>
                </a:solidFill>
                <a:latin typeface="Calibri"/>
                <a:ea typeface="Calibri"/>
                <a:cs typeface="Calibri"/>
                <a:sym typeface="Calibri"/>
              </a:rPr>
              <a:t>.</a:t>
            </a:r>
          </a:p>
          <a:p>
            <a:pPr>
              <a:buClr>
                <a:srgbClr val="00B4C2"/>
              </a:buClr>
              <a:buSzPts val="900"/>
            </a:pPr>
            <a:br>
              <a:rPr lang="de-de" sz="2400" dirty="0">
                <a:solidFill>
                  <a:srgbClr val="00B4C2"/>
                </a:solidFill>
                <a:latin typeface="Calibri"/>
                <a:ea typeface="Calibri"/>
                <a:cs typeface="Calibri"/>
                <a:sym typeface="Calibri"/>
              </a:rPr>
            </a:br>
            <a:r>
              <a:rPr lang="de-de" sz="2400" dirty="0">
                <a:solidFill>
                  <a:srgbClr val="00B4C2"/>
                </a:solidFill>
                <a:latin typeface="Calibri"/>
                <a:ea typeface="Calibri"/>
                <a:cs typeface="Calibri"/>
                <a:sym typeface="Calibri"/>
                <a:hlinkClick r:id="rId3"/>
              </a:rPr>
              <a:t>www.openchainproject.org</a:t>
            </a:r>
          </a:p>
          <a:p>
            <a:pPr algn="l">
              <a:buClr>
                <a:srgbClr val="00B4C2"/>
              </a:buClr>
              <a:buSzPts val="900"/>
            </a:pPr>
            <a:endParaRPr lang="en-US" sz="2400" dirty="0">
              <a:solidFill>
                <a:srgbClr val="00B4C2"/>
              </a:solidFill>
              <a:latin typeface="Calibri"/>
              <a:ea typeface="Calibri"/>
              <a:cs typeface="Calibri"/>
              <a:sym typeface="Calibri"/>
            </a:endParaRPr>
          </a:p>
        </p:txBody>
      </p:sp>
      <p:pic>
        <p:nvPicPr>
          <p:cNvPr id="1028" name="Picture 4">
            <a:extLst>
              <a:ext uri="{FF2B5EF4-FFF2-40B4-BE49-F238E27FC236}">
                <a16:creationId xmlns:a16="http://schemas.microsoft.com/office/drawing/2014/main" id="{ED9DC33F-E4BE-E046-BFCC-3C1BB365F5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333" y="234258"/>
            <a:ext cx="9265333" cy="94583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Text&#10;&#10;Description automatically generated">
            <a:extLst>
              <a:ext uri="{FF2B5EF4-FFF2-40B4-BE49-F238E27FC236}">
                <a16:creationId xmlns:a16="http://schemas.microsoft.com/office/drawing/2014/main" id="{69698A36-47E6-3442-AF2E-403D316854EA}"/>
              </a:ext>
            </a:extLst>
          </p:cNvPr>
          <p:cNvPicPr>
            <a:picLocks noChangeAspect="1"/>
          </p:cNvPicPr>
          <p:nvPr/>
        </p:nvPicPr>
        <p:blipFill>
          <a:blip r:embed="rId5"/>
          <a:stretch>
            <a:fillRect/>
          </a:stretch>
        </p:blipFill>
        <p:spPr>
          <a:xfrm>
            <a:off x="1530349" y="1343135"/>
            <a:ext cx="9131300" cy="2159000"/>
          </a:xfrm>
          <a:prstGeom prst="rect">
            <a:avLst/>
          </a:prstGeom>
        </p:spPr>
      </p:pic>
      <p:sp>
        <p:nvSpPr>
          <p:cNvPr id="5" name="Shape 92">
            <a:extLst>
              <a:ext uri="{FF2B5EF4-FFF2-40B4-BE49-F238E27FC236}">
                <a16:creationId xmlns:a16="http://schemas.microsoft.com/office/drawing/2014/main" id="{FED2E98F-3021-5946-9D7F-9D9F5125E39B}"/>
              </a:ext>
            </a:extLst>
          </p:cNvPr>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3</a:t>
            </a:fld>
            <a:endParaRPr lang="en-CA" sz="1200" b="0" i="0" u="none" strike="noStrike" cap="none">
              <a:solidFill>
                <a:srgbClr val="898989"/>
              </a:solidFill>
              <a:latin typeface="Calibri"/>
              <a:ea typeface="Calibri"/>
              <a:cs typeface="Calibri"/>
              <a:sym typeface="Calibri"/>
            </a:endParaRPr>
          </a:p>
        </p:txBody>
      </p:sp>
      <p:sp>
        <p:nvSpPr>
          <p:cNvPr id="6" name="テキスト ボックス 4">
            <a:extLst>
              <a:ext uri="{FF2B5EF4-FFF2-40B4-BE49-F238E27FC236}">
                <a16:creationId xmlns:a16="http://schemas.microsoft.com/office/drawing/2014/main" id="{BCE278C0-F9F5-4328-A311-98A8EDB07236}"/>
              </a:ext>
            </a:extLst>
          </p:cNvPr>
          <p:cNvSpPr txBox="1"/>
          <p:nvPr/>
        </p:nvSpPr>
        <p:spPr>
          <a:xfrm>
            <a:off x="1973765" y="1320833"/>
            <a:ext cx="1382752" cy="400110"/>
          </a:xfrm>
          <a:prstGeom prst="rect">
            <a:avLst/>
          </a:prstGeom>
          <a:solidFill>
            <a:schemeClr val="bg1"/>
          </a:solidFill>
        </p:spPr>
        <p:txBody>
          <a:bodyPr wrap="square" rtlCol="0">
            <a:spAutoFit/>
          </a:bodyPr>
          <a:lstStyle/>
          <a:p>
            <a:pPr algn="ctr"/>
            <a:r>
              <a:rPr kumimoji="1" lang="de-de" sz="2000" dirty="0">
                <a:solidFill>
                  <a:srgbClr val="008892"/>
                </a:solidFill>
                <a:latin typeface="Calibri" panose="020F0502020204030204" pitchFamily="34" charset="0"/>
              </a:rPr>
              <a:t>vorgelagert</a:t>
            </a:r>
          </a:p>
        </p:txBody>
      </p:sp>
      <p:sp>
        <p:nvSpPr>
          <p:cNvPr id="7" name="テキスト ボックス 19">
            <a:extLst>
              <a:ext uri="{FF2B5EF4-FFF2-40B4-BE49-F238E27FC236}">
                <a16:creationId xmlns:a16="http://schemas.microsoft.com/office/drawing/2014/main" id="{86EBD57B-03E0-4F8C-A515-1E70D2C3F5FB}"/>
              </a:ext>
            </a:extLst>
          </p:cNvPr>
          <p:cNvSpPr txBox="1"/>
          <p:nvPr/>
        </p:nvSpPr>
        <p:spPr>
          <a:xfrm>
            <a:off x="3925229" y="1617823"/>
            <a:ext cx="1304693" cy="400110"/>
          </a:xfrm>
          <a:prstGeom prst="rect">
            <a:avLst/>
          </a:prstGeom>
          <a:solidFill>
            <a:schemeClr val="bg1"/>
          </a:solidFill>
        </p:spPr>
        <p:txBody>
          <a:bodyPr wrap="square" rtlCol="0">
            <a:spAutoFit/>
          </a:bodyPr>
          <a:lstStyle/>
          <a:p>
            <a:pPr algn="ctr"/>
            <a:r>
              <a:rPr kumimoji="1" lang="de-de" sz="2000" dirty="0">
                <a:solidFill>
                  <a:srgbClr val="008892"/>
                </a:solidFill>
                <a:latin typeface="Calibri" panose="020F0502020204030204" pitchFamily="34" charset="0"/>
              </a:rPr>
              <a:t>eingehend</a:t>
            </a:r>
          </a:p>
        </p:txBody>
      </p:sp>
      <p:sp>
        <p:nvSpPr>
          <p:cNvPr id="8" name="テキスト ボックス 20">
            <a:extLst>
              <a:ext uri="{FF2B5EF4-FFF2-40B4-BE49-F238E27FC236}">
                <a16:creationId xmlns:a16="http://schemas.microsoft.com/office/drawing/2014/main" id="{ED6F709E-AF32-4029-8B04-E72E5BDBEF3D}"/>
              </a:ext>
            </a:extLst>
          </p:cNvPr>
          <p:cNvSpPr txBox="1"/>
          <p:nvPr/>
        </p:nvSpPr>
        <p:spPr>
          <a:xfrm>
            <a:off x="6835698" y="2433786"/>
            <a:ext cx="1445910" cy="400110"/>
          </a:xfrm>
          <a:prstGeom prst="rect">
            <a:avLst/>
          </a:prstGeom>
          <a:solidFill>
            <a:schemeClr val="bg1"/>
          </a:solidFill>
        </p:spPr>
        <p:txBody>
          <a:bodyPr wrap="square" rtlCol="0">
            <a:spAutoFit/>
          </a:bodyPr>
          <a:lstStyle/>
          <a:p>
            <a:pPr algn="ctr"/>
            <a:r>
              <a:rPr kumimoji="1" lang="de-de" sz="2000" dirty="0">
                <a:solidFill>
                  <a:srgbClr val="008892"/>
                </a:solidFill>
                <a:latin typeface="Calibri" panose="020F0502020204030204" pitchFamily="34" charset="0"/>
              </a:rPr>
              <a:t>ausgehend</a:t>
            </a:r>
          </a:p>
        </p:txBody>
      </p:sp>
      <p:sp>
        <p:nvSpPr>
          <p:cNvPr id="9" name="テキスト ボックス 16">
            <a:extLst>
              <a:ext uri="{FF2B5EF4-FFF2-40B4-BE49-F238E27FC236}">
                <a16:creationId xmlns:a16="http://schemas.microsoft.com/office/drawing/2014/main" id="{8A7494E8-3342-4ECC-9F2E-B55581E2B991}"/>
              </a:ext>
            </a:extLst>
          </p:cNvPr>
          <p:cNvSpPr txBox="1"/>
          <p:nvPr/>
        </p:nvSpPr>
        <p:spPr>
          <a:xfrm>
            <a:off x="8720254" y="1360761"/>
            <a:ext cx="1594624" cy="400110"/>
          </a:xfrm>
          <a:prstGeom prst="rect">
            <a:avLst/>
          </a:prstGeom>
          <a:solidFill>
            <a:schemeClr val="lt1"/>
          </a:solidFill>
        </p:spPr>
        <p:txBody>
          <a:bodyPr wrap="square" rtlCol="0">
            <a:spAutoFit/>
          </a:bodyPr>
          <a:lstStyle/>
          <a:p>
            <a:pPr algn="ctr"/>
            <a:r>
              <a:rPr kumimoji="1" lang="de-de" sz="2000" dirty="0">
                <a:solidFill>
                  <a:srgbClr val="008892"/>
                </a:solidFill>
                <a:latin typeface="Calibri" panose="020F0502020204030204" pitchFamily="34" charset="0"/>
              </a:rPr>
              <a:t>nachgelagert</a:t>
            </a:r>
          </a:p>
        </p:txBody>
      </p:sp>
      <p:sp>
        <p:nvSpPr>
          <p:cNvPr id="10" name="テキスト ボックス 16">
            <a:extLst>
              <a:ext uri="{FF2B5EF4-FFF2-40B4-BE49-F238E27FC236}">
                <a16:creationId xmlns:a16="http://schemas.microsoft.com/office/drawing/2014/main" id="{7A236104-5314-4AF2-961B-ED2DB75FA1A6}"/>
              </a:ext>
            </a:extLst>
          </p:cNvPr>
          <p:cNvSpPr txBox="1"/>
          <p:nvPr/>
        </p:nvSpPr>
        <p:spPr>
          <a:xfrm>
            <a:off x="8592828" y="1720943"/>
            <a:ext cx="1849476" cy="1015663"/>
          </a:xfrm>
          <a:prstGeom prst="rect">
            <a:avLst/>
          </a:prstGeom>
          <a:solidFill>
            <a:schemeClr val="lt1"/>
          </a:solidFill>
        </p:spPr>
        <p:txBody>
          <a:bodyPr wrap="square" rtlCol="0">
            <a:spAutoFit/>
          </a:bodyPr>
          <a:lstStyle/>
          <a:p>
            <a:pPr marL="342900" indent="-342900">
              <a:buFont typeface="Arial" panose="020B0604020202020204" pitchFamily="34" charset="0"/>
              <a:buChar char="•"/>
            </a:pPr>
            <a:r>
              <a:rPr kumimoji="1" lang="de-de" sz="2000" dirty="0">
                <a:solidFill>
                  <a:srgbClr val="008892"/>
                </a:solidFill>
                <a:latin typeface="Calibri" panose="020F0502020204030204" pitchFamily="34" charset="0"/>
              </a:rPr>
              <a:t>Kunden</a:t>
            </a:r>
          </a:p>
          <a:p>
            <a:pPr marL="342900" indent="-342900">
              <a:buFont typeface="Arial" panose="020B0604020202020204" pitchFamily="34" charset="0"/>
              <a:buChar char="•"/>
            </a:pPr>
            <a:r>
              <a:rPr kumimoji="1" lang="de-DE" sz="2000" dirty="0">
                <a:solidFill>
                  <a:srgbClr val="008892"/>
                </a:solidFill>
                <a:latin typeface="Calibri" panose="020F0502020204030204" pitchFamily="34" charset="0"/>
              </a:rPr>
              <a:t>User</a:t>
            </a:r>
          </a:p>
          <a:p>
            <a:pPr marL="342900" indent="-342900">
              <a:buFont typeface="Arial" panose="020B0604020202020204" pitchFamily="34" charset="0"/>
              <a:buChar char="•"/>
            </a:pPr>
            <a:r>
              <a:rPr kumimoji="1" lang="de-DE" sz="2000" dirty="0">
                <a:solidFill>
                  <a:srgbClr val="008892"/>
                </a:solidFill>
                <a:latin typeface="Calibri" panose="020F0502020204030204" pitchFamily="34" charset="0"/>
              </a:rPr>
              <a:t>Community</a:t>
            </a:r>
            <a:endParaRPr kumimoji="1" lang="de-de" sz="2000" dirty="0">
              <a:solidFill>
                <a:srgbClr val="008892"/>
              </a:solidFill>
              <a:latin typeface="Calibri" panose="020F0502020204030204" pitchFamily="34" charset="0"/>
            </a:endParaRPr>
          </a:p>
        </p:txBody>
      </p:sp>
      <p:sp>
        <p:nvSpPr>
          <p:cNvPr id="12" name="テキスト ボックス 16">
            <a:extLst>
              <a:ext uri="{FF2B5EF4-FFF2-40B4-BE49-F238E27FC236}">
                <a16:creationId xmlns:a16="http://schemas.microsoft.com/office/drawing/2014/main" id="{4EAFBE40-C52C-4F63-A20F-6321BB66937A}"/>
              </a:ext>
            </a:extLst>
          </p:cNvPr>
          <p:cNvSpPr txBox="1"/>
          <p:nvPr/>
        </p:nvSpPr>
        <p:spPr>
          <a:xfrm>
            <a:off x="1705092" y="1685414"/>
            <a:ext cx="1956187" cy="1015663"/>
          </a:xfrm>
          <a:prstGeom prst="rect">
            <a:avLst/>
          </a:prstGeom>
          <a:solidFill>
            <a:schemeClr val="lt1"/>
          </a:solidFill>
        </p:spPr>
        <p:txBody>
          <a:bodyPr wrap="square" rtlCol="0">
            <a:spAutoFit/>
          </a:bodyPr>
          <a:lstStyle/>
          <a:p>
            <a:pPr marL="342900" indent="-342900">
              <a:buFont typeface="Arial" panose="020B0604020202020204" pitchFamily="34" charset="0"/>
              <a:buChar char="•"/>
            </a:pPr>
            <a:r>
              <a:rPr kumimoji="1" lang="de-de" sz="2000" dirty="0">
                <a:solidFill>
                  <a:srgbClr val="008892"/>
                </a:solidFill>
                <a:latin typeface="Calibri" panose="020F0502020204030204" pitchFamily="34" charset="0"/>
              </a:rPr>
              <a:t>Lieferanten</a:t>
            </a:r>
          </a:p>
          <a:p>
            <a:pPr marL="342900" indent="-342900">
              <a:buFont typeface="Arial" panose="020B0604020202020204" pitchFamily="34" charset="0"/>
              <a:buChar char="•"/>
            </a:pPr>
            <a:r>
              <a:rPr kumimoji="1" lang="de-DE" sz="2000" dirty="0">
                <a:solidFill>
                  <a:srgbClr val="008892"/>
                </a:solidFill>
                <a:latin typeface="Calibri" panose="020F0502020204030204" pitchFamily="34" charset="0"/>
              </a:rPr>
              <a:t>Open Source-Projekte</a:t>
            </a:r>
            <a:endParaRPr kumimoji="1" lang="de-de" sz="2000" dirty="0">
              <a:solidFill>
                <a:srgbClr val="008892"/>
              </a:solidFill>
              <a:latin typeface="Calibri" panose="020F0502020204030204" pitchFamily="34" charset="0"/>
            </a:endParaRPr>
          </a:p>
        </p:txBody>
      </p:sp>
      <p:sp>
        <p:nvSpPr>
          <p:cNvPr id="14" name="テキスト ボックス 16">
            <a:extLst>
              <a:ext uri="{FF2B5EF4-FFF2-40B4-BE49-F238E27FC236}">
                <a16:creationId xmlns:a16="http://schemas.microsoft.com/office/drawing/2014/main" id="{7A9070C2-7A7C-40D6-866B-153A489A9F79}"/>
              </a:ext>
            </a:extLst>
          </p:cNvPr>
          <p:cNvSpPr txBox="1"/>
          <p:nvPr/>
        </p:nvSpPr>
        <p:spPr>
          <a:xfrm>
            <a:off x="5146559" y="2211429"/>
            <a:ext cx="1849476" cy="1107996"/>
          </a:xfrm>
          <a:prstGeom prst="rect">
            <a:avLst/>
          </a:prstGeom>
          <a:solidFill>
            <a:schemeClr val="lt1"/>
          </a:solidFill>
        </p:spPr>
        <p:txBody>
          <a:bodyPr wrap="square" rtlCol="0">
            <a:spAutoFit/>
          </a:bodyPr>
          <a:lstStyle/>
          <a:p>
            <a:pPr algn="ctr"/>
            <a:r>
              <a:rPr kumimoji="1" lang="de-de" sz="2200" dirty="0">
                <a:solidFill>
                  <a:srgbClr val="008892"/>
                </a:solidFill>
                <a:latin typeface="Calibri" panose="020F0502020204030204" pitchFamily="34" charset="0"/>
              </a:rPr>
              <a:t>Schulung</a:t>
            </a:r>
          </a:p>
          <a:p>
            <a:pPr algn="ctr"/>
            <a:r>
              <a:rPr kumimoji="1" lang="de-DE" sz="2200" dirty="0">
                <a:solidFill>
                  <a:srgbClr val="008892"/>
                </a:solidFill>
                <a:latin typeface="Calibri" panose="020F0502020204030204" pitchFamily="34" charset="0"/>
              </a:rPr>
              <a:t>Richtlinie</a:t>
            </a:r>
          </a:p>
          <a:p>
            <a:pPr algn="ctr"/>
            <a:r>
              <a:rPr kumimoji="1" lang="de-DE" sz="2200" dirty="0">
                <a:solidFill>
                  <a:srgbClr val="008892"/>
                </a:solidFill>
                <a:latin typeface="Calibri" panose="020F0502020204030204" pitchFamily="34" charset="0"/>
              </a:rPr>
              <a:t>Prozess</a:t>
            </a:r>
            <a:endParaRPr kumimoji="1" lang="de-de" sz="2200" dirty="0">
              <a:solidFill>
                <a:srgbClr val="008892"/>
              </a:solidFill>
              <a:latin typeface="Calibri" panose="020F0502020204030204" pitchFamily="34" charset="0"/>
            </a:endParaRPr>
          </a:p>
        </p:txBody>
      </p:sp>
    </p:spTree>
    <p:extLst>
      <p:ext uri="{BB962C8B-B14F-4D97-AF65-F5344CB8AC3E}">
        <p14:creationId xmlns:p14="http://schemas.microsoft.com/office/powerpoint/2010/main" val="194654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de-de" sz="3600"/>
              <a:t>Die</a:t>
            </a:r>
            <a:r>
              <a:rPr lang="de-de" sz="3600" b="0" i="0" u="none" strike="noStrike" cap="none">
                <a:solidFill>
                  <a:srgbClr val="00B4C2"/>
                </a:solidFill>
                <a:latin typeface="Calibri"/>
                <a:ea typeface="Calibri"/>
                <a:cs typeface="Calibri"/>
                <a:sym typeface="Calibri"/>
              </a:rPr>
              <a:t> Software-Lieferkette heute</a:t>
            </a:r>
          </a:p>
        </p:txBody>
      </p:sp>
      <p:sp>
        <p:nvSpPr>
          <p:cNvPr id="67" name="Shape 67"/>
          <p:cNvSpPr txBox="1">
            <a:spLocks noGrp="1"/>
          </p:cNvSpPr>
          <p:nvPr>
            <p:ph type="body" idx="1"/>
          </p:nvPr>
        </p:nvSpPr>
        <p:spPr>
          <a:xfrm>
            <a:off x="838200" y="1780674"/>
            <a:ext cx="10515599" cy="390962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de-de" sz="2800" b="0" i="0" u="none" strike="noStrike" cap="none">
                <a:solidFill>
                  <a:srgbClr val="7F7F7F"/>
                </a:solidFill>
                <a:latin typeface="Calibri"/>
                <a:ea typeface="Calibri"/>
                <a:cs typeface="Calibri"/>
                <a:sym typeface="Calibri"/>
              </a:rPr>
              <a:t>Jeder Teilnehmer einer Lieferkette muss die Rechte der Entwickler und die Wahl der Lizenzen respektieren.</a:t>
            </a:r>
          </a:p>
          <a:p>
            <a:pPr marL="228600" marR="0" lvl="0" indent="-228600" algn="l" rtl="0">
              <a:lnSpc>
                <a:spcPct val="90000"/>
              </a:lnSpc>
              <a:spcBef>
                <a:spcPts val="1000"/>
              </a:spcBef>
              <a:spcAft>
                <a:spcPts val="0"/>
              </a:spcAft>
              <a:buClr>
                <a:srgbClr val="7F7F7F"/>
              </a:buClr>
              <a:buSzPct val="100000"/>
              <a:buFont typeface="Arial"/>
              <a:buChar char="•"/>
            </a:pPr>
            <a:r>
              <a:rPr lang="de-de" sz="2800" b="0" i="0" u="none" strike="noStrike" cap="none">
                <a:solidFill>
                  <a:srgbClr val="7F7F7F"/>
                </a:solidFill>
                <a:latin typeface="Calibri"/>
                <a:ea typeface="Calibri"/>
                <a:cs typeface="Calibri"/>
                <a:sym typeface="Calibri"/>
              </a:rPr>
              <a:t>Um diese Verpflichtungen zu erfüllen, sind u. a. Bemühungen im Bereich Compliance erforderlich:</a:t>
            </a:r>
          </a:p>
          <a:p>
            <a:pPr marL="685800" marR="0" lvl="1" indent="-228600" algn="l" rtl="0">
              <a:lnSpc>
                <a:spcPct val="90000"/>
              </a:lnSpc>
              <a:spcBef>
                <a:spcPts val="500"/>
              </a:spcBef>
              <a:spcAft>
                <a:spcPts val="0"/>
              </a:spcAft>
              <a:buClr>
                <a:srgbClr val="7F7F7F"/>
              </a:buClr>
              <a:buSzPct val="100000"/>
              <a:buFont typeface="Arial"/>
              <a:buChar char="•"/>
            </a:pPr>
            <a:r>
              <a:rPr lang="de-de" sz="2400" b="0" i="0" u="none" strike="noStrike" cap="none">
                <a:solidFill>
                  <a:srgbClr val="7F7F7F"/>
                </a:solidFill>
                <a:latin typeface="Calibri"/>
                <a:ea typeface="Calibri"/>
                <a:cs typeface="Calibri"/>
                <a:sym typeface="Calibri"/>
              </a:rPr>
              <a:t>Identifizieren, Verfolgen und Verwalten von eingehenden Open-Source-Komponenten </a:t>
            </a:r>
          </a:p>
          <a:p>
            <a:pPr marL="685800" marR="0" lvl="1" indent="-228600" algn="l" rtl="0">
              <a:lnSpc>
                <a:spcPct val="90000"/>
              </a:lnSpc>
              <a:spcBef>
                <a:spcPts val="500"/>
              </a:spcBef>
              <a:spcAft>
                <a:spcPts val="0"/>
              </a:spcAft>
              <a:buClr>
                <a:srgbClr val="7F7F7F"/>
              </a:buClr>
              <a:buSzPct val="100000"/>
              <a:buFont typeface="Arial"/>
              <a:buChar char="•"/>
            </a:pPr>
            <a:r>
              <a:rPr lang="de-de" sz="2400" b="0" i="0" u="none" strike="noStrike" cap="none">
                <a:solidFill>
                  <a:srgbClr val="7F7F7F"/>
                </a:solidFill>
                <a:latin typeface="Calibri"/>
                <a:ea typeface="Calibri"/>
                <a:cs typeface="Calibri"/>
                <a:sym typeface="Calibri"/>
              </a:rPr>
              <a:t>Bewertung und Erfüllung von Lizenzverpflichtungen für ausgehende Komponenten</a:t>
            </a:r>
          </a:p>
          <a:p>
            <a:pPr indent="-228600"/>
            <a:r>
              <a:rPr lang="de-de" b="0" i="0" u="none" strike="noStrike" cap="none">
                <a:solidFill>
                  <a:srgbClr val="7F7F7F"/>
                </a:solidFill>
                <a:latin typeface="Calibri"/>
                <a:ea typeface="Calibri"/>
                <a:cs typeface="Calibri"/>
                <a:sym typeface="Calibri"/>
              </a:rPr>
              <a:t>Problem: Innerhalb einer Lieferkette muss jeder Teilnehmer für die Einhaltung der Open-Source-Compliance im Wesentlichen identische Prozesse neu erstellen.</a:t>
            </a:r>
          </a:p>
          <a:p>
            <a:pPr lvl="1" indent="-228600"/>
            <a:endParaRPr lang="en-US" b="0" i="0" u="none" strike="noStrike" cap="none" dirty="0">
              <a:solidFill>
                <a:srgbClr val="7F7F7F"/>
              </a:solidFill>
              <a:latin typeface="Calibri"/>
              <a:ea typeface="Calibri"/>
              <a:cs typeface="Calibri"/>
              <a:sym typeface="Calibri"/>
            </a:endParaRPr>
          </a:p>
          <a:p>
            <a:pPr marL="228600" marR="0" lvl="0" indent="-228600" algn="l" rtl="0">
              <a:lnSpc>
                <a:spcPct val="90000"/>
              </a:lnSpc>
              <a:spcBef>
                <a:spcPts val="1000"/>
              </a:spcBef>
              <a:spcAft>
                <a:spcPts val="0"/>
              </a:spcAft>
              <a:buClr>
                <a:srgbClr val="7F7F7F"/>
              </a:buClr>
              <a:buSzPct val="100000"/>
              <a:buFont typeface="Arial"/>
              <a:buNone/>
            </a:pPr>
            <a:endParaRPr lang="en-US" sz="2800" b="0" i="0" u="none" strike="noStrike" cap="none" dirty="0">
              <a:solidFill>
                <a:srgbClr val="7F7F7F"/>
              </a:solidFill>
              <a:latin typeface="Calibri"/>
              <a:ea typeface="Calibri"/>
              <a:cs typeface="Calibri"/>
              <a:sym typeface="Calibri"/>
            </a:endParaRPr>
          </a:p>
        </p:txBody>
      </p:sp>
      <p:sp>
        <p:nvSpPr>
          <p:cNvPr id="70" name="Shape 70"/>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4</a:t>
            </a:fld>
            <a:endParaRPr lang="en-CA" sz="1200" b="0" i="0" u="none" strike="noStrike" cap="none">
              <a:solidFill>
                <a:srgbClr val="898989"/>
              </a:solidFill>
              <a:latin typeface="Calibri"/>
              <a:ea typeface="Calibri"/>
              <a:cs typeface="Calibri"/>
              <a:sym typeface="Calibri"/>
            </a:endParaRPr>
          </a:p>
        </p:txBody>
      </p:sp>
      <p:sp>
        <p:nvSpPr>
          <p:cNvPr id="71" name="Shape 71"/>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de-de" sz="2400" b="0" i="0" u="none" strike="noStrike" cap="none">
                <a:solidFill>
                  <a:srgbClr val="F46500"/>
                </a:solidFill>
                <a:latin typeface="Lucida Sans"/>
                <a:ea typeface="Lucida Sans"/>
                <a:cs typeface="Lucida Sans"/>
                <a:sym typeface="Lucida Sans"/>
              </a:rPr>
              <a:t>Doppelte Compliance-Bemühungen in Lieferketten</a:t>
            </a:r>
          </a:p>
        </p:txBody>
      </p:sp>
    </p:spTree>
    <p:extLst>
      <p:ext uri="{BB962C8B-B14F-4D97-AF65-F5344CB8AC3E}">
        <p14:creationId xmlns:p14="http://schemas.microsoft.com/office/powerpoint/2010/main" val="427299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de-de" sz="3600" b="0" i="0" u="none" strike="noStrike" cap="none">
                <a:solidFill>
                  <a:srgbClr val="00B4C2"/>
                </a:solidFill>
                <a:latin typeface="Calibri"/>
                <a:ea typeface="Calibri"/>
                <a:cs typeface="Calibri"/>
                <a:sym typeface="Calibri"/>
              </a:rPr>
              <a:t>Die OpenChain-Lieferkette nach </a:t>
            </a:r>
            <a:r>
              <a:rPr lang="de-de" sz="3600"/>
              <a:t>ISO 5230</a:t>
            </a:r>
          </a:p>
        </p:txBody>
      </p:sp>
      <p:sp>
        <p:nvSpPr>
          <p:cNvPr id="78" name="Shape 78"/>
          <p:cNvSpPr txBox="1">
            <a:spLocks noGrp="1"/>
          </p:cNvSpPr>
          <p:nvPr>
            <p:ph type="body" idx="1"/>
          </p:nvPr>
        </p:nvSpPr>
        <p:spPr>
          <a:xfrm>
            <a:off x="838200" y="1861249"/>
            <a:ext cx="10515599" cy="416848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de-de" sz="2800" b="0" i="0" u="none" strike="noStrike" cap="none" dirty="0">
                <a:solidFill>
                  <a:srgbClr val="7F7F7F"/>
                </a:solidFill>
                <a:latin typeface="Calibri"/>
                <a:ea typeface="Calibri"/>
                <a:cs typeface="Calibri"/>
                <a:sym typeface="Calibri"/>
              </a:rPr>
              <a:t>Gewünschter Zustand = breiter Respekt für Entwicklerrechte + niedrige Transaktionskosten</a:t>
            </a:r>
          </a:p>
          <a:p>
            <a:pPr marL="228600" indent="-228600">
              <a:buSzPct val="100000"/>
            </a:pPr>
            <a:r>
              <a:rPr lang="de-de" sz="2800" b="0" i="0" u="none" strike="noStrike" cap="none" dirty="0">
                <a:solidFill>
                  <a:srgbClr val="7F7F7F"/>
                </a:solidFill>
                <a:latin typeface="Calibri"/>
                <a:ea typeface="Calibri"/>
                <a:cs typeface="Calibri"/>
                <a:sym typeface="Calibri"/>
              </a:rPr>
              <a:t>Um dieses Ziel zu erreichen, bietet </a:t>
            </a:r>
            <a:r>
              <a:rPr lang="de-de" sz="2800" b="0" i="0" u="none" strike="noStrike" cap="none" dirty="0" err="1">
                <a:solidFill>
                  <a:srgbClr val="7F7F7F"/>
                </a:solidFill>
                <a:latin typeface="Calibri"/>
                <a:ea typeface="Calibri"/>
                <a:cs typeface="Calibri"/>
                <a:sym typeface="Calibri"/>
              </a:rPr>
              <a:t>OpenChain</a:t>
            </a:r>
            <a:r>
              <a:rPr lang="de-de" sz="2800" b="0" i="0" u="none" strike="noStrike" cap="none" dirty="0">
                <a:solidFill>
                  <a:srgbClr val="7F7F7F"/>
                </a:solidFill>
                <a:latin typeface="Calibri"/>
                <a:ea typeface="Calibri"/>
                <a:cs typeface="Calibri"/>
                <a:sym typeface="Calibri"/>
              </a:rPr>
              <a:t> einen gemeinsamen Standard zum Aufbau von Vertrauen in der Lieferkette.</a:t>
            </a:r>
            <a:r>
              <a:rPr lang="de-de" dirty="0"/>
              <a:t> </a:t>
            </a:r>
          </a:p>
          <a:p>
            <a:pPr marL="685800" lvl="1" indent="-228600">
              <a:spcBef>
                <a:spcPts val="1000"/>
              </a:spcBef>
            </a:pPr>
            <a:r>
              <a:rPr lang="de-de" dirty="0"/>
              <a:t>Grundlegende</a:t>
            </a:r>
            <a:r>
              <a:rPr lang="de-de" b="0" i="0" u="none" strike="noStrike" cap="none" dirty="0">
                <a:solidFill>
                  <a:srgbClr val="7F7F7F"/>
                </a:solidFill>
                <a:latin typeface="Calibri"/>
                <a:ea typeface="Calibri"/>
                <a:cs typeface="Calibri"/>
                <a:sym typeface="Calibri"/>
              </a:rPr>
              <a:t> Prozesse mit der Freiheit zur Optimierung und Anpassung</a:t>
            </a:r>
          </a:p>
          <a:p>
            <a:pPr marL="685800" lvl="1" indent="-228600">
              <a:buSzPct val="100000"/>
            </a:pPr>
            <a:r>
              <a:rPr lang="de-de" sz="2400" b="0" i="0" u="none" strike="noStrike" cap="none" dirty="0">
                <a:solidFill>
                  <a:srgbClr val="7F7F7F"/>
                </a:solidFill>
                <a:latin typeface="Calibri"/>
                <a:ea typeface="Calibri"/>
                <a:cs typeface="Calibri"/>
                <a:sym typeface="Calibri"/>
              </a:rPr>
              <a:t>Vorgelagerte Compliance-Arbeiten bleiben erhalten, sind verfügbar und können von nachgelagerten Empfängern wiederverwendet werden.</a:t>
            </a:r>
            <a:r>
              <a:rPr lang="de-de" dirty="0"/>
              <a:t> </a:t>
            </a:r>
          </a:p>
          <a:p>
            <a:pPr marL="685800" marR="0" lvl="1" indent="-228600" algn="l" rtl="0">
              <a:lnSpc>
                <a:spcPct val="90000"/>
              </a:lnSpc>
              <a:spcBef>
                <a:spcPts val="500"/>
              </a:spcBef>
              <a:spcAft>
                <a:spcPts val="0"/>
              </a:spcAft>
              <a:buClr>
                <a:srgbClr val="7F7F7F"/>
              </a:buClr>
              <a:buSzPct val="100000"/>
              <a:buFont typeface="Arial"/>
              <a:buChar char="•"/>
            </a:pPr>
            <a:r>
              <a:rPr lang="de-de" sz="2400" b="0" i="0" u="none" strike="noStrike" cap="none" dirty="0">
                <a:solidFill>
                  <a:srgbClr val="7F7F7F"/>
                </a:solidFill>
                <a:latin typeface="Calibri"/>
                <a:ea typeface="Calibri"/>
                <a:cs typeface="Calibri"/>
                <a:sym typeface="Calibri"/>
              </a:rPr>
              <a:t>Nachgeschaltete Empfänger beginnen die Compliance-Arbeit mit einem geringeren anfänglichen Aufwand.</a:t>
            </a:r>
          </a:p>
          <a:p>
            <a:pPr marL="685800" marR="0" lvl="1" indent="-228600" algn="l" rtl="0">
              <a:lnSpc>
                <a:spcPct val="90000"/>
              </a:lnSpc>
              <a:spcBef>
                <a:spcPts val="500"/>
              </a:spcBef>
              <a:spcAft>
                <a:spcPts val="0"/>
              </a:spcAft>
              <a:buClr>
                <a:srgbClr val="7F7F7F"/>
              </a:buClr>
              <a:buSzPct val="100000"/>
              <a:buFont typeface="Arial"/>
              <a:buNone/>
            </a:pPr>
            <a:endParaRPr sz="2400" b="0" i="0" u="none" strike="noStrike" cap="none" dirty="0">
              <a:solidFill>
                <a:srgbClr val="7F7F7F"/>
              </a:solidFill>
              <a:latin typeface="Calibri"/>
              <a:ea typeface="Calibri"/>
              <a:cs typeface="Calibri"/>
              <a:sym typeface="Calibri"/>
            </a:endParaRPr>
          </a:p>
        </p:txBody>
      </p:sp>
      <p:sp>
        <p:nvSpPr>
          <p:cNvPr id="81" name="Shape 81"/>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5</a:t>
            </a:fld>
            <a:endParaRPr lang="en-CA" sz="1200" b="0" i="0" u="none" strike="noStrike" cap="none">
              <a:solidFill>
                <a:srgbClr val="898989"/>
              </a:solidFill>
              <a:latin typeface="Calibri"/>
              <a:ea typeface="Calibri"/>
              <a:cs typeface="Calibri"/>
              <a:sym typeface="Calibri"/>
            </a:endParaRPr>
          </a:p>
        </p:txBody>
      </p:sp>
      <p:sp>
        <p:nvSpPr>
          <p:cNvPr id="82" name="Shape 82"/>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de-de" sz="2400" b="0" i="0" u="none" strike="noStrike" cap="none">
                <a:solidFill>
                  <a:srgbClr val="F46500"/>
                </a:solidFill>
                <a:latin typeface="Lucida Sans"/>
                <a:ea typeface="Lucida Sans"/>
                <a:cs typeface="Lucida Sans"/>
                <a:sym typeface="Lucida Sans"/>
              </a:rPr>
              <a:t>Aufgelöste Reibungspunkte</a:t>
            </a:r>
          </a:p>
        </p:txBody>
      </p:sp>
    </p:spTree>
    <p:extLst>
      <p:ext uri="{BB962C8B-B14F-4D97-AF65-F5344CB8AC3E}">
        <p14:creationId xmlns:p14="http://schemas.microsoft.com/office/powerpoint/2010/main" val="366461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de-de" sz="3600"/>
              <a:t>Pfad zur Konformität</a:t>
            </a: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514350" lvl="0" indent="-514350">
              <a:spcBef>
                <a:spcPts val="0"/>
              </a:spcBef>
              <a:buFont typeface="+mj-lt"/>
              <a:buAutoNum type="arabicParenR"/>
            </a:pPr>
            <a:endParaRPr lang="en-CA" dirty="0"/>
          </a:p>
          <a:p>
            <a:pPr marL="514350" lvl="0" indent="-514350">
              <a:spcBef>
                <a:spcPts val="0"/>
              </a:spcBef>
              <a:buFont typeface="+mj-lt"/>
              <a:buAutoNum type="arabicParenR"/>
            </a:pPr>
            <a:r>
              <a:rPr lang="de-de"/>
              <a:t>ISO 5230 OpenChain-Norm prüfen</a:t>
            </a:r>
          </a:p>
          <a:p>
            <a:pPr marL="514350" lvl="0" indent="-514350">
              <a:spcBef>
                <a:spcPts val="0"/>
              </a:spcBef>
              <a:buFont typeface="+mj-lt"/>
              <a:buAutoNum type="arabicParenR"/>
            </a:pPr>
            <a:endParaRPr lang="en-CA" u="sng" dirty="0">
              <a:solidFill>
                <a:schemeClr val="hlink"/>
              </a:solidFill>
              <a:highlight>
                <a:srgbClr val="FFFF00"/>
              </a:highlight>
              <a:hlinkClick r:id="rId3"/>
            </a:endParaRPr>
          </a:p>
          <a:p>
            <a:pPr marL="514350" lvl="0" indent="-514350">
              <a:buFont typeface="+mj-lt"/>
              <a:buAutoNum type="arabicParenR"/>
            </a:pPr>
            <a:r>
              <a:rPr lang="de-de"/>
              <a:t>Prozesse implementieren und dokumentieren, um die Anforderungen der Norm zu erfüllen</a:t>
            </a:r>
          </a:p>
          <a:p>
            <a:pPr marL="514350" lvl="0" indent="-514350">
              <a:buFont typeface="+mj-lt"/>
              <a:buAutoNum type="arabicParenR"/>
            </a:pPr>
            <a:endParaRPr lang="en-CA" dirty="0"/>
          </a:p>
          <a:p>
            <a:pPr marL="514350" lvl="0" indent="-514350">
              <a:buFont typeface="+mj-lt"/>
              <a:buAutoNum type="arabicParenR"/>
            </a:pPr>
            <a:r>
              <a:rPr lang="de-de"/>
              <a:t>Zertifizierung der Konformität mit der OpenChain-Norm</a:t>
            </a:r>
          </a:p>
          <a:p>
            <a:pPr marL="514350" lvl="0" indent="-514350">
              <a:buFont typeface="Calibri"/>
              <a:buAutoNum type="arabicParenR"/>
            </a:pPr>
            <a:endParaRPr lang="en-CA" dirty="0"/>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6</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de-de" sz="2400" b="0" i="0" u="none" strike="noStrike" cap="none">
                <a:solidFill>
                  <a:srgbClr val="F46500"/>
                </a:solidFill>
                <a:latin typeface="Lucida Sans"/>
                <a:ea typeface="Lucida Sans"/>
                <a:cs typeface="Lucida Sans"/>
                <a:sym typeface="Lucida Sans"/>
              </a:rPr>
              <a:t>Wie Sie </a:t>
            </a:r>
            <a:r>
              <a:rPr lang="de-de" sz="2400">
                <a:solidFill>
                  <a:srgbClr val="F46500"/>
                </a:solidFill>
                <a:latin typeface="Lucida Sans"/>
                <a:ea typeface="Lucida Sans"/>
                <a:cs typeface="Lucida Sans"/>
                <a:sym typeface="Lucida Sans"/>
              </a:rPr>
              <a:t>die ISO 5230 für OpenChain in Ihrer Organisation</a:t>
            </a:r>
            <a:r>
              <a:rPr lang="de-de" sz="2400" b="0" i="0" u="none" strike="noStrike" cap="none">
                <a:solidFill>
                  <a:srgbClr val="F46500"/>
                </a:solidFill>
                <a:latin typeface="Lucida Sans"/>
                <a:ea typeface="Lucida Sans"/>
                <a:cs typeface="Lucida Sans"/>
                <a:sym typeface="Lucida Sans"/>
              </a:rPr>
              <a:t> einführen </a:t>
            </a:r>
          </a:p>
        </p:txBody>
      </p:sp>
    </p:spTree>
    <p:extLst>
      <p:ext uri="{BB962C8B-B14F-4D97-AF65-F5344CB8AC3E}">
        <p14:creationId xmlns:p14="http://schemas.microsoft.com/office/powerpoint/2010/main" val="278018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1015546"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de-de" sz="3600" dirty="0"/>
              <a:t>Die Anforderungen der ISO 5230 </a:t>
            </a:r>
            <a:r>
              <a:rPr lang="de-de" sz="3600" b="0" i="0" u="none" strike="noStrike" cap="none" dirty="0" err="1">
                <a:solidFill>
                  <a:srgbClr val="00B4C2"/>
                </a:solidFill>
                <a:latin typeface="Calibri"/>
                <a:ea typeface="Calibri"/>
                <a:cs typeface="Calibri"/>
                <a:sym typeface="Calibri"/>
              </a:rPr>
              <a:t>OpenChain</a:t>
            </a:r>
            <a:r>
              <a:rPr lang="de-de" sz="3600" b="0" i="0" u="none" strike="noStrike" cap="none" dirty="0">
                <a:solidFill>
                  <a:srgbClr val="00B4C2"/>
                </a:solidFill>
                <a:latin typeface="Calibri"/>
                <a:ea typeface="Calibri"/>
                <a:cs typeface="Calibri"/>
                <a:sym typeface="Calibri"/>
              </a:rPr>
              <a:t>-Spezifikation</a:t>
            </a: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de-de"/>
              <a:t>Ein </a:t>
            </a:r>
            <a:r>
              <a:rPr lang="de-de" sz="2800" b="0" i="0" u="none" strike="noStrike" cap="none">
                <a:solidFill>
                  <a:srgbClr val="7F7F7F"/>
                </a:solidFill>
                <a:latin typeface="Calibri"/>
                <a:ea typeface="Calibri"/>
                <a:cs typeface="Calibri"/>
                <a:sym typeface="Calibri"/>
              </a:rPr>
              <a:t>Compliance-Programm mit bestimmten Elementen:</a:t>
            </a:r>
          </a:p>
          <a:p>
            <a:pPr lvl="1" indent="-228600">
              <a:spcBef>
                <a:spcPts val="0"/>
              </a:spcBef>
            </a:pPr>
            <a:r>
              <a:rPr lang="de-de" b="0" i="0" u="none" strike="noStrike" cap="none">
                <a:solidFill>
                  <a:srgbClr val="7F7F7F"/>
                </a:solidFill>
                <a:latin typeface="Calibri"/>
                <a:ea typeface="Calibri"/>
                <a:cs typeface="Calibri"/>
                <a:sym typeface="Calibri"/>
              </a:rPr>
              <a:t>Programmrollen und Personalausstattung</a:t>
            </a:r>
          </a:p>
          <a:p>
            <a:pPr lvl="1" indent="-228600"/>
            <a:r>
              <a:rPr lang="de-de"/>
              <a:t>Richtlinien zur Nutzung von Open Source</a:t>
            </a:r>
          </a:p>
          <a:p>
            <a:pPr lvl="1" indent="-228600"/>
            <a:r>
              <a:rPr lang="de-de"/>
              <a:t>Ansprechpartner für die Klärung öffentlicher Anfragen</a:t>
            </a:r>
          </a:p>
          <a:p>
            <a:pPr indent="-228600">
              <a:spcBef>
                <a:spcPts val="500"/>
              </a:spcBef>
            </a:pPr>
            <a:r>
              <a:rPr lang="de-de"/>
              <a:t>Dokumentierte Compliance-Prozesse:</a:t>
            </a:r>
          </a:p>
          <a:p>
            <a:pPr lvl="1" indent="-228600"/>
            <a:r>
              <a:rPr lang="de-de"/>
              <a:t>Identifizieren und Verfolgen von eingehenden Open-Source-Komponenten</a:t>
            </a:r>
          </a:p>
          <a:p>
            <a:pPr lvl="1" indent="-228600"/>
            <a:r>
              <a:rPr lang="de-de" b="0" i="0" u="none" strike="noStrike" cap="none">
                <a:solidFill>
                  <a:srgbClr val="7F7F7F"/>
                </a:solidFill>
                <a:latin typeface="Calibri"/>
                <a:ea typeface="Calibri"/>
                <a:cs typeface="Calibri"/>
                <a:sym typeface="Calibri"/>
              </a:rPr>
              <a:t>Erfüllung allgemeiner Open-Source-Lizenzverpflichtungen</a:t>
            </a:r>
          </a:p>
          <a:p>
            <a:pPr indent="-228600">
              <a:spcBef>
                <a:spcPts val="500"/>
              </a:spcBef>
            </a:pPr>
            <a:r>
              <a:rPr lang="de-de"/>
              <a:t>Überwachung des Compliance-Programms:</a:t>
            </a:r>
          </a:p>
          <a:p>
            <a:pPr lvl="1" indent="-228600"/>
            <a:r>
              <a:rPr lang="de-de"/>
              <a:t>Governance durch ein Entscheidungsgremium mit Autorität und Fachwissen</a:t>
            </a:r>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7</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de-de" sz="2400" b="0" i="0" u="none" strike="noStrike" cap="none">
                <a:solidFill>
                  <a:srgbClr val="F46500"/>
                </a:solidFill>
                <a:latin typeface="Lucida Sans"/>
                <a:ea typeface="Lucida Sans"/>
                <a:cs typeface="Lucida Sans"/>
                <a:sym typeface="Lucida Sans"/>
              </a:rPr>
              <a:t>Grundlegende Anforderungen für Open-Source-Software-Governance</a:t>
            </a:r>
          </a:p>
        </p:txBody>
      </p:sp>
    </p:spTree>
    <p:extLst>
      <p:ext uri="{BB962C8B-B14F-4D97-AF65-F5344CB8AC3E}">
        <p14:creationId xmlns:p14="http://schemas.microsoft.com/office/powerpoint/2010/main" val="4148487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de-de" sz="3600"/>
              <a:t>OpenChain-Referenzmaterial </a:t>
            </a: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lvl="0" indent="-228600">
              <a:spcBef>
                <a:spcPts val="0"/>
              </a:spcBef>
            </a:pPr>
            <a:r>
              <a:rPr lang="de-de"/>
              <a:t>Ressourcen zur Unterstützung bei der Erstellung von Compliance-Prozessen und Schulungsressourcen, einschließlich:</a:t>
            </a:r>
          </a:p>
          <a:p>
            <a:pPr lvl="1" indent="-228600"/>
            <a:r>
              <a:rPr lang="de-de"/>
              <a:t>Vorlage für Open-Source-Richtlinien</a:t>
            </a:r>
          </a:p>
          <a:p>
            <a:pPr lvl="1" indent="-228600"/>
            <a:r>
              <a:rPr lang="de-de"/>
              <a:t>Referenzfolien für ein vollständiges Schulungsprogramm</a:t>
            </a:r>
          </a:p>
          <a:p>
            <a:pPr lvl="1" indent="-228600"/>
            <a:r>
              <a:rPr lang="de-de"/>
              <a:t>Leitfäden, Skizzen und Fallstudien</a:t>
            </a:r>
          </a:p>
          <a:p>
            <a:pPr lvl="1" indent="-228600"/>
            <a:r>
              <a:rPr lang="de-de"/>
              <a:t>Vielfalt der Community-Einsendungen</a:t>
            </a:r>
          </a:p>
          <a:p>
            <a:pPr indent="-228600"/>
            <a:r>
              <a:rPr lang="de-de"/>
              <a:t>Offizielle Ressourcen, die als CC-0 lizenziert sind und freie Wiederverwendung, Remixen und Weitergabe für jeden beliebigen Zweck ermöglichen</a:t>
            </a:r>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8</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de-de" sz="2400">
                <a:solidFill>
                  <a:srgbClr val="F46500"/>
                </a:solidFill>
                <a:latin typeface="Lucida Sans"/>
                <a:ea typeface="Lucida Sans"/>
                <a:cs typeface="Lucida Sans"/>
                <a:sym typeface="Lucida Sans"/>
              </a:rPr>
              <a:t>Offizielle und Community-Compliance-Ressourcen</a:t>
            </a:r>
          </a:p>
        </p:txBody>
      </p:sp>
    </p:spTree>
    <p:extLst>
      <p:ext uri="{BB962C8B-B14F-4D97-AF65-F5344CB8AC3E}">
        <p14:creationId xmlns:p14="http://schemas.microsoft.com/office/powerpoint/2010/main" val="35279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de-de" sz="3600"/>
              <a:t>OpenChain Community</a:t>
            </a: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de-de"/>
              <a:t>Weltweite Webinare und Meetings alle zwei Wochen</a:t>
            </a:r>
          </a:p>
          <a:p>
            <a:pPr marL="228600" marR="0" lvl="0" indent="-228600" algn="l" rtl="0">
              <a:lnSpc>
                <a:spcPct val="90000"/>
              </a:lnSpc>
              <a:spcBef>
                <a:spcPts val="0"/>
              </a:spcBef>
              <a:spcAft>
                <a:spcPts val="0"/>
              </a:spcAft>
              <a:buClr>
                <a:srgbClr val="7F7F7F"/>
              </a:buClr>
              <a:buSzPct val="100000"/>
              <a:buFont typeface="Arial"/>
              <a:buChar char="•"/>
            </a:pPr>
            <a:r>
              <a:rPr lang="de-de"/>
              <a:t>Unterstützende und fokussierte Arbeitsgruppen</a:t>
            </a:r>
          </a:p>
          <a:p>
            <a:pPr lvl="1" indent="-228600">
              <a:spcBef>
                <a:spcPts val="0"/>
              </a:spcBef>
            </a:pPr>
            <a:r>
              <a:rPr lang="de-de"/>
              <a:t>Regionalspezifische Arbeitsgruppen für China, Deutschland, Indien, Japan, Korea, Taiwan, Großbritannien und die USA</a:t>
            </a:r>
          </a:p>
          <a:p>
            <a:pPr lvl="1" indent="-228600">
              <a:spcBef>
                <a:spcPts val="0"/>
              </a:spcBef>
            </a:pPr>
            <a:r>
              <a:rPr lang="de-de"/>
              <a:t>Automotive Work Group – Arbeitsgruppe „Automotive“</a:t>
            </a:r>
          </a:p>
          <a:p>
            <a:pPr lvl="1" indent="-228600">
              <a:spcBef>
                <a:spcPts val="0"/>
              </a:spcBef>
            </a:pPr>
            <a:r>
              <a:rPr lang="de-de"/>
              <a:t>Reference Tooling Work Group –  Arbeitsgruppe „Referenz-Werkzeuge“</a:t>
            </a:r>
          </a:p>
          <a:p>
            <a:pPr lvl="1" indent="-228600">
              <a:spcBef>
                <a:spcPts val="0"/>
              </a:spcBef>
            </a:pPr>
            <a:r>
              <a:rPr lang="de-de"/>
              <a:t>Education Work Group – Arbeitsgruppe „Bildung/Ausbildung“</a:t>
            </a:r>
          </a:p>
          <a:p>
            <a:pPr marL="685800" lvl="1" indent="0">
              <a:spcBef>
                <a:spcPts val="0"/>
              </a:spcBef>
              <a:buNone/>
            </a:pPr>
            <a:endParaRPr lang="en-CA" dirty="0"/>
          </a:p>
          <a:p>
            <a:pPr indent="-228600">
              <a:spcBef>
                <a:spcPts val="0"/>
              </a:spcBef>
            </a:pPr>
            <a:r>
              <a:rPr lang="de-de"/>
              <a:t>Community-Veranstaltungen sind offen für alle; neue Teilnehmer sind stets willkommen.</a:t>
            </a:r>
          </a:p>
          <a:p>
            <a:pPr marL="228600" marR="0" lvl="0" indent="-228600" algn="l" rtl="0">
              <a:lnSpc>
                <a:spcPct val="90000"/>
              </a:lnSpc>
              <a:spcBef>
                <a:spcPts val="0"/>
              </a:spcBef>
              <a:spcAft>
                <a:spcPts val="0"/>
              </a:spcAft>
              <a:buClr>
                <a:srgbClr val="7F7F7F"/>
              </a:buClr>
              <a:buSzPct val="100000"/>
              <a:buFont typeface="Arial"/>
              <a:buChar char="•"/>
            </a:pPr>
            <a:endParaRPr lang="en-CA" dirty="0"/>
          </a:p>
          <a:p>
            <a:pPr indent="-228600">
              <a:spcBef>
                <a:spcPts val="0"/>
              </a:spcBef>
            </a:pPr>
            <a:endParaRPr lang="en-CA" b="0" i="0" u="none" strike="noStrike" cap="none" dirty="0">
              <a:solidFill>
                <a:srgbClr val="7F7F7F"/>
              </a:solidFill>
              <a:latin typeface="Calibri"/>
              <a:ea typeface="Calibri"/>
              <a:cs typeface="Calibri"/>
              <a:sym typeface="Calibri"/>
            </a:endParaRPr>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9</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de-de" sz="2400">
                <a:solidFill>
                  <a:srgbClr val="F46500"/>
                </a:solidFill>
                <a:latin typeface="Lucida Sans"/>
                <a:ea typeface="Lucida Sans"/>
                <a:cs typeface="Lucida Sans"/>
                <a:sym typeface="Lucida Sans"/>
              </a:rPr>
              <a:t>Eine lebendige Community, die Compliance unterstützt</a:t>
            </a:r>
          </a:p>
        </p:txBody>
      </p:sp>
    </p:spTree>
    <p:extLst>
      <p:ext uri="{BB962C8B-B14F-4D97-AF65-F5344CB8AC3E}">
        <p14:creationId xmlns:p14="http://schemas.microsoft.com/office/powerpoint/2010/main" val="301267470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806</Words>
  <Application>Microsoft Macintosh PowerPoint</Application>
  <PresentationFormat>Widescreen</PresentationFormat>
  <Paragraphs>111</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Lucida Sans</vt:lpstr>
      <vt:lpstr>Office Theme</vt:lpstr>
      <vt:lpstr>Office Theme</vt:lpstr>
      <vt:lpstr>Einhaltung der ISO/IEC 5230 Open-Source-Lizenzanforderungen</vt:lpstr>
      <vt:lpstr>Die OpenChain-Spezifikation ISO 5230 definiert die wichtigsten Anforderungen an ein hochwertiges Open-Source-Compliance-Programm. Das OpenChain-Projekt entwickelt diese Norm.  Unsere Vision ist eine Lieferkette, in der Open Source mit vertrauenswürdigen und konsistenten Compliance-Informationen geliefert wird.  Unsere Aufgabe ist es, Anforderungen zu schaffen, um ein effektives Management von Open Source für die Teilnehmer der Software-Lieferkette zu erreichen.</vt:lpstr>
      <vt:lpstr>PowerPoint Presentation</vt:lpstr>
      <vt:lpstr>Die Software-Lieferkette heute</vt:lpstr>
      <vt:lpstr>Die OpenChain-Lieferkette nach ISO 5230</vt:lpstr>
      <vt:lpstr>Pfad zur Konformität</vt:lpstr>
      <vt:lpstr>Die Anforderungen der ISO 5230 OpenChain-Spezifikation</vt:lpstr>
      <vt:lpstr>OpenChain-Referenzmaterial </vt:lpstr>
      <vt:lpstr>OpenChain Community</vt:lpstr>
      <vt:lpstr>OpenChain ISO 5230 – Konformitätsoptionen</vt:lpstr>
      <vt:lpstr>Get Started</vt:lpstr>
      <vt:lpstr>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Coughlan Shane</dc:creator>
  <cp:lastModifiedBy>Helary Jean-Christophe</cp:lastModifiedBy>
  <cp:revision>143</cp:revision>
  <dcterms:created xsi:type="dcterms:W3CDTF">2019-04-09T08:37:53Z</dcterms:created>
  <dcterms:modified xsi:type="dcterms:W3CDTF">2021-05-18T12:45:44Z</dcterms:modified>
</cp:coreProperties>
</file>