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4" r:id="rId2"/>
  </p:sldMasterIdLst>
  <p:notesMasterIdLst>
    <p:notesMasterId r:id="rId15"/>
  </p:notesMasterIdLst>
  <p:sldIdLst>
    <p:sldId id="436" r:id="rId3"/>
    <p:sldId id="426" r:id="rId4"/>
    <p:sldId id="276" r:id="rId5"/>
    <p:sldId id="257" r:id="rId6"/>
    <p:sldId id="258" r:id="rId7"/>
    <p:sldId id="269" r:id="rId8"/>
    <p:sldId id="270" r:id="rId9"/>
    <p:sldId id="271" r:id="rId10"/>
    <p:sldId id="273" r:id="rId11"/>
    <p:sldId id="274" r:id="rId12"/>
    <p:sldId id="419" r:id="rId13"/>
    <p:sldId id="429" r:id="rId14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Coughlan" initials="SMC" lastIdx="8" clrIdx="0">
    <p:extLst>
      <p:ext uri="{19B8F6BF-5375-455C-9EA6-DF929625EA0E}">
        <p15:presenceInfo xmlns:p15="http://schemas.microsoft.com/office/powerpoint/2012/main" userId="Shane Coughlan" providerId="None"/>
      </p:ext>
    </p:extLst>
  </p:cmAuthor>
  <p:cmAuthor id="2" name="Guest User" initials="GU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78980" autoAdjust="0"/>
  </p:normalViewPr>
  <p:slideViewPr>
    <p:cSldViewPr snapToGrid="0">
      <p:cViewPr varScale="1">
        <p:scale>
          <a:sx n="100" d="100"/>
          <a:sy n="100" d="100"/>
        </p:scale>
        <p:origin x="1288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Crystal Jeongwon" userId="24a1daffabfa486d" providerId="LiveId" clId="{BF100083-DC8C-4E4A-A1A6-E8CF3D5F642A}"/>
    <pc:docChg chg="undo redo custSel modSld">
      <pc:chgData name="Choi Crystal Jeongwon" userId="24a1daffabfa486d" providerId="LiveId" clId="{BF100083-DC8C-4E4A-A1A6-E8CF3D5F642A}" dt="2021-05-03T11:42:56.405" v="16" actId="6549"/>
      <pc:docMkLst>
        <pc:docMk/>
      </pc:docMkLst>
      <pc:sldChg chg="modNotesTx">
        <pc:chgData name="Choi Crystal Jeongwon" userId="24a1daffabfa486d" providerId="LiveId" clId="{BF100083-DC8C-4E4A-A1A6-E8CF3D5F642A}" dt="2021-05-03T11:42:56.405" v="16" actId="6549"/>
        <pc:sldMkLst>
          <pc:docMk/>
          <pc:sldMk cId="1216162233" sldId="419"/>
        </pc:sldMkLst>
      </pc:sldChg>
      <pc:sldChg chg="modSp mod modNotesTx">
        <pc:chgData name="Choi Crystal Jeongwon" userId="24a1daffabfa486d" providerId="LiveId" clId="{BF100083-DC8C-4E4A-A1A6-E8CF3D5F642A}" dt="2021-05-03T10:30:33.499" v="14"/>
        <pc:sldMkLst>
          <pc:docMk/>
          <pc:sldMk cId="2315083284" sldId="429"/>
        </pc:sldMkLst>
        <pc:spChg chg="mod">
          <ac:chgData name="Choi Crystal Jeongwon" userId="24a1daffabfa486d" providerId="LiveId" clId="{BF100083-DC8C-4E4A-A1A6-E8CF3D5F642A}" dt="2021-05-03T10:23:15.930" v="3" actId="1076"/>
          <ac:spMkLst>
            <pc:docMk/>
            <pc:sldMk cId="2315083284" sldId="429"/>
            <ac:spMk id="4" creationId="{A94DA894-F2DC-427B-8B80-95CF8A74A129}"/>
          </ac:spMkLst>
        </pc:spChg>
      </pc:sldChg>
      <pc:sldChg chg="modNotesTx">
        <pc:chgData name="Choi Crystal Jeongwon" userId="24a1daffabfa486d" providerId="LiveId" clId="{BF100083-DC8C-4E4A-A1A6-E8CF3D5F642A}" dt="2021-05-03T10:26:58.996" v="8"/>
        <pc:sldMkLst>
          <pc:docMk/>
          <pc:sldMk cId="2461752907" sldId="4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en-US" altLang="ko-K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프로젝트는 컴플라이언스 프로세스를 개선하고 공급망 전반에서 신뢰를 구축하는 데 도움이 됩니다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80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34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귀하는 이 업무의 참여를 위해 초대되었습니다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당사 웹사이트 방문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메일링</a:t>
            </a:r>
            <a:r>
              <a:rPr lang="ko-KR" alt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리스트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 신청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 수신 중 하나의 방법을 선택하여 커뮤니티에 가입하실 수 있습니다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또한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자체 인증 웹 앱에 액세스하여 현재 가장 중요한 프로세스가 국제 표준에 어떻게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매핑되는지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확인할 수 있습니다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당연히 </a:t>
            </a:r>
            <a:r>
              <a:rPr lang="en-US" altLang="ko-K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적합성을 공표하기 전까지는 완전히 비공개입니다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참여 및 개선을 위한 의견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질문 또는 아이디어가 있으시면 저희에게 연락해주십시오</a:t>
            </a:r>
            <a:r>
              <a:rPr lang="en-US" alt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3:notes"/>
          <p:cNvSpPr txBox="1">
            <a:spLocks noGrp="1"/>
          </p:cNvSpPr>
          <p:nvPr>
            <p:ph type="sldNum" idx="12"/>
          </p:nvPr>
        </p:nvSpPr>
        <p:spPr>
          <a:xfrm>
            <a:off x="3898094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86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37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1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6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8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78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9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">
  <p:cSld name="Big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2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175" y="22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5019675" y="1914525"/>
            <a:ext cx="7172400" cy="18081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400" cy="1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5153024" y="1914525"/>
            <a:ext cx="70389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447800" y="513080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rtification.openchainprojec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ertification.openchainprojec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38200" y="38359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/>
              <a:t>ISO/IEC 5230 오픈 소스 라이선스 컴플라이언스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A2304D4-8340-EF4D-85F5-3799BC7B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860507"/>
            <a:ext cx="4965700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/>
              <a:t>OpenChain ISO 5230 적합성 옵션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ko-KR"/>
              <a:t>OpenChain 표준에 대한 적합성 자체 인증</a:t>
            </a:r>
          </a:p>
          <a:p>
            <a:pPr marL="971550" lvl="1" indent="-514350">
              <a:spcBef>
                <a:spcPts val="0"/>
              </a:spcBef>
            </a:pPr>
            <a:r>
              <a:rPr lang="ko-KR"/>
              <a:t>참조 자료 및 커뮤니티 작업 그룹의 지원을 통해 직접 프로세스 구현</a:t>
            </a:r>
          </a:p>
          <a:p>
            <a:pPr marL="971550" lvl="1" indent="-514350">
              <a:spcBef>
                <a:spcPts val="0"/>
              </a:spcBef>
            </a:pPr>
            <a:r>
              <a:rPr lang="ko-KR"/>
              <a:t>무료 온라인 자체 인증 질문지를 통해 적합성 인증 또는 OpenChain 프로젝트에 직접 인증 제출</a:t>
            </a:r>
          </a:p>
          <a:p>
            <a:pPr marL="971550" lvl="1" indent="-514350">
              <a:spcBef>
                <a:spcPts val="0"/>
              </a:spcBef>
            </a:pPr>
            <a:endParaRPr lang="en-US" dirty="0"/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ko-KR"/>
              <a:t>OpenChain 파트너와의 협력 </a:t>
            </a:r>
          </a:p>
          <a:p>
            <a:pPr marL="971550" lvl="1" indent="-514350">
              <a:spcBef>
                <a:spcPts val="0"/>
              </a:spcBef>
            </a:pPr>
            <a:r>
              <a:rPr lang="ko-KR"/>
              <a:t>프로세스 구현 및 적합성 인증을 지원하는 상용 벤더</a:t>
            </a:r>
          </a:p>
          <a:p>
            <a:pPr marL="971550" lvl="1" indent="-514350">
              <a:spcBef>
                <a:spcPts val="0"/>
              </a:spcBef>
            </a:pPr>
            <a:r>
              <a:rPr lang="ko-KR"/>
              <a:t>공인 법무법인, 서비스 공급자 및 인증 기관의 공식 목록에서 선택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OpenChain 표준에 대한 적합성 인증</a:t>
            </a:r>
          </a:p>
        </p:txBody>
      </p:sp>
    </p:spTree>
    <p:extLst>
      <p:ext uri="{BB962C8B-B14F-4D97-AF65-F5344CB8AC3E}">
        <p14:creationId xmlns:p14="http://schemas.microsoft.com/office/powerpoint/2010/main" val="290046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1100"/>
              <a:buFont typeface="Calibri"/>
              <a:buNone/>
            </a:pPr>
            <a:r>
              <a:rPr lang="ko-KR"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시작하세요</a:t>
            </a:r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ko-KR" sz="3200"/>
              <a:t>커뮤니티 살펴보기</a:t>
            </a:r>
            <a:br>
              <a:rPr lang="ko-KR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3200">
                <a:hlinkClick r:id="rId3"/>
              </a:rPr>
              <a:t>https://www.openchainproject.org/get-started</a:t>
            </a:r>
          </a:p>
          <a:p>
            <a:pPr marL="0" lvl="0" indent="0">
              <a:spcBef>
                <a:spcPts val="0"/>
              </a:spcBef>
              <a:buSzPts val="3200"/>
              <a:buNone/>
            </a:pPr>
            <a:endParaRPr sz="3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조직 자체 인증 또는 상태 점검</a:t>
            </a:r>
            <a:br>
              <a:rPr lang="ko-KR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https://certification.openchainproject.org</a:t>
            </a:r>
            <a:r>
              <a:rPr lang="ko-KR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1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ko-KR" sz="4000"/>
              <a:t>시작하세요</a:t>
            </a:r>
          </a:p>
        </p:txBody>
      </p:sp>
      <p:sp>
        <p:nvSpPr>
          <p:cNvPr id="3" name="Google Shape;319;p39">
            <a:extLst>
              <a:ext uri="{FF2B5EF4-FFF2-40B4-BE49-F238E27FC236}">
                <a16:creationId xmlns:a16="http://schemas.microsoft.com/office/drawing/2014/main" id="{10652CC0-5175-2849-809E-DDDBAB344132}"/>
              </a:ext>
            </a:extLst>
          </p:cNvPr>
          <p:cNvSpPr txBox="1">
            <a:spLocks/>
          </p:cNvSpPr>
          <p:nvPr/>
        </p:nvSpPr>
        <p:spPr>
          <a:xfrm>
            <a:off x="2898443" y="4174272"/>
            <a:ext cx="6395113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ko-KR" sz="240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커뮤니티 살펴보기</a:t>
            </a:r>
            <a:br>
              <a:rPr lang="ko-KR" sz="240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ko-KR" sz="240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3"/>
              </a:rPr>
              <a:t>https://www.openchainproject.org/get-started</a:t>
            </a:r>
          </a:p>
          <a:p>
            <a:pPr>
              <a:buSzPts val="3200"/>
            </a:pPr>
            <a:endParaRPr lang="en-CA" sz="2400" dirty="0">
              <a:solidFill>
                <a:srgbClr val="7F7F7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90000"/>
              </a:lnSpc>
              <a:buClr>
                <a:srgbClr val="7F7F7F"/>
              </a:buClr>
              <a:buSzPts val="3200"/>
            </a:pPr>
            <a:r>
              <a:rPr lang="ko-KR" sz="240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조직 자체 인증 또는 상태 점검</a:t>
            </a:r>
            <a:br>
              <a:rPr lang="ko-KR" sz="240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ko-KR" sz="240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https://certification.openchainproject.org</a:t>
            </a:r>
            <a:r>
              <a:rPr lang="ko-KR" sz="240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08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38175" y="229540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900"/>
            </a:pPr>
            <a:r>
              <a:rPr lang="ko-KR"/>
              <a:t>OpenChain ISO 5230은 고품질 오픈 소스 컴플라이언스 프로그램의 핵심 요건을 정의합니다. OpenChain 프로젝트는 이 표준을 개발합니다.</a:t>
            </a:r>
            <a:br>
              <a:rPr lang="ko-KR"/>
            </a:br>
            <a:br>
              <a:rPr lang="ko-KR"/>
            </a:br>
            <a:r>
              <a:rPr lang="ko-KR" sz="2400" i="1"/>
              <a:t>우리의 비전은 신뢰할 수 있고 일관된 컴플라이언스 정보와 함께 오픈 소스를 제공하는 공급망입니다.</a:t>
            </a:r>
            <a:br>
              <a:rPr lang="ko-KR"/>
            </a:br>
            <a:br>
              <a:rPr lang="ko-KR"/>
            </a:br>
            <a:r>
              <a:rPr lang="ko-KR" sz="2400" i="1"/>
              <a:t>우리의 임무는 소프트웨어 공급망 참가자들을 위해 오픈 소스의 효과적인 관리를 달성하기 위한 요건을 확립하는 것입니다</a:t>
            </a:r>
          </a:p>
        </p:txBody>
      </p:sp>
      <p:sp>
        <p:nvSpPr>
          <p:cNvPr id="3" name="Shape 92">
            <a:extLst>
              <a:ext uri="{FF2B5EF4-FFF2-40B4-BE49-F238E27FC236}">
                <a16:creationId xmlns:a16="http://schemas.microsoft.com/office/drawing/2014/main" id="{191A853C-E2E9-C64E-A6FE-FDCD8F9123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5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1;p21">
            <a:extLst>
              <a:ext uri="{FF2B5EF4-FFF2-40B4-BE49-F238E27FC236}">
                <a16:creationId xmlns:a16="http://schemas.microsoft.com/office/drawing/2014/main" id="{24A69BBE-62EF-1F4B-8BF8-47879C1CB369}"/>
              </a:ext>
            </a:extLst>
          </p:cNvPr>
          <p:cNvSpPr txBox="1">
            <a:spLocks/>
          </p:cNvSpPr>
          <p:nvPr/>
        </p:nvSpPr>
        <p:spPr>
          <a:xfrm>
            <a:off x="974016" y="3800088"/>
            <a:ext cx="10243965" cy="26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2.1(ISO/IEC 5230:2020)은 오픈 소스 라이선스 컴플라이언스에 대한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국제 표준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입니다.</a:t>
            </a: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이는 간단하고 효과적이며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모든 시장에서 모든 규모의 기업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에 적합합니다.</a:t>
            </a: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이 표준은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활기찬 사용자 커뮤니티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에 의해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공개적으로 개발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되었으며 누구나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자유롭게 사용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할 수 있습니다.</a:t>
            </a: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무료 온라인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자체 인증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참조 자료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및 </a:t>
            </a:r>
            <a:r>
              <a:rPr lang="ko-KR" sz="2000" b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서비스 제공자 파트너</a:t>
            </a:r>
            <a:r>
              <a:rPr lang="ko-KR" sz="20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가 지원됩니다.</a:t>
            </a:r>
          </a:p>
          <a:p>
            <a:pPr>
              <a:buClr>
                <a:srgbClr val="00B4C2"/>
              </a:buClr>
              <a:buSzPts val="900"/>
            </a:pPr>
            <a:br>
              <a:rPr lang="ko-KR" sz="24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40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www.openchainproject.org</a:t>
            </a: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9DC33F-E4BE-E046-BFCC-3C1BB365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33" y="234258"/>
            <a:ext cx="9265333" cy="9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9698A36-47E6-3442-AF2E-403D31685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366" y="1398144"/>
            <a:ext cx="9131300" cy="2159000"/>
          </a:xfrm>
          <a:prstGeom prst="rect">
            <a:avLst/>
          </a:prstGeom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FED2E98F-3021-5946-9D7F-9D9F5125E3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7E0B0C-1A70-4B9E-B078-E93722E1DFFA}"/>
              </a:ext>
            </a:extLst>
          </p:cNvPr>
          <p:cNvSpPr txBox="1"/>
          <p:nvPr/>
        </p:nvSpPr>
        <p:spPr>
          <a:xfrm>
            <a:off x="1965777" y="1509859"/>
            <a:ext cx="1593668" cy="1202893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업스트림</a:t>
            </a:r>
          </a:p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공급자</a:t>
            </a:r>
          </a:p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오픈 소스</a:t>
            </a:r>
          </a:p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프로젝트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EC38C-4BCF-4426-A01C-506366C96F0A}"/>
              </a:ext>
            </a:extLst>
          </p:cNvPr>
          <p:cNvSpPr txBox="1"/>
          <p:nvPr/>
        </p:nvSpPr>
        <p:spPr>
          <a:xfrm>
            <a:off x="4110445" y="1754797"/>
            <a:ext cx="1140823" cy="35650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인바운드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71AAD3-8211-44A6-9D83-213EEB8B81C2}"/>
              </a:ext>
            </a:extLst>
          </p:cNvPr>
          <p:cNvSpPr txBox="1"/>
          <p:nvPr/>
        </p:nvSpPr>
        <p:spPr>
          <a:xfrm>
            <a:off x="6849291" y="2534498"/>
            <a:ext cx="1458686" cy="35650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아웃바운드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E475D4-CB17-4068-BEE3-9A19551605FB}"/>
              </a:ext>
            </a:extLst>
          </p:cNvPr>
          <p:cNvSpPr txBox="1"/>
          <p:nvPr/>
        </p:nvSpPr>
        <p:spPr>
          <a:xfrm>
            <a:off x="8858977" y="1509859"/>
            <a:ext cx="1593668" cy="1202893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다운스트림</a:t>
            </a:r>
          </a:p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고객</a:t>
            </a:r>
          </a:p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사용자</a:t>
            </a:r>
          </a:p>
          <a:p>
            <a:pPr>
              <a:lnSpc>
                <a:spcPts val="2200"/>
              </a:lnSpc>
            </a:pPr>
            <a:r>
              <a:rPr kumimoji="1" lang="ko-KR" sz="1800" b="1">
                <a:solidFill>
                  <a:srgbClr val="00B4C2"/>
                </a:solidFill>
              </a:rPr>
              <a:t>커뮤니티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8A3A27-843E-450F-A3AB-60E48CEFA773}"/>
              </a:ext>
            </a:extLst>
          </p:cNvPr>
          <p:cNvSpPr txBox="1"/>
          <p:nvPr/>
        </p:nvSpPr>
        <p:spPr>
          <a:xfrm>
            <a:off x="5462449" y="2204920"/>
            <a:ext cx="1267097" cy="1138197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ko-KR" sz="2000" b="1">
                <a:solidFill>
                  <a:srgbClr val="00B4C2"/>
                </a:solidFill>
              </a:rPr>
              <a:t>교육</a:t>
            </a:r>
          </a:p>
          <a:p>
            <a:pPr algn="ctr">
              <a:lnSpc>
                <a:spcPts val="2800"/>
              </a:lnSpc>
            </a:pPr>
            <a:r>
              <a:rPr kumimoji="1" lang="ko-KR" sz="2000" b="1">
                <a:solidFill>
                  <a:srgbClr val="00B4C2"/>
                </a:solidFill>
              </a:rPr>
              <a:t>정책</a:t>
            </a:r>
          </a:p>
          <a:p>
            <a:pPr algn="ctr">
              <a:lnSpc>
                <a:spcPts val="2800"/>
              </a:lnSpc>
            </a:pPr>
            <a:r>
              <a:rPr kumimoji="1" lang="ko-KR" sz="2000" b="1">
                <a:solidFill>
                  <a:srgbClr val="00B4C2"/>
                </a:solidFill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9465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/>
              <a:t>현재의 소프트웨어 공급망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공급망의 각 참가자는 개발자의 권리와 라이선스 선택권을 존중해야 합니다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다음과 같은 의무를 충족하려면 컴플라이언스 작업이 필요합니다.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인바운드 오픈 소스 구성요소 식별, 추적 및 관리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아웃바운드 배포에 대한 라이선스 의무 평가 및 충족</a:t>
            </a:r>
          </a:p>
          <a:p>
            <a:pPr indent="-228600"/>
            <a:r>
              <a:rPr lang="ko-KR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문제 = 공급망 내에서, 각 참가자는 오픈 소스 컴플라이언스를 위해 본질적으로 동일한 프로세스를 재생성해야 함</a:t>
            </a:r>
          </a:p>
          <a:p>
            <a:pPr lvl="1" indent="-228600"/>
            <a:endParaRPr lang="en-US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공급망 내에서의 중첩된 컴플라이언스 활동</a:t>
            </a:r>
          </a:p>
        </p:txBody>
      </p:sp>
    </p:spTree>
    <p:extLst>
      <p:ext uri="{BB962C8B-B14F-4D97-AF65-F5344CB8AC3E}">
        <p14:creationId xmlns:p14="http://schemas.microsoft.com/office/powerpoint/2010/main" val="42729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</a:t>
            </a:r>
            <a:r>
              <a:rPr lang="ko-KR" sz="3600"/>
              <a:t>ISO 5230</a:t>
            </a:r>
            <a:r>
              <a:rPr lang="ko-KR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공급망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49"/>
            <a:ext cx="10515599" cy="416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원하는 상태 = 개발자 권리에 대한 광범위한 존중 + 저렴한 트랜잭션 비용</a:t>
            </a:r>
          </a:p>
          <a:p>
            <a:pPr marL="228600" indent="-228600">
              <a:buSzPct val="100000"/>
            </a:pPr>
            <a:r>
              <a:rPr lang="ko-KR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이러한 목표를 달성하기 위해, OpenChain은 공급망에서 신뢰를 구축하기 위한 공통 표준 제공</a:t>
            </a:r>
            <a:r>
              <a:rPr lang="ko-KR"/>
              <a:t> </a:t>
            </a:r>
          </a:p>
          <a:p>
            <a:pPr marL="685800" lvl="1" indent="-228600">
              <a:spcBef>
                <a:spcPts val="1000"/>
              </a:spcBef>
            </a:pPr>
            <a:r>
              <a:rPr lang="ko-KR"/>
              <a:t>자유롭게 최적화 및 맞춤화할 수 있는 기본 프로세스</a:t>
            </a:r>
          </a:p>
          <a:p>
            <a:pPr marL="685800" lvl="1" indent="-228600">
              <a:buSzPct val="100000"/>
            </a:pPr>
            <a:r>
              <a:rPr lang="ko-KR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다운스트림 수신자를 위해 업스트림 컴플라이언스 작업 보존, 사용 및 재사용 가능</a:t>
            </a:r>
            <a:r>
              <a:rPr lang="ko-KR"/>
              <a:t> 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다운스트림 수신자는 수고를 최소화한 출발점에서 컴플라이언스 작업 시작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마찰 포인트 해결</a:t>
            </a:r>
          </a:p>
        </p:txBody>
      </p:sp>
    </p:spTree>
    <p:extLst>
      <p:ext uri="{BB962C8B-B14F-4D97-AF65-F5344CB8AC3E}">
        <p14:creationId xmlns:p14="http://schemas.microsoft.com/office/powerpoint/2010/main" val="36646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/>
              <a:t>적합한 경로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dirty="0"/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ko-KR"/>
              <a:t>OpenChain ISO 5230 표준 검토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u="sng" dirty="0">
              <a:solidFill>
                <a:schemeClr val="hlink"/>
              </a:solidFill>
              <a:highlight>
                <a:srgbClr val="FFFF00"/>
              </a:highlight>
              <a:hlinkClick r:id="rId3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ko-KR"/>
              <a:t>표준 요건을 충족하는 프로세스 구현 및 문서화</a:t>
            </a:r>
          </a:p>
          <a:p>
            <a:pPr marL="514350" lvl="0" indent="-514350">
              <a:buFont typeface="+mj-lt"/>
              <a:buAutoNum type="arabicParenR"/>
            </a:pPr>
            <a:endParaRPr lang="en-CA" dirty="0"/>
          </a:p>
          <a:p>
            <a:pPr marL="514350" lvl="0" indent="-514350">
              <a:buFont typeface="+mj-lt"/>
              <a:buAutoNum type="arabicParenR"/>
            </a:pPr>
            <a:r>
              <a:rPr lang="ko-KR"/>
              <a:t>OpenChain 표준에 대한 적합성 인증</a:t>
            </a:r>
          </a:p>
          <a:p>
            <a:pPr marL="514350" lvl="0" indent="-514350">
              <a:buFont typeface="Calibri"/>
              <a:buAutoNum type="arabicParenR"/>
            </a:pPr>
            <a:endParaRPr lang="en-CA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귀하의 조직에서 OpenChain ISO 5230을 채택하는 방법</a:t>
            </a:r>
          </a:p>
        </p:txBody>
      </p:sp>
    </p:spTree>
    <p:extLst>
      <p:ext uri="{BB962C8B-B14F-4D97-AF65-F5344CB8AC3E}">
        <p14:creationId xmlns:p14="http://schemas.microsoft.com/office/powerpoint/2010/main" val="27801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ko-KR" sz="3600"/>
              <a:t> ISO 5230 요건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/>
              <a:t>다음과 같은 특정 요소를 포함하는 컴플라이언스 프로그램</a:t>
            </a:r>
          </a:p>
          <a:p>
            <a:pPr lvl="1" indent="-228600">
              <a:spcBef>
                <a:spcPts val="0"/>
              </a:spcBef>
            </a:pPr>
            <a:r>
              <a:rPr lang="ko-KR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프로그램 역할 및 인력 배치</a:t>
            </a:r>
          </a:p>
          <a:p>
            <a:pPr lvl="1" indent="-228600"/>
            <a:r>
              <a:rPr lang="ko-KR"/>
              <a:t>오픈 소스 사용을 관리하는 정책</a:t>
            </a:r>
          </a:p>
          <a:p>
            <a:pPr lvl="1" indent="-228600"/>
            <a:r>
              <a:rPr lang="ko-KR"/>
              <a:t>공개 문의 해결을 위한 접촉 창구</a:t>
            </a:r>
          </a:p>
          <a:p>
            <a:pPr indent="-228600">
              <a:spcBef>
                <a:spcPts val="500"/>
              </a:spcBef>
            </a:pPr>
            <a:r>
              <a:rPr lang="ko-KR"/>
              <a:t>문서화된 컴플라이언스 프로세스</a:t>
            </a:r>
          </a:p>
          <a:p>
            <a:pPr lvl="1" indent="-228600"/>
            <a:r>
              <a:rPr lang="ko-KR"/>
              <a:t>오픈 소스 구성요소의 추적 및 관리</a:t>
            </a:r>
          </a:p>
          <a:p>
            <a:pPr lvl="1" indent="-228600"/>
            <a:r>
              <a:rPr lang="ko-KR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일반적인 오픈 소스 라이선스 의무 충족</a:t>
            </a:r>
          </a:p>
          <a:p>
            <a:pPr indent="-228600">
              <a:spcBef>
                <a:spcPts val="500"/>
              </a:spcBef>
            </a:pPr>
            <a:r>
              <a:rPr lang="ko-KR"/>
              <a:t>컴플라이언스 프로그램의 관리</a:t>
            </a:r>
          </a:p>
          <a:p>
            <a:pPr lvl="1" indent="-228600"/>
            <a:r>
              <a:rPr lang="ko-KR"/>
              <a:t>권위 및 전문성을 갖춘 의사 결정 기관에 의한 거버넌스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 b="0" i="0" u="none" strike="noStrike" cap="non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오픈 소스 소프트웨어 거버넌스에 대한 기본 요건</a:t>
            </a:r>
          </a:p>
        </p:txBody>
      </p:sp>
    </p:spTree>
    <p:extLst>
      <p:ext uri="{BB962C8B-B14F-4D97-AF65-F5344CB8AC3E}">
        <p14:creationId xmlns:p14="http://schemas.microsoft.com/office/powerpoint/2010/main" val="41484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/>
              <a:t>OpenChain 참조 자료 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</a:pPr>
            <a:r>
              <a:rPr lang="ko-KR"/>
              <a:t>다음을 포함하여, 컴플라이언스 프로세스 및 교육 리소스 생성에 도움이 되는 리소스</a:t>
            </a:r>
          </a:p>
          <a:p>
            <a:pPr lvl="1" indent="-228600"/>
            <a:r>
              <a:rPr lang="ko-KR"/>
              <a:t>오픈 소스 정책 템플릿</a:t>
            </a:r>
          </a:p>
          <a:p>
            <a:pPr lvl="1" indent="-228600"/>
            <a:r>
              <a:rPr lang="ko-KR"/>
              <a:t>전체 교육 프로그램에 대한 참조 슬라이드</a:t>
            </a:r>
          </a:p>
          <a:p>
            <a:pPr lvl="1" indent="-228600"/>
            <a:r>
              <a:rPr lang="ko-KR"/>
              <a:t>가이드, 개요 및 사례 연구</a:t>
            </a:r>
          </a:p>
          <a:p>
            <a:pPr lvl="1" indent="-228600"/>
            <a:r>
              <a:rPr lang="ko-KR"/>
              <a:t>다양한 커뮤니티 제출물</a:t>
            </a:r>
          </a:p>
          <a:p>
            <a:pPr indent="-228600"/>
            <a:r>
              <a:rPr lang="ko-KR"/>
              <a:t>CC-0 라이선스가 부여된 공식 리소스로, 어떤 목적으로든 자유로이 재사용, 리믹싱 및 공유 가능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공식 및 커뮤니티 컴플라이언스 리소스</a:t>
            </a:r>
          </a:p>
        </p:txBody>
      </p:sp>
    </p:spTree>
    <p:extLst>
      <p:ext uri="{BB962C8B-B14F-4D97-AF65-F5344CB8AC3E}">
        <p14:creationId xmlns:p14="http://schemas.microsoft.com/office/powerpoint/2010/main" val="3527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3600"/>
              <a:t>OpenChain 커뮤니티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/>
              <a:t>격주로 개최되는 글로벌 웨비나 및 회의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ko-KR"/>
              <a:t>집중적으로 지원하는 작업 그룹</a:t>
            </a:r>
          </a:p>
          <a:p>
            <a:pPr lvl="1" indent="-228600">
              <a:spcBef>
                <a:spcPts val="0"/>
              </a:spcBef>
            </a:pPr>
            <a:r>
              <a:rPr lang="ko-KR"/>
              <a:t>중국, 독일, 인도, 일본, 한국, 대만, 영국 및 미국을 위한 지역특화 작업 그룹.</a:t>
            </a:r>
          </a:p>
          <a:p>
            <a:pPr lvl="1" indent="-228600">
              <a:spcBef>
                <a:spcPts val="0"/>
              </a:spcBef>
            </a:pPr>
            <a:r>
              <a:rPr lang="ko-KR"/>
              <a:t>오토모티브 작업 그룹</a:t>
            </a:r>
          </a:p>
          <a:p>
            <a:pPr lvl="1" indent="-228600">
              <a:spcBef>
                <a:spcPts val="0"/>
              </a:spcBef>
            </a:pPr>
            <a:r>
              <a:rPr lang="ko-KR"/>
              <a:t>레퍼런스 툴링 작업 그룹</a:t>
            </a:r>
          </a:p>
          <a:p>
            <a:pPr lvl="1" indent="-228600">
              <a:spcBef>
                <a:spcPts val="0"/>
              </a:spcBef>
            </a:pPr>
            <a:r>
              <a:rPr lang="ko-KR"/>
              <a:t>에듀케이션 작업 그룹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CA" dirty="0"/>
          </a:p>
          <a:p>
            <a:pPr indent="-228600">
              <a:spcBef>
                <a:spcPts val="0"/>
              </a:spcBef>
            </a:pPr>
            <a:r>
              <a:rPr lang="ko-KR"/>
              <a:t>커뮤니티 이벤트는 모든 신규 참가자에게 열려 있으며, 언제나 환영합니다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endParaRPr lang="en-CA" dirty="0"/>
          </a:p>
          <a:p>
            <a:pPr indent="-228600">
              <a:spcBef>
                <a:spcPts val="0"/>
              </a:spcBef>
            </a:pP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sz="240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컴플라이언스 활동을 지원하는 활기찬 커뮤니티</a:t>
            </a:r>
          </a:p>
        </p:txBody>
      </p:sp>
    </p:spTree>
    <p:extLst>
      <p:ext uri="{BB962C8B-B14F-4D97-AF65-F5344CB8AC3E}">
        <p14:creationId xmlns:p14="http://schemas.microsoft.com/office/powerpoint/2010/main" val="301267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669</Words>
  <Application>Microsoft Macintosh PowerPoint</Application>
  <PresentationFormat>Widescreen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Sans</vt:lpstr>
      <vt:lpstr>Office Theme</vt:lpstr>
      <vt:lpstr>Office Theme</vt:lpstr>
      <vt:lpstr>ISO/IEC 5230 오픈 소스 라이선스 컴플라이언스</vt:lpstr>
      <vt:lpstr>OpenChain ISO 5230은 고품질 오픈 소스 컴플라이언스 프로그램의 핵심 요건을 정의합니다. OpenChain 프로젝트는 이 표준을 개발합니다.  우리의 비전은 신뢰할 수 있고 일관된 컴플라이언스 정보와 함께 오픈 소스를 제공하는 공급망입니다.  우리의 임무는 소프트웨어 공급망 참가자들을 위해 오픈 소스의 효과적인 관리를 달성하기 위한 요건을 확립하는 것입니다</vt:lpstr>
      <vt:lpstr>PowerPoint Presentation</vt:lpstr>
      <vt:lpstr>현재의 소프트웨어 공급망</vt:lpstr>
      <vt:lpstr>OpenChain ISO 5230 공급망</vt:lpstr>
      <vt:lpstr>적합한 경로</vt:lpstr>
      <vt:lpstr>OpenChain ISO 5230 요건</vt:lpstr>
      <vt:lpstr>OpenChain 참조 자료 </vt:lpstr>
      <vt:lpstr>OpenChain 커뮤니티</vt:lpstr>
      <vt:lpstr>OpenChain ISO 5230 적합성 옵션</vt:lpstr>
      <vt:lpstr>시작하세요</vt:lpstr>
      <vt:lpstr>시작하세요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Coughlan Shane</dc:creator>
  <cp:lastModifiedBy>Helary Jean-Christophe</cp:lastModifiedBy>
  <cp:revision>145</cp:revision>
  <dcterms:created xsi:type="dcterms:W3CDTF">2019-04-09T08:37:53Z</dcterms:created>
  <dcterms:modified xsi:type="dcterms:W3CDTF">2021-05-18T12:48:03Z</dcterms:modified>
</cp:coreProperties>
</file>