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87"/>
  </p:notesMasterIdLst>
  <p:sldIdLst>
    <p:sldId id="403" r:id="rId5"/>
    <p:sldId id="257" r:id="rId6"/>
    <p:sldId id="258"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snapToGrid="0" snapToObjects="1">
      <p:cViewPr varScale="1">
        <p:scale>
          <a:sx n="121" d="100"/>
          <a:sy n="121" d="100"/>
        </p:scale>
        <p:origin x="744" y="176"/>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viewProps" Target="viewProps.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theme" Target="theme/theme1.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7" Type="http://schemas.openxmlformats.org/officeDocument/2006/relationships/slide" Target="slides/slide3.xml"/><Relationship Id="rId71" Type="http://schemas.openxmlformats.org/officeDocument/2006/relationships/slide" Target="slides/slide67.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notesMaster" Target="notesMasters/notesMaster1.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0"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r>
              <a:rPr lang="en-US" sz="1800" b="0" strike="noStrike" spc="-1">
                <a:solidFill>
                  <a:srgbClr val="000000"/>
                </a:solidFill>
                <a:latin typeface="Arial"/>
              </a:rPr>
              <a:t>Click to move the slide</a:t>
            </a:r>
          </a:p>
        </p:txBody>
      </p:sp>
      <p:sp>
        <p:nvSpPr>
          <p:cNvPr id="211"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Click to edit the notes format</a:t>
            </a:r>
          </a:p>
        </p:txBody>
      </p:sp>
      <p:sp>
        <p:nvSpPr>
          <p:cNvPr id="212"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a:rPr>
              <a:t>&lt;header&gt;</a:t>
            </a:r>
          </a:p>
        </p:txBody>
      </p:sp>
      <p:sp>
        <p:nvSpPr>
          <p:cNvPr id="213"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a:rPr>
              <a:t>&lt;date/time&gt;</a:t>
            </a:r>
          </a:p>
        </p:txBody>
      </p:sp>
      <p:sp>
        <p:nvSpPr>
          <p:cNvPr id="214"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a:rPr>
              <a:t>&lt;footer&gt;</a:t>
            </a:r>
          </a:p>
        </p:txBody>
      </p:sp>
      <p:sp>
        <p:nvSpPr>
          <p:cNvPr id="215" name="PlaceHolder 6"/>
          <p:cNvSpPr>
            <a:spLocks noGrp="1"/>
          </p:cNvSpPr>
          <p:nvPr>
            <p:ph type="sldNum"/>
          </p:nvPr>
        </p:nvSpPr>
        <p:spPr>
          <a:xfrm>
            <a:off x="4278960" y="10157400"/>
            <a:ext cx="3280680" cy="534240"/>
          </a:xfrm>
          <a:prstGeom prst="rect">
            <a:avLst/>
          </a:prstGeom>
        </p:spPr>
        <p:txBody>
          <a:bodyPr lIns="0" tIns="0" rIns="0" bIns="0" anchor="b"/>
          <a:lstStyle/>
          <a:p>
            <a:pPr algn="r"/>
            <a:fld id="{35FE8F02-00A8-4932-A96B-0D2FE04DEDC9}"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40841183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 name="PlaceHolder 1"/>
          <p:cNvSpPr>
            <a:spLocks noGrp="1" noRot="1" noChangeAspect="1"/>
          </p:cNvSpPr>
          <p:nvPr>
            <p:ph type="sldImg"/>
          </p:nvPr>
        </p:nvSpPr>
        <p:spPr>
          <a:xfrm>
            <a:off x="685800" y="1143000"/>
            <a:ext cx="5486400" cy="3086100"/>
          </a:xfrm>
          <a:prstGeom prst="rect">
            <a:avLst/>
          </a:prstGeom>
        </p:spPr>
      </p:sp>
      <p:sp>
        <p:nvSpPr>
          <p:cNvPr id="97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Welcome to the OpenChain Curriculum Slides. These slides can be used to help train internal teams about Open Source compliance issues and to conform with the OpenChain Specification.</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You can deliver these slides as one half-day training session or you can deliver each chapter as a separate module. Please note that each chapter has “Check Your Understanding” slides with questions and answers in the slide notes. These can be used as the basis for in-house tests for Open Source compliance.</a:t>
            </a:r>
            <a:endParaRPr lang="en-US" sz="1200" b="0" strike="noStrike" spc="-1" dirty="0">
              <a:latin typeface="Arial"/>
            </a:endParaRPr>
          </a:p>
        </p:txBody>
      </p:sp>
      <p:sp>
        <p:nvSpPr>
          <p:cNvPr id="97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43BFB6B-8A66-4985-8BD9-AB335723D605}" type="slidenum">
              <a:rPr lang="en-US" sz="1200" b="0" strike="noStrike" spc="-1">
                <a:solidFill>
                  <a:srgbClr val="000000"/>
                </a:solidFill>
                <a:latin typeface="Roboto"/>
                <a:ea typeface="Roboto"/>
              </a:rPr>
              <a:t>1</a:t>
            </a:fld>
            <a:endParaRPr lang="en-US"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 name="PlaceHolder 1"/>
          <p:cNvSpPr>
            <a:spLocks noGrp="1" noRot="1" noChangeAspect="1"/>
          </p:cNvSpPr>
          <p:nvPr>
            <p:ph type="sldImg"/>
          </p:nvPr>
        </p:nvSpPr>
        <p:spPr>
          <a:xfrm>
            <a:off x="380880" y="694800"/>
            <a:ext cx="6095160" cy="3428280"/>
          </a:xfrm>
          <a:prstGeom prst="rect">
            <a:avLst/>
          </a:prstGeom>
        </p:spPr>
      </p:sp>
      <p:sp>
        <p:nvSpPr>
          <p:cNvPr id="100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Copyright protects original works of authorship. It's different than patent in that copyright protects the expression of an idea, whereas patent protects the underlying idea itself. Examples of works of authorship include photographs, songs, and computer code.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Most important copyright concepts for software are: right to reproduce, right to make creative works (or right to modify), and right to distribute.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Software can be subject to a patent. Patent protects method of operation, such as computer program. However, patent protects functionality, and not abstract ideas.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Patent holder can exclude others from practicing the patent, regardless of whether the others have independently created the product.</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 which is a free software project that provides the codecs for encoding and decoding videos. However, you would still need a patent license to encode and decode a certain format.</a:t>
            </a:r>
            <a:endParaRPr lang="en-US" sz="1200" b="0" strike="noStrike" spc="-1">
              <a:latin typeface="Arial"/>
            </a:endParaRPr>
          </a:p>
        </p:txBody>
      </p:sp>
      <p:sp>
        <p:nvSpPr>
          <p:cNvPr id="100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515E410-B5A3-4248-8085-7B59E95B9A90}" type="slidenum">
              <a:rPr lang="en-US" sz="1200" b="0" strike="noStrike" spc="-1">
                <a:solidFill>
                  <a:srgbClr val="000000"/>
                </a:solidFill>
                <a:latin typeface="Roboto"/>
                <a:ea typeface="Roboto"/>
              </a:rPr>
              <a:t>10</a:t>
            </a:fld>
            <a:endParaRPr lang="en-US" sz="12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 name="PlaceHolder 1"/>
          <p:cNvSpPr>
            <a:spLocks noGrp="1" noRot="1" noChangeAspect="1"/>
          </p:cNvSpPr>
          <p:nvPr>
            <p:ph type="sldImg"/>
          </p:nvPr>
        </p:nvSpPr>
        <p:spPr>
          <a:xfrm>
            <a:off x="687388" y="1143000"/>
            <a:ext cx="5483225" cy="3084513"/>
          </a:xfrm>
          <a:prstGeom prst="rect">
            <a:avLst/>
          </a:prstGeom>
        </p:spPr>
      </p:sp>
      <p:sp>
        <p:nvSpPr>
          <p:cNvPr id="100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chapter is useful for lawyers, managers or developers who may not be familiar with Open Source licenses.</a:t>
            </a:r>
            <a:endParaRPr lang="en-US" sz="1200" b="0" strike="noStrike" spc="-1" dirty="0">
              <a:latin typeface="Arial"/>
            </a:endParaRPr>
          </a:p>
        </p:txBody>
      </p:sp>
      <p:sp>
        <p:nvSpPr>
          <p:cNvPr id="100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9447992-935F-4E02-A0B4-B54D63F02986}" type="slidenum">
              <a:rPr lang="en-US" sz="1200" b="0" strike="noStrike" spc="-1">
                <a:solidFill>
                  <a:srgbClr val="000000"/>
                </a:solidFill>
                <a:latin typeface="Roboto"/>
                <a:ea typeface="Roboto"/>
              </a:rPr>
              <a:t>11</a:t>
            </a:fld>
            <a:endParaRPr lang="en-US" sz="1200" b="0" strike="noStrike" spc="-1">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 name="PlaceHolder 1"/>
          <p:cNvSpPr>
            <a:spLocks noGrp="1" noRot="1" noChangeAspect="1"/>
          </p:cNvSpPr>
          <p:nvPr>
            <p:ph type="sldImg"/>
          </p:nvPr>
        </p:nvSpPr>
        <p:spPr>
          <a:xfrm>
            <a:off x="381000" y="695325"/>
            <a:ext cx="6094413" cy="3427413"/>
          </a:xfrm>
          <a:prstGeom prst="rect">
            <a:avLst/>
          </a:prstGeom>
        </p:spPr>
      </p:sp>
      <p:sp>
        <p:nvSpPr>
          <p:cNvPr id="100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provides the “big picture” about what Open Source licenses do. It also explains a resource where you can find out more about some Open Source licenses.</a:t>
            </a:r>
            <a:endParaRPr lang="en-US" sz="1200" b="0" strike="noStrike" spc="-1" dirty="0">
              <a:latin typeface="Arial"/>
            </a:endParaRPr>
          </a:p>
        </p:txBody>
      </p:sp>
      <p:sp>
        <p:nvSpPr>
          <p:cNvPr id="101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60E002F-3B21-427D-833D-845B2AB18A12}" type="slidenum">
              <a:rPr lang="en-US" sz="1200" b="0" strike="noStrike" spc="-1">
                <a:solidFill>
                  <a:srgbClr val="000000"/>
                </a:solidFill>
                <a:latin typeface="Roboto"/>
                <a:ea typeface="Roboto"/>
              </a:rPr>
              <a:t>12</a:t>
            </a:fld>
            <a:endParaRPr lang="en-US" sz="12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 name="PlaceHolder 1"/>
          <p:cNvSpPr>
            <a:spLocks noGrp="1" noRot="1" noChangeAspect="1"/>
          </p:cNvSpPr>
          <p:nvPr>
            <p:ph type="sldImg"/>
          </p:nvPr>
        </p:nvSpPr>
        <p:spPr>
          <a:xfrm>
            <a:off x="381000" y="695325"/>
            <a:ext cx="6094413" cy="3427413"/>
          </a:xfrm>
          <a:prstGeom prst="rect">
            <a:avLst/>
          </a:prstGeom>
        </p:spPr>
      </p:sp>
      <p:sp>
        <p:nvSpPr>
          <p:cNvPr id="101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”permissive” Open Source licenses, the most basic type of Open Source license, which usually have minimal requirements. The most basic requirement is to include a copyright notice.  Permissive licenses do not require source code to be made available to downstream recipients. The code owner is providing the source code under the Open Source license, but is not requiring that you provide the source code to others.  </a:t>
            </a:r>
            <a:endParaRPr lang="en-US" sz="1200" b="0" strike="noStrike" spc="-1" dirty="0">
              <a:latin typeface="Arial"/>
            </a:endParaRPr>
          </a:p>
        </p:txBody>
      </p:sp>
      <p:sp>
        <p:nvSpPr>
          <p:cNvPr id="101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54206B-924F-43DE-A3B5-D8FA50048FE2}" type="slidenum">
              <a:rPr lang="en-US" sz="1200" b="0" strike="noStrike" spc="-1">
                <a:solidFill>
                  <a:srgbClr val="000000"/>
                </a:solidFill>
                <a:latin typeface="Roboto"/>
                <a:ea typeface="Roboto"/>
              </a:rPr>
              <a:t>13</a:t>
            </a:fld>
            <a:endParaRPr lang="en-US" sz="1200" b="0" strike="noStrike" spc="-1">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 name="PlaceHolder 1"/>
          <p:cNvSpPr>
            <a:spLocks noGrp="1" noRot="1" noChangeAspect="1"/>
          </p:cNvSpPr>
          <p:nvPr>
            <p:ph type="sldImg"/>
          </p:nvPr>
        </p:nvSpPr>
        <p:spPr>
          <a:xfrm>
            <a:off x="380880" y="694800"/>
            <a:ext cx="6095160" cy="3428280"/>
          </a:xfrm>
          <a:prstGeom prst="rect">
            <a:avLst/>
          </a:prstGeom>
        </p:spPr>
      </p:sp>
      <p:sp>
        <p:nvSpPr>
          <p:cNvPr id="101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reciprocity and Copyleft, a more complex type of Open Source license that have additional requirements above permissive licenses. They require distribution of the original work and derivative works under the same terms as the original work. </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01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BF2CEAA-6DA1-45F6-947D-B4125AF76319}" type="slidenum">
              <a:rPr lang="en-US" sz="1200" b="0" strike="noStrike" spc="-1">
                <a:solidFill>
                  <a:srgbClr val="000000"/>
                </a:solidFill>
                <a:latin typeface="Roboto"/>
                <a:ea typeface="Roboto"/>
              </a:rPr>
              <a:t>14</a:t>
            </a:fld>
            <a:endParaRPr lang="en-US" sz="1200" b="0" strike="noStrike" spc="-1">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7" name="PlaceHolder 1"/>
          <p:cNvSpPr>
            <a:spLocks noGrp="1" noRot="1" noChangeAspect="1"/>
          </p:cNvSpPr>
          <p:nvPr>
            <p:ph type="sldImg"/>
          </p:nvPr>
        </p:nvSpPr>
        <p:spPr>
          <a:xfrm>
            <a:off x="381000" y="695325"/>
            <a:ext cx="6094413" cy="3427413"/>
          </a:xfrm>
          <a:prstGeom prst="rect">
            <a:avLst/>
          </a:prstGeom>
        </p:spPr>
      </p:sp>
      <p:sp>
        <p:nvSpPr>
          <p:cNvPr id="101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proprietary or closed source licenses. These licenses often have very different requirements and rules compared to Open Source licenses.</a:t>
            </a:r>
            <a:endParaRPr lang="en-US" sz="1200" b="0" strike="noStrike" spc="-1" dirty="0">
              <a:latin typeface="Arial"/>
            </a:endParaRPr>
          </a:p>
        </p:txBody>
      </p:sp>
      <p:sp>
        <p:nvSpPr>
          <p:cNvPr id="101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4DDEC2E-057F-4379-B8A9-F273D8787B1E}" type="slidenum">
              <a:rPr lang="en-US" sz="1200" b="0" strike="noStrike" spc="-1">
                <a:solidFill>
                  <a:srgbClr val="000000"/>
                </a:solidFill>
                <a:latin typeface="Roboto"/>
                <a:ea typeface="Roboto"/>
              </a:rPr>
              <a:t>15</a:t>
            </a:fld>
            <a:endParaRPr lang="en-US" sz="1200" b="0" strike="noStrike" spc="-1">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0" name="PlaceHolder 1"/>
          <p:cNvSpPr>
            <a:spLocks noGrp="1" noRot="1" noChangeAspect="1"/>
          </p:cNvSpPr>
          <p:nvPr>
            <p:ph type="sldImg"/>
          </p:nvPr>
        </p:nvSpPr>
        <p:spPr>
          <a:xfrm>
            <a:off x="381000" y="695325"/>
            <a:ext cx="6094413" cy="3427413"/>
          </a:xfrm>
          <a:prstGeom prst="rect">
            <a:avLst/>
          </a:prstGeom>
        </p:spPr>
      </p:sp>
      <p:sp>
        <p:nvSpPr>
          <p:cNvPr id="102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There are other types of license used. Sometimes these are confused with Open Source but their requirements are actually different. Freeware or Shareware licensing should not be regarded as the same or compatible with Open Source licensing.</a:t>
            </a:r>
            <a:endParaRPr lang="en-US" sz="1200" b="0" strike="noStrike" spc="-1" dirty="0">
              <a:latin typeface="Arial"/>
            </a:endParaRPr>
          </a:p>
        </p:txBody>
      </p:sp>
      <p:sp>
        <p:nvSpPr>
          <p:cNvPr id="102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A3D6EC3-A207-4672-907E-C3379B54F489}" type="slidenum">
              <a:rPr lang="en-US" sz="1200" b="0" strike="noStrike" spc="-1">
                <a:solidFill>
                  <a:srgbClr val="000000"/>
                </a:solidFill>
                <a:latin typeface="Roboto"/>
                <a:ea typeface="Roboto"/>
              </a:rPr>
              <a:t>16</a:t>
            </a:fld>
            <a:endParaRPr lang="en-US" sz="1200" b="0" strike="noStrike" spc="-1">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3" name="PlaceHolder 1"/>
          <p:cNvSpPr>
            <a:spLocks noGrp="1" noRot="1" noChangeAspect="1"/>
          </p:cNvSpPr>
          <p:nvPr>
            <p:ph type="sldImg"/>
          </p:nvPr>
        </p:nvSpPr>
        <p:spPr>
          <a:xfrm>
            <a:off x="381000" y="695325"/>
            <a:ext cx="6094413" cy="3427413"/>
          </a:xfrm>
          <a:prstGeom prst="rect">
            <a:avLst/>
          </a:prstGeom>
        </p:spPr>
      </p:sp>
      <p:sp>
        <p:nvSpPr>
          <p:cNvPr id="102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There are other types of license used. Sometimes these are confused with Open Source but their requirements are actually different. Freeware or Shareware licensing should not be regarded as the same or compatible with Open Source licensing.</a:t>
            </a:r>
            <a:endParaRPr lang="en-US" sz="1200" b="0" strike="noStrike" spc="-1" dirty="0">
              <a:latin typeface="Arial"/>
            </a:endParaRPr>
          </a:p>
        </p:txBody>
      </p:sp>
      <p:sp>
        <p:nvSpPr>
          <p:cNvPr id="102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E5C5871-2AD2-4900-93C2-9D8CA9049AAC}" type="slidenum">
              <a:rPr lang="en-US" sz="1200" b="0" strike="noStrike" spc="-1">
                <a:solidFill>
                  <a:srgbClr val="000000"/>
                </a:solidFill>
                <a:latin typeface="Roboto"/>
                <a:ea typeface="Roboto"/>
              </a:rPr>
              <a:t>17</a:t>
            </a:fld>
            <a:endParaRPr lang="en-US" sz="1200" b="0" strike="noStrike" spc="-1">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PlaceHolder 1"/>
          <p:cNvSpPr>
            <a:spLocks noGrp="1" noRot="1" noChangeAspect="1"/>
          </p:cNvSpPr>
          <p:nvPr>
            <p:ph type="sldImg"/>
          </p:nvPr>
        </p:nvSpPr>
        <p:spPr>
          <a:xfrm>
            <a:off x="381000" y="695325"/>
            <a:ext cx="6094413" cy="3427413"/>
          </a:xfrm>
          <a:prstGeom prst="rect">
            <a:avLst/>
          </a:prstGeom>
        </p:spPr>
      </p:sp>
      <p:sp>
        <p:nvSpPr>
          <p:cNvPr id="102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public domain, a type of release that means the work is released without any restrictions whatsoever by the authors. In the US public domain software can be included in Open Source code, but it should be noted that not all legal jurisdictions recognize the existence or permit the release of authorship under public domain. Germany is one example.</a:t>
            </a:r>
            <a:endParaRPr lang="en-US" sz="1200" b="0" strike="noStrike" spc="-1" dirty="0">
              <a:latin typeface="Arial"/>
            </a:endParaRPr>
          </a:p>
        </p:txBody>
      </p:sp>
      <p:sp>
        <p:nvSpPr>
          <p:cNvPr id="102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6DBDFE8-1765-421F-BFD2-F8604627E838}" type="slidenum">
              <a:rPr lang="en-US" sz="1200" b="0" strike="noStrike" spc="-1">
                <a:solidFill>
                  <a:srgbClr val="000000"/>
                </a:solidFill>
                <a:latin typeface="Roboto"/>
                <a:ea typeface="Roboto"/>
              </a:rPr>
              <a:t>18</a:t>
            </a:fld>
            <a:endParaRPr lang="en-US" sz="1200" b="0" strike="noStrike" spc="-1">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PlaceHolder 1"/>
          <p:cNvSpPr>
            <a:spLocks noGrp="1" noRot="1" noChangeAspect="1"/>
          </p:cNvSpPr>
          <p:nvPr>
            <p:ph type="sldImg"/>
          </p:nvPr>
        </p:nvSpPr>
        <p:spPr>
          <a:xfrm>
            <a:off x="381000" y="695325"/>
            <a:ext cx="6094413" cy="3427413"/>
          </a:xfrm>
          <a:prstGeom prst="rect">
            <a:avLst/>
          </a:prstGeom>
        </p:spPr>
      </p:sp>
      <p:sp>
        <p:nvSpPr>
          <p:cNvPr id="103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license compatibility, the way of understanding what licenses can be used together. Some Open Source licenses are compatible with each other. Some are incompatible. This is an important consideration when choosing code and choosing licenses.</a:t>
            </a:r>
            <a:endParaRPr lang="en-US" sz="1200" b="0" strike="noStrike" spc="-1" dirty="0">
              <a:latin typeface="Arial"/>
            </a:endParaRPr>
          </a:p>
        </p:txBody>
      </p:sp>
      <p:sp>
        <p:nvSpPr>
          <p:cNvPr id="103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CC72512-38B8-4C3E-A2E6-E8F550A38765}" type="slidenum">
              <a:rPr lang="en-US" sz="1200" b="0" strike="noStrike" spc="-1">
                <a:solidFill>
                  <a:srgbClr val="000000"/>
                </a:solidFill>
                <a:latin typeface="Roboto"/>
                <a:ea typeface="Roboto"/>
              </a:rPr>
              <a:t>19</a:t>
            </a:fld>
            <a:endParaRPr lang="en-US"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 name="PlaceHolder 1"/>
          <p:cNvSpPr>
            <a:spLocks noGrp="1" noRot="1" noChangeAspect="1"/>
          </p:cNvSpPr>
          <p:nvPr>
            <p:ph type="sldImg"/>
          </p:nvPr>
        </p:nvSpPr>
        <p:spPr>
          <a:xfrm>
            <a:off x="381000" y="695325"/>
            <a:ext cx="6094413" cy="3427413"/>
          </a:xfrm>
          <a:prstGeom prst="rect">
            <a:avLst/>
          </a:prstGeom>
        </p:spPr>
      </p:sp>
      <p:sp>
        <p:nvSpPr>
          <p:cNvPr id="97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helps explain what the OpenChain Curriculum and these slides are for.</a:t>
            </a:r>
            <a:endParaRPr lang="en-US" sz="1200" b="0" strike="noStrike" spc="-1">
              <a:latin typeface="Arial"/>
            </a:endParaRPr>
          </a:p>
        </p:txBody>
      </p:sp>
      <p:sp>
        <p:nvSpPr>
          <p:cNvPr id="97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46835AC-A8CA-43DB-9701-5A56C4A08A80}" type="slidenum">
              <a:rPr lang="en-US" sz="1200" b="0" strike="noStrike" spc="-1">
                <a:solidFill>
                  <a:srgbClr val="000000"/>
                </a:solidFill>
                <a:latin typeface="Roboto"/>
                <a:ea typeface="Roboto"/>
              </a:rPr>
              <a:t>2</a:t>
            </a:fld>
            <a:endParaRPr lang="en-US" sz="1200" b="0" strike="noStrike" spc="-1">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PlaceHolder 1"/>
          <p:cNvSpPr>
            <a:spLocks noGrp="1" noRot="1" noChangeAspect="1"/>
          </p:cNvSpPr>
          <p:nvPr>
            <p:ph type="sldImg"/>
          </p:nvPr>
        </p:nvSpPr>
        <p:spPr>
          <a:xfrm>
            <a:off x="381000" y="695325"/>
            <a:ext cx="6094413" cy="3427413"/>
          </a:xfrm>
          <a:prstGeom prst="rect">
            <a:avLst/>
          </a:prstGeom>
        </p:spPr>
      </p:sp>
      <p:sp>
        <p:nvSpPr>
          <p:cNvPr id="103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notices, the text comments in files that explain authorship and licensing, and which are often regarded as the most important way of knowing what license applies to a file.</a:t>
            </a:r>
            <a:endParaRPr lang="en-US" sz="1200" b="0" strike="noStrike" spc="-1">
              <a:latin typeface="Arial"/>
            </a:endParaRPr>
          </a:p>
        </p:txBody>
      </p:sp>
      <p:sp>
        <p:nvSpPr>
          <p:cNvPr id="103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D313107-78D5-44C1-A742-99EB08A86F33}" type="slidenum">
              <a:rPr lang="en-US" sz="1200" b="0" strike="noStrike" spc="-1">
                <a:solidFill>
                  <a:srgbClr val="000000"/>
                </a:solidFill>
                <a:latin typeface="Roboto"/>
                <a:ea typeface="Roboto"/>
              </a:rPr>
              <a:t>20</a:t>
            </a:fld>
            <a:endParaRPr lang="en-US" sz="1200" b="0" strike="noStrike" spc="-1">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PlaceHolder 1"/>
          <p:cNvSpPr>
            <a:spLocks noGrp="1" noRot="1" noChangeAspect="1"/>
          </p:cNvSpPr>
          <p:nvPr>
            <p:ph type="sldImg"/>
          </p:nvPr>
        </p:nvSpPr>
        <p:spPr>
          <a:xfrm>
            <a:off x="380880" y="694800"/>
            <a:ext cx="6095160" cy="3428280"/>
          </a:xfrm>
          <a:prstGeom prst="rect">
            <a:avLst/>
          </a:prstGeom>
        </p:spPr>
      </p:sp>
      <p:sp>
        <p:nvSpPr>
          <p:cNvPr id="103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slides explains multi-licensing. This is the situation where more than set of license terms can apply to a piece of software.</a:t>
            </a:r>
            <a:br>
              <a:rPr dirty="0"/>
            </a:br>
            <a:br>
              <a:rPr dirty="0"/>
            </a:br>
            <a:r>
              <a:rPr lang="en-US" sz="1200" b="1" strike="noStrike" spc="-1" dirty="0">
                <a:solidFill>
                  <a:srgbClr val="000000"/>
                </a:solidFill>
                <a:latin typeface="Roboto"/>
                <a:ea typeface="Roboto"/>
              </a:rPr>
              <a:t>Conjunctive</a:t>
            </a:r>
            <a:r>
              <a:rPr lang="en-US" sz="1200" b="0" strike="noStrike" spc="-1" dirty="0">
                <a:solidFill>
                  <a:srgbClr val="000000"/>
                </a:solidFill>
                <a:latin typeface="Roboto"/>
                <a:ea typeface="Roboto"/>
              </a:rPr>
              <a:t> = Multiple licenses apply</a:t>
            </a:r>
            <a:endParaRPr lang="en-US" sz="1200" b="0" strike="noStrike" spc="-1" dirty="0">
              <a:latin typeface="Arial"/>
            </a:endParaRPr>
          </a:p>
          <a:p>
            <a:pPr marL="457200" indent="-216000">
              <a:lnSpc>
                <a:spcPct val="100000"/>
              </a:lnSpc>
            </a:pPr>
            <a:r>
              <a:rPr lang="en-US" sz="1200" b="0" strike="noStrike" spc="-1" dirty="0">
                <a:solidFill>
                  <a:srgbClr val="000000"/>
                </a:solidFill>
                <a:latin typeface="Roboto"/>
                <a:ea typeface="Roboto"/>
              </a:rPr>
              <a:t>GPL-2.0 project also includes code under BSD-3-Clause </a:t>
            </a:r>
            <a:endParaRPr lang="en-US" sz="1200" b="0" strike="noStrike" spc="-1" dirty="0">
              <a:latin typeface="Arial"/>
            </a:endParaRPr>
          </a:p>
          <a:p>
            <a:pPr marL="596520" indent="-11520">
              <a:lnSpc>
                <a:spcPct val="100000"/>
              </a:lnSpc>
            </a:pPr>
            <a:r>
              <a:rPr lang="en-US" sz="1200" b="0" strike="noStrike" spc="-1" dirty="0">
                <a:solidFill>
                  <a:srgbClr val="000000"/>
                </a:solidFill>
                <a:latin typeface="Roboto"/>
                <a:ea typeface="Roboto"/>
              </a:rPr>
              <a:t>In this situation you have to comply with both sets of license terms</a:t>
            </a:r>
            <a:endParaRPr lang="en-US" sz="1200" b="0" strike="noStrike" spc="-1" dirty="0">
              <a:latin typeface="Arial"/>
            </a:endParaRPr>
          </a:p>
          <a:p>
            <a:pPr marL="596520" indent="-11520">
              <a:lnSpc>
                <a:spcPct val="100000"/>
              </a:lnSpc>
            </a:pPr>
            <a:r>
              <a:rPr lang="en-US" sz="1200" b="1" strike="noStrike" spc="-1" dirty="0">
                <a:solidFill>
                  <a:srgbClr val="000000"/>
                </a:solidFill>
                <a:latin typeface="Roboto"/>
                <a:ea typeface="Roboto"/>
              </a:rPr>
              <a:t>Disjunctive</a:t>
            </a:r>
            <a:r>
              <a:rPr lang="en-US" sz="1200" b="0" strike="noStrike" spc="-1" dirty="0">
                <a:solidFill>
                  <a:srgbClr val="000000"/>
                </a:solidFill>
                <a:latin typeface="Roboto"/>
                <a:ea typeface="Roboto"/>
              </a:rPr>
              <a:t> = Choice of one open source license or another</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Mozilla tri-license</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Jetty</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Ruby</a:t>
            </a:r>
            <a:endParaRPr lang="en-US" sz="1200" b="0" strike="noStrike" spc="-1" dirty="0">
              <a:latin typeface="Arial"/>
            </a:endParaRPr>
          </a:p>
          <a:p>
            <a:pPr marL="457200" indent="-11520">
              <a:lnSpc>
                <a:spcPct val="100000"/>
              </a:lnSpc>
            </a:pPr>
            <a:br>
              <a:rPr dirty="0"/>
            </a:br>
            <a:r>
              <a:rPr lang="en-US" sz="1200" b="0" strike="noStrike" spc="-1" dirty="0">
                <a:solidFill>
                  <a:srgbClr val="000000"/>
                </a:solidFill>
                <a:latin typeface="Roboto"/>
                <a:ea typeface="Roboto"/>
              </a:rPr>
              <a:t>Disjunctive licensing may be something important to explore more deeply when creating a Open Source policy.</a:t>
            </a:r>
            <a:endParaRPr lang="en-US" sz="1200" b="0" strike="noStrike" spc="-1" dirty="0">
              <a:latin typeface="Arial"/>
            </a:endParaRPr>
          </a:p>
          <a:p>
            <a:pPr marL="457200" indent="-11520">
              <a:lnSpc>
                <a:spcPct val="100000"/>
              </a:lnSpc>
            </a:pP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Under disjunctive licensing you have a choice of licensing, i.e. GPL and a more permissive license option, you may choose which license you are going to distribute under depending on license compatibility, license requirements. </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Sometimes a project has a disjunctive licensing situation, but only one license is included in your code – so perhaps the person you got the code from already made this choice. If they choose the license you weren’t going to use, now you might have to consider if you should figure out who the original © holder is and get the code directly from them</a:t>
            </a:r>
            <a:endParaRPr lang="en-US" sz="1200" b="0" strike="noStrike" spc="-1" dirty="0">
              <a:latin typeface="Arial"/>
            </a:endParaRPr>
          </a:p>
          <a:p>
            <a:pPr marL="457200" indent="-11520">
              <a:lnSpc>
                <a:spcPct val="100000"/>
              </a:lnSpc>
            </a:pPr>
            <a:endParaRPr lang="en-US" sz="1200" b="0" strike="noStrike" spc="-1" dirty="0">
              <a:latin typeface="Arial"/>
            </a:endParaRPr>
          </a:p>
          <a:p>
            <a:pPr marL="457200" indent="-11520">
              <a:lnSpc>
                <a:spcPct val="100000"/>
              </a:lnSpc>
            </a:pPr>
            <a:r>
              <a:rPr lang="en-US" sz="1200" b="1" strike="noStrike" spc="-1" dirty="0">
                <a:solidFill>
                  <a:srgbClr val="000000"/>
                </a:solidFill>
                <a:latin typeface="Roboto"/>
                <a:ea typeface="Roboto"/>
              </a:rPr>
              <a:t>Example: </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MPL 1.1/GPL 2.0/LGPL 2.1 - - </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“The contents of this file are subject to the Mozilla Public License Version - 1.1 (the "License"); you may not use this file except in compliance with - the License.</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 . . . </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endParaRPr lang="en-US" sz="1200" b="0" strike="noStrike" spc="-1" dirty="0">
              <a:latin typeface="Arial"/>
            </a:endParaRPr>
          </a:p>
          <a:p>
            <a:pPr marL="457200" indent="-11520">
              <a:lnSpc>
                <a:spcPct val="100000"/>
              </a:lnSpc>
            </a:pP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endParaRPr lang="en-US" sz="1200" b="0" strike="noStrike" spc="-1" dirty="0">
              <a:latin typeface="Arial"/>
            </a:endParaRPr>
          </a:p>
          <a:p>
            <a:pPr marL="457200" indent="-11520">
              <a:lnSpc>
                <a:spcPct val="100000"/>
              </a:lnSpc>
            </a:pP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a:t>
            </a:r>
            <a:r>
              <a:rPr lang="en-US" sz="1200" b="1" strike="noStrike" spc="-1" dirty="0">
                <a:solidFill>
                  <a:srgbClr val="000000"/>
                </a:solidFill>
                <a:latin typeface="Roboto"/>
                <a:ea typeface="Roboto"/>
              </a:rPr>
              <a:t>dual</a:t>
            </a:r>
            <a:r>
              <a:rPr lang="en-US" sz="1200" b="0" strike="noStrike" spc="-1" dirty="0">
                <a:solidFill>
                  <a:srgbClr val="000000"/>
                </a:solidFill>
                <a:latin typeface="Roboto"/>
                <a:ea typeface="Roboto"/>
              </a:rPr>
              <a:t>” = confusing term that may be used for any of these situations, but usually refers to business model of OSS license or commercial license choice</a:t>
            </a:r>
            <a:endParaRPr lang="en-US" sz="1200" b="0" strike="noStrike" spc="-1" dirty="0">
              <a:latin typeface="Arial"/>
            </a:endParaRPr>
          </a:p>
          <a:p>
            <a:pPr marL="457200" indent="-11520">
              <a:lnSpc>
                <a:spcPct val="100000"/>
              </a:lnSpc>
            </a:pPr>
            <a:r>
              <a:rPr lang="en-US" sz="1200" b="0" strike="noStrike" spc="-1" dirty="0">
                <a:solidFill>
                  <a:srgbClr val="000000"/>
                </a:solidFill>
                <a:latin typeface="Roboto"/>
                <a:ea typeface="Roboto"/>
              </a:rPr>
              <a:t>For more on dual-licensing as a business model: http://</a:t>
            </a:r>
            <a:r>
              <a:rPr lang="en-US" sz="1200" b="0" strike="noStrike" spc="-1" dirty="0" err="1">
                <a:solidFill>
                  <a:srgbClr val="000000"/>
                </a:solidFill>
                <a:latin typeface="Roboto"/>
                <a:ea typeface="Roboto"/>
              </a:rPr>
              <a:t>oss-watch.ac.uk</a:t>
            </a:r>
            <a:r>
              <a:rPr lang="en-US" sz="1200" b="0" strike="noStrike" spc="-1" dirty="0">
                <a:solidFill>
                  <a:srgbClr val="000000"/>
                </a:solidFill>
                <a:latin typeface="Roboto"/>
                <a:ea typeface="Roboto"/>
              </a:rPr>
              <a:t>/resources/duallicence2 </a:t>
            </a:r>
            <a:endParaRPr lang="en-US" sz="1200" b="0" strike="noStrike" spc="-1" dirty="0">
              <a:latin typeface="Arial"/>
            </a:endParaRPr>
          </a:p>
          <a:p>
            <a:pPr marL="457200" indent="-11520">
              <a:lnSpc>
                <a:spcPct val="100000"/>
              </a:lnSpc>
            </a:pPr>
            <a:endParaRPr lang="en-US" sz="1200" b="0" strike="noStrike" spc="-1" dirty="0">
              <a:latin typeface="Arial"/>
            </a:endParaRPr>
          </a:p>
        </p:txBody>
      </p:sp>
      <p:sp>
        <p:nvSpPr>
          <p:cNvPr id="103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5BD94CC-3511-4CBC-996D-830D5B5C13DF}" type="slidenum">
              <a:rPr lang="en-US" sz="1200" b="0" strike="noStrike" spc="-1">
                <a:solidFill>
                  <a:srgbClr val="000000"/>
                </a:solidFill>
                <a:latin typeface="Roboto"/>
                <a:ea typeface="Roboto"/>
              </a:rPr>
              <a:t>21</a:t>
            </a:fld>
            <a:endParaRPr lang="en-US" sz="1200" b="0" strike="noStrike" spc="-1">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 name="PlaceHolder 1"/>
          <p:cNvSpPr>
            <a:spLocks noGrp="1" noRot="1" noChangeAspect="1"/>
          </p:cNvSpPr>
          <p:nvPr>
            <p:ph type="sldImg"/>
          </p:nvPr>
        </p:nvSpPr>
        <p:spPr>
          <a:xfrm>
            <a:off x="381000" y="695325"/>
            <a:ext cx="6094413" cy="3427413"/>
          </a:xfrm>
          <a:prstGeom prst="rect">
            <a:avLst/>
          </a:prstGeom>
        </p:spPr>
      </p:sp>
      <p:sp>
        <p:nvSpPr>
          <p:cNvPr id="103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Open Source licenses are Free and Open Source Software licenses generally make source code available under terms that allow for modification and redistribution.</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Typical obligations of a permissive Open Source license are that the copyright notice and warranty disclaimer are included with the software. Very often, the license would expressly prohibits users from using the author's name without permission.</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Examples of permissive Open Source licenses include MIT, BSD, and Apache.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License reciprocity means that the derivative work of the copyrighted work must be made available under the same license. Other names being used include "hereditary", "copyleft", "share-alike", and </a:t>
            </a:r>
            <a:r>
              <a:rPr lang="en-US" sz="1200" b="0" strike="noStrike" spc="-1" dirty="0" err="1">
                <a:solidFill>
                  <a:srgbClr val="000000"/>
                </a:solidFill>
                <a:latin typeface="Roboto"/>
                <a:ea typeface="Roboto"/>
              </a:rPr>
              <a:t>pejoratively"viral</a:t>
            </a:r>
            <a:r>
              <a:rPr lang="en-US" sz="1200" b="0" strike="noStrike" spc="-1" dirty="0">
                <a:solidFill>
                  <a:srgbClr val="000000"/>
                </a:solidFill>
                <a:latin typeface="Roboto"/>
                <a:ea typeface="Roboto"/>
              </a:rPr>
              <a:t>."</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Examples of copyleft-style licenses include GPL and LGPL.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Freeware and Shareware are not Open </a:t>
            </a:r>
            <a:r>
              <a:rPr lang="en-US" sz="1200" b="0" strike="noStrike" spc="-1" dirty="0" err="1">
                <a:solidFill>
                  <a:srgbClr val="000000"/>
                </a:solidFill>
                <a:latin typeface="Roboto"/>
                <a:ea typeface="Roboto"/>
              </a:rPr>
              <a:t>Source.The</a:t>
            </a:r>
            <a:r>
              <a:rPr lang="en-US" sz="1200" b="0" strike="noStrike" spc="-1" dirty="0">
                <a:solidFill>
                  <a:srgbClr val="000000"/>
                </a:solidFill>
                <a:latin typeface="Roboto"/>
                <a:ea typeface="Roboto"/>
              </a:rPr>
              <a:t> reason is that even though freeware and shareware are available without cost, they don't allow the users to make modifications to the </a:t>
            </a:r>
            <a:r>
              <a:rPr lang="en-US" sz="1200" b="0" strike="noStrike" spc="-1" dirty="0" err="1">
                <a:solidFill>
                  <a:srgbClr val="000000"/>
                </a:solidFill>
                <a:latin typeface="Roboto"/>
                <a:ea typeface="Roboto"/>
              </a:rPr>
              <a:t>software.In</a:t>
            </a:r>
            <a:r>
              <a:rPr lang="en-US" sz="1200" b="0" strike="noStrike" spc="-1" dirty="0">
                <a:solidFill>
                  <a:srgbClr val="000000"/>
                </a:solidFill>
                <a:latin typeface="Roboto"/>
                <a:ea typeface="Roboto"/>
              </a:rPr>
              <a:t> fact, many of the freeware and shareware contain similar license restrictions common in proprietary software.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Multi-license refers to the practice where software is made available under multiple licenses. For example, an open source software can be dual-licensed under MIT and GPLv2. In that case, you are free to choose the license that suits your need.</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Open Source Notices may include information about the identity of the copyright holders and the license governing the software. Open Source Notices may provide notice about modifications. Some licenses require that Open Source Notices be retained or reproduced for attribution purposes.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04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7382CF-DC80-45C2-9409-D6C498639A24}" type="slidenum">
              <a:rPr lang="en-US" sz="1200" b="0" strike="noStrike" spc="-1">
                <a:solidFill>
                  <a:srgbClr val="000000"/>
                </a:solidFill>
                <a:latin typeface="Roboto"/>
                <a:ea typeface="Roboto"/>
              </a:rPr>
              <a:t>22</a:t>
            </a:fld>
            <a:endParaRPr lang="en-US" sz="1200" b="0" strike="noStrike" spc="-1">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 name="PlaceHolder 1"/>
          <p:cNvSpPr>
            <a:spLocks noGrp="1" noRot="1" noChangeAspect="1"/>
          </p:cNvSpPr>
          <p:nvPr>
            <p:ph type="sldImg"/>
          </p:nvPr>
        </p:nvSpPr>
        <p:spPr>
          <a:xfrm>
            <a:off x="687388" y="1143000"/>
            <a:ext cx="5483225" cy="3084513"/>
          </a:xfrm>
          <a:prstGeom prst="rect">
            <a:avLst/>
          </a:prstGeom>
        </p:spPr>
      </p:sp>
      <p:sp>
        <p:nvSpPr>
          <p:cNvPr id="104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chapter covers the big picture of Open Source compliance. It explains how compliance works from first principles.</a:t>
            </a:r>
            <a:endParaRPr lang="en-US" sz="1200" b="0" strike="noStrike" spc="-1" dirty="0">
              <a:latin typeface="Arial"/>
            </a:endParaRPr>
          </a:p>
        </p:txBody>
      </p:sp>
      <p:sp>
        <p:nvSpPr>
          <p:cNvPr id="104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CD1DF24-1738-4162-9D3A-C433D8EC6D27}" type="slidenum">
              <a:rPr lang="en-US" sz="1200" b="0" strike="noStrike" spc="-1">
                <a:solidFill>
                  <a:srgbClr val="000000"/>
                </a:solidFill>
                <a:latin typeface="Roboto"/>
                <a:ea typeface="Roboto"/>
              </a:rPr>
              <a:t>23</a:t>
            </a:fld>
            <a:endParaRPr lang="en-US" sz="1200" b="0" strike="noStrike" spc="-1">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 name="PlaceHolder 1"/>
          <p:cNvSpPr>
            <a:spLocks noGrp="1" noRot="1" noChangeAspect="1"/>
          </p:cNvSpPr>
          <p:nvPr>
            <p:ph type="sldImg"/>
          </p:nvPr>
        </p:nvSpPr>
        <p:spPr>
          <a:xfrm>
            <a:off x="381000" y="695325"/>
            <a:ext cx="6094413" cy="3427413"/>
          </a:xfrm>
          <a:prstGeom prst="rect">
            <a:avLst/>
          </a:prstGeom>
        </p:spPr>
      </p:sp>
      <p:sp>
        <p:nvSpPr>
          <p:cNvPr id="104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that Open Source compliance is really a two-part goal. The first is to know your obligations and have a process to support this knowledge. The second is to satisfy the obligations.</a:t>
            </a:r>
            <a:endParaRPr lang="en-US" sz="1200" b="0" strike="noStrike" spc="-1" dirty="0">
              <a:latin typeface="Arial"/>
            </a:endParaRPr>
          </a:p>
        </p:txBody>
      </p:sp>
      <p:sp>
        <p:nvSpPr>
          <p:cNvPr id="104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4855F43-11DA-4C05-82C5-2EFAD69D91E4}" type="slidenum">
              <a:rPr lang="en-US" sz="1200" b="0" strike="noStrike" spc="-1">
                <a:solidFill>
                  <a:srgbClr val="000000"/>
                </a:solidFill>
                <a:latin typeface="Roboto"/>
                <a:ea typeface="Roboto"/>
              </a:rPr>
              <a:t>24</a:t>
            </a:fld>
            <a:endParaRPr lang="en-US" sz="1200" b="0" strike="noStrike" spc="-1">
              <a:latin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 name="PlaceHolder 1"/>
          <p:cNvSpPr>
            <a:spLocks noGrp="1" noRot="1" noChangeAspect="1"/>
          </p:cNvSpPr>
          <p:nvPr>
            <p:ph type="sldImg"/>
          </p:nvPr>
        </p:nvSpPr>
        <p:spPr>
          <a:xfrm>
            <a:off x="381000" y="695325"/>
            <a:ext cx="6094413" cy="3427413"/>
          </a:xfrm>
          <a:prstGeom prst="rect">
            <a:avLst/>
          </a:prstGeom>
        </p:spPr>
      </p:sp>
      <p:sp>
        <p:nvSpPr>
          <p:cNvPr id="104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expands on what compliance obligations must be satisfied in typical Open Source licenses.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scope of source code availability is determined by the Open Source license. Some licenses may require source code availability for only the Open Source software. Others may require all the software described in the slide.</a:t>
            </a:r>
            <a:endParaRPr lang="en-US" sz="1200" b="0" strike="noStrike" spc="-1" dirty="0">
              <a:latin typeface="Arial"/>
            </a:endParaRPr>
          </a:p>
        </p:txBody>
      </p:sp>
      <p:sp>
        <p:nvSpPr>
          <p:cNvPr id="104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CD33650-BA91-4B2D-9568-B88B30B80FE4}" type="slidenum">
              <a:rPr lang="en-US" sz="1200" b="0" strike="noStrike" spc="-1">
                <a:solidFill>
                  <a:srgbClr val="000000"/>
                </a:solidFill>
                <a:latin typeface="Roboto"/>
                <a:ea typeface="Roboto"/>
              </a:rPr>
              <a:t>25</a:t>
            </a:fld>
            <a:endParaRPr lang="en-US" sz="1200" b="0" strike="noStrike" spc="-1">
              <a:latin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 name="PlaceHolder 1"/>
          <p:cNvSpPr>
            <a:spLocks noGrp="1" noRot="1" noChangeAspect="1"/>
          </p:cNvSpPr>
          <p:nvPr>
            <p:ph type="sldImg"/>
          </p:nvPr>
        </p:nvSpPr>
        <p:spPr>
          <a:xfrm>
            <a:off x="381000" y="695325"/>
            <a:ext cx="6094413" cy="3427413"/>
          </a:xfrm>
          <a:prstGeom prst="rect">
            <a:avLst/>
          </a:prstGeom>
        </p:spPr>
      </p:sp>
      <p:sp>
        <p:nvSpPr>
          <p:cNvPr id="105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when Open Source obligations are “triggered.” Open Source licenses are copyright licenses and the basic compliance trigger is when you distribute code to another legal entity.</a:t>
            </a:r>
            <a:endParaRPr lang="en-US" sz="1200" b="0" strike="noStrike" spc="-1" dirty="0">
              <a:latin typeface="Arial"/>
            </a:endParaRPr>
          </a:p>
        </p:txBody>
      </p:sp>
      <p:sp>
        <p:nvSpPr>
          <p:cNvPr id="105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B0686D5-9088-4350-B9A1-23F4DBBC617C}" type="slidenum">
              <a:rPr lang="en-US" sz="1200" b="0" strike="noStrike" spc="-1">
                <a:solidFill>
                  <a:srgbClr val="000000"/>
                </a:solidFill>
                <a:latin typeface="Roboto"/>
                <a:ea typeface="Roboto"/>
              </a:rPr>
              <a:t>26</a:t>
            </a:fld>
            <a:endParaRPr lang="en-US" sz="1200" b="0" strike="noStrike" spc="-1">
              <a:latin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3" name="PlaceHolder 1"/>
          <p:cNvSpPr>
            <a:spLocks noGrp="1" noRot="1" noChangeAspect="1"/>
          </p:cNvSpPr>
          <p:nvPr>
            <p:ph type="sldImg"/>
          </p:nvPr>
        </p:nvSpPr>
        <p:spPr>
          <a:xfrm>
            <a:off x="381000" y="695325"/>
            <a:ext cx="6094413" cy="3427413"/>
          </a:xfrm>
          <a:prstGeom prst="rect">
            <a:avLst/>
          </a:prstGeom>
        </p:spPr>
      </p:sp>
      <p:sp>
        <p:nvSpPr>
          <p:cNvPr id="105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that modifying code can impose obligations under Open Source licenses. It explains a little bit about derivative works.</a:t>
            </a:r>
            <a:endParaRPr lang="en-US" sz="1200" b="0" strike="noStrike" spc="-1" dirty="0">
              <a:latin typeface="Arial"/>
            </a:endParaRPr>
          </a:p>
        </p:txBody>
      </p:sp>
      <p:sp>
        <p:nvSpPr>
          <p:cNvPr id="105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C6F39DF-5532-4A18-AE9B-4D71F0165F9D}" type="slidenum">
              <a:rPr lang="en-US" sz="1200" b="0" strike="noStrike" spc="-1">
                <a:solidFill>
                  <a:srgbClr val="000000"/>
                </a:solidFill>
                <a:latin typeface="Roboto"/>
                <a:ea typeface="Roboto"/>
              </a:rPr>
              <a:t>27</a:t>
            </a:fld>
            <a:endParaRPr lang="en-US" sz="1200" b="0" strike="noStrike" spc="-1">
              <a:latin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 name="PlaceHolder 1"/>
          <p:cNvSpPr>
            <a:spLocks noGrp="1" noRot="1" noChangeAspect="1"/>
          </p:cNvSpPr>
          <p:nvPr>
            <p:ph type="sldImg"/>
          </p:nvPr>
        </p:nvSpPr>
        <p:spPr>
          <a:xfrm>
            <a:off x="381000" y="695325"/>
            <a:ext cx="6094413" cy="3427413"/>
          </a:xfrm>
          <a:prstGeom prst="rect">
            <a:avLst/>
          </a:prstGeom>
        </p:spPr>
      </p:sp>
      <p:sp>
        <p:nvSpPr>
          <p:cNvPr id="105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how Open Source compliance programs work in “broad strokes” (a basic overview). </a:t>
            </a:r>
            <a:endParaRPr lang="en-US" sz="1200" b="0" strike="noStrike" spc="-1" dirty="0">
              <a:latin typeface="Arial"/>
            </a:endParaRPr>
          </a:p>
        </p:txBody>
      </p:sp>
      <p:sp>
        <p:nvSpPr>
          <p:cNvPr id="105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B991740-AF4D-42BC-8A84-39BEE4580F87}" type="slidenum">
              <a:rPr lang="en-US" sz="1200" b="0" strike="noStrike" spc="-1">
                <a:solidFill>
                  <a:srgbClr val="000000"/>
                </a:solidFill>
                <a:latin typeface="Roboto"/>
                <a:ea typeface="Roboto"/>
              </a:rPr>
              <a:t>28</a:t>
            </a:fld>
            <a:endParaRPr lang="en-US" sz="1200" b="0" strike="noStrike" spc="-1">
              <a:latin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9" name="PlaceHolder 1"/>
          <p:cNvSpPr>
            <a:spLocks noGrp="1" noRot="1" noChangeAspect="1"/>
          </p:cNvSpPr>
          <p:nvPr>
            <p:ph type="sldImg"/>
          </p:nvPr>
        </p:nvSpPr>
        <p:spPr>
          <a:xfrm>
            <a:off x="381000" y="695325"/>
            <a:ext cx="6094413" cy="3427413"/>
          </a:xfrm>
          <a:prstGeom prst="rect">
            <a:avLst/>
          </a:prstGeom>
        </p:spPr>
      </p:sp>
      <p:sp>
        <p:nvSpPr>
          <p:cNvPr id="106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explains more about how Open Source compliance practices can work in an organization. </a:t>
            </a:r>
            <a:endParaRPr lang="en-US" sz="1200" b="0" strike="noStrike" spc="-1" dirty="0">
              <a:latin typeface="Arial"/>
            </a:endParaRPr>
          </a:p>
        </p:txBody>
      </p:sp>
      <p:sp>
        <p:nvSpPr>
          <p:cNvPr id="106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1F4A7F3-BC9F-406E-8A90-2CD5406EC281}" type="slidenum">
              <a:rPr lang="en-US" sz="1200" b="0" strike="noStrike" spc="-1">
                <a:solidFill>
                  <a:srgbClr val="000000"/>
                </a:solidFill>
                <a:latin typeface="Roboto"/>
                <a:ea typeface="Roboto"/>
              </a:rPr>
              <a:t>29</a:t>
            </a:fld>
            <a:endParaRPr lang="en-US"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8" name="PlaceHolder 1"/>
          <p:cNvSpPr>
            <a:spLocks noGrp="1" noRot="1" noChangeAspect="1"/>
          </p:cNvSpPr>
          <p:nvPr>
            <p:ph type="sldImg"/>
          </p:nvPr>
        </p:nvSpPr>
        <p:spPr>
          <a:xfrm>
            <a:off x="685800" y="1143000"/>
            <a:ext cx="5486400" cy="3086100"/>
          </a:xfrm>
          <a:prstGeom prst="rect">
            <a:avLst/>
          </a:prstGeom>
        </p:spPr>
      </p:sp>
      <p:sp>
        <p:nvSpPr>
          <p:cNvPr id="97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is relevant to providing either a single three hour training session or explaining how a series of shorter sessions focused on “per chapter” training will work. </a:t>
            </a:r>
            <a:br/>
            <a:br/>
            <a:endParaRPr lang="en-US" sz="1200" b="0" strike="noStrike" spc="-1">
              <a:latin typeface="Arial"/>
            </a:endParaRPr>
          </a:p>
        </p:txBody>
      </p:sp>
      <p:sp>
        <p:nvSpPr>
          <p:cNvPr id="98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5F4B86C-D0E5-467D-837B-255C8AC805CE}" type="slidenum">
              <a:rPr lang="en-US" sz="1200" b="0" strike="noStrike" spc="-1">
                <a:solidFill>
                  <a:srgbClr val="000000"/>
                </a:solidFill>
                <a:latin typeface="Roboto"/>
                <a:ea typeface="Roboto"/>
              </a:rPr>
              <a:t>3</a:t>
            </a:fld>
            <a:endParaRPr lang="en-US" sz="1200" b="0" strike="noStrike" spc="-1">
              <a:latin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 name="PlaceHolder 1"/>
          <p:cNvSpPr>
            <a:spLocks noGrp="1" noRot="1" noChangeAspect="1"/>
          </p:cNvSpPr>
          <p:nvPr>
            <p:ph type="sldImg"/>
          </p:nvPr>
        </p:nvSpPr>
        <p:spPr>
          <a:xfrm>
            <a:off x="381000" y="695325"/>
            <a:ext cx="6094413" cy="3427413"/>
          </a:xfrm>
          <a:prstGeom prst="rect">
            <a:avLst/>
          </a:prstGeom>
        </p:spPr>
      </p:sp>
      <p:sp>
        <p:nvSpPr>
          <p:cNvPr id="106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describes some of the benefits that compliance brings to an organization beyond the fact of fulfilling the legal obligations of the license.</a:t>
            </a:r>
            <a:endParaRPr lang="en-US" sz="1200" b="0" strike="noStrike" spc="-1">
              <a:latin typeface="Arial"/>
            </a:endParaRPr>
          </a:p>
        </p:txBody>
      </p:sp>
      <p:sp>
        <p:nvSpPr>
          <p:cNvPr id="106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E54ED18-D894-44B4-AB51-B7E149790F60}" type="slidenum">
              <a:rPr lang="en-US" sz="1200" b="0" strike="noStrike" spc="-1">
                <a:solidFill>
                  <a:srgbClr val="000000"/>
                </a:solidFill>
                <a:latin typeface="Roboto"/>
                <a:ea typeface="Roboto"/>
              </a:rPr>
              <a:t>30</a:t>
            </a:fld>
            <a:endParaRPr lang="en-US" sz="1200" b="0" strike="noStrike" spc="-1">
              <a:latin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 name="PlaceHolder 1"/>
          <p:cNvSpPr>
            <a:spLocks noGrp="1" noRot="1" noChangeAspect="1"/>
          </p:cNvSpPr>
          <p:nvPr>
            <p:ph type="sldImg"/>
          </p:nvPr>
        </p:nvSpPr>
        <p:spPr>
          <a:xfrm>
            <a:off x="381000" y="695325"/>
            <a:ext cx="6094413" cy="3427413"/>
          </a:xfrm>
          <a:prstGeom prst="rect">
            <a:avLst/>
          </a:prstGeom>
        </p:spPr>
      </p:sp>
      <p:sp>
        <p:nvSpPr>
          <p:cNvPr id="106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Open Source compliance means following the licensing terms of Open Source licenses. It involves understanding the licenses, having processes to support the license terms, and having processes to address any oversights or errors.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two main goals of a Open Source compliance program are </a:t>
            </a:r>
            <a:r>
              <a:rPr lang="en-US" sz="1200" b="1" strike="noStrike" spc="-1" dirty="0">
                <a:solidFill>
                  <a:srgbClr val="000000"/>
                </a:solidFill>
                <a:latin typeface="Roboto"/>
                <a:ea typeface="Roboto"/>
              </a:rPr>
              <a:t>know your obligations</a:t>
            </a:r>
            <a:r>
              <a:rPr lang="en-US" sz="1200" b="0" strike="noStrike" spc="-1" dirty="0">
                <a:solidFill>
                  <a:srgbClr val="000000"/>
                </a:solidFill>
                <a:latin typeface="Roboto"/>
                <a:ea typeface="Roboto"/>
              </a:rPr>
              <a:t> and to </a:t>
            </a:r>
            <a:r>
              <a:rPr lang="en-US" sz="1200" b="1" strike="noStrike" spc="-1" dirty="0">
                <a:solidFill>
                  <a:srgbClr val="000000"/>
                </a:solidFill>
                <a:latin typeface="Roboto"/>
                <a:ea typeface="Roboto"/>
              </a:rPr>
              <a:t>satisfy your obligations</a:t>
            </a:r>
            <a:r>
              <a:rPr lang="en-US" sz="1200" b="0" strike="noStrike" spc="-1" dirty="0">
                <a:solidFill>
                  <a:srgbClr val="000000"/>
                </a:solidFill>
                <a:latin typeface="Roboto"/>
                <a:ea typeface="Roboto"/>
              </a:rPr>
              <a:t>.</a:t>
            </a:r>
            <a:br>
              <a:rPr dirty="0"/>
            </a:br>
            <a:br>
              <a:rPr dirty="0"/>
            </a:br>
            <a:r>
              <a:rPr lang="en-US" sz="1200" b="0" strike="noStrike" spc="-1" dirty="0">
                <a:solidFill>
                  <a:srgbClr val="000000"/>
                </a:solidFill>
                <a:latin typeface="Roboto"/>
                <a:ea typeface="Roboto"/>
              </a:rPr>
              <a:t>The important business practices of a Open Source compliance program include: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Identification of the origin and license of Open Source software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Tracking Open Source software within the development process</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Performing Open Source review and identifying license obligations</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Fulfillment of license obligations when product ships </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Oversight for Open Source Compliance Program, creation of policy, and compliance decisions</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Training</a:t>
            </a:r>
            <a:endParaRPr lang="en-US" sz="1200" b="0" strike="noStrike" spc="-1" dirty="0">
              <a:latin typeface="Arial"/>
            </a:endParaRPr>
          </a:p>
          <a:p>
            <a:pPr marL="171360" indent="-170640">
              <a:lnSpc>
                <a:spcPct val="100000"/>
              </a:lnSpc>
            </a:pPr>
            <a:endParaRPr lang="en-US" sz="1200" b="0" strike="noStrike" spc="-1" dirty="0">
              <a:latin typeface="Arial"/>
            </a:endParaRPr>
          </a:p>
          <a:p>
            <a:pPr marL="171360" indent="-170640">
              <a:lnSpc>
                <a:spcPct val="100000"/>
              </a:lnSpc>
            </a:pPr>
            <a:r>
              <a:rPr lang="en-US" sz="1200" b="0" strike="noStrike" spc="-1" dirty="0">
                <a:solidFill>
                  <a:srgbClr val="000000"/>
                </a:solidFill>
                <a:latin typeface="Roboto"/>
                <a:ea typeface="Roboto"/>
              </a:rPr>
              <a:t>A Open Source compliance program provides various benefits such as an increased understanding of how Open Source impacts your organization, an increased understanding of the costs and risks associated with Open Source, better relations with the Open Source community and increased knowledge of available Open Source solutions.</a:t>
            </a:r>
            <a:endParaRPr lang="en-US" sz="1200" b="0" strike="noStrike" spc="-1" dirty="0">
              <a:latin typeface="Arial"/>
            </a:endParaRPr>
          </a:p>
          <a:p>
            <a:pPr marL="171360" indent="-170640">
              <a:lnSpc>
                <a:spcPct val="100000"/>
              </a:lnSpc>
            </a:pPr>
            <a:endParaRPr lang="en-US" sz="1200" b="0" strike="noStrike" spc="-1" dirty="0">
              <a:latin typeface="Arial"/>
            </a:endParaRPr>
          </a:p>
          <a:p>
            <a:pPr marL="171360" indent="-170640">
              <a:lnSpc>
                <a:spcPct val="100000"/>
              </a:lnSpc>
            </a:pPr>
            <a:endParaRPr lang="en-US" sz="1200" b="0" strike="noStrike" spc="-1" dirty="0">
              <a:latin typeface="Arial"/>
            </a:endParaRPr>
          </a:p>
          <a:p>
            <a:pPr marL="171360" indent="-170640">
              <a:lnSpc>
                <a:spcPct val="100000"/>
              </a:lnSpc>
            </a:pPr>
            <a:endParaRPr lang="en-US" sz="1200" b="0" strike="noStrike" spc="-1" dirty="0">
              <a:latin typeface="Arial"/>
            </a:endParaRPr>
          </a:p>
        </p:txBody>
      </p:sp>
      <p:sp>
        <p:nvSpPr>
          <p:cNvPr id="106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44BCE05-1D39-41F1-AB75-4E4B95600356}" type="slidenum">
              <a:rPr lang="en-US" sz="1200" b="0" strike="noStrike" spc="-1">
                <a:solidFill>
                  <a:srgbClr val="000000"/>
                </a:solidFill>
                <a:latin typeface="Roboto"/>
                <a:ea typeface="Roboto"/>
              </a:rPr>
              <a:t>31</a:t>
            </a:fld>
            <a:endParaRPr lang="en-US" sz="1200" b="0" strike="noStrike" spc="-1">
              <a:latin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 name="PlaceHolder 1"/>
          <p:cNvSpPr>
            <a:spLocks noGrp="1" noRot="1" noChangeAspect="1"/>
          </p:cNvSpPr>
          <p:nvPr>
            <p:ph type="sldImg"/>
          </p:nvPr>
        </p:nvSpPr>
        <p:spPr>
          <a:xfrm>
            <a:off x="687388" y="1143000"/>
            <a:ext cx="5483225" cy="3084513"/>
          </a:xfrm>
          <a:prstGeom prst="rect">
            <a:avLst/>
          </a:prstGeom>
        </p:spPr>
      </p:sp>
      <p:sp>
        <p:nvSpPr>
          <p:cNvPr id="106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chapter describes some fundamental concepts in understanding Open Source usage</a:t>
            </a:r>
            <a:endParaRPr lang="en-US" sz="1200" b="0" strike="noStrike" spc="-1" dirty="0">
              <a:latin typeface="Arial"/>
            </a:endParaRPr>
          </a:p>
        </p:txBody>
      </p:sp>
      <p:sp>
        <p:nvSpPr>
          <p:cNvPr id="107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125C62A-3BB3-49D0-BC7C-4E83EC75BD12}" type="slidenum">
              <a:rPr lang="en-US" sz="1200" b="0" strike="noStrike" spc="-1">
                <a:solidFill>
                  <a:srgbClr val="000000"/>
                </a:solidFill>
                <a:latin typeface="Roboto"/>
                <a:ea typeface="Roboto"/>
              </a:rPr>
              <a:t>32</a:t>
            </a:fld>
            <a:endParaRPr lang="en-US" sz="1200" b="0" strike="noStrike" spc="-1">
              <a:latin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1" name="PlaceHolder 1"/>
          <p:cNvSpPr>
            <a:spLocks noGrp="1" noRot="1" noChangeAspect="1"/>
          </p:cNvSpPr>
          <p:nvPr>
            <p:ph type="sldImg"/>
          </p:nvPr>
        </p:nvSpPr>
        <p:spPr>
          <a:xfrm>
            <a:off x="381000" y="695325"/>
            <a:ext cx="6094413" cy="3427413"/>
          </a:xfrm>
          <a:prstGeom prst="rect">
            <a:avLst/>
          </a:prstGeom>
        </p:spPr>
      </p:sp>
      <p:sp>
        <p:nvSpPr>
          <p:cNvPr id="107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This slide is about how the use of Open Source components is a consideration for your compliance. Different use cases will have different legal effects. The next few slides explain these concepts in more detail.</a:t>
            </a:r>
            <a:endParaRPr lang="en-US" sz="1200" b="0" strike="noStrike" spc="-1" dirty="0">
              <a:latin typeface="Arial"/>
            </a:endParaRPr>
          </a:p>
        </p:txBody>
      </p:sp>
      <p:sp>
        <p:nvSpPr>
          <p:cNvPr id="107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7A338A-9D67-4C96-9DF0-6B1501AD0D78}" type="slidenum">
              <a:rPr lang="en-US" sz="1200" b="0" strike="noStrike" spc="-1">
                <a:solidFill>
                  <a:srgbClr val="000000"/>
                </a:solidFill>
                <a:latin typeface="Roboto"/>
                <a:ea typeface="Roboto"/>
              </a:rPr>
              <a:t>33</a:t>
            </a:fld>
            <a:endParaRPr lang="en-US" sz="1200" b="0" strike="noStrike" spc="-1">
              <a:latin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 name="PlaceHolder 1"/>
          <p:cNvSpPr>
            <a:spLocks noGrp="1" noRot="1" noChangeAspect="1"/>
          </p:cNvSpPr>
          <p:nvPr>
            <p:ph type="sldImg"/>
          </p:nvPr>
        </p:nvSpPr>
        <p:spPr>
          <a:xfrm>
            <a:off x="381000" y="695325"/>
            <a:ext cx="6094413" cy="3427413"/>
          </a:xfrm>
          <a:prstGeom prst="rect">
            <a:avLst/>
          </a:prstGeom>
        </p:spPr>
      </p:sp>
      <p:sp>
        <p:nvSpPr>
          <p:cNvPr id="1075"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This slides outlines what incorporation means when using Open Source.</a:t>
            </a:r>
            <a:endParaRPr lang="en-US" sz="1200" b="0" strike="noStrike" spc="-1" dirty="0">
              <a:latin typeface="Arial"/>
            </a:endParaRPr>
          </a:p>
        </p:txBody>
      </p:sp>
      <p:sp>
        <p:nvSpPr>
          <p:cNvPr id="107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6292AD2-EF7E-4F47-99F0-2D22A18C4A6A}" type="slidenum">
              <a:rPr lang="en-US" sz="1200" b="0" strike="noStrike" spc="-1">
                <a:solidFill>
                  <a:srgbClr val="000000"/>
                </a:solidFill>
                <a:latin typeface="Roboto"/>
                <a:ea typeface="Roboto"/>
              </a:rPr>
              <a:t>34</a:t>
            </a:fld>
            <a:endParaRPr lang="en-US" sz="1200" b="0" strike="noStrike" spc="-1">
              <a:latin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 name="PlaceHolder 1"/>
          <p:cNvSpPr>
            <a:spLocks noGrp="1" noRot="1" noChangeAspect="1"/>
          </p:cNvSpPr>
          <p:nvPr>
            <p:ph type="sldImg"/>
          </p:nvPr>
        </p:nvSpPr>
        <p:spPr>
          <a:xfrm>
            <a:off x="381000" y="695325"/>
            <a:ext cx="6094413" cy="3427413"/>
          </a:xfrm>
          <a:prstGeom prst="rect">
            <a:avLst/>
          </a:prstGeom>
        </p:spPr>
      </p:sp>
      <p:sp>
        <p:nvSpPr>
          <p:cNvPr id="1078"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This slides outlines what linking means when using Open Source.</a:t>
            </a:r>
            <a:endParaRPr lang="en-US" sz="1200" b="0" strike="noStrike" spc="-1" dirty="0">
              <a:latin typeface="Arial"/>
            </a:endParaRPr>
          </a:p>
          <a:p>
            <a:pPr marL="226440" indent="-225720">
              <a:lnSpc>
                <a:spcPct val="100000"/>
              </a:lnSpc>
            </a:pPr>
            <a:endParaRPr lang="en-US" sz="1200" b="0" strike="noStrike" spc="-1" dirty="0">
              <a:latin typeface="Arial"/>
            </a:endParaRPr>
          </a:p>
        </p:txBody>
      </p:sp>
      <p:sp>
        <p:nvSpPr>
          <p:cNvPr id="107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9EE739A-B5F8-4490-A9BC-DE3766F1F507}" type="slidenum">
              <a:rPr lang="en-US" sz="1200" b="0" strike="noStrike" spc="-1">
                <a:solidFill>
                  <a:srgbClr val="000000"/>
                </a:solidFill>
                <a:latin typeface="Roboto"/>
                <a:ea typeface="Roboto"/>
              </a:rPr>
              <a:t>35</a:t>
            </a:fld>
            <a:endParaRPr lang="en-US" sz="1200" b="0" strike="noStrike" spc="-1">
              <a:latin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 name="PlaceHolder 1"/>
          <p:cNvSpPr>
            <a:spLocks noGrp="1" noRot="1" noChangeAspect="1"/>
          </p:cNvSpPr>
          <p:nvPr>
            <p:ph type="sldImg"/>
          </p:nvPr>
        </p:nvSpPr>
        <p:spPr>
          <a:xfrm>
            <a:off x="381000" y="695325"/>
            <a:ext cx="6094413" cy="3427413"/>
          </a:xfrm>
          <a:prstGeom prst="rect">
            <a:avLst/>
          </a:prstGeom>
        </p:spPr>
      </p:sp>
      <p:sp>
        <p:nvSpPr>
          <p:cNvPr id="1081"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This slides outlines what modification means when using Open Source.</a:t>
            </a:r>
            <a:endParaRPr lang="en-US" sz="1200" b="0" strike="noStrike" spc="-1" dirty="0">
              <a:latin typeface="Arial"/>
            </a:endParaRPr>
          </a:p>
          <a:p>
            <a:pPr marL="226440" indent="-225720">
              <a:lnSpc>
                <a:spcPct val="100000"/>
              </a:lnSpc>
            </a:pPr>
            <a:endParaRPr lang="en-US" sz="1200" b="0" strike="noStrike" spc="-1" dirty="0">
              <a:latin typeface="Arial"/>
            </a:endParaRPr>
          </a:p>
        </p:txBody>
      </p:sp>
      <p:sp>
        <p:nvSpPr>
          <p:cNvPr id="108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F9A025E-D355-4F99-8074-09106731FD4F}" type="slidenum">
              <a:rPr lang="en-US" sz="1200" b="0" strike="noStrike" spc="-1">
                <a:solidFill>
                  <a:srgbClr val="000000"/>
                </a:solidFill>
                <a:latin typeface="Roboto"/>
                <a:ea typeface="Roboto"/>
              </a:rPr>
              <a:t>36</a:t>
            </a:fld>
            <a:endParaRPr lang="en-US" sz="1200" b="0" strike="noStrike" spc="-1">
              <a:latin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3" name="PlaceHolder 1"/>
          <p:cNvSpPr>
            <a:spLocks noGrp="1" noRot="1" noChangeAspect="1"/>
          </p:cNvSpPr>
          <p:nvPr>
            <p:ph type="sldImg"/>
          </p:nvPr>
        </p:nvSpPr>
        <p:spPr>
          <a:xfrm>
            <a:off x="380880" y="694800"/>
            <a:ext cx="6095160" cy="3428280"/>
          </a:xfrm>
          <a:prstGeom prst="rect">
            <a:avLst/>
          </a:prstGeom>
        </p:spPr>
      </p:sp>
      <p:sp>
        <p:nvSpPr>
          <p:cNvPr id="1084"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This slides outlines what translation means when using Open Source.</a:t>
            </a:r>
            <a:endParaRPr lang="en-US" sz="1200" b="0" strike="noStrike" spc="-1" dirty="0">
              <a:latin typeface="Arial"/>
            </a:endParaRPr>
          </a:p>
          <a:p>
            <a:pPr marL="226440" indent="-225720">
              <a:lnSpc>
                <a:spcPct val="100000"/>
              </a:lnSpc>
            </a:pPr>
            <a:endParaRPr lang="en-US" sz="1200" b="0" strike="noStrike" spc="-1" dirty="0">
              <a:latin typeface="Arial"/>
            </a:endParaRPr>
          </a:p>
        </p:txBody>
      </p:sp>
      <p:sp>
        <p:nvSpPr>
          <p:cNvPr id="108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452F5DC-DFEC-414A-96AF-BEB7579982FC}" type="slidenum">
              <a:rPr lang="en-US" sz="1200" b="0" strike="noStrike" spc="-1">
                <a:solidFill>
                  <a:srgbClr val="000000"/>
                </a:solidFill>
                <a:latin typeface="Roboto"/>
                <a:ea typeface="Roboto"/>
              </a:rPr>
              <a:t>37</a:t>
            </a:fld>
            <a:endParaRPr lang="en-US" sz="1200" b="0" strike="noStrike" spc="-1">
              <a:latin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 name="PlaceHolder 1"/>
          <p:cNvSpPr>
            <a:spLocks noGrp="1" noRot="1" noChangeAspect="1"/>
          </p:cNvSpPr>
          <p:nvPr>
            <p:ph type="sldImg"/>
          </p:nvPr>
        </p:nvSpPr>
        <p:spPr>
          <a:xfrm>
            <a:off x="380880" y="694800"/>
            <a:ext cx="6095160" cy="3428280"/>
          </a:xfrm>
          <a:prstGeom prst="rect">
            <a:avLst/>
          </a:prstGeom>
        </p:spPr>
      </p:sp>
      <p:sp>
        <p:nvSpPr>
          <p:cNvPr id="108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This slides explains that development tools may do some of these actions “behind the scene”, and this is an area that companies should be aware of.</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08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39C894D-6096-4486-903D-3086087E51D2}" type="slidenum">
              <a:rPr lang="en-US" sz="1200" b="0" strike="noStrike" spc="-1">
                <a:solidFill>
                  <a:srgbClr val="000000"/>
                </a:solidFill>
                <a:latin typeface="Roboto"/>
                <a:ea typeface="Roboto"/>
              </a:rPr>
              <a:t>38</a:t>
            </a:fld>
            <a:endParaRPr lang="en-US" sz="1200" b="0" strike="noStrike" spc="-1">
              <a:latin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9" name="PlaceHolder 1"/>
          <p:cNvSpPr>
            <a:spLocks noGrp="1" noRot="1" noChangeAspect="1"/>
          </p:cNvSpPr>
          <p:nvPr>
            <p:ph type="sldImg"/>
          </p:nvPr>
        </p:nvSpPr>
        <p:spPr>
          <a:xfrm>
            <a:off x="381000" y="695325"/>
            <a:ext cx="6094413" cy="3427413"/>
          </a:xfrm>
          <a:prstGeom prst="rect">
            <a:avLst/>
          </a:prstGeom>
        </p:spPr>
      </p:sp>
      <p:sp>
        <p:nvSpPr>
          <p:cNvPr id="109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This slide explains some of the concepts behind distribution. Because Open Source licenses usually apply during distribution, this is a key point to consider in a compliance program.</a:t>
            </a:r>
            <a:endParaRPr lang="en-US" sz="1200" b="0" strike="noStrike" spc="-1" dirty="0">
              <a:latin typeface="Arial"/>
            </a:endParaRPr>
          </a:p>
        </p:txBody>
      </p:sp>
      <p:sp>
        <p:nvSpPr>
          <p:cNvPr id="109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62FE06D-7E64-4D90-8CF4-F9BCFF76F9C9}" type="slidenum">
              <a:rPr lang="en-US" sz="1200" b="0" strike="noStrike" spc="-1">
                <a:solidFill>
                  <a:srgbClr val="000000"/>
                </a:solidFill>
                <a:latin typeface="Roboto"/>
                <a:ea typeface="Roboto"/>
              </a:rPr>
              <a:t>39</a:t>
            </a:fld>
            <a:endParaRPr lang="en-US"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 name="PlaceHolder 1"/>
          <p:cNvSpPr>
            <a:spLocks noGrp="1" noRot="1" noChangeAspect="1"/>
          </p:cNvSpPr>
          <p:nvPr>
            <p:ph type="sldImg"/>
          </p:nvPr>
        </p:nvSpPr>
        <p:spPr>
          <a:xfrm>
            <a:off x="380880" y="685800"/>
            <a:ext cx="6095160" cy="3428280"/>
          </a:xfrm>
          <a:prstGeom prst="rect">
            <a:avLst/>
          </a:prstGeom>
        </p:spPr>
      </p:sp>
      <p:sp>
        <p:nvSpPr>
          <p:cNvPr id="98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is focused on the “big picture” of Intellectual Property. This chapter is probably most useful for managers or developers who might not fully understand the fundamentals of copyright, patent and trademark law.</a:t>
            </a:r>
            <a:endParaRPr lang="en-US" sz="1200" b="0" strike="noStrike" spc="-1">
              <a:latin typeface="Arial"/>
            </a:endParaRPr>
          </a:p>
        </p:txBody>
      </p:sp>
      <p:sp>
        <p:nvSpPr>
          <p:cNvPr id="98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0C7C775-7090-4E66-BCBA-320F83DEF0F2}" type="slidenum">
              <a:rPr lang="en-US" sz="1200" b="0" strike="noStrike" spc="-1">
                <a:solidFill>
                  <a:srgbClr val="000000"/>
                </a:solidFill>
                <a:latin typeface="Roboto"/>
                <a:ea typeface="Roboto"/>
              </a:rPr>
              <a:t>4</a:t>
            </a:fld>
            <a:endParaRPr lang="en-US" sz="1200" b="0" strike="noStrike" spc="-1">
              <a:latin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 name="PlaceHolder 1"/>
          <p:cNvSpPr>
            <a:spLocks noGrp="1" noRot="1" noChangeAspect="1"/>
          </p:cNvSpPr>
          <p:nvPr>
            <p:ph type="sldImg"/>
          </p:nvPr>
        </p:nvSpPr>
        <p:spPr>
          <a:xfrm>
            <a:off x="380880" y="694800"/>
            <a:ext cx="6095160" cy="3428280"/>
          </a:xfrm>
          <a:prstGeom prst="rect">
            <a:avLst/>
          </a:prstGeom>
        </p:spPr>
      </p:sp>
      <p:sp>
        <p:nvSpPr>
          <p:cNvPr id="109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Incorporation is when you copy portions of a Open Source component into your software product.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Linking is when you link or join a Open Source component with your software product.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Modification is when you make changes to a Open Source component.</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Translation is when you transform the code from one state to another.</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When thinking about distribution of Open Source you should consider to things:</a:t>
            </a: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Who receives the software?</a:t>
            </a:r>
            <a:endParaRPr lang="en-US" sz="1200" b="0" strike="noStrike" spc="-1" dirty="0">
              <a:latin typeface="Arial"/>
            </a:endParaRPr>
          </a:p>
          <a:p>
            <a:pPr marL="617400" lvl="1" indent="-349920">
              <a:lnSpc>
                <a:spcPct val="100000"/>
              </a:lnSpc>
              <a:buClr>
                <a:srgbClr val="000000"/>
              </a:buClr>
              <a:buFont typeface="Arial"/>
              <a:buChar char="•"/>
            </a:pPr>
            <a:r>
              <a:rPr lang="en-US" sz="2400" b="0" strike="noStrike" spc="-1" dirty="0">
                <a:solidFill>
                  <a:srgbClr val="000000"/>
                </a:solidFill>
                <a:latin typeface="Roboto"/>
                <a:ea typeface="Roboto"/>
              </a:rPr>
              <a:t>Customer/Partner</a:t>
            </a:r>
            <a:endParaRPr lang="en-US" sz="2400" b="0" strike="noStrike" spc="-1" dirty="0">
              <a:latin typeface="Arial"/>
            </a:endParaRPr>
          </a:p>
          <a:p>
            <a:pPr marL="617400" lvl="1" indent="-349920">
              <a:lnSpc>
                <a:spcPct val="100000"/>
              </a:lnSpc>
              <a:buClr>
                <a:srgbClr val="000000"/>
              </a:buClr>
              <a:buFont typeface="Arial"/>
              <a:buChar char="•"/>
            </a:pPr>
            <a:r>
              <a:rPr lang="en-US" sz="2400" b="0" strike="noStrike" spc="-1" dirty="0">
                <a:solidFill>
                  <a:srgbClr val="000000"/>
                </a:solidFill>
                <a:latin typeface="Roboto"/>
                <a:ea typeface="Roboto"/>
              </a:rPr>
              <a:t>Community project</a:t>
            </a:r>
            <a:endParaRPr lang="en-US" sz="2400" b="0" strike="noStrike" spc="-1" dirty="0">
              <a:latin typeface="Arial"/>
            </a:endParaRPr>
          </a:p>
          <a:p>
            <a:pPr>
              <a:lnSpc>
                <a:spcPct val="100000"/>
              </a:lnSpc>
            </a:pPr>
            <a:r>
              <a:rPr lang="en-US" sz="1200" b="0" strike="noStrike" spc="-1" dirty="0">
                <a:solidFill>
                  <a:srgbClr val="000000"/>
                </a:solidFill>
                <a:latin typeface="Roboto"/>
                <a:ea typeface="Roboto"/>
              </a:rPr>
              <a:t>What is the format for delivery?</a:t>
            </a:r>
            <a:endParaRPr lang="en-US" sz="1200" b="0" strike="noStrike" spc="-1" dirty="0">
              <a:latin typeface="Arial"/>
            </a:endParaRPr>
          </a:p>
          <a:p>
            <a:pPr marL="617400" lvl="1" indent="-349920">
              <a:lnSpc>
                <a:spcPct val="100000"/>
              </a:lnSpc>
              <a:buClr>
                <a:srgbClr val="000000"/>
              </a:buClr>
              <a:buFont typeface="Arial"/>
              <a:buChar char="•"/>
            </a:pPr>
            <a:r>
              <a:rPr lang="en-US" sz="2400" b="0" strike="noStrike" spc="-1" dirty="0">
                <a:solidFill>
                  <a:srgbClr val="000000"/>
                </a:solidFill>
                <a:latin typeface="Roboto"/>
                <a:ea typeface="Roboto"/>
              </a:rPr>
              <a:t>Source code delivery</a:t>
            </a:r>
            <a:endParaRPr lang="en-US" sz="2400" b="0" strike="noStrike" spc="-1" dirty="0">
              <a:latin typeface="Arial"/>
            </a:endParaRPr>
          </a:p>
          <a:p>
            <a:pPr marL="617400" lvl="1" indent="-349920">
              <a:lnSpc>
                <a:spcPct val="100000"/>
              </a:lnSpc>
              <a:buClr>
                <a:srgbClr val="000000"/>
              </a:buClr>
              <a:buFont typeface="Arial"/>
              <a:buChar char="•"/>
            </a:pPr>
            <a:r>
              <a:rPr lang="en-US" sz="2400" b="0" strike="noStrike" spc="-1" dirty="0">
                <a:solidFill>
                  <a:srgbClr val="000000"/>
                </a:solidFill>
                <a:latin typeface="Roboto"/>
                <a:ea typeface="Roboto"/>
              </a:rPr>
              <a:t>Binary delivery</a:t>
            </a:r>
            <a:endParaRPr lang="en-US" sz="2400" b="0" strike="noStrike" spc="-1" dirty="0">
              <a:latin typeface="Arial"/>
            </a:endParaRPr>
          </a:p>
          <a:p>
            <a:pPr marL="617400" lvl="1" indent="-349920">
              <a:lnSpc>
                <a:spcPct val="100000"/>
              </a:lnSpc>
              <a:buClr>
                <a:srgbClr val="000000"/>
              </a:buClr>
              <a:buFont typeface="Arial"/>
              <a:buChar char="•"/>
            </a:pPr>
            <a:r>
              <a:rPr lang="en-US" sz="2400" b="0" strike="noStrike" spc="-1" dirty="0">
                <a:solidFill>
                  <a:srgbClr val="000000"/>
                </a:solidFill>
                <a:latin typeface="Roboto"/>
                <a:ea typeface="Roboto"/>
              </a:rPr>
              <a:t>Pre-loaded onto hardware</a:t>
            </a: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a:p>
            <a:pPr>
              <a:lnSpc>
                <a:spcPct val="100000"/>
              </a:lnSpc>
            </a:pPr>
            <a:endParaRPr lang="en-US" sz="2400" b="0" strike="noStrike" spc="-1" dirty="0">
              <a:latin typeface="Arial"/>
            </a:endParaRPr>
          </a:p>
        </p:txBody>
      </p:sp>
      <p:sp>
        <p:nvSpPr>
          <p:cNvPr id="109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FA8358C-6DB4-49D7-A187-DD5824EF0717}" type="slidenum">
              <a:rPr lang="en-US" sz="1200" b="0" strike="noStrike" spc="-1">
                <a:solidFill>
                  <a:srgbClr val="000000"/>
                </a:solidFill>
                <a:latin typeface="Roboto"/>
                <a:ea typeface="Roboto"/>
              </a:rPr>
              <a:t>40</a:t>
            </a:fld>
            <a:endParaRPr lang="en-US" sz="1200" b="0" strike="noStrike" spc="-1">
              <a:latin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 name="PlaceHolder 1"/>
          <p:cNvSpPr>
            <a:spLocks noGrp="1" noRot="1" noChangeAspect="1"/>
          </p:cNvSpPr>
          <p:nvPr>
            <p:ph type="sldImg"/>
          </p:nvPr>
        </p:nvSpPr>
        <p:spPr>
          <a:xfrm>
            <a:off x="687388" y="1143000"/>
            <a:ext cx="5483225" cy="3084513"/>
          </a:xfrm>
          <a:prstGeom prst="rect">
            <a:avLst/>
          </a:prstGeom>
        </p:spPr>
      </p:sp>
      <p:sp>
        <p:nvSpPr>
          <p:cNvPr id="109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chapter describes a “Open Source Review” process in which Open Source usage is analyzed and the relevant obligations are determined</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09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1731CFB-CA59-458F-94FC-527C278A3BA1}" type="slidenum">
              <a:rPr lang="en-US" sz="1200" b="0" strike="noStrike" spc="-1">
                <a:solidFill>
                  <a:srgbClr val="000000"/>
                </a:solidFill>
                <a:latin typeface="Roboto"/>
                <a:ea typeface="Roboto"/>
              </a:rPr>
              <a:t>41</a:t>
            </a:fld>
            <a:endParaRPr lang="en-US" sz="1200" b="0" strike="noStrike" spc="-1">
              <a:latin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 name="PlaceHolder 1"/>
          <p:cNvSpPr>
            <a:spLocks noGrp="1" noRot="1" noChangeAspect="1"/>
          </p:cNvSpPr>
          <p:nvPr>
            <p:ph type="sldImg"/>
          </p:nvPr>
        </p:nvSpPr>
        <p:spPr>
          <a:xfrm>
            <a:off x="381000" y="695325"/>
            <a:ext cx="6094413" cy="3427413"/>
          </a:xfrm>
          <a:prstGeom prst="rect">
            <a:avLst/>
          </a:prstGeom>
        </p:spPr>
      </p:sp>
      <p:sp>
        <p:nvSpPr>
          <p:cNvPr id="109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Open Source Review is a basic building block of a Open Source Compliance Program.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A Open Source Review can be the meeting point for engineering, business and legal teams, and can require planning and organization to successfully conduct on a large scale.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Engineering or developer teams may participate in gathering relevant information</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Legal teams analyze and determine license obligations and provide guidance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Business and engineering teams may receive and implement guidance</a:t>
            </a:r>
            <a:endParaRPr lang="en-US" sz="1200" b="0" strike="noStrike" spc="-1" dirty="0">
              <a:latin typeface="Arial"/>
            </a:endParaRPr>
          </a:p>
          <a:p>
            <a:pPr>
              <a:lnSpc>
                <a:spcPct val="100000"/>
              </a:lnSpc>
            </a:pPr>
            <a:endParaRPr lang="en-US" sz="1200" b="0" strike="noStrike" spc="-1" dirty="0">
              <a:latin typeface="Arial"/>
            </a:endParaRPr>
          </a:p>
        </p:txBody>
      </p:sp>
      <p:sp>
        <p:nvSpPr>
          <p:cNvPr id="110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4769EB6-7206-4B44-AA19-C51A2AB64D69}" type="slidenum">
              <a:rPr lang="en-US" sz="1200" b="0" strike="noStrike" spc="-1">
                <a:solidFill>
                  <a:srgbClr val="000000"/>
                </a:solidFill>
                <a:latin typeface="Roboto"/>
                <a:ea typeface="Roboto"/>
              </a:rPr>
              <a:t>42</a:t>
            </a:fld>
            <a:endParaRPr lang="en-US" sz="1200" b="0" strike="noStrike" spc="-1">
              <a:latin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1" name="PlaceHolder 1"/>
          <p:cNvSpPr>
            <a:spLocks noGrp="1" noRot="1" noChangeAspect="1"/>
          </p:cNvSpPr>
          <p:nvPr>
            <p:ph type="sldImg"/>
          </p:nvPr>
        </p:nvSpPr>
        <p:spPr>
          <a:xfrm>
            <a:off x="382588" y="695325"/>
            <a:ext cx="6092825" cy="3427413"/>
          </a:xfrm>
          <a:prstGeom prst="rect">
            <a:avLst/>
          </a:prstGeom>
        </p:spPr>
      </p:sp>
      <p:sp>
        <p:nvSpPr>
          <p:cNvPr id="110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first step is to identify the proper parties to initiate a Open Source Review</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Important questions to ask include: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Who are the decision makers about Open Source usage (managers, architects, individual engineers, etc.)? </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How can they raise questions about Open Source usage?</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Is there a regular point in your development process where Open Source Reviews can begin?</a:t>
            </a:r>
            <a:endParaRPr lang="en-US" sz="1200" b="0" strike="noStrike" spc="-1" dirty="0">
              <a:latin typeface="Arial"/>
            </a:endParaRPr>
          </a:p>
          <a:p>
            <a:pPr>
              <a:lnSpc>
                <a:spcPct val="100000"/>
              </a:lnSpc>
            </a:pPr>
            <a:endParaRPr lang="en-US" sz="1200" b="0" strike="noStrike" spc="-1" dirty="0">
              <a:latin typeface="Arial"/>
            </a:endParaRPr>
          </a:p>
        </p:txBody>
      </p:sp>
      <p:sp>
        <p:nvSpPr>
          <p:cNvPr id="110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9CF487D-87C9-4D15-A914-082561E0C12B}" type="slidenum">
              <a:rPr lang="en-US" sz="1200" b="0" strike="noStrike" spc="-1">
                <a:solidFill>
                  <a:srgbClr val="000000"/>
                </a:solidFill>
                <a:latin typeface="Roboto"/>
                <a:ea typeface="Roboto"/>
              </a:rPr>
              <a:t>43</a:t>
            </a:fld>
            <a:endParaRPr lang="en-US" sz="1200" b="0" strike="noStrike" spc="-1">
              <a:latin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 name="PlaceHolder 1"/>
          <p:cNvSpPr>
            <a:spLocks noGrp="1" noRot="1" noChangeAspect="1"/>
          </p:cNvSpPr>
          <p:nvPr>
            <p:ph type="sldImg"/>
          </p:nvPr>
        </p:nvSpPr>
        <p:spPr>
          <a:xfrm>
            <a:off x="382588" y="695325"/>
            <a:ext cx="6092825" cy="3427413"/>
          </a:xfrm>
          <a:prstGeom prst="rect">
            <a:avLst/>
          </a:prstGeom>
        </p:spPr>
      </p:sp>
      <p:sp>
        <p:nvSpPr>
          <p:cNvPr id="110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It should be noted that this list of information looks quite large. However, the amount of information required depends on the size of your company and what you intend to do with the Open Source code. Large entities tend to require more information than small entities.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There are a couple additional issues in the case of external vendors. First, you may need to follow up with the vendor if Open Source issues arise in the future, and having a reliable point of contact is important. You may also need to meet Open Source license obligations for Open Source delivered from the vendor. Ensure you have the notices and source code as needed to meet these obligations.</a:t>
            </a:r>
            <a:endParaRPr lang="en-US" sz="1200" b="0" strike="noStrike" spc="-1" dirty="0">
              <a:latin typeface="Arial"/>
            </a:endParaRPr>
          </a:p>
        </p:txBody>
      </p:sp>
      <p:sp>
        <p:nvSpPr>
          <p:cNvPr id="110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3D32BFC-E87F-4DFF-AF82-C8E6284C1F06}" type="slidenum">
              <a:rPr lang="en-US" sz="1200" b="0" strike="noStrike" spc="-1">
                <a:solidFill>
                  <a:srgbClr val="000000"/>
                </a:solidFill>
                <a:latin typeface="Roboto"/>
                <a:ea typeface="Roboto"/>
              </a:rPr>
              <a:t>44</a:t>
            </a:fld>
            <a:endParaRPr lang="en-US" sz="1200" b="0" strike="noStrike" spc="-1">
              <a:latin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7" name="PlaceHolder 1"/>
          <p:cNvSpPr>
            <a:spLocks noGrp="1" noRot="1" noChangeAspect="1"/>
          </p:cNvSpPr>
          <p:nvPr>
            <p:ph type="sldImg"/>
          </p:nvPr>
        </p:nvSpPr>
        <p:spPr>
          <a:xfrm>
            <a:off x="381000" y="695325"/>
            <a:ext cx="6094413" cy="3427413"/>
          </a:xfrm>
          <a:prstGeom prst="rect">
            <a:avLst/>
          </a:prstGeom>
        </p:spPr>
      </p:sp>
      <p:sp>
        <p:nvSpPr>
          <p:cNvPr id="110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Open Source Review team may consist of an interdisciplinary team</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legal team, which may include in-house or outside attorneys, reviews and evaluates the Open Source usage for license obligations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legal team may be supported by others, including:</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Scanning and tooling teams that identify and track Open Source usage. These teams may provide support using code scanning or forensics tools to identify Open Source components in a codebase. The teams may also organize and track information gathered regarding Open Source usage to assist with later compliance processes.</a:t>
            </a:r>
            <a:endParaRPr lang="en-US" sz="1200" b="0" strike="noStrike" spc="-1" dirty="0">
              <a:latin typeface="Arial"/>
            </a:endParaRPr>
          </a:p>
          <a:p>
            <a:pPr marL="171360" indent="-170640">
              <a:lnSpc>
                <a:spcPct val="100000"/>
              </a:lnSpc>
              <a:buClr>
                <a:srgbClr val="000000"/>
              </a:buClr>
              <a:buFont typeface="Arial"/>
              <a:buChar char="•"/>
            </a:pPr>
            <a:r>
              <a:rPr lang="en-US" sz="1200" b="0" strike="noStrike" spc="-1" dirty="0">
                <a:solidFill>
                  <a:srgbClr val="000000"/>
                </a:solidFill>
                <a:latin typeface="Roboto"/>
                <a:ea typeface="Roboto"/>
              </a:rPr>
              <a:t>Other specialists or representatives that may be impacted by Open Source-related issues, such as commercial licensing, compliance or business planning teams. </a:t>
            </a:r>
            <a:endParaRPr lang="en-US" sz="1200" b="0" strike="noStrike" spc="-1" dirty="0">
              <a:latin typeface="Arial"/>
            </a:endParaRPr>
          </a:p>
          <a:p>
            <a:pPr>
              <a:lnSpc>
                <a:spcPct val="100000"/>
              </a:lnSpc>
            </a:pPr>
            <a:endParaRPr lang="en-US" sz="1200" b="0" strike="noStrike" spc="-1" dirty="0">
              <a:latin typeface="Arial"/>
            </a:endParaRPr>
          </a:p>
        </p:txBody>
      </p:sp>
      <p:sp>
        <p:nvSpPr>
          <p:cNvPr id="110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4B67F12-DADF-419E-BE26-65C2E76BA2A0}" type="slidenum">
              <a:rPr lang="en-US" sz="1200" b="0" strike="noStrike" spc="-1">
                <a:solidFill>
                  <a:srgbClr val="000000"/>
                </a:solidFill>
                <a:latin typeface="Roboto"/>
                <a:ea typeface="Roboto"/>
              </a:rPr>
              <a:t>45</a:t>
            </a:fld>
            <a:endParaRPr lang="en-US" sz="1200" b="0" strike="noStrike" spc="-1">
              <a:latin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0" name="PlaceHolder 1"/>
          <p:cNvSpPr>
            <a:spLocks noGrp="1" noRot="1" noChangeAspect="1"/>
          </p:cNvSpPr>
          <p:nvPr>
            <p:ph type="sldImg"/>
          </p:nvPr>
        </p:nvSpPr>
        <p:spPr>
          <a:xfrm>
            <a:off x="381000" y="695325"/>
            <a:ext cx="6094413" cy="3427413"/>
          </a:xfrm>
          <a:prstGeom prst="rect">
            <a:avLst/>
          </a:prstGeom>
        </p:spPr>
      </p:sp>
      <p:sp>
        <p:nvSpPr>
          <p:cNvPr id="111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Open Source Review team should have the expertise to properly assess the Open Source usage. This may require support from engineering teams to educate legal and business teams about the proposed Open Source usage. For example, code scanning may be used to locate undisclosed Open Source usage.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Once the proposed Open Source usage has been fully assessed, the legal team will then have the necessary information on which to make its judgments.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1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613D41E-FB5E-4003-B630-7A2D0EA9433C}" type="slidenum">
              <a:rPr lang="en-US" sz="1200" b="0" strike="noStrike" spc="-1">
                <a:solidFill>
                  <a:srgbClr val="000000"/>
                </a:solidFill>
                <a:latin typeface="Roboto"/>
                <a:ea typeface="Roboto"/>
              </a:rPr>
              <a:t>46</a:t>
            </a:fld>
            <a:endParaRPr lang="en-US" sz="1200" b="0" strike="noStrike" spc="-1">
              <a:latin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3" name="PlaceHolder 1"/>
          <p:cNvSpPr>
            <a:spLocks noGrp="1" noRot="1" noChangeAspect="1"/>
          </p:cNvSpPr>
          <p:nvPr>
            <p:ph type="sldImg"/>
          </p:nvPr>
        </p:nvSpPr>
        <p:spPr>
          <a:xfrm>
            <a:off x="381000" y="695325"/>
            <a:ext cx="6094413" cy="3427413"/>
          </a:xfrm>
          <a:prstGeom prst="rect">
            <a:avLst/>
          </a:prstGeom>
        </p:spPr>
      </p:sp>
      <p:sp>
        <p:nvSpPr>
          <p:cNvPr id="111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the big picture of what Open Source code scanning tools are, how they work, and where a new user can start to gather knowledge about the subject.</a:t>
            </a:r>
            <a:endParaRPr lang="en-US" sz="1200" b="0" strike="noStrike" spc="-1">
              <a:latin typeface="Arial"/>
            </a:endParaRPr>
          </a:p>
        </p:txBody>
      </p:sp>
      <p:sp>
        <p:nvSpPr>
          <p:cNvPr id="111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AFD248F-10D6-4BFD-B88C-CA0846B1D3C1}" type="slidenum">
              <a:rPr lang="en-US" sz="1200" b="0" strike="noStrike" spc="-1">
                <a:solidFill>
                  <a:srgbClr val="000000"/>
                </a:solidFill>
                <a:latin typeface="Roboto"/>
                <a:ea typeface="Roboto"/>
              </a:rPr>
              <a:t>47</a:t>
            </a:fld>
            <a:endParaRPr lang="en-US" sz="1200" b="0" strike="noStrike" spc="-1">
              <a:latin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 name="PlaceHolder 1"/>
          <p:cNvSpPr>
            <a:spLocks noGrp="1" noRot="1" noChangeAspect="1"/>
          </p:cNvSpPr>
          <p:nvPr>
            <p:ph type="sldImg"/>
          </p:nvPr>
        </p:nvSpPr>
        <p:spPr>
          <a:xfrm>
            <a:off x="381000" y="695325"/>
            <a:ext cx="6094413" cy="3427413"/>
          </a:xfrm>
          <a:prstGeom prst="rect">
            <a:avLst/>
          </a:prstGeom>
        </p:spPr>
      </p:sp>
      <p:sp>
        <p:nvSpPr>
          <p:cNvPr id="111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Open Source Review process should be flexible enough to allow the interested parties to collaborate. Sometimes a Open Source usage scenario may not be clear to the Open Source review team. The engineering team will need the ability to provide further input. Likewise, the engineering team may need assistance in implementing guidance from the Open Source review team.</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1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8ABF72A-1943-4F70-AFAD-F4C573AC179D}" type="slidenum">
              <a:rPr lang="en-US" sz="1200" b="0" strike="noStrike" spc="-1">
                <a:solidFill>
                  <a:srgbClr val="000000"/>
                </a:solidFill>
                <a:latin typeface="Roboto"/>
                <a:ea typeface="Roboto"/>
              </a:rPr>
              <a:t>48</a:t>
            </a:fld>
            <a:endParaRPr lang="en-US" sz="1200" b="0" strike="noStrike" spc="-1">
              <a:latin typeface="Aria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9" name="PlaceHolder 1"/>
          <p:cNvSpPr>
            <a:spLocks noGrp="1" noRot="1" noChangeAspect="1"/>
          </p:cNvSpPr>
          <p:nvPr>
            <p:ph type="sldImg"/>
          </p:nvPr>
        </p:nvSpPr>
        <p:spPr>
          <a:xfrm>
            <a:off x="381000" y="695325"/>
            <a:ext cx="6094413" cy="3427413"/>
          </a:xfrm>
          <a:prstGeom prst="rect">
            <a:avLst/>
          </a:prstGeom>
        </p:spPr>
      </p:sp>
      <p:sp>
        <p:nvSpPr>
          <p:cNvPr id="112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Open Source Review process should have oversight (for example, an Executive Review Committee in this diagram). The oversight committee may make important policy decisions or resolve disagreements between parties in the review process.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2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89B08B4-B019-4A48-89D3-752E1992BCCA}" type="slidenum">
              <a:rPr lang="en-US" sz="1200" b="0" strike="noStrike" spc="-1">
                <a:solidFill>
                  <a:srgbClr val="000000"/>
                </a:solidFill>
                <a:latin typeface="Roboto"/>
                <a:ea typeface="Roboto"/>
              </a:rPr>
              <a:t>49</a:t>
            </a:fld>
            <a:endParaRPr lang="en-US" sz="12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 name="PlaceHolder 1"/>
          <p:cNvSpPr>
            <a:spLocks noGrp="1" noRot="1" noChangeAspect="1"/>
          </p:cNvSpPr>
          <p:nvPr>
            <p:ph type="sldImg"/>
          </p:nvPr>
        </p:nvSpPr>
        <p:spPr>
          <a:xfrm>
            <a:off x="381000" y="695325"/>
            <a:ext cx="6094413" cy="3427413"/>
          </a:xfrm>
          <a:prstGeom prst="rect">
            <a:avLst/>
          </a:prstGeom>
        </p:spPr>
      </p:sp>
      <p:sp>
        <p:nvSpPr>
          <p:cNvPr id="98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overview is not intended to cover all aspects of Intellectual Property. It is intended to provide context for the “big picture” and to establish that today we are only discussing copyright and patents, the areas most relevant to Open Source compliance.</a:t>
            </a:r>
            <a:endParaRPr lang="en-US" sz="1200" b="0" strike="noStrike" spc="-1" dirty="0">
              <a:latin typeface="Arial"/>
            </a:endParaRPr>
          </a:p>
        </p:txBody>
      </p:sp>
      <p:sp>
        <p:nvSpPr>
          <p:cNvPr id="98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1FA460F-FA6E-41E5-9A9C-C80BDCD5F925}" type="slidenum">
              <a:rPr lang="en-US" sz="1200" b="0" strike="noStrike" spc="-1">
                <a:solidFill>
                  <a:srgbClr val="000000"/>
                </a:solidFill>
                <a:latin typeface="Roboto"/>
                <a:ea typeface="Roboto"/>
              </a:rPr>
              <a:t>5</a:t>
            </a:fld>
            <a:endParaRPr lang="en-US" sz="1200" b="0" strike="noStrike" spc="-1">
              <a:latin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2" name="PlaceHolder 1"/>
          <p:cNvSpPr>
            <a:spLocks noGrp="1" noRot="1" noChangeAspect="1"/>
          </p:cNvSpPr>
          <p:nvPr>
            <p:ph type="sldImg"/>
          </p:nvPr>
        </p:nvSpPr>
        <p:spPr>
          <a:xfrm>
            <a:off x="381000" y="695325"/>
            <a:ext cx="6094413" cy="3427413"/>
          </a:xfrm>
          <a:prstGeom prst="rect">
            <a:avLst/>
          </a:prstGeom>
        </p:spPr>
      </p:sp>
      <p:sp>
        <p:nvSpPr>
          <p:cNvPr id="112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To gather and analyze information regarding Open Source usage and to produce appropriate guidance.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Initiate a Open Source review process. The method for initiating this process may vary by company, but should be open to those who are involved in using Open Source in development.</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Initiate a Open Source review process or contact the Open Source review team. The process should be flexible enough so that Open Source users in your organization have access to guidance.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package name, version, download URL, license, description and intended use in your product is a good starting point. The precisely level of detail you will need depends on your organization and intended use case.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copyright notices, attribution and source code normally helps to identify who is licensing the Open Source software.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Development team's point of contact in case you need to follow up with future Open Source issues. You may also want to obtain copyright and attribution notices, and source code for vendor modifications if these are needed to satisfy license obligations for Open Source licenses governing the third party software.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Check information for completeness, consistency and accuracy. This process may be assisted by support teams, including teams that run code scanning tools to scan for undisclosed Open Source usage. </a:t>
            </a:r>
            <a:endParaRPr lang="en-US" sz="1200" b="0" strike="noStrike" spc="-1" dirty="0">
              <a:latin typeface="Arial"/>
            </a:endParaRPr>
          </a:p>
        </p:txBody>
      </p:sp>
      <p:sp>
        <p:nvSpPr>
          <p:cNvPr id="112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65645F3-B83C-4B0D-9C6A-CA564742A350}" type="slidenum">
              <a:rPr lang="en-US" sz="1200" b="0" strike="noStrike" spc="-1">
                <a:solidFill>
                  <a:srgbClr val="000000"/>
                </a:solidFill>
                <a:latin typeface="Roboto"/>
                <a:ea typeface="Roboto"/>
              </a:rPr>
              <a:t>50</a:t>
            </a:fld>
            <a:endParaRPr lang="en-US" sz="1200" b="0" strike="noStrike" spc="-1">
              <a:latin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 name="PlaceHolder 1"/>
          <p:cNvSpPr>
            <a:spLocks noGrp="1" noRot="1" noChangeAspect="1"/>
          </p:cNvSpPr>
          <p:nvPr>
            <p:ph type="sldImg"/>
          </p:nvPr>
        </p:nvSpPr>
        <p:spPr>
          <a:xfrm>
            <a:off x="685800" y="1143000"/>
            <a:ext cx="5485680" cy="3085200"/>
          </a:xfrm>
          <a:prstGeom prst="rect">
            <a:avLst/>
          </a:prstGeom>
        </p:spPr>
      </p:sp>
      <p:sp>
        <p:nvSpPr>
          <p:cNvPr id="112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contains an example of a detailed end to end compliance management process. </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2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1AFED1A-49A0-4372-A5A2-7FD43E0F4E94}" type="slidenum">
              <a:rPr lang="en-US" sz="1200" b="0" strike="noStrike" spc="-1">
                <a:solidFill>
                  <a:srgbClr val="000000"/>
                </a:solidFill>
                <a:latin typeface="Roboto"/>
                <a:ea typeface="Roboto"/>
              </a:rPr>
              <a:t>51</a:t>
            </a:fld>
            <a:endParaRPr lang="en-US" sz="1200" b="0" strike="noStrike" spc="-1">
              <a:latin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 name="PlaceHolder 1"/>
          <p:cNvSpPr>
            <a:spLocks noGrp="1" noRot="1" noChangeAspect="1"/>
          </p:cNvSpPr>
          <p:nvPr>
            <p:ph type="sldImg"/>
          </p:nvPr>
        </p:nvSpPr>
        <p:spPr>
          <a:xfrm>
            <a:off x="381000" y="695325"/>
            <a:ext cx="6094413" cy="3427413"/>
          </a:xfrm>
          <a:prstGeom prst="rect">
            <a:avLst/>
          </a:prstGeom>
        </p:spPr>
      </p:sp>
      <p:sp>
        <p:nvSpPr>
          <p:cNvPr id="1129"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This slide describes the definition of compliance management and its end goals. </a:t>
            </a:r>
            <a:endParaRPr lang="en-US" sz="1200" b="0" strike="noStrike" spc="-1">
              <a:latin typeface="Arial"/>
            </a:endParaRPr>
          </a:p>
          <a:p>
            <a:pPr marL="226440" indent="-225720">
              <a:lnSpc>
                <a:spcPct val="100000"/>
              </a:lnSpc>
            </a:pPr>
            <a:endParaRPr lang="en-US" sz="1200" b="0" strike="noStrike" spc="-1">
              <a:latin typeface="Arial"/>
            </a:endParaRPr>
          </a:p>
          <a:p>
            <a:pPr marL="226440" indent="-225720">
              <a:lnSpc>
                <a:spcPct val="100000"/>
              </a:lnSpc>
            </a:pPr>
            <a:r>
              <a:rPr lang="en-US" sz="1200" b="0" strike="noStrike" spc="-1">
                <a:solidFill>
                  <a:srgbClr val="000000"/>
                </a:solidFill>
                <a:latin typeface="Times New Roman"/>
                <a:ea typeface="Times New Roman"/>
              </a:rPr>
              <a:t>Note that this section provides a detailed example of what may take place in a large enterprise. Smaller companies may wish to approach the process in a more streamlined way.</a:t>
            </a:r>
            <a:endParaRPr lang="en-US" sz="1200" b="0" strike="noStrike" spc="-1">
              <a:latin typeface="Arial"/>
            </a:endParaRPr>
          </a:p>
          <a:p>
            <a:pPr marL="226440" indent="-225720">
              <a:lnSpc>
                <a:spcPct val="100000"/>
              </a:lnSpc>
            </a:pPr>
            <a:endParaRPr lang="en-US" sz="1200" b="0" strike="noStrike" spc="-1">
              <a:latin typeface="Arial"/>
            </a:endParaRPr>
          </a:p>
        </p:txBody>
      </p:sp>
      <p:sp>
        <p:nvSpPr>
          <p:cNvPr id="113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79B99DA-0416-42F0-A4CF-6E60E20B22A4}" type="slidenum">
              <a:rPr lang="en-US" sz="1200" b="0" strike="noStrike" spc="-1">
                <a:solidFill>
                  <a:srgbClr val="000000"/>
                </a:solidFill>
                <a:latin typeface="Roboto"/>
                <a:ea typeface="Roboto"/>
              </a:rPr>
              <a:t>52</a:t>
            </a:fld>
            <a:endParaRPr lang="en-US" sz="1200" b="0" strike="noStrike" spc="-1">
              <a:latin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1" name="PlaceHolder 1"/>
          <p:cNvSpPr>
            <a:spLocks noGrp="1" noRot="1" noChangeAspect="1"/>
          </p:cNvSpPr>
          <p:nvPr>
            <p:ph type="sldImg"/>
          </p:nvPr>
        </p:nvSpPr>
        <p:spPr>
          <a:xfrm>
            <a:off x="381000" y="695325"/>
            <a:ext cx="6094413" cy="3427413"/>
          </a:xfrm>
          <a:prstGeom prst="rect">
            <a:avLst/>
          </a:prstGeom>
        </p:spPr>
      </p:sp>
      <p:sp>
        <p:nvSpPr>
          <p:cNvPr id="113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describes what a Small to Medium Enterprise (SME)might need to do to build and deploy an effective compliance program.</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3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A8ECF6D-A1DF-40A3-B84F-259844465E8D}" type="slidenum">
              <a:rPr lang="en-US" sz="1200" b="0" strike="noStrike" spc="-1">
                <a:solidFill>
                  <a:srgbClr val="000000"/>
                </a:solidFill>
                <a:latin typeface="Roboto"/>
                <a:ea typeface="Roboto"/>
              </a:rPr>
              <a:t>53</a:t>
            </a:fld>
            <a:endParaRPr lang="en-US" sz="1200" b="0" strike="noStrike" spc="-1">
              <a:latin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PlaceHolder 1"/>
          <p:cNvSpPr>
            <a:spLocks noGrp="1" noRot="1" noChangeAspect="1"/>
          </p:cNvSpPr>
          <p:nvPr>
            <p:ph type="sldImg"/>
          </p:nvPr>
        </p:nvSpPr>
        <p:spPr>
          <a:xfrm>
            <a:off x="382588" y="695325"/>
            <a:ext cx="6092825" cy="3427413"/>
          </a:xfrm>
          <a:prstGeom prst="rect">
            <a:avLst/>
          </a:prstGeom>
        </p:spPr>
      </p:sp>
      <p:sp>
        <p:nvSpPr>
          <p:cNvPr id="113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is an overview of the steps that a larger enterprise might use for their process.</a:t>
            </a:r>
            <a:endParaRPr lang="en-US" sz="1200" b="0" strike="noStrike" spc="-1">
              <a:latin typeface="Arial"/>
            </a:endParaRPr>
          </a:p>
        </p:txBody>
      </p:sp>
      <p:sp>
        <p:nvSpPr>
          <p:cNvPr id="113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24FDA18-7E65-42C7-9C47-98249C311F4A}" type="slidenum">
              <a:rPr lang="en-US" sz="1200" b="0" strike="noStrike" spc="-1">
                <a:solidFill>
                  <a:srgbClr val="000000"/>
                </a:solidFill>
                <a:latin typeface="Roboto"/>
                <a:ea typeface="Roboto"/>
              </a:rPr>
              <a:t>54</a:t>
            </a:fld>
            <a:endParaRPr lang="en-US" sz="1200" b="0" strike="noStrike" spc="-1">
              <a:latin typeface="Aria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7" name="PlaceHolder 1"/>
          <p:cNvSpPr>
            <a:spLocks noGrp="1" noRot="1" noChangeAspect="1"/>
          </p:cNvSpPr>
          <p:nvPr>
            <p:ph type="sldImg"/>
          </p:nvPr>
        </p:nvSpPr>
        <p:spPr>
          <a:xfrm>
            <a:off x="381000" y="695325"/>
            <a:ext cx="6094413" cy="3427413"/>
          </a:xfrm>
          <a:prstGeom prst="rect">
            <a:avLst/>
          </a:prstGeom>
        </p:spPr>
      </p:sp>
      <p:sp>
        <p:nvSpPr>
          <p:cNvPr id="113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first step in our example process is to identify Open Source usage.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This step may have been initiated by one of the events listed in “prerequisites.” For example, a development team may have initiated a request (or initiated a Open Source Review). The step may also begin if the review team discovers or is notified that Open Source is being used in a software release or in third party software used by the company, and that a proper review needs to take place.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In this example, the Open Source review team may identify Open Source usage through review requests from engineers, from performing scans of internally-developed and third-party software, or reviewing code checked into development branches. The review team will then create a record of the review, then move to the next step (“Audit”).</a:t>
            </a:r>
            <a:endParaRPr lang="en-US" sz="1200" b="0" strike="noStrike" spc="-1" dirty="0">
              <a:latin typeface="Arial"/>
            </a:endParaRPr>
          </a:p>
        </p:txBody>
      </p:sp>
      <p:sp>
        <p:nvSpPr>
          <p:cNvPr id="113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7AE4C0A-EAEC-48AC-9A3A-5294837E2473}" type="slidenum">
              <a:rPr lang="en-US" sz="1200" b="0" strike="noStrike" spc="-1">
                <a:solidFill>
                  <a:srgbClr val="000000"/>
                </a:solidFill>
                <a:latin typeface="Roboto"/>
                <a:ea typeface="Roboto"/>
              </a:rPr>
              <a:t>55</a:t>
            </a:fld>
            <a:endParaRPr lang="en-US" sz="1200" b="0" strike="noStrike" spc="-1">
              <a:latin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0" name="PlaceHolder 1"/>
          <p:cNvSpPr>
            <a:spLocks noGrp="1" noRot="1" noChangeAspect="1"/>
          </p:cNvSpPr>
          <p:nvPr>
            <p:ph type="sldImg"/>
          </p:nvPr>
        </p:nvSpPr>
        <p:spPr>
          <a:xfrm>
            <a:off x="381000" y="695325"/>
            <a:ext cx="6094413" cy="3427413"/>
          </a:xfrm>
          <a:prstGeom prst="rect">
            <a:avLst/>
          </a:prstGeom>
        </p:spPr>
      </p:sp>
      <p:sp>
        <p:nvSpPr>
          <p:cNvPr id="114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The next step is auditing source code identified in the previous step.</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In our example, the company may conduct research into the identified Open Source component (e.g., review declared licenses, research origins of the Open Source component). The company may also scan the source code to verify the origin and composition of the code.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The review team may then produce an audit report with its conclusions regarding the origin and licensing of the source code.</a:t>
            </a:r>
            <a:endParaRPr lang="en-US" sz="1200" b="0" strike="noStrike" spc="-1" dirty="0">
              <a:latin typeface="Arial"/>
            </a:endParaRPr>
          </a:p>
        </p:txBody>
      </p:sp>
      <p:sp>
        <p:nvSpPr>
          <p:cNvPr id="114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9B0A8CD-1CE0-492F-BE34-AD434685037C}" type="slidenum">
              <a:rPr lang="en-US" sz="1200" b="0" strike="noStrike" spc="-1">
                <a:solidFill>
                  <a:srgbClr val="000000"/>
                </a:solidFill>
                <a:latin typeface="Roboto"/>
                <a:ea typeface="Roboto"/>
              </a:rPr>
              <a:t>56</a:t>
            </a:fld>
            <a:endParaRPr lang="en-US" sz="1200" b="0" strike="noStrike" spc="-1">
              <a:latin typeface="Aria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3" name="PlaceHolder 1"/>
          <p:cNvSpPr>
            <a:spLocks noGrp="1" noRot="1" noChangeAspect="1"/>
          </p:cNvSpPr>
          <p:nvPr>
            <p:ph type="sldImg"/>
          </p:nvPr>
        </p:nvSpPr>
        <p:spPr>
          <a:xfrm>
            <a:off x="381000" y="695325"/>
            <a:ext cx="6094413" cy="3427413"/>
          </a:xfrm>
          <a:prstGeom prst="rect">
            <a:avLst/>
          </a:prstGeom>
        </p:spPr>
      </p:sp>
      <p:sp>
        <p:nvSpPr>
          <p:cNvPr id="114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Once an audit report is produced that confirms the origin and licensing of source code, the review team should flag and review any issues under the company Open Source policy. For example, the earlier steps may have identified a Open Source component that contains other Open Source code under an incompatible license. The review team should provide appropriate feedback to the engineering team to resolve the issues.</a:t>
            </a:r>
            <a:endParaRPr lang="en-US" sz="1200" b="0" strike="noStrike" spc="-1" dirty="0">
              <a:latin typeface="Arial"/>
            </a:endParaRPr>
          </a:p>
        </p:txBody>
      </p:sp>
      <p:sp>
        <p:nvSpPr>
          <p:cNvPr id="114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3692F4B-29C0-4463-A1E6-0DF0158EBD6A}" type="slidenum">
              <a:rPr lang="en-US" sz="1200" b="0" strike="noStrike" spc="-1">
                <a:solidFill>
                  <a:srgbClr val="000000"/>
                </a:solidFill>
                <a:latin typeface="Roboto"/>
                <a:ea typeface="Roboto"/>
              </a:rPr>
              <a:t>57</a:t>
            </a:fld>
            <a:endParaRPr lang="en-US" sz="1200" b="0" strike="noStrike" spc="-1">
              <a:latin typeface="Aria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 name="PlaceHolder 1"/>
          <p:cNvSpPr>
            <a:spLocks noGrp="1" noRot="1" noChangeAspect="1"/>
          </p:cNvSpPr>
          <p:nvPr>
            <p:ph type="sldImg"/>
          </p:nvPr>
        </p:nvSpPr>
        <p:spPr>
          <a:xfrm>
            <a:off x="382588" y="695325"/>
            <a:ext cx="6092825" cy="3427413"/>
          </a:xfrm>
          <a:prstGeom prst="rect">
            <a:avLst/>
          </a:prstGeom>
        </p:spPr>
      </p:sp>
      <p:sp>
        <p:nvSpPr>
          <p:cNvPr id="114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slide contains a template that may be used to illustrate Open Source usage and its relationship with company software. For example, how are Open Source and company components linked together? Templates such as these may be created by engineering teams to help educate the Open Source review team about planned Open Source usage.</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4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FDEC747-AAE7-4B51-8720-EF4090522D48}" type="slidenum">
              <a:rPr lang="en-US" sz="1200" b="0" strike="noStrike" spc="-1">
                <a:solidFill>
                  <a:srgbClr val="000000"/>
                </a:solidFill>
                <a:latin typeface="Roboto"/>
                <a:ea typeface="Roboto"/>
              </a:rPr>
              <a:t>58</a:t>
            </a:fld>
            <a:endParaRPr lang="en-US" sz="1200" b="0" strike="noStrike" spc="-1">
              <a:latin typeface="Aria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9" name="PlaceHolder 1"/>
          <p:cNvSpPr>
            <a:spLocks noGrp="1" noRot="1" noChangeAspect="1"/>
          </p:cNvSpPr>
          <p:nvPr>
            <p:ph type="sldImg"/>
          </p:nvPr>
        </p:nvSpPr>
        <p:spPr>
          <a:xfrm>
            <a:off x="382588" y="695325"/>
            <a:ext cx="6092825" cy="3427413"/>
          </a:xfrm>
          <a:prstGeom prst="rect">
            <a:avLst/>
          </a:prstGeom>
        </p:spPr>
      </p:sp>
      <p:sp>
        <p:nvSpPr>
          <p:cNvPr id="115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In this step, the Open Source review team reviews the facts collected in the previous steps and identifies the company’s obligations under the Open Source licenses.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Roboto"/>
                <a:ea typeface="Roboto"/>
              </a:rPr>
              <a:t>This step may be closely linked with the previous step (Resolving Audit Issues). In the previous step we removed Open Source usage that did not conform to company policy. In this step, we evaluate and identify the license obligations for Open Source usage that is retained.</a:t>
            </a:r>
            <a:endParaRPr lang="en-US" sz="1200" b="0" strike="noStrike" spc="-1" dirty="0">
              <a:latin typeface="Arial"/>
            </a:endParaRPr>
          </a:p>
        </p:txBody>
      </p:sp>
      <p:sp>
        <p:nvSpPr>
          <p:cNvPr id="115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62D4297-C1A6-49F2-9AA0-528081868869}" type="slidenum">
              <a:rPr lang="en-US" sz="1200" b="0" strike="noStrike" spc="-1">
                <a:solidFill>
                  <a:srgbClr val="000000"/>
                </a:solidFill>
                <a:latin typeface="Roboto"/>
                <a:ea typeface="Roboto"/>
              </a:rPr>
              <a:t>59</a:t>
            </a:fld>
            <a:endParaRPr lang="en-US" sz="12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 name="PlaceHolder 1"/>
          <p:cNvSpPr>
            <a:spLocks noGrp="1" noRot="1" noChangeAspect="1"/>
          </p:cNvSpPr>
          <p:nvPr>
            <p:ph type="sldImg"/>
          </p:nvPr>
        </p:nvSpPr>
        <p:spPr>
          <a:xfrm>
            <a:off x="380880" y="694800"/>
            <a:ext cx="6095160" cy="3428280"/>
          </a:xfrm>
          <a:prstGeom prst="rect">
            <a:avLst/>
          </a:prstGeom>
        </p:spPr>
      </p:sp>
      <p:sp>
        <p:nvSpPr>
          <p:cNvPr id="99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the “big picture” of copyright in software.</a:t>
            </a:r>
            <a:endParaRPr lang="en-US" sz="1200" b="0" strike="noStrike" spc="-1">
              <a:latin typeface="Arial"/>
            </a:endParaRPr>
          </a:p>
        </p:txBody>
      </p:sp>
      <p:sp>
        <p:nvSpPr>
          <p:cNvPr id="99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AF7B1A2-3FEC-4EEC-A0D3-5E7033D95B9E}" type="slidenum">
              <a:rPr lang="en-US" sz="1200" b="0" strike="noStrike" spc="-1">
                <a:solidFill>
                  <a:srgbClr val="000000"/>
                </a:solidFill>
                <a:latin typeface="Roboto"/>
                <a:ea typeface="Roboto"/>
              </a:rPr>
              <a:t>6</a:t>
            </a:fld>
            <a:endParaRPr lang="en-US" sz="1200" b="0" strike="noStrike" spc="-1">
              <a:latin typeface="Aria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2" name="PlaceHolder 1"/>
          <p:cNvSpPr>
            <a:spLocks noGrp="1" noRot="1" noChangeAspect="1"/>
          </p:cNvSpPr>
          <p:nvPr>
            <p:ph type="sldImg"/>
          </p:nvPr>
        </p:nvSpPr>
        <p:spPr>
          <a:xfrm>
            <a:off x="382588" y="695325"/>
            <a:ext cx="6092825" cy="3427413"/>
          </a:xfrm>
          <a:prstGeom prst="rect">
            <a:avLst/>
          </a:prstGeom>
        </p:spPr>
      </p:sp>
      <p:sp>
        <p:nvSpPr>
          <p:cNvPr id="115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In the approval step of our example process, the review team communicates whether it approves of the Open Source usage in question, along with any associated conditions or obligations. The approval should also include important details such as version numbers of Open Source components and the approved usage scenario.</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5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0850E0E-A171-4847-89CC-533019F1E04A}" type="slidenum">
              <a:rPr lang="en-US" sz="1200" b="0" strike="noStrike" spc="-1">
                <a:solidFill>
                  <a:srgbClr val="000000"/>
                </a:solidFill>
                <a:latin typeface="Roboto"/>
                <a:ea typeface="Roboto"/>
              </a:rPr>
              <a:t>60</a:t>
            </a:fld>
            <a:endParaRPr lang="en-US" sz="1200" b="0" strike="noStrike" spc="-1">
              <a:latin typeface="Aria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 name="PlaceHolder 1"/>
          <p:cNvSpPr>
            <a:spLocks noGrp="1" noRot="1" noChangeAspect="1"/>
          </p:cNvSpPr>
          <p:nvPr>
            <p:ph type="sldImg"/>
          </p:nvPr>
        </p:nvSpPr>
        <p:spPr>
          <a:xfrm>
            <a:off x="382588" y="695325"/>
            <a:ext cx="6092825" cy="3427413"/>
          </a:xfrm>
          <a:prstGeom prst="rect">
            <a:avLst/>
          </a:prstGeom>
        </p:spPr>
      </p:sp>
      <p:sp>
        <p:nvSpPr>
          <p:cNvPr id="115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Approval information from the previous step should be tracked or registered so that anyone releasing the software can understand and comply with the relevant license obligations. </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8F26E7F-121C-4760-B3BE-71BFDD4895B6}" type="slidenum">
              <a:rPr lang="en-US" sz="1200" b="0" strike="noStrike" spc="-1">
                <a:solidFill>
                  <a:srgbClr val="000000"/>
                </a:solidFill>
                <a:latin typeface="Roboto"/>
                <a:ea typeface="Roboto"/>
              </a:rPr>
              <a:t>61</a:t>
            </a:fld>
            <a:endParaRPr lang="en-US" sz="1200" b="0" strike="noStrike" spc="-1">
              <a:latin typeface="Aria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8" name="PlaceHolder 1"/>
          <p:cNvSpPr>
            <a:spLocks noGrp="1" noRot="1" noChangeAspect="1"/>
          </p:cNvSpPr>
          <p:nvPr>
            <p:ph type="sldImg"/>
          </p:nvPr>
        </p:nvSpPr>
        <p:spPr>
          <a:xfrm>
            <a:off x="382588" y="695325"/>
            <a:ext cx="6092825" cy="3427413"/>
          </a:xfrm>
          <a:prstGeom prst="rect">
            <a:avLst/>
          </a:prstGeom>
        </p:spPr>
      </p:sp>
      <p:sp>
        <p:nvSpPr>
          <p:cNvPr id="115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If required by a Open Source license, appropriate notices should be prepared (often in a text file that accompanies the release). Notices may include attribution notices, modification notices, or offers for source code. For some licenses, you may also need to include a full copy of the license text. </a:t>
            </a:r>
            <a:endParaRPr lang="en-US" sz="1200" b="0" strike="noStrike" spc="-1" dirty="0">
              <a:latin typeface="Arial"/>
            </a:endParaRPr>
          </a:p>
          <a:p>
            <a:pPr marL="216000" indent="-216000">
              <a:lnSpc>
                <a:spcPct val="100000"/>
              </a:lnSpc>
            </a:pPr>
            <a:br>
              <a:rPr dirty="0"/>
            </a:br>
            <a:endParaRPr lang="en-US" sz="1200" b="0" strike="noStrike" spc="-1" dirty="0">
              <a:latin typeface="Arial"/>
            </a:endParaRPr>
          </a:p>
          <a:p>
            <a:pPr marL="216000" indent="-216000">
              <a:lnSpc>
                <a:spcPct val="100000"/>
              </a:lnSpc>
            </a:pPr>
            <a:br>
              <a:rPr dirty="0"/>
            </a:br>
            <a:endParaRPr lang="en-US" sz="1200" b="0" strike="noStrike" spc="-1" dirty="0">
              <a:latin typeface="Arial"/>
            </a:endParaRPr>
          </a:p>
        </p:txBody>
      </p:sp>
      <p:sp>
        <p:nvSpPr>
          <p:cNvPr id="116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7556821-52B2-4720-A4CB-C8BDE43E19A1}" type="slidenum">
              <a:rPr lang="en-US" sz="1200" b="0" strike="noStrike" spc="-1">
                <a:solidFill>
                  <a:srgbClr val="000000"/>
                </a:solidFill>
                <a:latin typeface="Roboto"/>
                <a:ea typeface="Roboto"/>
              </a:rPr>
              <a:t>62</a:t>
            </a:fld>
            <a:endParaRPr lang="en-US" sz="1200" b="0" strike="noStrike" spc="-1">
              <a:latin typeface="Aria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1" name="PlaceHolder 1"/>
          <p:cNvSpPr>
            <a:spLocks noGrp="1" noRot="1" noChangeAspect="1"/>
          </p:cNvSpPr>
          <p:nvPr>
            <p:ph type="sldImg"/>
          </p:nvPr>
        </p:nvSpPr>
        <p:spPr>
          <a:xfrm>
            <a:off x="382588" y="695325"/>
            <a:ext cx="6092825" cy="3427413"/>
          </a:xfrm>
          <a:prstGeom prst="rect">
            <a:avLst/>
          </a:prstGeom>
        </p:spPr>
      </p:sp>
      <p:sp>
        <p:nvSpPr>
          <p:cNvPr id="116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In this slide of our example process, the company verifies that it has met its Open Source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6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6300CA-BFE9-407D-9A91-99F503653732}" type="slidenum">
              <a:rPr lang="en-US" sz="1200" b="0" strike="noStrike" spc="-1">
                <a:solidFill>
                  <a:srgbClr val="000000"/>
                </a:solidFill>
                <a:latin typeface="Roboto"/>
                <a:ea typeface="Roboto"/>
              </a:rPr>
              <a:t>63</a:t>
            </a:fld>
            <a:endParaRPr lang="en-US" sz="1200" b="0" strike="noStrike" spc="-1">
              <a:latin typeface="Aria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4" name="PlaceHolder 1"/>
          <p:cNvSpPr>
            <a:spLocks noGrp="1" noRot="1" noChangeAspect="1"/>
          </p:cNvSpPr>
          <p:nvPr>
            <p:ph type="sldImg"/>
          </p:nvPr>
        </p:nvSpPr>
        <p:spPr>
          <a:xfrm>
            <a:off x="382588" y="695325"/>
            <a:ext cx="6092825" cy="3427413"/>
          </a:xfrm>
          <a:prstGeom prst="rect">
            <a:avLst/>
          </a:prstGeom>
        </p:spPr>
      </p:sp>
      <p:sp>
        <p:nvSpPr>
          <p:cNvPr id="116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In cases where source code must be made available, the company provides the accompanying source code through the mechanisms permitted under the Open Source license. This may mean providing the source code along with the software distribution, making it available through a written offer, or posting a source code archive on a website. </a:t>
            </a:r>
            <a:endParaRPr lang="en-US" sz="1200" b="0" strike="noStrike" spc="-1" dirty="0">
              <a:latin typeface="Arial"/>
            </a:endParaRPr>
          </a:p>
          <a:p>
            <a:pPr marL="216000" indent="-216000">
              <a:lnSpc>
                <a:spcPct val="100000"/>
              </a:lnSpc>
            </a:pPr>
            <a:br>
              <a:rPr dirty="0"/>
            </a:br>
            <a:endParaRPr lang="en-US" sz="1200" b="0" strike="noStrike" spc="-1" dirty="0">
              <a:latin typeface="Arial"/>
            </a:endParaRPr>
          </a:p>
        </p:txBody>
      </p:sp>
      <p:sp>
        <p:nvSpPr>
          <p:cNvPr id="116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A84CE57-2799-4A95-8432-CB09208881E1}" type="slidenum">
              <a:rPr lang="en-US" sz="1200" b="0" strike="noStrike" spc="-1">
                <a:solidFill>
                  <a:srgbClr val="000000"/>
                </a:solidFill>
                <a:latin typeface="Roboto"/>
                <a:ea typeface="Roboto"/>
              </a:rPr>
              <a:t>64</a:t>
            </a:fld>
            <a:endParaRPr lang="en-US" sz="1200" b="0" strike="noStrike" spc="-1">
              <a:latin typeface="Aria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 name="PlaceHolder 1"/>
          <p:cNvSpPr>
            <a:spLocks noGrp="1" noRot="1" noChangeAspect="1"/>
          </p:cNvSpPr>
          <p:nvPr>
            <p:ph type="sldImg"/>
          </p:nvPr>
        </p:nvSpPr>
        <p:spPr>
          <a:xfrm>
            <a:off x="382588" y="695325"/>
            <a:ext cx="6092825" cy="3427413"/>
          </a:xfrm>
          <a:prstGeom prst="rect">
            <a:avLst/>
          </a:prstGeom>
        </p:spPr>
      </p:sp>
      <p:sp>
        <p:nvSpPr>
          <p:cNvPr id="116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In this step, the company verifies that its distribution complies with its Open Source license obligations. This step could be a function of an entity providing oversight for the overall Open Source review process.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6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5678D38-C7DB-4E23-9A43-E7858A5691B6}" type="slidenum">
              <a:rPr lang="en-US" sz="1200" b="0" strike="noStrike" spc="-1">
                <a:solidFill>
                  <a:srgbClr val="000000"/>
                </a:solidFill>
                <a:latin typeface="Roboto"/>
                <a:ea typeface="Roboto"/>
              </a:rPr>
              <a:t>65</a:t>
            </a:fld>
            <a:endParaRPr lang="en-US" sz="1200" b="0" strike="noStrike" spc="-1">
              <a:latin typeface="Aria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 name="PlaceHolder 1"/>
          <p:cNvSpPr>
            <a:spLocks noGrp="1" noRot="1" noChangeAspect="1"/>
          </p:cNvSpPr>
          <p:nvPr>
            <p:ph type="sldImg"/>
          </p:nvPr>
        </p:nvSpPr>
        <p:spPr>
          <a:xfrm>
            <a:off x="380880" y="694800"/>
            <a:ext cx="6095160" cy="3428280"/>
          </a:xfrm>
          <a:prstGeom prst="rect">
            <a:avLst/>
          </a:prstGeom>
        </p:spPr>
      </p:sp>
      <p:sp>
        <p:nvSpPr>
          <p:cNvPr id="1171"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For our example process, the steps include:</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Identification - Identify and track Open Source usage. This may take place through engineer requests, third party disclosures, or code scanning.</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Auditing source code - Review identified Open Source components for license and origin information.</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Resolving issues - Remove Open Source usage that is incompatible with Open Source policies.</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Performing reviews - Assess and determine obligations for Open Source usage.</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Approvals - Communicate approval conditions and license obligations.</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Registration/approval tracking – Track approval conditions and license obligations for later compliance steps.</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Notices - Prepare notices as required by Open Source licenses.</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Pre-distribution verifications – Review distributions for compliance before release. </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Accompanying Source Code Distribution – Make source code available as needed.</a:t>
            </a:r>
            <a:endParaRPr lang="en-US" sz="1200" b="0" strike="noStrike" spc="-1" dirty="0">
              <a:latin typeface="Arial"/>
            </a:endParaRPr>
          </a:p>
          <a:p>
            <a:pPr marL="226440" indent="-225720">
              <a:lnSpc>
                <a:spcPct val="100000"/>
              </a:lnSpc>
              <a:buClr>
                <a:srgbClr val="000000"/>
              </a:buClr>
              <a:buFont typeface="Arial"/>
              <a:buChar char="•"/>
            </a:pPr>
            <a:r>
              <a:rPr lang="en-US" sz="1200" b="0" strike="noStrike" spc="-1" dirty="0">
                <a:solidFill>
                  <a:srgbClr val="000000"/>
                </a:solidFill>
                <a:latin typeface="Times New Roman"/>
                <a:ea typeface="Times New Roman"/>
              </a:rPr>
              <a:t>Verification – Provide oversight for compliance process.</a:t>
            </a:r>
            <a:endParaRPr lang="en-US" sz="1200" b="0" strike="noStrike" spc="-1" dirty="0">
              <a:latin typeface="Arial"/>
            </a:endParaRPr>
          </a:p>
          <a:p>
            <a:pPr>
              <a:lnSpc>
                <a:spcPct val="100000"/>
              </a:lnSpc>
            </a:pPr>
            <a:endParaRPr lang="en-US" sz="1200" b="0" strike="noStrike" spc="-1" dirty="0">
              <a:latin typeface="Arial"/>
            </a:endParaRPr>
          </a:p>
          <a:p>
            <a:pPr>
              <a:lnSpc>
                <a:spcPct val="100000"/>
              </a:lnSpc>
            </a:pPr>
            <a:r>
              <a:rPr lang="en-US" sz="1200" b="0" strike="noStrike" spc="-1" dirty="0">
                <a:solidFill>
                  <a:srgbClr val="000000"/>
                </a:solidFill>
                <a:latin typeface="Times New Roman"/>
                <a:ea typeface="Times New Roman"/>
              </a:rPr>
              <a:t>Architecture reviews examine the relationships between Open Source components and company software. For example, how are Open Source and company components linked together?</a:t>
            </a:r>
            <a:endParaRPr lang="en-US" sz="1200" b="0" strike="noStrike" spc="-1" dirty="0">
              <a:latin typeface="Arial"/>
            </a:endParaRPr>
          </a:p>
          <a:p>
            <a:pPr>
              <a:lnSpc>
                <a:spcPct val="100000"/>
              </a:lnSpc>
            </a:pPr>
            <a:endParaRPr lang="en-US" sz="1200" b="0" strike="noStrike" spc="-1" dirty="0">
              <a:latin typeface="Arial"/>
            </a:endParaRPr>
          </a:p>
          <a:p>
            <a:pPr>
              <a:lnSpc>
                <a:spcPct val="100000"/>
              </a:lnSpc>
            </a:pPr>
            <a:endParaRPr lang="en-US" sz="1200" b="0" strike="noStrike" spc="-1" dirty="0">
              <a:latin typeface="Arial"/>
            </a:endParaRPr>
          </a:p>
        </p:txBody>
      </p:sp>
      <p:sp>
        <p:nvSpPr>
          <p:cNvPr id="117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E6EF056-4182-4C80-9659-9A4FE0C066E1}" type="slidenum">
              <a:rPr lang="en-US" sz="1200" b="0" strike="noStrike" spc="-1">
                <a:solidFill>
                  <a:srgbClr val="000000"/>
                </a:solidFill>
                <a:latin typeface="Roboto"/>
                <a:ea typeface="Roboto"/>
              </a:rPr>
              <a:t>66</a:t>
            </a:fld>
            <a:endParaRPr lang="en-US" sz="1200" b="0" strike="noStrike" spc="-1">
              <a:latin typeface="Aria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 name="PlaceHolder 1"/>
          <p:cNvSpPr>
            <a:spLocks noGrp="1" noRot="1" noChangeAspect="1"/>
          </p:cNvSpPr>
          <p:nvPr>
            <p:ph type="sldImg"/>
          </p:nvPr>
        </p:nvSpPr>
        <p:spPr>
          <a:xfrm>
            <a:off x="685800" y="1143000"/>
            <a:ext cx="5485680" cy="3085200"/>
          </a:xfrm>
          <a:prstGeom prst="rect">
            <a:avLst/>
          </a:prstGeom>
        </p:spPr>
      </p:sp>
      <p:sp>
        <p:nvSpPr>
          <p:cNvPr id="117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This chapter describes some common pitfalls in Open Source compliance processes, and discusses approaches to avoiding these pitfalls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7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C44FEA0-5A0B-46C6-8EF5-EEBDAAE5DB57}" type="slidenum">
              <a:rPr lang="en-US" sz="1200" b="0" strike="noStrike" spc="-1">
                <a:solidFill>
                  <a:srgbClr val="000000"/>
                </a:solidFill>
                <a:latin typeface="Roboto"/>
                <a:ea typeface="Roboto"/>
              </a:rPr>
              <a:t>67</a:t>
            </a:fld>
            <a:endParaRPr lang="en-US" sz="1200" b="0" strike="noStrike" spc="-1">
              <a:latin typeface="Aria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6" name="PlaceHolder 1"/>
          <p:cNvSpPr>
            <a:spLocks noGrp="1" noRot="1" noChangeAspect="1"/>
          </p:cNvSpPr>
          <p:nvPr>
            <p:ph type="sldImg"/>
          </p:nvPr>
        </p:nvSpPr>
        <p:spPr>
          <a:xfrm>
            <a:off x="380880" y="694800"/>
            <a:ext cx="6095160" cy="3428280"/>
          </a:xfrm>
          <a:prstGeom prst="rect">
            <a:avLst/>
          </a:prstGeom>
        </p:spPr>
      </p:sp>
      <p:sp>
        <p:nvSpPr>
          <p:cNvPr id="1177"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In this chapter, we will describe some common pitfalls to avoid in the Open Source compliance process.</a:t>
            </a:r>
            <a:endParaRPr lang="en-US" sz="1200" b="0" strike="noStrike" spc="-1" dirty="0">
              <a:latin typeface="Arial"/>
            </a:endParaRPr>
          </a:p>
          <a:p>
            <a:pPr marL="226440" indent="-225720">
              <a:lnSpc>
                <a:spcPct val="100000"/>
              </a:lnSpc>
            </a:pPr>
            <a:endParaRPr lang="en-US" sz="1200" b="0" strike="noStrike" spc="-1" dirty="0">
              <a:latin typeface="Arial"/>
            </a:endParaRPr>
          </a:p>
        </p:txBody>
      </p:sp>
      <p:sp>
        <p:nvSpPr>
          <p:cNvPr id="117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D9CDE7E-376B-4CF1-A87C-1F17C1B992B1}" type="slidenum">
              <a:rPr lang="en-US" sz="1200" b="0" strike="noStrike" spc="-1">
                <a:solidFill>
                  <a:srgbClr val="000000"/>
                </a:solidFill>
                <a:latin typeface="Roboto"/>
                <a:ea typeface="Roboto"/>
              </a:rPr>
              <a:t>68</a:t>
            </a:fld>
            <a:endParaRPr lang="en-US" sz="1200" b="0" strike="noStrike" spc="-1">
              <a:latin typeface="Aria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9" name="PlaceHolder 1"/>
          <p:cNvSpPr>
            <a:spLocks noGrp="1" noRot="1" noChangeAspect="1"/>
          </p:cNvSpPr>
          <p:nvPr>
            <p:ph type="sldImg"/>
          </p:nvPr>
        </p:nvSpPr>
        <p:spPr>
          <a:xfrm>
            <a:off x="381000" y="695325"/>
            <a:ext cx="6094413" cy="3427413"/>
          </a:xfrm>
          <a:prstGeom prst="rect">
            <a:avLst/>
          </a:prstGeom>
        </p:spPr>
      </p:sp>
      <p:sp>
        <p:nvSpPr>
          <p:cNvPr id="1180"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Times New Roman"/>
                <a:ea typeface="Times New Roman"/>
              </a:rPr>
              <a:t>The first pitfall described in this slide arises where copyleft-style licensed Open Source is inadvertently mixed with proprietary code. </a:t>
            </a:r>
            <a:endParaRPr lang="en-US" sz="1200" b="0" strike="noStrike" spc="-1" dirty="0">
              <a:latin typeface="Arial"/>
            </a:endParaRPr>
          </a:p>
          <a:p>
            <a:pPr marL="226440" indent="-225720">
              <a:lnSpc>
                <a:spcPct val="100000"/>
              </a:lnSpc>
            </a:pPr>
            <a:endParaRPr lang="en-US" sz="1200" b="0" strike="noStrike" spc="-1" dirty="0">
              <a:latin typeface="Arial"/>
            </a:endParaRPr>
          </a:p>
          <a:p>
            <a:pPr marL="226440" indent="-225720">
              <a:lnSpc>
                <a:spcPct val="100000"/>
              </a:lnSpc>
            </a:pPr>
            <a:r>
              <a:rPr lang="en-US" sz="1200" b="0" strike="noStrike" spc="-1" dirty="0">
                <a:solidFill>
                  <a:srgbClr val="000000"/>
                </a:solidFill>
                <a:latin typeface="Times New Roman"/>
                <a:ea typeface="Times New Roman"/>
              </a:rPr>
              <a:t>This may be discovered through auditing source code for license notices or using code scanning tools.</a:t>
            </a:r>
            <a:endParaRPr lang="en-US" sz="1200" b="0" strike="noStrike" spc="-1" dirty="0">
              <a:latin typeface="Arial"/>
            </a:endParaRPr>
          </a:p>
          <a:p>
            <a:pPr marL="226440" indent="-225720">
              <a:lnSpc>
                <a:spcPct val="100000"/>
              </a:lnSpc>
            </a:pPr>
            <a:endParaRPr lang="en-US" sz="1200" b="0" strike="noStrike" spc="-1" dirty="0">
              <a:latin typeface="Arial"/>
            </a:endParaRPr>
          </a:p>
          <a:p>
            <a:pPr marL="226440" indent="-225720">
              <a:lnSpc>
                <a:spcPct val="100000"/>
              </a:lnSpc>
            </a:pPr>
            <a:r>
              <a:rPr lang="en-US" sz="1200" b="0" strike="noStrike" spc="-1" dirty="0">
                <a:solidFill>
                  <a:srgbClr val="000000"/>
                </a:solidFill>
                <a:latin typeface="Times New Roman"/>
                <a:ea typeface="Times New Roman"/>
              </a:rPr>
              <a:t>Preventative measures include training of engineering staff, and building regular audits or scans into the development process.</a:t>
            </a:r>
            <a:endParaRPr lang="en-US" sz="1200" b="0" strike="noStrike" spc="-1" dirty="0">
              <a:latin typeface="Arial"/>
            </a:endParaRPr>
          </a:p>
          <a:p>
            <a:pPr marL="226440" indent="-225720">
              <a:lnSpc>
                <a:spcPct val="100000"/>
              </a:lnSpc>
            </a:pPr>
            <a:endParaRPr lang="en-US" sz="1200" b="0" strike="noStrike" spc="-1" dirty="0">
              <a:latin typeface="Arial"/>
            </a:endParaRPr>
          </a:p>
        </p:txBody>
      </p:sp>
      <p:sp>
        <p:nvSpPr>
          <p:cNvPr id="118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CD5DF6B-7937-4A89-AFAD-825FB86C557E}" type="slidenum">
              <a:rPr lang="en-US" sz="1200" b="0" strike="noStrike" spc="-1">
                <a:solidFill>
                  <a:srgbClr val="000000"/>
                </a:solidFill>
                <a:latin typeface="Roboto"/>
                <a:ea typeface="Roboto"/>
              </a:rPr>
              <a:t>69</a:t>
            </a:fld>
            <a:endParaRPr lang="en-US" sz="12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 name="PlaceHolder 1"/>
          <p:cNvSpPr>
            <a:spLocks noGrp="1" noRot="1" noChangeAspect="1"/>
          </p:cNvSpPr>
          <p:nvPr>
            <p:ph type="sldImg"/>
          </p:nvPr>
        </p:nvSpPr>
        <p:spPr>
          <a:xfrm>
            <a:off x="382588" y="695325"/>
            <a:ext cx="6092825" cy="3427413"/>
          </a:xfrm>
          <a:prstGeom prst="rect">
            <a:avLst/>
          </a:prstGeom>
        </p:spPr>
      </p:sp>
      <p:sp>
        <p:nvSpPr>
          <p:cNvPr id="99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clarifies the most important parts of copyright law to software.</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99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7A6E40F-4B02-4FE4-8668-737723D8867C}" type="slidenum">
              <a:rPr lang="en-US" sz="1200" b="0" strike="noStrike" spc="-1">
                <a:solidFill>
                  <a:srgbClr val="000000"/>
                </a:solidFill>
                <a:latin typeface="Roboto"/>
                <a:ea typeface="Roboto"/>
              </a:rPr>
              <a:t>7</a:t>
            </a:fld>
            <a:endParaRPr lang="en-US" sz="1200" b="0" strike="noStrike" spc="-1">
              <a:latin typeface="Aria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 name="PlaceHolder 1"/>
          <p:cNvSpPr>
            <a:spLocks noGrp="1" noRot="1" noChangeAspect="1"/>
          </p:cNvSpPr>
          <p:nvPr>
            <p:ph type="sldImg"/>
          </p:nvPr>
        </p:nvSpPr>
        <p:spPr>
          <a:xfrm>
            <a:off x="381000" y="695325"/>
            <a:ext cx="6094413" cy="3427413"/>
          </a:xfrm>
          <a:prstGeom prst="rect">
            <a:avLst/>
          </a:prstGeom>
        </p:spPr>
      </p:sp>
      <p:sp>
        <p:nvSpPr>
          <p:cNvPr id="118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The first pitfall in this slide arises where copyleft-style licensed Open Source is inadvertently linked to proprietary code.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This type of failure may be detected using dependency tracking tools or reviews of architecture.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Preventative measures include training of engineering staff, and building architectural reviews into the development process.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The second pitfall arises where proprietary code is included in copyleft-style licensed Open Source. For example, an engineering team making modifications to a Open Source component may include proprietary code in the modifications.</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This type of failure may be discovered through auditing source code introduced into the Open Source component.</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Preventative measures include training of engineering staff and building regular audits into the development process.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8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5662117-B47E-41B9-8A83-4BFF9500DB24}" type="slidenum">
              <a:rPr lang="en-US" sz="1200" b="0" strike="noStrike" spc="-1">
                <a:solidFill>
                  <a:srgbClr val="000000"/>
                </a:solidFill>
                <a:latin typeface="Roboto"/>
                <a:ea typeface="Roboto"/>
              </a:rPr>
              <a:t>70</a:t>
            </a:fld>
            <a:endParaRPr lang="en-US" sz="1200" b="0" strike="noStrike" spc="-1">
              <a:latin typeface="Aria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 name="PlaceHolder 1"/>
          <p:cNvSpPr>
            <a:spLocks noGrp="1" noRot="1" noChangeAspect="1"/>
          </p:cNvSpPr>
          <p:nvPr>
            <p:ph type="sldImg"/>
          </p:nvPr>
        </p:nvSpPr>
        <p:spPr>
          <a:xfrm>
            <a:off x="382588" y="695325"/>
            <a:ext cx="6092825" cy="3427413"/>
          </a:xfrm>
          <a:prstGeom prst="rect">
            <a:avLst/>
          </a:prstGeom>
        </p:spPr>
      </p:sp>
      <p:sp>
        <p:nvSpPr>
          <p:cNvPr id="118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The first pitfall in this slide arises where a company has an obligation to provide accompanying source code, but fails to do so.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The second pitfall arises where a company provides accompanying source code, but fails to provide the correct version that matches the distributed binary version. </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The third pitfall arises where a company modifies a Open Source component, but fails to publish the modified version of the source code. The company instead publishes the source code for the original version of the Open Source component.</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8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D7F4FE-4C08-4846-A98B-67315454AB46}" type="slidenum">
              <a:rPr lang="en-US" sz="1200" b="0" strike="noStrike" spc="-1">
                <a:solidFill>
                  <a:srgbClr val="000000"/>
                </a:solidFill>
                <a:latin typeface="Roboto"/>
                <a:ea typeface="Roboto"/>
              </a:rPr>
              <a:t>71</a:t>
            </a:fld>
            <a:endParaRPr lang="en-US" sz="1200" b="0" strike="noStrike" spc="-1">
              <a:latin typeface="Aria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 name="PlaceHolder 1"/>
          <p:cNvSpPr>
            <a:spLocks noGrp="1" noRot="1" noChangeAspect="1"/>
          </p:cNvSpPr>
          <p:nvPr>
            <p:ph type="sldImg"/>
          </p:nvPr>
        </p:nvSpPr>
        <p:spPr>
          <a:xfrm>
            <a:off x="381000" y="695325"/>
            <a:ext cx="6094413" cy="3427413"/>
          </a:xfrm>
          <a:prstGeom prst="rect">
            <a:avLst/>
          </a:prstGeom>
        </p:spPr>
      </p:sp>
      <p:sp>
        <p:nvSpPr>
          <p:cNvPr id="118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The pitfall in this slide arises where a company modifies a Open Source component, then fails to mark its modifications when required by the Open Source license. This pitfall may be prevented through implementing processes for marking code or within verification steps.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9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1C5F0A8-95E3-4296-9224-36AF8AC709BE}" type="slidenum">
              <a:rPr lang="en-US" sz="1200" b="0" strike="noStrike" spc="-1">
                <a:solidFill>
                  <a:srgbClr val="000000"/>
                </a:solidFill>
                <a:latin typeface="Roboto"/>
                <a:ea typeface="Roboto"/>
              </a:rPr>
              <a:t>72</a:t>
            </a:fld>
            <a:endParaRPr lang="en-US" sz="1200" b="0" strike="noStrike" spc="-1">
              <a:latin typeface="Arial"/>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1" name="PlaceHolder 1"/>
          <p:cNvSpPr>
            <a:spLocks noGrp="1" noRot="1" noChangeAspect="1"/>
          </p:cNvSpPr>
          <p:nvPr>
            <p:ph type="sldImg"/>
          </p:nvPr>
        </p:nvSpPr>
        <p:spPr>
          <a:xfrm>
            <a:off x="381000" y="695325"/>
            <a:ext cx="6094413" cy="3427413"/>
          </a:xfrm>
          <a:prstGeom prst="rect">
            <a:avLst/>
          </a:prstGeom>
        </p:spPr>
      </p:sp>
      <p:sp>
        <p:nvSpPr>
          <p:cNvPr id="119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The pitfalls in this slide arise from a failure to integrate the Open Source compliance process with the engineering team. In these cases, the engineering team does not raise Open Source usage to the review process, or does not receive the training on how to handle Open Source usage.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Preventative measures include monitoring of engineering training, and also making the compliance process easily accessible to the engineering team.</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9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2499652-A60A-4687-BB6B-85BB49CC6301}" type="slidenum">
              <a:rPr lang="en-US" sz="1200" b="0" strike="noStrike" spc="-1">
                <a:solidFill>
                  <a:srgbClr val="000000"/>
                </a:solidFill>
                <a:latin typeface="Roboto"/>
                <a:ea typeface="Roboto"/>
              </a:rPr>
              <a:t>73</a:t>
            </a:fld>
            <a:endParaRPr lang="en-US" sz="1200" b="0" strike="noStrike" spc="-1">
              <a:latin typeface="Aria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4" name="PlaceHolder 1"/>
          <p:cNvSpPr>
            <a:spLocks noGrp="1" noRot="1" noChangeAspect="1"/>
          </p:cNvSpPr>
          <p:nvPr>
            <p:ph type="sldImg"/>
          </p:nvPr>
        </p:nvSpPr>
        <p:spPr>
          <a:xfrm>
            <a:off x="381000" y="695325"/>
            <a:ext cx="6094413" cy="3427413"/>
          </a:xfrm>
          <a:prstGeom prst="rect">
            <a:avLst/>
          </a:prstGeom>
        </p:spPr>
      </p:sp>
      <p:sp>
        <p:nvSpPr>
          <p:cNvPr id="119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This slide describes potential consequences of compliance process failures. In the first case, a code base may be used in development and releases without proper review. In the second case, Open Source usage may be known, but license obligations are not reviewed or determined. In the last case, the compliance process may face release deadline pressures and have limited time to perform its tasks.</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9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A515DC2-D764-4CB5-95B9-9254587ED9AD}" type="slidenum">
              <a:rPr lang="en-US" sz="1200" b="0" strike="noStrike" spc="-1">
                <a:solidFill>
                  <a:srgbClr val="000000"/>
                </a:solidFill>
                <a:latin typeface="Roboto"/>
                <a:ea typeface="Roboto"/>
              </a:rPr>
              <a:t>74</a:t>
            </a:fld>
            <a:endParaRPr lang="en-US" sz="1200" b="0" strike="noStrike" spc="-1">
              <a:latin typeface="Aria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 name="PlaceHolder 1"/>
          <p:cNvSpPr>
            <a:spLocks noGrp="1" noRot="1" noChangeAspect="1"/>
          </p:cNvSpPr>
          <p:nvPr>
            <p:ph type="sldImg"/>
          </p:nvPr>
        </p:nvSpPr>
        <p:spPr>
          <a:xfrm>
            <a:off x="381000" y="695325"/>
            <a:ext cx="6094413" cy="3427413"/>
          </a:xfrm>
          <a:prstGeom prst="rect">
            <a:avLst/>
          </a:prstGeom>
        </p:spPr>
      </p:sp>
      <p:sp>
        <p:nvSpPr>
          <p:cNvPr id="119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While avoiding the pitfalls described in this chapter may take resources and effort, prioritizing the Open Source compliance process is important. It can help you more effectively use Open Source in your development process, and also help maintain good working relationships within the Open Source community.</a:t>
            </a: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19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A5F3380-D794-45BB-A2C7-92427EFE7748}" type="slidenum">
              <a:rPr lang="en-US" sz="1200" b="0" strike="noStrike" spc="-1">
                <a:solidFill>
                  <a:srgbClr val="000000"/>
                </a:solidFill>
                <a:latin typeface="Roboto"/>
                <a:ea typeface="Roboto"/>
              </a:rPr>
              <a:t>75</a:t>
            </a:fld>
            <a:endParaRPr lang="en-US" sz="1200" b="0" strike="noStrike" spc="-1">
              <a:latin typeface="Aria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 name="PlaceHolder 1"/>
          <p:cNvSpPr>
            <a:spLocks noGrp="1" noRot="1" noChangeAspect="1"/>
          </p:cNvSpPr>
          <p:nvPr>
            <p:ph type="sldImg"/>
          </p:nvPr>
        </p:nvSpPr>
        <p:spPr>
          <a:xfrm>
            <a:off x="685800" y="1143000"/>
            <a:ext cx="5486400" cy="3086100"/>
          </a:xfrm>
          <a:prstGeom prst="rect">
            <a:avLst/>
          </a:prstGeom>
        </p:spPr>
      </p:sp>
      <p:sp>
        <p:nvSpPr>
          <p:cNvPr id="120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Roboto"/>
                <a:ea typeface="Roboto"/>
              </a:rPr>
              <a:t>Your Open Source compliance process is a building block to establishing good working relationships within the Open Source community.</a:t>
            </a:r>
            <a:endParaRPr lang="en-US" sz="1200" b="0" strike="noStrike" spc="-1" dirty="0">
              <a:latin typeface="Arial"/>
            </a:endParaRPr>
          </a:p>
          <a:p>
            <a:pPr marL="216000" indent="-216000">
              <a:lnSpc>
                <a:spcPct val="100000"/>
              </a:lnSpc>
            </a:pPr>
            <a:br>
              <a:rPr dirty="0"/>
            </a:br>
            <a:endParaRPr lang="en-US" sz="1200" b="0" strike="noStrike" spc="-1" dirty="0">
              <a:latin typeface="Arial"/>
            </a:endParaRPr>
          </a:p>
        </p:txBody>
      </p:sp>
      <p:sp>
        <p:nvSpPr>
          <p:cNvPr id="120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BA8E1C2-4816-4CC4-99CE-2D8AC372BE90}" type="slidenum">
              <a:rPr lang="en-US" sz="1200" b="0" strike="noStrike" spc="-1">
                <a:solidFill>
                  <a:srgbClr val="000000"/>
                </a:solidFill>
                <a:latin typeface="Roboto"/>
                <a:ea typeface="Roboto"/>
              </a:rPr>
              <a:t>76</a:t>
            </a:fld>
            <a:endParaRPr lang="en-US" sz="1200" b="0" strike="noStrike" spc="-1">
              <a:latin typeface="Arial"/>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3" name="PlaceHolder 1"/>
          <p:cNvSpPr>
            <a:spLocks noGrp="1" noRot="1" noChangeAspect="1"/>
          </p:cNvSpPr>
          <p:nvPr>
            <p:ph type="sldImg"/>
          </p:nvPr>
        </p:nvSpPr>
        <p:spPr>
          <a:xfrm>
            <a:off x="381000" y="695325"/>
            <a:ext cx="6094413" cy="3427413"/>
          </a:xfrm>
          <a:prstGeom prst="rect">
            <a:avLst/>
          </a:prstGeom>
        </p:spPr>
      </p:sp>
      <p:sp>
        <p:nvSpPr>
          <p:cNvPr id="120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dirty="0">
                <a:solidFill>
                  <a:srgbClr val="000000"/>
                </a:solidFill>
                <a:latin typeface="Times New Roman"/>
                <a:ea typeface="Times New Roman"/>
              </a:rPr>
              <a:t>Pitfalls can occur under the following categories: IP failure, license compliance failure, and compliance process failure.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An example of IP failure would be commingling of proprietary code and open source code, which may result in making proprietary software available to general public despite company's preference.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An example of license compliance failure would be a failure to mark an open source software after modification or to properly list the open source software components in the software or to make the complete and corresponding source code available.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An example of compliance process failure would be a failure in the process related to audit, review, or approving the open source software. Auditors "waived" all the red-flagged items in a report, or that the review and approval process takes too long.</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The benefits of prioritizing compliance are that you become more efficient in your use of Open Source, and that you build a better relationship with the open source community.</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r>
              <a:rPr lang="en-US" sz="1200" b="0" strike="noStrike" spc="-1" dirty="0">
                <a:solidFill>
                  <a:srgbClr val="000000"/>
                </a:solidFill>
                <a:latin typeface="Times New Roman"/>
                <a:ea typeface="Times New Roman"/>
              </a:rPr>
              <a:t>The benefits of maintaining a good community relationship are that you can better assess how you can comply with the Open Source license requirements, and you have a better two-way communication with regard to contribution and use of the Open Source.</a:t>
            </a: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endParaRPr lang="en-US" sz="1200" b="0" strike="noStrike" spc="-1" dirty="0">
              <a:latin typeface="Arial"/>
            </a:endParaRPr>
          </a:p>
          <a:p>
            <a:pPr marL="216000" indent="-216000">
              <a:lnSpc>
                <a:spcPct val="100000"/>
              </a:lnSpc>
            </a:pPr>
            <a:endParaRPr lang="en-US" sz="1200" b="0" strike="noStrike" spc="-1" dirty="0">
              <a:latin typeface="Arial"/>
            </a:endParaRPr>
          </a:p>
        </p:txBody>
      </p:sp>
      <p:sp>
        <p:nvSpPr>
          <p:cNvPr id="120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874424A-F49E-43D5-873F-F2FD24A5AFB0}" type="slidenum">
              <a:rPr lang="en-US" sz="1200" b="0" strike="noStrike" spc="-1">
                <a:solidFill>
                  <a:srgbClr val="000000"/>
                </a:solidFill>
                <a:latin typeface="Roboto"/>
                <a:ea typeface="Roboto"/>
              </a:rPr>
              <a:t>77</a:t>
            </a:fld>
            <a:endParaRPr lang="en-US" sz="1200" b="0" strike="noStrike" spc="-1">
              <a:latin typeface="Arial"/>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6" name="PlaceHolder 1"/>
          <p:cNvSpPr>
            <a:spLocks noGrp="1" noRot="1" noChangeAspect="1"/>
          </p:cNvSpPr>
          <p:nvPr>
            <p:ph type="sldImg"/>
          </p:nvPr>
        </p:nvSpPr>
        <p:spPr>
          <a:xfrm>
            <a:off x="685800" y="1143000"/>
            <a:ext cx="5485680" cy="3085200"/>
          </a:xfrm>
          <a:prstGeom prst="rect">
            <a:avLst/>
          </a:prstGeom>
        </p:spPr>
      </p:sp>
      <p:sp>
        <p:nvSpPr>
          <p:cNvPr id="120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i="1" strike="noStrike" spc="-1">
                <a:solidFill>
                  <a:srgbClr val="000000"/>
                </a:solidFill>
                <a:latin typeface="Roboto"/>
                <a:ea typeface="Roboto"/>
              </a:rPr>
              <a:t>(Nathan) I think this chapter could be useful if we can work out a "developer cheat sheet" or something similar. As it is now,this content seems to be more fully reproduced in other chapters and we are not adding much.</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i="1" strike="noStrike" spc="-1">
                <a:solidFill>
                  <a:srgbClr val="000000"/>
                </a:solidFill>
                <a:latin typeface="Roboto"/>
                <a:ea typeface="Roboto"/>
              </a:rPr>
              <a:t>(shane) this chapter needs expansion, so this will be one of our key focuses in 2017</a:t>
            </a:r>
            <a:br/>
            <a:endParaRPr lang="en-US" sz="1200" b="0" strike="noStrike" spc="-1">
              <a:latin typeface="Arial"/>
            </a:endParaRPr>
          </a:p>
        </p:txBody>
      </p:sp>
      <p:sp>
        <p:nvSpPr>
          <p:cNvPr id="120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4532416-95B5-4CD7-8E11-AFD2EF870FA7}" type="slidenum">
              <a:rPr lang="en-US" sz="1200" b="0" strike="noStrike" spc="-1">
                <a:solidFill>
                  <a:srgbClr val="000000"/>
                </a:solidFill>
                <a:latin typeface="Roboto"/>
                <a:ea typeface="Roboto"/>
              </a:rPr>
              <a:t>78</a:t>
            </a:fld>
            <a:endParaRPr lang="en-US" sz="1200" b="0" strike="noStrike" spc="-1">
              <a:latin typeface="Arial"/>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 name="PlaceHolder 1"/>
          <p:cNvSpPr>
            <a:spLocks noGrp="1" noRot="1" noChangeAspect="1"/>
          </p:cNvSpPr>
          <p:nvPr>
            <p:ph type="sldImg"/>
          </p:nvPr>
        </p:nvSpPr>
        <p:spPr>
          <a:xfrm>
            <a:off x="381000" y="695325"/>
            <a:ext cx="6094413" cy="3427413"/>
          </a:xfrm>
          <a:prstGeom prst="rect">
            <a:avLst/>
          </a:prstGeom>
        </p:spPr>
      </p:sp>
      <p:sp>
        <p:nvSpPr>
          <p:cNvPr id="1210"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Roboto"/>
                <a:ea typeface="Roboto"/>
              </a:rPr>
              <a:t>This slide outlines the key developer guidelines necessary for a high quality compliance approach.</a:t>
            </a:r>
            <a:endParaRPr lang="en-US" sz="1200" b="0" strike="noStrike" spc="-1">
              <a:latin typeface="Arial"/>
            </a:endParaRPr>
          </a:p>
        </p:txBody>
      </p:sp>
      <p:sp>
        <p:nvSpPr>
          <p:cNvPr id="121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113B5B3-B9FB-44E4-8703-432A7BFF7191}" type="slidenum">
              <a:rPr lang="en-US" sz="1200" b="0" strike="noStrike" spc="-1">
                <a:solidFill>
                  <a:srgbClr val="000000"/>
                </a:solidFill>
                <a:latin typeface="Roboto"/>
                <a:ea typeface="Roboto"/>
              </a:rPr>
              <a:t>79</a:t>
            </a:fld>
            <a:endParaRPr lang="en-US" sz="12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 name="PlaceHolder 1"/>
          <p:cNvSpPr>
            <a:spLocks noGrp="1" noRot="1" noChangeAspect="1"/>
          </p:cNvSpPr>
          <p:nvPr>
            <p:ph type="sldImg"/>
          </p:nvPr>
        </p:nvSpPr>
        <p:spPr>
          <a:xfrm>
            <a:off x="380880" y="694800"/>
            <a:ext cx="6095160" cy="3428280"/>
          </a:xfrm>
          <a:prstGeom prst="rect">
            <a:avLst/>
          </a:prstGeom>
        </p:spPr>
      </p:sp>
      <p:sp>
        <p:nvSpPr>
          <p:cNvPr id="99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patent concepts relevant to software.</a:t>
            </a:r>
            <a:endParaRPr lang="en-US" sz="1200" b="0" strike="noStrike" spc="-1">
              <a:latin typeface="Arial"/>
            </a:endParaRPr>
          </a:p>
        </p:txBody>
      </p:sp>
      <p:sp>
        <p:nvSpPr>
          <p:cNvPr id="99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C1A0097-7995-4D32-9292-3591D8ADA2AC}" type="slidenum">
              <a:rPr lang="en-US" sz="1200" b="0" strike="noStrike" spc="-1">
                <a:solidFill>
                  <a:srgbClr val="000000"/>
                </a:solidFill>
                <a:latin typeface="Roboto"/>
                <a:ea typeface="Roboto"/>
              </a:rPr>
              <a:t>8</a:t>
            </a:fld>
            <a:endParaRPr lang="en-US" sz="1200" b="0" strike="noStrike" spc="-1">
              <a:latin typeface="Arial"/>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 name="PlaceHolder 1"/>
          <p:cNvSpPr>
            <a:spLocks noGrp="1" noRot="1" noChangeAspect="1"/>
          </p:cNvSpPr>
          <p:nvPr>
            <p:ph type="sldImg"/>
          </p:nvPr>
        </p:nvSpPr>
        <p:spPr>
          <a:xfrm>
            <a:off x="381000" y="695325"/>
            <a:ext cx="6094413" cy="3427413"/>
          </a:xfrm>
          <a:prstGeom prst="rect">
            <a:avLst/>
          </a:prstGeom>
        </p:spPr>
      </p:sp>
      <p:sp>
        <p:nvSpPr>
          <p:cNvPr id="1213"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Roboto"/>
                <a:ea typeface="Roboto"/>
              </a:rPr>
              <a:t>This slides explains how to anticipate compliance process requirements.</a:t>
            </a:r>
            <a:endParaRPr lang="en-US" sz="1200" b="0" strike="noStrike" spc="-1">
              <a:latin typeface="Arial"/>
            </a:endParaRPr>
          </a:p>
        </p:txBody>
      </p:sp>
      <p:sp>
        <p:nvSpPr>
          <p:cNvPr id="121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421CB26-705B-4CB2-843A-32B5B681A211}" type="slidenum">
              <a:rPr lang="en-US" sz="1200" b="0" strike="noStrike" spc="-1">
                <a:solidFill>
                  <a:srgbClr val="000000"/>
                </a:solidFill>
                <a:latin typeface="Roboto"/>
                <a:ea typeface="Roboto"/>
              </a:rPr>
              <a:t>80</a:t>
            </a:fld>
            <a:endParaRPr lang="en-US" sz="1200" b="0" strike="noStrike" spc="-1">
              <a:latin typeface="Arial"/>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5" name="PlaceHolder 1"/>
          <p:cNvSpPr>
            <a:spLocks noGrp="1" noRot="1" noChangeAspect="1"/>
          </p:cNvSpPr>
          <p:nvPr>
            <p:ph type="sldImg"/>
          </p:nvPr>
        </p:nvSpPr>
        <p:spPr>
          <a:xfrm>
            <a:off x="381000" y="695325"/>
            <a:ext cx="6094413" cy="3427413"/>
          </a:xfrm>
          <a:prstGeom prst="rect">
            <a:avLst/>
          </a:prstGeom>
        </p:spPr>
      </p:sp>
      <p:sp>
        <p:nvSpPr>
          <p:cNvPr id="1216"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Roboto"/>
                <a:ea typeface="Roboto"/>
              </a:rPr>
              <a:t>This slide emphasizes how a compliance process can and should apply to all Open Source components entering your company.</a:t>
            </a:r>
            <a:endParaRPr lang="en-US" sz="1200" b="0" strike="noStrike" spc="-1" dirty="0">
              <a:latin typeface="Arial"/>
            </a:endParaRPr>
          </a:p>
        </p:txBody>
      </p:sp>
      <p:sp>
        <p:nvSpPr>
          <p:cNvPr id="121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45A8BFD-24D4-4565-85CC-1B8B38699720}" type="slidenum">
              <a:rPr lang="en-US" sz="1200" b="0" strike="noStrike" spc="-1">
                <a:solidFill>
                  <a:srgbClr val="000000"/>
                </a:solidFill>
                <a:latin typeface="Roboto"/>
                <a:ea typeface="Roboto"/>
              </a:rPr>
              <a:t>81</a:t>
            </a:fld>
            <a:endParaRPr lang="en-US" sz="1200" b="0" strike="noStrike" spc="-1">
              <a:latin typeface="Arial"/>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 name="PlaceHolder 1"/>
          <p:cNvSpPr>
            <a:spLocks noGrp="1" noRot="1" noChangeAspect="1"/>
          </p:cNvSpPr>
          <p:nvPr>
            <p:ph type="sldImg"/>
          </p:nvPr>
        </p:nvSpPr>
        <p:spPr>
          <a:xfrm>
            <a:off x="381000" y="695325"/>
            <a:ext cx="6094413" cy="3427413"/>
          </a:xfrm>
          <a:prstGeom prst="rect">
            <a:avLst/>
          </a:prstGeom>
        </p:spPr>
      </p:sp>
      <p:sp>
        <p:nvSpPr>
          <p:cNvPr id="1219"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dirty="0">
                <a:solidFill>
                  <a:srgbClr val="000000"/>
                </a:solidFill>
                <a:latin typeface="Roboto"/>
                <a:ea typeface="Roboto"/>
              </a:rPr>
              <a:t>General guidelines developers can practices when working with Open Source: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Select code from high quality Open Source communities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Seek guidance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Preserve existing licensing information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Gather and retain Open Source project information for your review process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Should you remove or alter Open Source license header information? No – existing license information should be preserved, additional header information can be added for modifications or additions to source code (note, some licenses require documenting changes) .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Important steps in a compliance process: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Follow developer guidelines, especially for any Open Source code included in or linked to proprietary code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Review and approve all Open Source early in the cycle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Review architecture and avoid mixing components governed by incompatible licenses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Verify OSS compliance for every product and every version prior to release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Review OSS compliance for new versions of OSS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A new version of a previously reviewed Open Source component can create new compliance issues by: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A change in the Open Source license for the new version of the Open Source component(e.g. </a:t>
            </a:r>
            <a:r>
              <a:rPr lang="en-US" sz="1200" b="0" strike="noStrike" spc="-1" dirty="0" err="1">
                <a:solidFill>
                  <a:srgbClr val="000000"/>
                </a:solidFill>
                <a:latin typeface="Roboto"/>
                <a:ea typeface="Roboto"/>
              </a:rPr>
              <a:t>ghostscript</a:t>
            </a:r>
            <a:r>
              <a:rPr lang="en-US" sz="1200" b="0" strike="noStrike" spc="-1" dirty="0">
                <a:solidFill>
                  <a:srgbClr val="000000"/>
                </a:solidFill>
                <a:latin typeface="Roboto"/>
                <a:ea typeface="Roboto"/>
              </a:rPr>
              <a:t> </a:t>
            </a:r>
            <a:r>
              <a:rPr lang="en-US" sz="1200" b="0" u="sng" strike="noStrike" spc="-1" dirty="0">
                <a:solidFill>
                  <a:srgbClr val="000000"/>
                </a:solidFill>
                <a:uFillTx/>
                <a:latin typeface="Roboto"/>
                <a:ea typeface="Roboto"/>
                <a:hlinkClick r:id="rId3"/>
              </a:rPr>
              <a:t>https://en.wikipedia.org/wiki/Ghostscript</a:t>
            </a:r>
            <a:r>
              <a:rPr lang="en-US" sz="1200" b="0" strike="noStrike" spc="-1" dirty="0">
                <a:solidFill>
                  <a:srgbClr val="000000"/>
                </a:solidFill>
                <a:latin typeface="Roboto"/>
                <a:ea typeface="Roboto"/>
              </a:rPr>
              <a:t>)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New dependencies introduced with new versions which create additional Open Source obligations. These dependencies may be embedded in the Open Source distribution or they may be dependencies resolved at build time.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What risks should you address with in-bound software?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License compliance for any disclosed Open Source embedded in the in-bound software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The potential for creating license conflicts by integrating inbound software with other Open Source or proprietary software </a:t>
            </a:r>
            <a:endParaRPr lang="en-US" sz="1200" b="0" strike="noStrike" spc="-1" dirty="0">
              <a:latin typeface="Arial"/>
            </a:endParaRPr>
          </a:p>
          <a:p>
            <a:pPr marL="226440" indent="-225720">
              <a:lnSpc>
                <a:spcPct val="100000"/>
              </a:lnSpc>
            </a:pPr>
            <a:r>
              <a:rPr lang="en-US" sz="1200" b="0" strike="noStrike" spc="-1" dirty="0">
                <a:solidFill>
                  <a:srgbClr val="000000"/>
                </a:solidFill>
                <a:latin typeface="Roboto"/>
                <a:ea typeface="Roboto"/>
              </a:rPr>
              <a:t>- Undisclosed or unknown Open Source included in the in-bound software </a:t>
            </a:r>
            <a:endParaRPr lang="en-US" sz="1200" b="0" strike="noStrike" spc="-1" dirty="0">
              <a:latin typeface="Arial"/>
            </a:endParaRPr>
          </a:p>
        </p:txBody>
      </p:sp>
      <p:sp>
        <p:nvSpPr>
          <p:cNvPr id="122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1550F80-D10A-49CD-8621-8C96C25F01A5}" type="slidenum">
              <a:rPr lang="en-US" sz="1200" b="0" strike="noStrike" spc="-1">
                <a:solidFill>
                  <a:srgbClr val="000000"/>
                </a:solidFill>
                <a:latin typeface="Roboto"/>
                <a:ea typeface="Roboto"/>
              </a:rPr>
              <a:t>82</a:t>
            </a:fld>
            <a:endParaRPr lang="en-US" sz="12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 name="PlaceHolder 1"/>
          <p:cNvSpPr>
            <a:spLocks noGrp="1" noRot="1" noChangeAspect="1"/>
          </p:cNvSpPr>
          <p:nvPr>
            <p:ph type="sldImg"/>
          </p:nvPr>
        </p:nvSpPr>
        <p:spPr>
          <a:xfrm>
            <a:off x="380880" y="694800"/>
            <a:ext cx="6095160" cy="3428280"/>
          </a:xfrm>
          <a:prstGeom prst="rect">
            <a:avLst/>
          </a:prstGeom>
        </p:spPr>
      </p:sp>
      <p:sp>
        <p:nvSpPr>
          <p:cNvPr id="100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what is a “license.” This is different to a contract under US law. This slides explains the boundaries of what can be in a license.</a:t>
            </a:r>
            <a:endParaRPr lang="en-US" sz="1200" b="0" strike="noStrike" spc="-1">
              <a:latin typeface="Arial"/>
            </a:endParaRPr>
          </a:p>
        </p:txBody>
      </p:sp>
      <p:sp>
        <p:nvSpPr>
          <p:cNvPr id="100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343DA2F-B7AC-4A13-A582-227A6CFC167C}" type="slidenum">
              <a:rPr lang="en-US" sz="1200" b="0" strike="noStrike" spc="-1">
                <a:solidFill>
                  <a:srgbClr val="000000"/>
                </a:solidFill>
                <a:latin typeface="Roboto"/>
                <a:ea typeface="Roboto"/>
              </a:rPr>
              <a:t>9</a:t>
            </a:fld>
            <a:endParaRPr lang="en-US"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8"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9"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31"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2"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3"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4"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36"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7"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8"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9"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40"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41"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48"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0"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2"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3"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7"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8"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9"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7"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1"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2"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3"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6"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7"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9"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0"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72"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3"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4"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5"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77"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8"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9"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0"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1"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2"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0"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2"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4"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95"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9"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0"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1"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03"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4"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5"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07"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8"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9"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1"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2"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4"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5"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6"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7"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9"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0"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1"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2"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3"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4"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1"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3"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5"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36"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8"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0"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1"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2"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4"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5"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6"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8"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9"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0"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52"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3"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55"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6"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7"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8"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60"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1"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2"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3"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4"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5"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6"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7"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0"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1"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2"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4"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5"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6"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7"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sp>
        <p:nvSpPr>
          <p:cNvPr id="2" name="CustomShape 3"/>
          <p:cNvSpPr/>
          <p:nvPr/>
        </p:nvSpPr>
        <p:spPr>
          <a:xfrm>
            <a:off x="914400" y="3398400"/>
            <a:ext cx="10464120" cy="720"/>
          </a:xfrm>
          <a:custGeom>
            <a:avLst/>
            <a:gdLst/>
            <a:ahLst/>
            <a:cxnLst/>
            <a:rect l="l" t="t" r="r" b="b"/>
            <a:pathLst>
              <a:path w="21600" h="21600">
                <a:moveTo>
                  <a:pt x="0" y="0"/>
                </a:moveTo>
                <a:lnTo>
                  <a:pt x="21600" y="21600"/>
                </a:lnTo>
              </a:path>
            </a:pathLst>
          </a:custGeom>
          <a:noFill/>
          <a:ln w="19080">
            <a:solidFill>
              <a:srgbClr val="D2533C"/>
            </a:solidFill>
            <a:round/>
          </a:ln>
        </p:spPr>
        <p:style>
          <a:lnRef idx="0">
            <a:scrgbClr r="0" g="0" b="0"/>
          </a:lnRef>
          <a:fillRef idx="0">
            <a:scrgbClr r="0" g="0" b="0"/>
          </a:fillRef>
          <a:effectRef idx="0">
            <a:scrgbClr r="0" g="0" b="0"/>
          </a:effectRef>
          <a:fontRef idx="minor"/>
        </p:style>
      </p:sp>
      <p:sp>
        <p:nvSpPr>
          <p:cNvPr id="3" name="CustomShape 4"/>
          <p:cNvSpPr/>
          <p:nvPr/>
        </p:nvSpPr>
        <p:spPr>
          <a:xfrm>
            <a:off x="3983400" y="6488640"/>
            <a:ext cx="4325760"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7F7F7F"/>
                </a:solidFill>
                <a:latin typeface="Roboto"/>
                <a:ea typeface="Roboto"/>
              </a:rPr>
              <a:t>These slides do not contain legal advice</a:t>
            </a:r>
            <a:endParaRPr lang="en-US" sz="1800" b="0" strike="noStrike" spc="-1">
              <a:latin typeface="Arial"/>
            </a:endParaRPr>
          </a:p>
        </p:txBody>
      </p:sp>
      <p:sp>
        <p:nvSpPr>
          <p:cNvPr id="4" name="PlaceHolder 5"/>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5"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43"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pic>
        <p:nvPicPr>
          <p:cNvPr id="44" name="Shape 31"/>
          <p:cNvPicPr/>
          <p:nvPr/>
        </p:nvPicPr>
        <p:blipFill>
          <a:blip r:embed="rId14"/>
          <a:stretch/>
        </p:blipFill>
        <p:spPr>
          <a:xfrm>
            <a:off x="10963800" y="501120"/>
            <a:ext cx="948960" cy="527040"/>
          </a:xfrm>
          <a:prstGeom prst="rect">
            <a:avLst/>
          </a:prstGeom>
          <a:ln>
            <a:noFill/>
          </a:ln>
        </p:spPr>
      </p:pic>
      <p:sp>
        <p:nvSpPr>
          <p:cNvPr id="45" name="PlaceHolder 3"/>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46"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84"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pic>
        <p:nvPicPr>
          <p:cNvPr id="85" name="Shape 29"/>
          <p:cNvPicPr/>
          <p:nvPr/>
        </p:nvPicPr>
        <p:blipFill>
          <a:blip r:embed="rId14"/>
          <a:stretch/>
        </p:blipFill>
        <p:spPr>
          <a:xfrm>
            <a:off x="10963800" y="501120"/>
            <a:ext cx="948960" cy="527040"/>
          </a:xfrm>
          <a:prstGeom prst="rect">
            <a:avLst/>
          </a:prstGeom>
          <a:ln>
            <a:noFill/>
          </a:ln>
        </p:spPr>
      </p:pic>
      <p:sp>
        <p:nvSpPr>
          <p:cNvPr id="86" name="PlaceHolder 3"/>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87" name="PlaceHolder 4"/>
          <p:cNvSpPr>
            <a:spLocks noGrp="1"/>
          </p:cNvSpPr>
          <p:nvPr>
            <p:ph type="body"/>
          </p:nvPr>
        </p:nvSpPr>
        <p:spPr>
          <a:xfrm>
            <a:off x="609480" y="1604520"/>
            <a:ext cx="535392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88" name="PlaceHolder 5"/>
          <p:cNvSpPr>
            <a:spLocks noGrp="1"/>
          </p:cNvSpPr>
          <p:nvPr>
            <p:ph type="body"/>
          </p:nvPr>
        </p:nvSpPr>
        <p:spPr>
          <a:xfrm>
            <a:off x="6231960" y="1604520"/>
            <a:ext cx="535392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D2533C"/>
        </a:solidFill>
        <a:effectLst/>
      </p:bgPr>
    </p:bg>
    <p:spTree>
      <p:nvGrpSpPr>
        <p:cNvPr id="1" name=""/>
        <p:cNvGrpSpPr/>
        <p:nvPr/>
      </p:nvGrpSpPr>
      <p:grpSpPr>
        <a:xfrm>
          <a:off x="0" y="0"/>
          <a:ext cx="0" cy="0"/>
          <a:chOff x="0" y="0"/>
          <a:chExt cx="0" cy="0"/>
        </a:xfrm>
      </p:grpSpPr>
      <p:sp>
        <p:nvSpPr>
          <p:cNvPr id="125"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26"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sp>
        <p:nvSpPr>
          <p:cNvPr id="127" name="CustomShape 3"/>
          <p:cNvSpPr/>
          <p:nvPr/>
        </p:nvSpPr>
        <p:spPr>
          <a:xfrm>
            <a:off x="975240" y="4599360"/>
            <a:ext cx="10464120" cy="720"/>
          </a:xfrm>
          <a:custGeom>
            <a:avLst/>
            <a:gdLst/>
            <a:ahLst/>
            <a:cxnLst/>
            <a:rect l="l" t="t" r="r" b="b"/>
            <a:pathLst>
              <a:path w="21600" h="21600">
                <a:moveTo>
                  <a:pt x="0" y="0"/>
                </a:moveTo>
                <a:lnTo>
                  <a:pt x="21600" y="21600"/>
                </a:lnTo>
              </a:path>
            </a:pathLst>
          </a:custGeom>
          <a:noFill/>
          <a:ln w="19080">
            <a:solidFill>
              <a:srgbClr val="F3F2DC"/>
            </a:solidFill>
            <a:round/>
          </a:ln>
        </p:spPr>
        <p:style>
          <a:lnRef idx="0">
            <a:scrgbClr r="0" g="0" b="0"/>
          </a:lnRef>
          <a:fillRef idx="0">
            <a:scrgbClr r="0" g="0" b="0"/>
          </a:fillRef>
          <a:effectRef idx="0">
            <a:scrgbClr r="0" g="0" b="0"/>
          </a:effectRef>
          <a:fontRef idx="minor"/>
        </p:style>
      </p:sp>
      <p:sp>
        <p:nvSpPr>
          <p:cNvPr id="128" name="PlaceHolder 4"/>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129"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7.xml"/></Relationships>
</file>

<file path=ppt/slides/_rels/slide12.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3.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5.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6.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47.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47.xml"/><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8.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4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9.xml"/><Relationship Id="rId1" Type="http://schemas.openxmlformats.org/officeDocument/2006/relationships/slideLayout" Target="../slideLayouts/slideLayout13.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3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8.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3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2.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close up of text on a white background&#10;&#10;Description automatically generated">
            <a:extLst>
              <a:ext uri="{FF2B5EF4-FFF2-40B4-BE49-F238E27FC236}">
                <a16:creationId xmlns:a16="http://schemas.microsoft.com/office/drawing/2014/main" id="{EFE10DD9-B2DE-4A44-A2DE-D777DD55E2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2471" y="897204"/>
            <a:ext cx="2582070" cy="1437396"/>
          </a:xfrm>
          <a:prstGeom prst="rect">
            <a:avLst/>
          </a:prstGeom>
        </p:spPr>
      </p:pic>
      <p:sp>
        <p:nvSpPr>
          <p:cNvPr id="216" name="CustomShape 1"/>
          <p:cNvSpPr/>
          <p:nvPr/>
        </p:nvSpPr>
        <p:spPr>
          <a:xfrm>
            <a:off x="914400" y="1371600"/>
            <a:ext cx="10464120" cy="192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5400" b="0" strike="noStrike" spc="-1" dirty="0">
                <a:solidFill>
                  <a:srgbClr val="E56B45"/>
                </a:solidFill>
                <a:latin typeface="Roboto"/>
                <a:ea typeface="Roboto"/>
              </a:rPr>
              <a:t>Reference Training Slides</a:t>
            </a:r>
            <a:endParaRPr lang="en-US" sz="5400" b="0" strike="noStrike" spc="-1" dirty="0">
              <a:latin typeface="Arial"/>
            </a:endParaRPr>
          </a:p>
        </p:txBody>
      </p:sp>
      <p:sp>
        <p:nvSpPr>
          <p:cNvPr id="218" name="CustomShape 2"/>
          <p:cNvSpPr/>
          <p:nvPr/>
        </p:nvSpPr>
        <p:spPr>
          <a:xfrm>
            <a:off x="914400" y="3505320"/>
            <a:ext cx="10459080" cy="2778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590" b="0" strike="noStrike" spc="-1" dirty="0">
                <a:solidFill>
                  <a:srgbClr val="292934"/>
                </a:solidFill>
                <a:latin typeface="Roboto"/>
                <a:ea typeface="Roboto"/>
              </a:rPr>
              <a:t>Open Source Training for DIS 5230 (ISO Number Pending)</a:t>
            </a:r>
            <a:endParaRPr lang="en-US" sz="2590" b="0" strike="noStrike" spc="-1" dirty="0">
              <a:latin typeface="Arial"/>
            </a:endParaRPr>
          </a:p>
          <a:p>
            <a:pPr>
              <a:lnSpc>
                <a:spcPct val="90000"/>
              </a:lnSpc>
              <a:spcBef>
                <a:spcPts val="445"/>
              </a:spcBef>
            </a:pPr>
            <a:endParaRPr lang="en-US" sz="2590" b="0" strike="noStrike" spc="-1" dirty="0">
              <a:latin typeface="Arial"/>
            </a:endParaRPr>
          </a:p>
          <a:p>
            <a:pPr>
              <a:lnSpc>
                <a:spcPct val="90000"/>
              </a:lnSpc>
              <a:spcBef>
                <a:spcPts val="445"/>
              </a:spcBef>
            </a:pPr>
            <a:r>
              <a:rPr lang="en-US" sz="2220" b="0" strike="noStrike" spc="-1" dirty="0">
                <a:solidFill>
                  <a:srgbClr val="292934"/>
                </a:solidFill>
                <a:latin typeface="Roboto"/>
                <a:ea typeface="Roboto"/>
              </a:rPr>
              <a:t>Released under CC0-1.0.</a:t>
            </a:r>
            <a:br>
              <a:rPr dirty="0"/>
            </a:br>
            <a:r>
              <a:rPr lang="en-US" sz="2220" b="0" strike="noStrike" spc="-1" dirty="0">
                <a:solidFill>
                  <a:srgbClr val="292934"/>
                </a:solidFill>
                <a:latin typeface="Roboto"/>
                <a:ea typeface="Roboto"/>
              </a:rPr>
              <a:t>You may use, modify, and share these slides without restriction.</a:t>
            </a:r>
            <a:br>
              <a:rPr dirty="0"/>
            </a:br>
            <a:r>
              <a:rPr lang="en-US" sz="2220" b="0" strike="noStrike" spc="-1" dirty="0">
                <a:solidFill>
                  <a:srgbClr val="292934"/>
                </a:solidFill>
                <a:latin typeface="Roboto"/>
                <a:ea typeface="Roboto"/>
              </a:rPr>
              <a:t>They also come with no warranty.</a:t>
            </a:r>
            <a:endParaRPr lang="en-US" sz="2220" b="0" strike="noStrike" spc="-1" dirty="0">
              <a:latin typeface="Arial"/>
            </a:endParaRPr>
          </a:p>
          <a:p>
            <a:pPr>
              <a:lnSpc>
                <a:spcPct val="90000"/>
              </a:lnSpc>
              <a:spcBef>
                <a:spcPts val="445"/>
              </a:spcBef>
            </a:pPr>
            <a:endParaRPr lang="en-US" sz="2220" b="0" strike="noStrike" spc="-1" dirty="0">
              <a:latin typeface="Arial"/>
            </a:endParaRPr>
          </a:p>
          <a:p>
            <a:pPr>
              <a:lnSpc>
                <a:spcPct val="90000"/>
              </a:lnSpc>
              <a:spcBef>
                <a:spcPts val="408"/>
              </a:spcBef>
            </a:pPr>
            <a:r>
              <a:rPr lang="en-US" sz="1400" b="0" strike="noStrike" spc="-1" dirty="0">
                <a:solidFill>
                  <a:srgbClr val="292934"/>
                </a:solidFill>
                <a:latin typeface="Roboto"/>
                <a:ea typeface="Roboto Condensed"/>
              </a:rPr>
              <a:t>These slides follow US law. Different legal jurisdictions may have different legal requirements.</a:t>
            </a:r>
            <a:r>
              <a:rPr lang="en-US" sz="1400" b="0" strike="noStrike" spc="-1" dirty="0">
                <a:solidFill>
                  <a:srgbClr val="000000"/>
                </a:solidFill>
                <a:latin typeface="Roboto"/>
                <a:ea typeface="DejaVu Sans"/>
              </a:rPr>
              <a:t> </a:t>
            </a:r>
            <a:endParaRPr lang="en-US" sz="1400" b="0" strike="noStrike" spc="-1" dirty="0">
              <a:latin typeface="Arial"/>
            </a:endParaRPr>
          </a:p>
        </p:txBody>
      </p:sp>
    </p:spTree>
    <p:extLst>
      <p:ext uri="{BB962C8B-B14F-4D97-AF65-F5344CB8AC3E}">
        <p14:creationId xmlns:p14="http://schemas.microsoft.com/office/powerpoint/2010/main" val="378098923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239" name="CustomShape 2"/>
          <p:cNvSpPr/>
          <p:nvPr/>
        </p:nvSpPr>
        <p:spPr>
          <a:xfrm>
            <a:off x="923760" y="1682280"/>
            <a:ext cx="10514880" cy="426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type of material does copyright law protect?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copyright rights are most important for software?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Can software be subject to a patent?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rights does a patent give to the patent owner?</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If you independently develop your own software, is it possible that</a:t>
            </a:r>
            <a:br/>
            <a:r>
              <a:rPr lang="en-US" sz="2400" b="0" strike="noStrike" spc="-1">
                <a:solidFill>
                  <a:srgbClr val="292934"/>
                </a:solidFill>
                <a:latin typeface="Roboto"/>
                <a:ea typeface="Roboto"/>
              </a:rPr>
              <a:t>you might need a copyright license from a third party for that software?</a:t>
            </a:r>
            <a:br/>
            <a:r>
              <a:rPr lang="en-US" sz="2400" b="0" strike="noStrike" spc="-1">
                <a:solidFill>
                  <a:srgbClr val="292934"/>
                </a:solidFill>
                <a:latin typeface="Roboto"/>
                <a:ea typeface="Roboto"/>
              </a:rPr>
              <a:t>A patent license?</a:t>
            </a: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2</a:t>
            </a:r>
            <a:endParaRPr lang="en-US" sz="3200" b="0" strike="noStrike" spc="-1">
              <a:latin typeface="Arial"/>
            </a:endParaRPr>
          </a:p>
        </p:txBody>
      </p:sp>
      <p:sp>
        <p:nvSpPr>
          <p:cNvPr id="241"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dirty="0">
                <a:solidFill>
                  <a:srgbClr val="F3F2DC"/>
                </a:solidFill>
                <a:latin typeface="Roboto"/>
                <a:ea typeface="Roboto"/>
              </a:rPr>
              <a:t>Introduction to Open Source Licenses</a:t>
            </a:r>
            <a:endParaRPr lang="en-US" sz="4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Licenses </a:t>
            </a:r>
            <a:endParaRPr lang="en-US" sz="4000" b="0" strike="noStrike" spc="-1" dirty="0">
              <a:latin typeface="Arial"/>
            </a:endParaRPr>
          </a:p>
        </p:txBody>
      </p:sp>
      <p:sp>
        <p:nvSpPr>
          <p:cNvPr id="243"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Open Source licenses by definition make source code available under terms that allow for modification and redistribution</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Open Source licenses may have conditions related to providing attributions, copyright statement preservation, or a written offer to make the source code available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One popular set of licenses are those approved by the Open Source Initiative (OSI) based on their Open Source Definition (OSD). A complete list of OSI-approved licenses is available at </a:t>
            </a:r>
            <a:r>
              <a:rPr lang="en-US" sz="2000" b="0" u="sng" strike="noStrike" spc="-1" dirty="0">
                <a:solidFill>
                  <a:srgbClr val="0000FF"/>
                </a:solidFill>
                <a:uFillTx/>
                <a:latin typeface="Roboto Mono"/>
                <a:ea typeface="Roboto Mono"/>
                <a:hlinkClick r:id="rId3"/>
              </a:rPr>
              <a:t>http://www.opensource.org/licenses/</a:t>
            </a:r>
            <a:endParaRPr lang="en-US" sz="2000" b="0" strike="noStrike" spc="-1" dirty="0">
              <a:latin typeface="Arial"/>
            </a:endParaRPr>
          </a:p>
          <a:p>
            <a:pPr marL="182880" indent="-182160">
              <a:lnSpc>
                <a:spcPct val="100000"/>
              </a:lnSpc>
              <a:spcBef>
                <a:spcPts val="479"/>
              </a:spcBef>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Permissive Open Source Licenses</a:t>
            </a:r>
            <a:endParaRPr lang="en-US" sz="4000" b="0" strike="noStrike" spc="-1" dirty="0">
              <a:latin typeface="Arial"/>
            </a:endParaRPr>
          </a:p>
        </p:txBody>
      </p:sp>
      <p:sp>
        <p:nvSpPr>
          <p:cNvPr id="245"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Permissive Open Source license: a term used often to describe minimally restrictive Open Source licenses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Example: BSD-3-Clause</a:t>
            </a:r>
            <a:endParaRPr lang="en-US" sz="2400" b="0" strike="noStrike" spc="-1" dirty="0">
              <a:latin typeface="Arial"/>
            </a:endParaRPr>
          </a:p>
          <a:p>
            <a:pPr marL="457200" lvl="1" indent="-189720">
              <a:lnSpc>
                <a:spcPct val="100000"/>
              </a:lnSpc>
              <a:spcBef>
                <a:spcPts val="420"/>
              </a:spcBef>
              <a:buClr>
                <a:srgbClr val="93A299"/>
              </a:buClr>
              <a:buSzPct val="85000"/>
              <a:buFont typeface="Arial"/>
              <a:buChar char="•"/>
            </a:pPr>
            <a:r>
              <a:rPr lang="en-US" sz="2100" b="0" strike="noStrike" spc="-1" dirty="0">
                <a:solidFill>
                  <a:srgbClr val="292934"/>
                </a:solidFill>
                <a:latin typeface="Roboto"/>
                <a:ea typeface="Roboto"/>
              </a:rPr>
              <a:t>The BSD license is an example of a permissive license that allows unlimited redistribution for any purpose in source or object code form as long as its copyright notices and the license's disclaimers of warranty are maintained</a:t>
            </a:r>
            <a:endParaRPr lang="en-US" sz="2100" b="0" strike="noStrike" spc="-1" dirty="0">
              <a:latin typeface="Arial"/>
            </a:endParaRPr>
          </a:p>
          <a:p>
            <a:pPr marL="457200" lvl="1" indent="-189720">
              <a:lnSpc>
                <a:spcPct val="100000"/>
              </a:lnSpc>
              <a:spcBef>
                <a:spcPts val="420"/>
              </a:spcBef>
              <a:buClr>
                <a:srgbClr val="93A299"/>
              </a:buClr>
              <a:buSzPct val="85000"/>
              <a:buFont typeface="Arial"/>
              <a:buChar char="•"/>
            </a:pPr>
            <a:r>
              <a:rPr lang="en-US" sz="2100" b="0" strike="noStrike" spc="-1" dirty="0">
                <a:solidFill>
                  <a:srgbClr val="292934"/>
                </a:solidFill>
                <a:latin typeface="Roboto"/>
                <a:ea typeface="Roboto"/>
              </a:rPr>
              <a:t>The license contains a clause restricting use of the names of contributors for endorsement of a derived work without specific permission</a:t>
            </a:r>
            <a:endParaRPr lang="en-US" sz="2100" b="0" strike="noStrike" spc="-1" dirty="0">
              <a:latin typeface="Arial"/>
            </a:endParaRPr>
          </a:p>
          <a:p>
            <a:pPr marL="182880" indent="-182160">
              <a:lnSpc>
                <a:spcPct val="100000"/>
              </a:lnSpc>
              <a:spcBef>
                <a:spcPts val="499"/>
              </a:spcBef>
              <a:buClr>
                <a:srgbClr val="93A299"/>
              </a:buClr>
              <a:buSzPct val="85000"/>
              <a:buFont typeface="Arial"/>
              <a:buChar char="•"/>
            </a:pPr>
            <a:r>
              <a:rPr lang="en-US" sz="2500" b="0" strike="noStrike" spc="-1" dirty="0">
                <a:solidFill>
                  <a:srgbClr val="292934"/>
                </a:solidFill>
                <a:latin typeface="Roboto"/>
                <a:ea typeface="Roboto"/>
              </a:rPr>
              <a:t>Other examples: MIT, Apache-2.0</a:t>
            </a:r>
            <a:endParaRPr lang="en-US" sz="25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Reciprocity &amp; Copyleft Licenses</a:t>
            </a:r>
            <a:endParaRPr lang="en-US" sz="4000" b="0" strike="noStrike" spc="-1">
              <a:latin typeface="Arial"/>
            </a:endParaRPr>
          </a:p>
        </p:txBody>
      </p:sp>
      <p:sp>
        <p:nvSpPr>
          <p:cNvPr id="247"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Some licenses require that if derivative works (or software in the same file, same program or other boundary) are distributed, the distribution is under the same terms as the original work</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This is referred to as a “copyleft” or “reciprocal” effect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Example of license reciprocity from the GPL version 2.0:</a:t>
            </a:r>
            <a:endParaRPr lang="en-US" sz="2400" b="0" strike="noStrike" spc="-1">
              <a:latin typeface="Arial"/>
            </a:endParaRPr>
          </a:p>
          <a:p>
            <a:pPr>
              <a:lnSpc>
                <a:spcPct val="100000"/>
              </a:lnSpc>
            </a:pPr>
            <a:r>
              <a:rPr lang="en-US" sz="2000" b="0" i="1" strike="noStrike" spc="-1">
                <a:solidFill>
                  <a:srgbClr val="292934"/>
                </a:solidFill>
                <a:latin typeface="Roboto"/>
                <a:ea typeface="Roboto"/>
              </a:rPr>
              <a:t>You must cause any work that you distribute or publish, that in whole or in part contains</a:t>
            </a:r>
            <a:br/>
            <a:r>
              <a:rPr lang="en-US" sz="2000" b="0" i="1" strike="noStrike" spc="-1">
                <a:solidFill>
                  <a:srgbClr val="292934"/>
                </a:solidFill>
                <a:latin typeface="Roboto"/>
                <a:ea typeface="Roboto"/>
              </a:rPr>
              <a:t>or is derived from the Program or any part thereof, to be licensed […] under the terms</a:t>
            </a:r>
            <a:br/>
            <a:r>
              <a:rPr lang="en-US" sz="2000" b="0" i="1" strike="noStrike" spc="-1">
                <a:solidFill>
                  <a:srgbClr val="292934"/>
                </a:solidFill>
                <a:latin typeface="Roboto"/>
                <a:ea typeface="Roboto"/>
              </a:rPr>
              <a:t>of this License.</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Licenses that include reciprocity or Copyleft clauses include all versions of the GPL, LGPL, AGPL, MPL and CDDL </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Proprietary License or Closed Source</a:t>
            </a:r>
            <a:endParaRPr lang="en-US" sz="4000" b="0" strike="noStrike" spc="-1">
              <a:latin typeface="Arial"/>
            </a:endParaRPr>
          </a:p>
        </p:txBody>
      </p:sp>
      <p:sp>
        <p:nvSpPr>
          <p:cNvPr id="249"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A proprietary software license (or commercial license or EULA) has restrictions on the usage, modification and/or distribution of the software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Proprietary licenses are unique to each vendor – there are as many variations of proprietary licenses as there are vendors and each must be evaluated individually</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Open Source developers often use the term “proprietary” to describe a commercial non-Open Source license, even though both Open Source and proprietary licenses are based on intellectual property and provide a license grant to that property</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Other Non-Open Source Licensing Situations</a:t>
            </a:r>
            <a:endParaRPr lang="en-US" sz="4000" b="0" strike="noStrike" spc="-1" dirty="0">
              <a:latin typeface="Arial"/>
            </a:endParaRPr>
          </a:p>
        </p:txBody>
      </p:sp>
      <p:sp>
        <p:nvSpPr>
          <p:cNvPr id="251"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Freeware – software distributed under a proprietary license at no</a:t>
            </a:r>
            <a:br/>
            <a:r>
              <a:rPr lang="en-US" sz="2400" b="0" strike="noStrike" spc="-1">
                <a:solidFill>
                  <a:srgbClr val="292934"/>
                </a:solidFill>
                <a:latin typeface="Roboto"/>
                <a:ea typeface="Roboto"/>
              </a:rPr>
              <a:t>or very low cost</a:t>
            </a:r>
            <a:endParaRPr lang="en-US" sz="24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The source code may or may not be available, and creation of derivative works is usually restricted</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Freeware software is usually fully functional (no locked features) and available for unlimited use (no locking on days of usage) </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Freeware software licenses usually impose restrictions in relation to copying, distributing, and making derivative works of the software, as well as restrictions on the type of usage (personal, commercial, academic, etc.)</a:t>
            </a:r>
            <a:endParaRPr lang="en-US" sz="18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Shareware – proprietary software provided to users on a trial basis,</a:t>
            </a:r>
            <a:br/>
            <a:r>
              <a:rPr lang="en-US" sz="2400" b="0" strike="noStrike" spc="-1">
                <a:solidFill>
                  <a:srgbClr val="292934"/>
                </a:solidFill>
                <a:latin typeface="Roboto"/>
                <a:ea typeface="Roboto"/>
              </a:rPr>
              <a:t>for a limited time, free of charge and with limited functionalities or features</a:t>
            </a:r>
            <a:endParaRPr lang="en-US" sz="24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The goal of shareware is to give potential buyers the opportunity to use the program and judge its usefulness before purchasing a license for the full version of the software </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Most companies are very leery of Shareware, because Shareware vendors often approach companies for large license payments after the software has freely propagated within their organizations.</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Other Non-Open Source Licensing Situations</a:t>
            </a:r>
            <a:endParaRPr lang="en-US" sz="4000" b="0" strike="noStrike" spc="-1" dirty="0">
              <a:latin typeface="Arial"/>
            </a:endParaRPr>
          </a:p>
        </p:txBody>
      </p:sp>
      <p:sp>
        <p:nvSpPr>
          <p:cNvPr id="253"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“Non-commercial” – some licenses have most of the characteristics of a Open Source license, but are limited to non-commercial use (e.g. CC-BY-NC).</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Open Source by definition cannot limit the field of use of the software</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Commercial use is a field of use so any restriction prevents the license from being Open Source</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Public Domain</a:t>
            </a:r>
            <a:endParaRPr lang="en-US" sz="4000" b="0" strike="noStrike" spc="-1">
              <a:latin typeface="Arial"/>
            </a:endParaRPr>
          </a:p>
        </p:txBody>
      </p:sp>
      <p:sp>
        <p:nvSpPr>
          <p:cNvPr id="255"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The term </a:t>
            </a:r>
            <a:r>
              <a:rPr lang="en-US" sz="2400" b="1" strike="noStrike" spc="-1" dirty="0">
                <a:solidFill>
                  <a:srgbClr val="292934"/>
                </a:solidFill>
                <a:latin typeface="Roboto"/>
                <a:ea typeface="Roboto"/>
              </a:rPr>
              <a:t>public domain </a:t>
            </a:r>
            <a:r>
              <a:rPr lang="en-US" sz="2400" b="0" strike="noStrike" spc="-1" dirty="0">
                <a:solidFill>
                  <a:srgbClr val="292934"/>
                </a:solidFill>
                <a:latin typeface="Roboto"/>
                <a:ea typeface="Roboto"/>
              </a:rPr>
              <a:t>refers to software not protected by law and therefore usable by the public without requiring a license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Developers may include a </a:t>
            </a:r>
            <a:r>
              <a:rPr lang="en-US" sz="2400" b="0" i="1" strike="noStrike" spc="-1" dirty="0">
                <a:solidFill>
                  <a:srgbClr val="292934"/>
                </a:solidFill>
                <a:latin typeface="Roboto"/>
                <a:ea typeface="Roboto"/>
              </a:rPr>
              <a:t>public domain declaration</a:t>
            </a:r>
            <a:r>
              <a:rPr lang="en-US" sz="2400" b="0" strike="noStrike" spc="-1" dirty="0">
                <a:solidFill>
                  <a:srgbClr val="292934"/>
                </a:solidFill>
                <a:latin typeface="Roboto"/>
                <a:ea typeface="Roboto"/>
              </a:rPr>
              <a:t> with their software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E.g., “All of the code and documentation in this software has been dedicated to the public domain by the authors.”</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The public domain declaration is not the same as a Open Source license</a:t>
            </a:r>
            <a:endParaRPr lang="en-US" sz="2000" b="0" strike="noStrike" spc="-1" dirty="0">
              <a:latin typeface="Arial"/>
            </a:endParaRPr>
          </a:p>
          <a:p>
            <a:pPr>
              <a:lnSpc>
                <a:spcPct val="100000"/>
              </a:lnSpc>
            </a:pP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A public domain declaration attempts to waive or eliminate any intellectual property rights that the developers may have in the software to make it clear that it can be used without restriction, but the enforceability of these declarations is subject to dispute within the Open Source community and its effectiveness at law varies from jurisdiction to jurisdiction</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Often the public domain declaration is accompanied by other terms, such as warranty disclaimers; in such cases, the software may be viewed as being under a license rather than being in the public domain</a:t>
            </a:r>
            <a:endParaRPr lang="en-US" sz="2000" b="0" strike="noStrike" spc="-1" dirty="0">
              <a:latin typeface="Arial"/>
            </a:endParaRPr>
          </a:p>
          <a:p>
            <a:pPr marL="182880" indent="-182160">
              <a:lnSpc>
                <a:spcPct val="100000"/>
              </a:lnSpc>
              <a:spcBef>
                <a:spcPts val="479"/>
              </a:spcBef>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Compatibility</a:t>
            </a:r>
            <a:endParaRPr lang="en-US" sz="4000" b="0" strike="noStrike" spc="-1">
              <a:latin typeface="Arial"/>
            </a:endParaRPr>
          </a:p>
        </p:txBody>
      </p:sp>
      <p:sp>
        <p:nvSpPr>
          <p:cNvPr id="257"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License compatibility is the process of ensuring that license terms do not conflict.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If one license requires you to do something and another prohibits doing that, the licenses conflict and are not compatible if the combination of the two software modules trigger the obligations under a license.</a:t>
            </a:r>
            <a:endParaRPr lang="en-US" sz="2400" b="0" strike="noStrike" spc="-1" dirty="0">
              <a:latin typeface="Arial"/>
            </a:endParaRPr>
          </a:p>
          <a:p>
            <a:pPr marL="457200" lvl="1" indent="-189720">
              <a:lnSpc>
                <a:spcPct val="100000"/>
              </a:lnSpc>
              <a:spcBef>
                <a:spcPts val="360"/>
              </a:spcBef>
              <a:buClr>
                <a:srgbClr val="93A299"/>
              </a:buClr>
              <a:buSzPct val="85000"/>
              <a:buFont typeface="Arial"/>
              <a:buChar char="•"/>
            </a:pPr>
            <a:r>
              <a:rPr lang="en-US" sz="1800" b="0" strike="noStrike" spc="-1" dirty="0">
                <a:solidFill>
                  <a:srgbClr val="292934"/>
                </a:solidFill>
                <a:latin typeface="Roboto"/>
                <a:ea typeface="Roboto"/>
              </a:rPr>
              <a:t>GPL-2.0 and EPL-1.0 each extend their obligations to “derivative works” which are distributed. </a:t>
            </a:r>
            <a:endParaRPr lang="en-US" sz="1800" b="0" strike="noStrike" spc="-1" dirty="0">
              <a:latin typeface="Arial"/>
            </a:endParaRPr>
          </a:p>
          <a:p>
            <a:pPr marL="457200" lvl="1" indent="-189720">
              <a:lnSpc>
                <a:spcPct val="100000"/>
              </a:lnSpc>
              <a:spcBef>
                <a:spcPts val="360"/>
              </a:spcBef>
              <a:buClr>
                <a:srgbClr val="93A299"/>
              </a:buClr>
              <a:buSzPct val="85000"/>
              <a:buFont typeface="Arial"/>
              <a:buChar char="•"/>
            </a:pPr>
            <a:r>
              <a:rPr lang="en-US" sz="1800" b="0" strike="noStrike" spc="-1" dirty="0">
                <a:solidFill>
                  <a:srgbClr val="292934"/>
                </a:solidFill>
                <a:latin typeface="Roboto"/>
                <a:ea typeface="Roboto"/>
              </a:rPr>
              <a:t>If a GPL-2.0 module is combined with an EPL-1.0 module and the merged module is distributed, that module must </a:t>
            </a:r>
            <a:endParaRPr lang="en-US" sz="1800" b="0" strike="noStrike" spc="-1" dirty="0">
              <a:latin typeface="Arial"/>
            </a:endParaRPr>
          </a:p>
          <a:p>
            <a:pPr marL="731520" lvl="2" indent="-184680">
              <a:lnSpc>
                <a:spcPct val="100000"/>
              </a:lnSpc>
              <a:spcBef>
                <a:spcPts val="320"/>
              </a:spcBef>
              <a:buClr>
                <a:srgbClr val="93A299"/>
              </a:buClr>
              <a:buSzPct val="90000"/>
              <a:buFont typeface="Arial"/>
              <a:buChar char="•"/>
            </a:pPr>
            <a:r>
              <a:rPr lang="en-US" sz="1600" b="0" strike="noStrike" spc="-1" dirty="0">
                <a:solidFill>
                  <a:srgbClr val="292934"/>
                </a:solidFill>
                <a:latin typeface="Roboto"/>
                <a:ea typeface="Roboto"/>
              </a:rPr>
              <a:t>(according to GPL-2.0) be distributed under GPL-2.0 only, and</a:t>
            </a:r>
            <a:endParaRPr lang="en-US" sz="1600" b="0" strike="noStrike" spc="-1" dirty="0">
              <a:latin typeface="Arial"/>
            </a:endParaRPr>
          </a:p>
          <a:p>
            <a:pPr marL="731520" lvl="2" indent="-184680">
              <a:lnSpc>
                <a:spcPct val="100000"/>
              </a:lnSpc>
              <a:spcBef>
                <a:spcPts val="320"/>
              </a:spcBef>
              <a:buClr>
                <a:srgbClr val="93A299"/>
              </a:buClr>
              <a:buSzPct val="90000"/>
              <a:buFont typeface="Arial"/>
              <a:buChar char="•"/>
            </a:pPr>
            <a:r>
              <a:rPr lang="en-US" sz="1600" b="0" strike="noStrike" spc="-1" dirty="0">
                <a:solidFill>
                  <a:srgbClr val="292934"/>
                </a:solidFill>
                <a:latin typeface="Roboto"/>
                <a:ea typeface="Roboto"/>
              </a:rPr>
              <a:t>(according to EPL-1.0) under EPL-1.0 only. </a:t>
            </a:r>
            <a:endParaRPr lang="en-US" sz="1600" b="0" strike="noStrike" spc="-1" dirty="0">
              <a:latin typeface="Arial"/>
            </a:endParaRPr>
          </a:p>
          <a:p>
            <a:pPr marL="457200" lvl="1" indent="-189720">
              <a:lnSpc>
                <a:spcPct val="100000"/>
              </a:lnSpc>
              <a:spcBef>
                <a:spcPts val="1134"/>
              </a:spcBef>
              <a:buClr>
                <a:srgbClr val="93A299"/>
              </a:buClr>
              <a:buSzPct val="85000"/>
              <a:buFont typeface="Arial"/>
              <a:buChar char="•"/>
            </a:pPr>
            <a:r>
              <a:rPr lang="en-US" sz="1600" b="0" strike="noStrike" spc="-1" dirty="0">
                <a:solidFill>
                  <a:srgbClr val="292934"/>
                </a:solidFill>
                <a:latin typeface="Roboto"/>
                <a:ea typeface="Roboto"/>
              </a:rPr>
              <a:t>The distributor cannot satisfy both conditions at once so the module may not be distributed. </a:t>
            </a:r>
            <a:endParaRPr lang="en-US" sz="1600" b="0" strike="noStrike" spc="-1" dirty="0">
              <a:latin typeface="Arial"/>
            </a:endParaRPr>
          </a:p>
          <a:p>
            <a:pPr marL="457200" lvl="1" indent="-189720">
              <a:lnSpc>
                <a:spcPct val="100000"/>
              </a:lnSpc>
              <a:spcBef>
                <a:spcPts val="1134"/>
              </a:spcBef>
              <a:buClr>
                <a:srgbClr val="93A299"/>
              </a:buClr>
              <a:buSzPct val="85000"/>
              <a:buFont typeface="Arial"/>
              <a:buChar char="•"/>
            </a:pPr>
            <a:r>
              <a:rPr lang="en-US" sz="1600" b="0" strike="noStrike" spc="-1" dirty="0">
                <a:solidFill>
                  <a:srgbClr val="292934"/>
                </a:solidFill>
                <a:latin typeface="Roboto"/>
                <a:ea typeface="Roboto"/>
              </a:rPr>
              <a:t>This is an example of </a:t>
            </a:r>
            <a:r>
              <a:rPr lang="en-US" sz="1600" b="0" i="1" strike="noStrike" spc="-1" dirty="0">
                <a:solidFill>
                  <a:srgbClr val="292934"/>
                </a:solidFill>
                <a:latin typeface="Roboto"/>
                <a:ea typeface="Roboto"/>
              </a:rPr>
              <a:t>license incompatibility.</a:t>
            </a:r>
            <a:endParaRPr lang="en-US" sz="1600" b="0" strike="noStrike" spc="-1" dirty="0">
              <a:latin typeface="Arial"/>
            </a:endParaRPr>
          </a:p>
          <a:p>
            <a:pPr>
              <a:lnSpc>
                <a:spcPct val="100000"/>
              </a:lnSpc>
              <a:spcBef>
                <a:spcPts val="400"/>
              </a:spcBef>
            </a:pPr>
            <a:endParaRPr lang="en-US" sz="1600" b="0" strike="noStrike" spc="-1" dirty="0">
              <a:latin typeface="Arial"/>
            </a:endParaRPr>
          </a:p>
          <a:p>
            <a:pPr>
              <a:lnSpc>
                <a:spcPct val="100000"/>
              </a:lnSpc>
              <a:spcBef>
                <a:spcPts val="400"/>
              </a:spcBef>
            </a:pPr>
            <a:r>
              <a:rPr lang="en-US" sz="2000" b="0" strike="noStrike" spc="-1" dirty="0">
                <a:solidFill>
                  <a:srgbClr val="292934"/>
                </a:solidFill>
                <a:latin typeface="Roboto Condensed"/>
                <a:ea typeface="Roboto Condensed"/>
              </a:rPr>
              <a:t>The definition of “derivative work” is subject to different views in the Open Source community and</a:t>
            </a:r>
            <a:br>
              <a:rPr dirty="0"/>
            </a:br>
            <a:r>
              <a:rPr lang="en-US" sz="2000" b="0" strike="noStrike" spc="-1" dirty="0">
                <a:solidFill>
                  <a:srgbClr val="292934"/>
                </a:solidFill>
                <a:latin typeface="Roboto Condensed"/>
                <a:ea typeface="Roboto Condensed"/>
              </a:rPr>
              <a:t>its interpretation in law is likely to vary from jurisdiction to jurisdiction.</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What are the OpenChain Reference Slides?</a:t>
            </a:r>
            <a:endParaRPr lang="en-US" sz="4000" b="0" strike="noStrike" spc="-1" dirty="0">
              <a:latin typeface="Arial"/>
            </a:endParaRPr>
          </a:p>
        </p:txBody>
      </p:sp>
      <p:sp>
        <p:nvSpPr>
          <p:cNvPr id="220" name="CustomShape 2"/>
          <p:cNvSpPr/>
          <p:nvPr/>
        </p:nvSpPr>
        <p:spPr>
          <a:xfrm>
            <a:off x="623160" y="1600200"/>
            <a:ext cx="1094508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The OpenChain Project </a:t>
            </a:r>
            <a:r>
              <a:rPr lang="en-US" sz="2400" spc="-1" dirty="0">
                <a:solidFill>
                  <a:srgbClr val="292934"/>
                </a:solidFill>
                <a:latin typeface="Roboto"/>
                <a:ea typeface="Roboto"/>
              </a:rPr>
              <a:t>defines the key requirements of a quality open source compliance program.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requirements </a:t>
            </a:r>
            <a:r>
              <a:rPr lang="en-US" sz="2400" spc="-1" dirty="0">
                <a:solidFill>
                  <a:srgbClr val="292934"/>
                </a:solidFill>
                <a:latin typeface="Roboto"/>
                <a:ea typeface="Roboto"/>
              </a:rPr>
              <a:t>are described in the International Standard for open source compliance: DIS 5230 (ISO Number Pending).</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These reference training slides help companies meet the requirements of the International Standard.</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These slides help companies satisfy the requirements of the Specification Section 2.0. They can also be used for general compliance training.</a:t>
            </a:r>
            <a:endParaRPr lang="en-US" sz="2400" b="0" strike="noStrike" spc="-1" dirty="0">
              <a:latin typeface="Arial"/>
            </a:endParaRPr>
          </a:p>
          <a:p>
            <a:pPr marL="182880" indent="-182160">
              <a:lnSpc>
                <a:spcPct val="100000"/>
              </a:lnSpc>
              <a:spcBef>
                <a:spcPts val="479"/>
              </a:spcBef>
            </a:pPr>
            <a:endParaRPr lang="en-US" sz="2400" b="0" strike="noStrike" spc="-1" dirty="0">
              <a:latin typeface="Arial"/>
            </a:endParaRPr>
          </a:p>
          <a:p>
            <a:pPr algn="ctr">
              <a:lnSpc>
                <a:spcPct val="100000"/>
              </a:lnSpc>
              <a:spcBef>
                <a:spcPts val="479"/>
              </a:spcBef>
            </a:pPr>
            <a:r>
              <a:rPr lang="en-US" sz="2400" b="0" strike="noStrike" spc="-1" dirty="0">
                <a:solidFill>
                  <a:srgbClr val="292934"/>
                </a:solidFill>
                <a:latin typeface="Roboto"/>
                <a:ea typeface="Roboto"/>
              </a:rPr>
              <a:t>Learn more at: </a:t>
            </a:r>
            <a:r>
              <a:rPr lang="en-US" sz="2400" b="0" strike="noStrike" spc="-1" dirty="0">
                <a:solidFill>
                  <a:srgbClr val="292934"/>
                </a:solidFill>
                <a:latin typeface="Roboto Mono"/>
                <a:ea typeface="Roboto Mono"/>
              </a:rPr>
              <a:t>https://</a:t>
            </a:r>
            <a:r>
              <a:rPr lang="en-US" sz="2400" b="0" strike="noStrike" spc="-1" dirty="0" err="1">
                <a:solidFill>
                  <a:srgbClr val="292934"/>
                </a:solidFill>
                <a:latin typeface="Roboto Mono"/>
                <a:ea typeface="Roboto Mono"/>
              </a:rPr>
              <a:t>www.openchainproject.org</a:t>
            </a:r>
            <a:endParaRPr lang="en-US" sz="2400" b="0" strike="noStrike" spc="-1" dirty="0">
              <a:latin typeface="Arial"/>
            </a:endParaRPr>
          </a:p>
          <a:p>
            <a:pPr>
              <a:lnSpc>
                <a:spcPct val="100000"/>
              </a:lnSpc>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Notices</a:t>
            </a:r>
            <a:endParaRPr lang="en-US" sz="4000" b="0" strike="noStrike" spc="-1">
              <a:latin typeface="Arial"/>
            </a:endParaRPr>
          </a:p>
        </p:txBody>
      </p:sp>
      <p:sp>
        <p:nvSpPr>
          <p:cNvPr id="259" name="CustomShape 2"/>
          <p:cNvSpPr/>
          <p:nvPr/>
        </p:nvSpPr>
        <p:spPr>
          <a:xfrm>
            <a:off x="556920" y="1481760"/>
            <a:ext cx="11450520" cy="537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Notices, such as text in comments in file headers, often provide authorship and licensing information. Open Source licenses may also require the placement of notices in or alongside source code or documentation to give credit to the author (an attribution) or to make it clear the software includes modifications.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1" strike="noStrike" spc="-1" dirty="0">
                <a:solidFill>
                  <a:srgbClr val="292934"/>
                </a:solidFill>
                <a:latin typeface="Roboto"/>
                <a:ea typeface="Roboto"/>
              </a:rPr>
              <a:t>Copyright notice </a:t>
            </a:r>
            <a:r>
              <a:rPr lang="en-US" sz="2400" b="0" strike="noStrike" spc="-1" dirty="0">
                <a:solidFill>
                  <a:srgbClr val="292934"/>
                </a:solidFill>
                <a:latin typeface="Roboto"/>
                <a:ea typeface="Roboto"/>
              </a:rPr>
              <a:t>– an identifier placed on copies of the work to inform the world of copyright ownership. </a:t>
            </a:r>
            <a:r>
              <a:rPr lang="en-US" sz="2400" b="0" strike="noStrike" spc="-1" dirty="0">
                <a:solidFill>
                  <a:srgbClr val="000000"/>
                </a:solidFill>
                <a:latin typeface="Roboto"/>
                <a:ea typeface="Roboto"/>
              </a:rPr>
              <a:t>Example: </a:t>
            </a:r>
            <a:r>
              <a:rPr lang="en-US" sz="2000" b="0" strike="noStrike" spc="-1" dirty="0">
                <a:solidFill>
                  <a:srgbClr val="292934"/>
                </a:solidFill>
                <a:latin typeface="Roboto Mono"/>
                <a:ea typeface="Roboto Mono"/>
              </a:rPr>
              <a:t>Copyright © A. Person (2016) </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1" strike="noStrike" spc="-1" dirty="0">
                <a:solidFill>
                  <a:srgbClr val="292934"/>
                </a:solidFill>
                <a:latin typeface="Roboto"/>
                <a:ea typeface="Roboto"/>
              </a:rPr>
              <a:t>License notice</a:t>
            </a:r>
            <a:r>
              <a:rPr lang="en-US" sz="2400" b="0" strike="noStrike" spc="-1" dirty="0">
                <a:solidFill>
                  <a:srgbClr val="292934"/>
                </a:solidFill>
                <a:latin typeface="Roboto"/>
                <a:ea typeface="Roboto"/>
              </a:rPr>
              <a:t> – a notice that specifies and acknowledges the license terms and conditions of the Open Source included in the product.</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1" strike="noStrike" spc="-1" dirty="0">
                <a:solidFill>
                  <a:srgbClr val="292934"/>
                </a:solidFill>
                <a:latin typeface="Roboto"/>
                <a:ea typeface="Roboto"/>
              </a:rPr>
              <a:t>Attribution notice </a:t>
            </a:r>
            <a:r>
              <a:rPr lang="en-US" sz="2400" b="0" strike="noStrike" spc="-1" dirty="0">
                <a:solidFill>
                  <a:srgbClr val="292934"/>
                </a:solidFill>
                <a:latin typeface="Roboto"/>
                <a:ea typeface="Roboto"/>
              </a:rPr>
              <a:t>– a notice included in the product release that acknowledges the identity of the original authors and / or sponsors of the Open Source included in the product.</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1" strike="noStrike" spc="-1" dirty="0">
                <a:solidFill>
                  <a:srgbClr val="292934"/>
                </a:solidFill>
                <a:latin typeface="Roboto"/>
                <a:ea typeface="Roboto"/>
              </a:rPr>
              <a:t>Modification notice </a:t>
            </a:r>
            <a:r>
              <a:rPr lang="en-US" sz="2400" b="0" strike="noStrike" spc="-1" dirty="0">
                <a:solidFill>
                  <a:srgbClr val="292934"/>
                </a:solidFill>
                <a:latin typeface="Roboto"/>
                <a:ea typeface="Roboto"/>
              </a:rPr>
              <a:t>– a notice that you have made modifications to the source code of a file, such as adding your copyright notice to the top of the file. </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Multi-Licensing</a:t>
            </a:r>
            <a:endParaRPr lang="en-US" sz="4000" b="0" strike="noStrike" spc="-1">
              <a:latin typeface="Arial"/>
            </a:endParaRPr>
          </a:p>
        </p:txBody>
      </p:sp>
      <p:sp>
        <p:nvSpPr>
          <p:cNvPr id="261" name="CustomShape 2"/>
          <p:cNvSpPr/>
          <p:nvPr/>
        </p:nvSpPr>
        <p:spPr>
          <a:xfrm>
            <a:off x="556920" y="1481760"/>
            <a:ext cx="11450520" cy="513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Multi-licensing refers to the practice of distributing software under two or more different sets of terms and conditions simultaneously</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E.g., when software is “dual licensed,” the copyright owner gives each recipient the choice of two licenses</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Note: This should not be confused for situations in which a licensor imposes more than one license, and you must comply with </a:t>
            </a:r>
            <a:r>
              <a:rPr lang="en-US" sz="2400" b="0" i="1" strike="noStrike" spc="-1">
                <a:solidFill>
                  <a:srgbClr val="292934"/>
                </a:solidFill>
                <a:latin typeface="Roboto"/>
                <a:ea typeface="Roboto"/>
              </a:rPr>
              <a:t>all</a:t>
            </a:r>
            <a:r>
              <a:rPr lang="en-US" sz="2400" b="0" strike="noStrike" spc="-1">
                <a:solidFill>
                  <a:srgbClr val="292934"/>
                </a:solidFill>
                <a:latin typeface="Roboto"/>
                <a:ea typeface="Roboto"/>
              </a:rPr>
              <a:t> of them</a:t>
            </a: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263" name="CustomShape 2"/>
          <p:cNvSpPr/>
          <p:nvPr/>
        </p:nvSpPr>
        <p:spPr>
          <a:xfrm>
            <a:off x="556920" y="1481760"/>
            <a:ext cx="11450520" cy="537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What is a Open Source license?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are typical obligations of a permissive Open Source license?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Name some permissive Open Source licenses.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does license reciprocity mean?</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Name some copyleft-style licenses.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needs to be distributed for code used under a copyleft license?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Are Freeware and Shareware software considered Open Source?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is a multi-license?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information may you find in Open Source Notices, and how may the notices be used? </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3</a:t>
            </a:r>
            <a:endParaRPr lang="en-US" sz="3200" b="0" strike="noStrike" spc="-1">
              <a:latin typeface="Arial"/>
            </a:endParaRPr>
          </a:p>
        </p:txBody>
      </p:sp>
      <p:sp>
        <p:nvSpPr>
          <p:cNvPr id="265"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dirty="0">
                <a:solidFill>
                  <a:srgbClr val="F3F2DC"/>
                </a:solidFill>
                <a:latin typeface="Roboto Medium"/>
                <a:ea typeface="Roboto Medium"/>
              </a:rPr>
              <a:t>Introduction to Open Source Compliance</a:t>
            </a:r>
            <a:endParaRPr lang="en-US" sz="4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Compliance Goals</a:t>
            </a:r>
            <a:endParaRPr lang="en-US" sz="4000" b="0" strike="noStrike" spc="-1" dirty="0">
              <a:latin typeface="Arial"/>
            </a:endParaRPr>
          </a:p>
        </p:txBody>
      </p:sp>
      <p:sp>
        <p:nvSpPr>
          <p:cNvPr id="267"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1" strike="noStrike" spc="-1" dirty="0">
                <a:solidFill>
                  <a:srgbClr val="292934"/>
                </a:solidFill>
                <a:latin typeface="Roboto"/>
                <a:ea typeface="Roboto"/>
              </a:rPr>
              <a:t>Know your obligations. </a:t>
            </a:r>
            <a:r>
              <a:rPr lang="en-US" sz="2400" b="0" strike="noStrike" spc="-1" dirty="0">
                <a:solidFill>
                  <a:srgbClr val="292934"/>
                </a:solidFill>
                <a:latin typeface="Roboto"/>
                <a:ea typeface="Roboto"/>
              </a:rPr>
              <a:t>You should have a process for identifying and tracking Open Source components that are present in your software</a:t>
            </a:r>
            <a:endParaRPr lang="en-US" sz="2400" b="0" strike="noStrike" spc="-1" dirty="0">
              <a:latin typeface="Arial"/>
            </a:endParaRPr>
          </a:p>
          <a:p>
            <a:pPr marL="182880" indent="-182160">
              <a:lnSpc>
                <a:spcPct val="100000"/>
              </a:lnSpc>
              <a:spcBef>
                <a:spcPts val="479"/>
              </a:spcBef>
            </a:pP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1" strike="noStrike" spc="-1" dirty="0">
                <a:solidFill>
                  <a:srgbClr val="292934"/>
                </a:solidFill>
                <a:latin typeface="Roboto"/>
                <a:ea typeface="Roboto"/>
              </a:rPr>
              <a:t>Satisfy license obligations. </a:t>
            </a:r>
            <a:r>
              <a:rPr lang="en-US" sz="2400" b="0" strike="noStrike" spc="-1" dirty="0">
                <a:solidFill>
                  <a:srgbClr val="292934"/>
                </a:solidFill>
                <a:latin typeface="Roboto"/>
                <a:ea typeface="Roboto"/>
              </a:rPr>
              <a:t>Your process should be capable of handling Open Source license obligations that arise from your organization’s business practices</a:t>
            </a:r>
            <a:endParaRPr lang="en-US" sz="2400" b="0" strike="noStrike" spc="-1" dirty="0">
              <a:latin typeface="Arial"/>
            </a:endParaRPr>
          </a:p>
          <a:p>
            <a:pPr>
              <a:lnSpc>
                <a:spcPct val="100000"/>
              </a:lnSpc>
              <a:spcBef>
                <a:spcPts val="479"/>
              </a:spcBef>
            </a:pPr>
            <a:endParaRPr lang="en-US" sz="2400" b="0" strike="noStrike" spc="-1" dirty="0">
              <a:latin typeface="Arial"/>
            </a:endParaRPr>
          </a:p>
          <a:p>
            <a:pPr marL="182880" indent="-182160">
              <a:lnSpc>
                <a:spcPct val="100000"/>
              </a:lnSpc>
              <a:spcBef>
                <a:spcPts val="479"/>
              </a:spcBef>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What Compliance Obligations Must Be Satisfied?</a:t>
            </a:r>
            <a:endParaRPr lang="en-US" sz="4000" b="0" strike="noStrike" spc="-1">
              <a:latin typeface="Arial"/>
            </a:endParaRPr>
          </a:p>
        </p:txBody>
      </p:sp>
      <p:sp>
        <p:nvSpPr>
          <p:cNvPr id="269"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Depending on the Open Source license(s) involved, your compliance obligations may consist of:</a:t>
            </a:r>
            <a:endParaRPr lang="en-US" sz="24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1" strike="noStrike" spc="-1" dirty="0">
                <a:solidFill>
                  <a:srgbClr val="292934"/>
                </a:solidFill>
                <a:latin typeface="Roboto"/>
                <a:ea typeface="Roboto"/>
              </a:rPr>
              <a:t>Attribution and Notices.</a:t>
            </a:r>
            <a:r>
              <a:rPr lang="en-US" sz="2000" b="0" strike="noStrike" spc="-1" dirty="0">
                <a:solidFill>
                  <a:srgbClr val="292934"/>
                </a:solidFill>
                <a:latin typeface="Roboto"/>
                <a:ea typeface="Roboto"/>
              </a:rPr>
              <a:t> You may need to provide or retain copyright and license text in the source code and/or product documentation or user interface, so that downstream users know the origin of the software and their rights under the licenses. You may also need to provide notices regarding modifications, or full copies of the license.</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1" strike="noStrike" spc="-1" dirty="0">
                <a:solidFill>
                  <a:srgbClr val="292934"/>
                </a:solidFill>
                <a:latin typeface="Roboto"/>
                <a:ea typeface="Roboto"/>
              </a:rPr>
              <a:t>Source code availability. </a:t>
            </a:r>
            <a:r>
              <a:rPr lang="en-US" sz="2000" b="0" strike="noStrike" spc="-1" dirty="0">
                <a:solidFill>
                  <a:srgbClr val="292934"/>
                </a:solidFill>
                <a:latin typeface="Roboto"/>
                <a:ea typeface="Roboto"/>
              </a:rPr>
              <a:t>You may need to provide source code for the Open Source software, for modifications you make, for combined or linked software, and scripts that control the build process.</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1" strike="noStrike" spc="-1" dirty="0">
                <a:solidFill>
                  <a:srgbClr val="292934"/>
                </a:solidFill>
                <a:latin typeface="Roboto"/>
                <a:ea typeface="Roboto"/>
              </a:rPr>
              <a:t>Reciprocity. </a:t>
            </a:r>
            <a:r>
              <a:rPr lang="en-US" sz="2000" b="0" strike="noStrike" spc="-1" dirty="0">
                <a:solidFill>
                  <a:srgbClr val="292934"/>
                </a:solidFill>
                <a:latin typeface="Roboto"/>
                <a:ea typeface="Roboto"/>
              </a:rPr>
              <a:t>You may need to maintain modified versions or derivative works under the same license that governs the Open Source component.</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1" strike="noStrike" spc="-1" dirty="0">
                <a:solidFill>
                  <a:srgbClr val="292934"/>
                </a:solidFill>
                <a:latin typeface="Roboto"/>
                <a:ea typeface="Roboto"/>
              </a:rPr>
              <a:t>Other terms. </a:t>
            </a:r>
            <a:r>
              <a:rPr lang="en-US" sz="2000" b="0" strike="noStrike" spc="-1" dirty="0">
                <a:solidFill>
                  <a:srgbClr val="292934"/>
                </a:solidFill>
                <a:latin typeface="Roboto"/>
                <a:ea typeface="Roboto"/>
              </a:rPr>
              <a:t>The Open Source license may restrict use of the copyright holder name or trademark, may require modified versions to use a different name to avoid confusion, or may terminate upon any breach.</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Compliance Issues: Distribution</a:t>
            </a:r>
            <a:endParaRPr lang="en-US" sz="4000" b="0" strike="noStrike" spc="-1" dirty="0">
              <a:latin typeface="Arial"/>
            </a:endParaRPr>
          </a:p>
        </p:txBody>
      </p:sp>
      <p:sp>
        <p:nvSpPr>
          <p:cNvPr id="271" name="CustomShape 2"/>
          <p:cNvSpPr/>
          <p:nvPr/>
        </p:nvSpPr>
        <p:spPr>
          <a:xfrm>
            <a:off x="838080" y="1564920"/>
            <a:ext cx="10514880" cy="48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Dissemination of material to an outside entity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Applications downloaded to a user’s machine or mobile device</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JavaScript, web client, or other code that is downloaded to the user’s machine </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For some Open Source licenses, access via a computer network can be</a:t>
            </a:r>
            <a:br>
              <a:rPr dirty="0"/>
            </a:br>
            <a:r>
              <a:rPr lang="en-US" sz="2400" b="0" strike="noStrike" spc="-1" dirty="0">
                <a:solidFill>
                  <a:srgbClr val="292934"/>
                </a:solidFill>
                <a:latin typeface="Roboto"/>
                <a:ea typeface="Roboto"/>
              </a:rPr>
              <a:t>a “trigger” event</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Some licenses define the trigger event to include permitting access to software running on a server (e.g., all versions of the </a:t>
            </a:r>
            <a:r>
              <a:rPr lang="en-US" sz="2000" b="0" strike="noStrike" spc="-1" dirty="0" err="1">
                <a:solidFill>
                  <a:srgbClr val="292934"/>
                </a:solidFill>
                <a:latin typeface="Roboto"/>
                <a:ea typeface="Roboto"/>
              </a:rPr>
              <a:t>Affero</a:t>
            </a:r>
            <a:r>
              <a:rPr lang="en-US" sz="2000" b="0" strike="noStrike" spc="-1" dirty="0">
                <a:solidFill>
                  <a:srgbClr val="292934"/>
                </a:solidFill>
                <a:latin typeface="Roboto"/>
                <a:ea typeface="Roboto"/>
              </a:rPr>
              <a:t> GPL if the software is modified) or in the case of “users interacting with it remotely through a computer network”</a:t>
            </a:r>
            <a:endParaRPr lang="en-US" sz="2000" b="0" strike="noStrike" spc="-1" dirty="0">
              <a:latin typeface="Arial"/>
            </a:endParaRPr>
          </a:p>
          <a:p>
            <a:pPr>
              <a:lnSpc>
                <a:spcPct val="100000"/>
              </a:lnSpc>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Compliance Issues: Modification</a:t>
            </a:r>
            <a:endParaRPr lang="en-US" sz="4000" b="0" strike="noStrike" spc="-1" dirty="0">
              <a:latin typeface="Arial"/>
            </a:endParaRPr>
          </a:p>
        </p:txBody>
      </p:sp>
      <p:sp>
        <p:nvSpPr>
          <p:cNvPr id="273"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Changes to the existing program (e.g., additions, deletions of code in a file, combining components together)</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Under some Open Source licenses, modifications may cause additional obligations upon distribution, such as:</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Providing notice of modification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Providing accompanying source code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Licensing modifications under the same license that governs the Open Source component</a:t>
            </a:r>
            <a:endParaRPr lang="en-US" sz="2000" b="0" strike="noStrike" spc="-1" dirty="0">
              <a:latin typeface="Arial"/>
            </a:endParaRPr>
          </a:p>
          <a:p>
            <a:pPr marL="182880" indent="-182160">
              <a:lnSpc>
                <a:spcPct val="100000"/>
              </a:lnSpc>
              <a:spcBef>
                <a:spcPts val="479"/>
              </a:spcBef>
            </a:pPr>
            <a:endParaRPr lang="en-US" sz="2000" b="0" strike="noStrike" spc="-1" dirty="0">
              <a:latin typeface="Arial"/>
            </a:endParaRPr>
          </a:p>
          <a:p>
            <a:pPr>
              <a:lnSpc>
                <a:spcPct val="100000"/>
              </a:lnSpc>
              <a:spcBef>
                <a:spcPts val="479"/>
              </a:spcBef>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Compliance Program</a:t>
            </a:r>
            <a:endParaRPr lang="en-US" sz="4000" b="0" strike="noStrike" spc="-1" dirty="0">
              <a:latin typeface="Arial"/>
            </a:endParaRPr>
          </a:p>
        </p:txBody>
      </p:sp>
      <p:sp>
        <p:nvSpPr>
          <p:cNvPr id="27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Organizations that have been successful at Open Source compliance have created their own</a:t>
            </a:r>
            <a:r>
              <a:rPr lang="en-US" sz="2400" b="0" i="1" strike="noStrike" spc="-1" dirty="0">
                <a:solidFill>
                  <a:srgbClr val="292934"/>
                </a:solidFill>
                <a:latin typeface="Roboto"/>
                <a:ea typeface="Roboto"/>
              </a:rPr>
              <a:t> Open Source Compliance Programs</a:t>
            </a:r>
            <a:r>
              <a:rPr lang="en-US" sz="2400" b="0" strike="noStrike" spc="-1" dirty="0">
                <a:solidFill>
                  <a:srgbClr val="292934"/>
                </a:solidFill>
                <a:latin typeface="Roboto"/>
                <a:ea typeface="Roboto"/>
              </a:rPr>
              <a:t> (consisting of policies, processes, training and tools) to:</a:t>
            </a:r>
            <a:endParaRPr lang="en-US" sz="2400" b="0" strike="noStrike" spc="-1" dirty="0">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dirty="0">
                <a:solidFill>
                  <a:srgbClr val="292934"/>
                </a:solidFill>
                <a:latin typeface="Roboto"/>
                <a:ea typeface="Roboto"/>
              </a:rPr>
              <a:t>Facilitate effective usage of Open Source in their products (commercial or otherwise)</a:t>
            </a:r>
            <a:endParaRPr lang="en-US" sz="2400" b="0" strike="noStrike" spc="-1" dirty="0">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dirty="0">
                <a:solidFill>
                  <a:srgbClr val="292934"/>
                </a:solidFill>
                <a:latin typeface="Roboto"/>
                <a:ea typeface="Roboto"/>
              </a:rPr>
              <a:t>Respect Open Source developer/owner rights and comply with license obligations</a:t>
            </a:r>
            <a:endParaRPr lang="en-US" sz="2400" b="0" strike="noStrike" spc="-1" dirty="0">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dirty="0">
                <a:solidFill>
                  <a:srgbClr val="292934"/>
                </a:solidFill>
                <a:latin typeface="Roboto"/>
                <a:ea typeface="Roboto"/>
              </a:rPr>
              <a:t>Contribute to and participate in Open Source communities</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Implementing Compliance Practices</a:t>
            </a:r>
            <a:endParaRPr lang="en-US" sz="4000" b="0" strike="noStrike" spc="-1">
              <a:latin typeface="Arial"/>
            </a:endParaRPr>
          </a:p>
        </p:txBody>
      </p:sp>
      <p:sp>
        <p:nvSpPr>
          <p:cNvPr id="277"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30000"/>
              </a:lnSpc>
            </a:pPr>
            <a:r>
              <a:rPr lang="en-US" sz="2400" b="0" strike="noStrike" spc="-1" dirty="0">
                <a:solidFill>
                  <a:srgbClr val="292934"/>
                </a:solidFill>
                <a:latin typeface="Roboto"/>
                <a:ea typeface="Roboto"/>
              </a:rPr>
              <a:t>Prepare business processes and sufficient staff to handle:</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Identification of the origin and license of all internal and external software</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Tracking Open Source software within the development process</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Performing Open Source review and identifying license obligations</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Fulfillment of license obligations when product ships </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Oversight for Open Source Compliance Program, creation of policy, and compliance decisions</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Training</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Contents</a:t>
            </a:r>
            <a:endParaRPr lang="en-US" sz="4000" b="0" strike="noStrike" spc="-1">
              <a:latin typeface="Arial"/>
            </a:endParaRPr>
          </a:p>
        </p:txBody>
      </p:sp>
      <p:sp>
        <p:nvSpPr>
          <p:cNvPr id="222" name="CustomShape 2"/>
          <p:cNvSpPr/>
          <p:nvPr/>
        </p:nvSpPr>
        <p:spPr>
          <a:xfrm>
            <a:off x="609480" y="1673280"/>
            <a:ext cx="5384160" cy="471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514440" indent="-513720">
              <a:lnSpc>
                <a:spcPct val="100000"/>
              </a:lnSpc>
              <a:buClr>
                <a:srgbClr val="93A299"/>
              </a:buClr>
              <a:buSzPct val="85000"/>
              <a:buFont typeface="StarSymbol"/>
              <a:buAutoNum type="arabicPeriod"/>
            </a:pPr>
            <a:r>
              <a:rPr lang="en-US" sz="2800" b="0" strike="noStrike" spc="-1" dirty="0">
                <a:solidFill>
                  <a:srgbClr val="292934"/>
                </a:solidFill>
                <a:latin typeface="Roboto"/>
                <a:ea typeface="Roboto"/>
              </a:rPr>
              <a:t>What is Intellectual Property?</a:t>
            </a:r>
            <a:endParaRPr lang="en-US" sz="2800" b="0" strike="noStrike" spc="-1" dirty="0">
              <a:latin typeface="Arial"/>
            </a:endParaRPr>
          </a:p>
          <a:p>
            <a:pPr marL="514440" indent="-513720">
              <a:lnSpc>
                <a:spcPct val="100000"/>
              </a:lnSpc>
              <a:spcBef>
                <a:spcPts val="561"/>
              </a:spcBef>
              <a:buClr>
                <a:srgbClr val="93A299"/>
              </a:buClr>
              <a:buSzPct val="85000"/>
              <a:buFont typeface="StarSymbol"/>
              <a:buAutoNum type="arabicPeriod"/>
            </a:pPr>
            <a:r>
              <a:rPr lang="en-US" sz="2800" b="0" strike="noStrike" spc="-1" dirty="0">
                <a:solidFill>
                  <a:srgbClr val="292934"/>
                </a:solidFill>
                <a:latin typeface="Roboto"/>
                <a:ea typeface="Roboto"/>
              </a:rPr>
              <a:t>Introduction to Open Source Licenses</a:t>
            </a:r>
            <a:endParaRPr lang="en-US" sz="2800" b="0" strike="noStrike" spc="-1" dirty="0">
              <a:latin typeface="Arial"/>
            </a:endParaRPr>
          </a:p>
          <a:p>
            <a:pPr marL="514440" indent="-513720">
              <a:lnSpc>
                <a:spcPct val="100000"/>
              </a:lnSpc>
              <a:spcBef>
                <a:spcPts val="561"/>
              </a:spcBef>
              <a:buClr>
                <a:srgbClr val="93A299"/>
              </a:buClr>
              <a:buSzPct val="85000"/>
              <a:buFont typeface="StarSymbol"/>
              <a:buAutoNum type="arabicPeriod"/>
            </a:pPr>
            <a:r>
              <a:rPr lang="en-US" sz="2800" b="0" strike="noStrike" spc="-1" dirty="0">
                <a:solidFill>
                  <a:srgbClr val="292934"/>
                </a:solidFill>
                <a:latin typeface="Roboto"/>
                <a:ea typeface="Roboto"/>
              </a:rPr>
              <a:t>Introduction to Open Source Compliance</a:t>
            </a:r>
            <a:endParaRPr lang="en-US" sz="2800" b="0" strike="noStrike" spc="-1" dirty="0">
              <a:latin typeface="Arial"/>
            </a:endParaRPr>
          </a:p>
          <a:p>
            <a:pPr marL="514440" indent="-513720">
              <a:lnSpc>
                <a:spcPct val="100000"/>
              </a:lnSpc>
              <a:spcBef>
                <a:spcPts val="561"/>
              </a:spcBef>
              <a:buClr>
                <a:srgbClr val="93A299"/>
              </a:buClr>
              <a:buSzPct val="85000"/>
              <a:buFont typeface="StarSymbol"/>
              <a:buAutoNum type="arabicPeriod"/>
            </a:pPr>
            <a:r>
              <a:rPr lang="en-US" sz="2800" b="0" strike="noStrike" spc="-1" dirty="0">
                <a:solidFill>
                  <a:srgbClr val="292934"/>
                </a:solidFill>
                <a:latin typeface="Roboto"/>
                <a:ea typeface="Roboto"/>
              </a:rPr>
              <a:t>Key Software Concepts</a:t>
            </a:r>
            <a:br>
              <a:rPr dirty="0"/>
            </a:br>
            <a:r>
              <a:rPr lang="en-US" sz="2800" b="0" strike="noStrike" spc="-1" dirty="0">
                <a:solidFill>
                  <a:srgbClr val="292934"/>
                </a:solidFill>
                <a:latin typeface="Roboto"/>
                <a:ea typeface="Roboto"/>
              </a:rPr>
              <a:t>for Open Source Review</a:t>
            </a:r>
            <a:endParaRPr lang="en-US" sz="2800" b="0" strike="noStrike" spc="-1" dirty="0">
              <a:latin typeface="Arial"/>
            </a:endParaRPr>
          </a:p>
          <a:p>
            <a:pPr marL="514440" indent="-513720">
              <a:lnSpc>
                <a:spcPct val="100000"/>
              </a:lnSpc>
              <a:spcBef>
                <a:spcPts val="561"/>
              </a:spcBef>
              <a:buClr>
                <a:srgbClr val="93A299"/>
              </a:buClr>
              <a:buSzPct val="85000"/>
              <a:buFont typeface="StarSymbol"/>
              <a:buAutoNum type="arabicPeriod"/>
            </a:pPr>
            <a:r>
              <a:rPr lang="en-US" sz="2800" b="0" strike="noStrike" spc="-1" dirty="0">
                <a:solidFill>
                  <a:srgbClr val="292934"/>
                </a:solidFill>
                <a:latin typeface="Roboto"/>
                <a:ea typeface="Roboto"/>
              </a:rPr>
              <a:t>Running a Open Source Review</a:t>
            </a:r>
            <a:endParaRPr lang="en-US" sz="2800" b="0" strike="noStrike" spc="-1" dirty="0">
              <a:latin typeface="Arial"/>
            </a:endParaRPr>
          </a:p>
          <a:p>
            <a:pPr marL="360">
              <a:lnSpc>
                <a:spcPct val="100000"/>
              </a:lnSpc>
              <a:spcBef>
                <a:spcPts val="561"/>
              </a:spcBef>
            </a:pPr>
            <a:endParaRPr lang="en-US" sz="2800" b="0" strike="noStrike" spc="-1" dirty="0">
              <a:latin typeface="Arial"/>
            </a:endParaRPr>
          </a:p>
        </p:txBody>
      </p:sp>
      <p:sp>
        <p:nvSpPr>
          <p:cNvPr id="223" name="CustomShape 3"/>
          <p:cNvSpPr/>
          <p:nvPr/>
        </p:nvSpPr>
        <p:spPr>
          <a:xfrm>
            <a:off x="6197760" y="1673280"/>
            <a:ext cx="5384160" cy="471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514800" indent="-514080">
              <a:lnSpc>
                <a:spcPct val="100000"/>
              </a:lnSpc>
              <a:spcBef>
                <a:spcPts val="561"/>
              </a:spcBef>
              <a:buClr>
                <a:srgbClr val="93A299"/>
              </a:buClr>
              <a:buSzPct val="85000"/>
              <a:buFont typeface="Arial"/>
              <a:buAutoNum type="arabicPeriod" startAt="6"/>
            </a:pPr>
            <a:r>
              <a:rPr lang="en-US" sz="2800" b="0" strike="noStrike" spc="-1" dirty="0">
                <a:solidFill>
                  <a:srgbClr val="292934"/>
                </a:solidFill>
                <a:latin typeface="Roboto"/>
                <a:ea typeface="Roboto"/>
              </a:rPr>
              <a:t>End to End Compliance Management</a:t>
            </a:r>
            <a:br>
              <a:rPr dirty="0"/>
            </a:br>
            <a:r>
              <a:rPr lang="en-US" sz="2800" b="0" strike="noStrike" spc="-1" dirty="0">
                <a:solidFill>
                  <a:srgbClr val="292934"/>
                </a:solidFill>
                <a:latin typeface="Roboto"/>
                <a:ea typeface="Roboto"/>
              </a:rPr>
              <a:t>(Example Process)</a:t>
            </a:r>
            <a:endParaRPr lang="en-US" sz="2800" b="0" strike="noStrike" spc="-1" dirty="0">
              <a:latin typeface="Arial"/>
            </a:endParaRPr>
          </a:p>
          <a:p>
            <a:pPr marL="514440" indent="-513720">
              <a:lnSpc>
                <a:spcPct val="100000"/>
              </a:lnSpc>
              <a:spcBef>
                <a:spcPts val="561"/>
              </a:spcBef>
              <a:buClr>
                <a:srgbClr val="93A299"/>
              </a:buClr>
              <a:buSzPct val="85000"/>
              <a:buFont typeface="StarSymbol"/>
              <a:buAutoNum type="arabicPeriod" startAt="6"/>
            </a:pPr>
            <a:r>
              <a:rPr lang="en-US" sz="2800" b="0" strike="noStrike" spc="-1" dirty="0">
                <a:solidFill>
                  <a:srgbClr val="292934"/>
                </a:solidFill>
                <a:latin typeface="Roboto"/>
                <a:ea typeface="Roboto"/>
              </a:rPr>
              <a:t>Avoiding Compliance Pitfalls</a:t>
            </a:r>
            <a:endParaRPr lang="en-US" sz="2800" b="0" strike="noStrike" spc="-1" dirty="0">
              <a:latin typeface="Arial"/>
            </a:endParaRPr>
          </a:p>
          <a:p>
            <a:pPr marL="514440" indent="-513720">
              <a:lnSpc>
                <a:spcPct val="100000"/>
              </a:lnSpc>
              <a:spcBef>
                <a:spcPts val="561"/>
              </a:spcBef>
              <a:buClr>
                <a:srgbClr val="93A299"/>
              </a:buClr>
              <a:buSzPct val="85000"/>
              <a:buFont typeface="StarSymbol"/>
              <a:buAutoNum type="arabicPeriod" startAt="6"/>
            </a:pPr>
            <a:r>
              <a:rPr lang="en-US" sz="2800" b="0" strike="noStrike" spc="-1" dirty="0">
                <a:solidFill>
                  <a:srgbClr val="292934"/>
                </a:solidFill>
                <a:latin typeface="Roboto"/>
                <a:ea typeface="Roboto"/>
              </a:rPr>
              <a:t>Developer Guidelines</a:t>
            </a: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Benefits</a:t>
            </a:r>
            <a:endParaRPr lang="en-US" sz="4000" b="0" strike="noStrike" spc="-1">
              <a:latin typeface="Arial"/>
            </a:endParaRPr>
          </a:p>
        </p:txBody>
      </p:sp>
      <p:sp>
        <p:nvSpPr>
          <p:cNvPr id="279"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Benefits of a robust Open Source Compliance program include:</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Increased understanding of the benefits of Open Source and how it impacts your organization</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Increased understanding of the costs and risks associated with using Open Source </a:t>
            </a:r>
            <a:endParaRPr lang="en-US" sz="2400" b="0" strike="noStrike" spc="-1" dirty="0">
              <a:latin typeface="Arial"/>
            </a:endParaRPr>
          </a:p>
          <a:p>
            <a:pPr marL="182880" indent="-182160">
              <a:lnSpc>
                <a:spcPct val="129000"/>
              </a:lnSpc>
              <a:spcBef>
                <a:spcPts val="479"/>
              </a:spcBef>
              <a:buClr>
                <a:srgbClr val="93A299"/>
              </a:buClr>
              <a:buSzPct val="85000"/>
              <a:buFont typeface="Arial"/>
              <a:buChar char="•"/>
            </a:pPr>
            <a:r>
              <a:rPr lang="en-US" sz="2400" b="0" strike="noStrike" spc="-1" dirty="0">
                <a:solidFill>
                  <a:srgbClr val="292934"/>
                </a:solidFill>
                <a:latin typeface="Roboto"/>
                <a:ea typeface="Roboto"/>
              </a:rPr>
              <a:t>Increased knowledge of available Open Source solutions</a:t>
            </a:r>
            <a:endParaRPr lang="en-US" sz="2400" b="0" strike="noStrike" spc="-1" dirty="0">
              <a:latin typeface="Arial"/>
            </a:endParaRPr>
          </a:p>
          <a:p>
            <a:pPr marL="182880" indent="-182160">
              <a:lnSpc>
                <a:spcPct val="129000"/>
              </a:lnSpc>
              <a:spcBef>
                <a:spcPts val="479"/>
              </a:spcBef>
              <a:buClr>
                <a:srgbClr val="93A299"/>
              </a:buClr>
              <a:buSzPct val="85000"/>
              <a:buFont typeface="Arial"/>
              <a:buChar char="•"/>
            </a:pPr>
            <a:r>
              <a:rPr lang="en-US" sz="2400" b="0" strike="noStrike" spc="-1" dirty="0">
                <a:solidFill>
                  <a:srgbClr val="292934"/>
                </a:solidFill>
                <a:latin typeface="Roboto"/>
                <a:ea typeface="Roboto"/>
              </a:rPr>
              <a:t>Reduction and management of infringement risk, increased respect of Open Source developers/owners’ licensing choices</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Fostering relationships with the Open Source community and Open Source organizations</a:t>
            </a:r>
            <a:endParaRPr lang="en-US" sz="2400" b="0" strike="noStrike" spc="-1" dirty="0">
              <a:latin typeface="Arial"/>
            </a:endParaRPr>
          </a:p>
          <a:p>
            <a:pPr marL="182880" indent="-182160">
              <a:lnSpc>
                <a:spcPct val="129000"/>
              </a:lnSpc>
              <a:spcBef>
                <a:spcPts val="479"/>
              </a:spcBef>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281"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30000"/>
              </a:lnSpc>
              <a:buClr>
                <a:srgbClr val="93A299"/>
              </a:buClr>
              <a:buSzPct val="85000"/>
              <a:buFont typeface="Arial"/>
              <a:buChar char="•"/>
            </a:pPr>
            <a:r>
              <a:rPr lang="en-US" sz="2400" b="0" strike="noStrike" spc="-1" dirty="0">
                <a:solidFill>
                  <a:srgbClr val="292934"/>
                </a:solidFill>
                <a:latin typeface="Roboto"/>
                <a:ea typeface="Roboto"/>
              </a:rPr>
              <a:t>What does Open Source compliance mean?</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are two main goals of a Open Source Compliance Program?</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List and describe important business practices of a Open Source Compliance Program.</a:t>
            </a:r>
            <a:endParaRPr lang="en-US" sz="2400" b="0" strike="noStrike" spc="-1" dirty="0">
              <a:latin typeface="Arial"/>
            </a:endParaRPr>
          </a:p>
          <a:p>
            <a:pPr marL="182880" indent="-182160">
              <a:lnSpc>
                <a:spcPct val="13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are some benefits of a Open Source Compliance Program?</a:t>
            </a:r>
            <a:endParaRPr lang="en-US" sz="2400" b="0" strike="noStrike" spc="-1" dirty="0">
              <a:latin typeface="Arial"/>
            </a:endParaRPr>
          </a:p>
          <a:p>
            <a:pPr>
              <a:lnSpc>
                <a:spcPct val="130000"/>
              </a:lnSpc>
              <a:spcBef>
                <a:spcPts val="479"/>
              </a:spcBef>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4</a:t>
            </a:r>
            <a:endParaRPr lang="en-US" sz="3200" b="0" strike="noStrike" spc="-1">
              <a:latin typeface="Arial"/>
            </a:endParaRPr>
          </a:p>
        </p:txBody>
      </p:sp>
      <p:sp>
        <p:nvSpPr>
          <p:cNvPr id="283"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4800" b="0" strike="noStrike" spc="-1" dirty="0">
                <a:solidFill>
                  <a:srgbClr val="F3F2DC"/>
                </a:solidFill>
                <a:latin typeface="Roboto Medium"/>
                <a:ea typeface="Roboto Medium"/>
              </a:rPr>
              <a:t>Key Software Concepts</a:t>
            </a:r>
            <a:br>
              <a:rPr dirty="0"/>
            </a:br>
            <a:r>
              <a:rPr lang="en-US" sz="4800" b="0" strike="noStrike" spc="-1" dirty="0">
                <a:solidFill>
                  <a:srgbClr val="F3F2DC"/>
                </a:solidFill>
                <a:latin typeface="Roboto Medium"/>
                <a:ea typeface="Roboto Medium"/>
              </a:rPr>
              <a:t>for Open Source Review</a:t>
            </a:r>
            <a:endParaRPr lang="en-US" sz="4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How do you want to use a Open Source component?</a:t>
            </a:r>
            <a:endParaRPr lang="en-US" sz="4000" b="0" strike="noStrike" spc="-1" dirty="0">
              <a:latin typeface="Arial"/>
            </a:endParaRPr>
          </a:p>
        </p:txBody>
      </p:sp>
      <p:sp>
        <p:nvSpPr>
          <p:cNvPr id="28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Common scenarios include:</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Incorporation</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Linking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Modification</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Translation</a:t>
            </a:r>
            <a:endParaRPr lang="en-US" sz="2400" b="0" strike="noStrike" spc="-1">
              <a:latin typeface="Arial"/>
            </a:endParaRPr>
          </a:p>
          <a:p>
            <a:pPr marL="343080" indent="-342360">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Incorporation</a:t>
            </a:r>
            <a:endParaRPr lang="en-US" sz="4000" b="0" strike="noStrike" spc="-1">
              <a:latin typeface="Arial"/>
            </a:endParaRPr>
          </a:p>
        </p:txBody>
      </p:sp>
      <p:sp>
        <p:nvSpPr>
          <p:cNvPr id="287" name="CustomShape 2"/>
          <p:cNvSpPr/>
          <p:nvPr/>
        </p:nvSpPr>
        <p:spPr>
          <a:xfrm>
            <a:off x="609480" y="1600200"/>
            <a:ext cx="563940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A developer may copy portions of a Open Source component into your software product. </a:t>
            </a:r>
            <a:endParaRPr lang="en-US" sz="2400" b="0" strike="noStrike" spc="-1" dirty="0">
              <a:latin typeface="Arial"/>
            </a:endParaRPr>
          </a:p>
          <a:p>
            <a:pPr>
              <a:lnSpc>
                <a:spcPct val="100000"/>
              </a:lnSpc>
              <a:spcBef>
                <a:spcPts val="479"/>
              </a:spcBef>
            </a:pPr>
            <a:endParaRPr lang="en-US" sz="2400" b="0" strike="noStrike" spc="-1" dirty="0">
              <a:latin typeface="Arial"/>
            </a:endParaRPr>
          </a:p>
          <a:p>
            <a:pPr>
              <a:lnSpc>
                <a:spcPct val="100000"/>
              </a:lnSpc>
              <a:spcBef>
                <a:spcPts val="479"/>
              </a:spcBef>
            </a:pPr>
            <a:r>
              <a:rPr lang="en-US" sz="2400" b="0" strike="noStrike" spc="-1" dirty="0">
                <a:solidFill>
                  <a:srgbClr val="292934"/>
                </a:solidFill>
                <a:latin typeface="Roboto"/>
                <a:ea typeface="Roboto"/>
              </a:rPr>
              <a:t>Relevant terms include:</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Integrating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Merging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Pasting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Adapting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Inserting</a:t>
            </a:r>
            <a:endParaRPr lang="en-US" sz="2400" b="0" strike="noStrike" spc="-1" dirty="0">
              <a:latin typeface="Arial"/>
            </a:endParaRPr>
          </a:p>
          <a:p>
            <a:pPr marL="182880" indent="-182160">
              <a:lnSpc>
                <a:spcPct val="100000"/>
              </a:lnSpc>
              <a:spcBef>
                <a:spcPts val="479"/>
              </a:spcBef>
            </a:pPr>
            <a:endParaRPr lang="en-US" sz="2400" b="0" strike="noStrike" spc="-1" dirty="0">
              <a:latin typeface="Arial"/>
            </a:endParaRPr>
          </a:p>
        </p:txBody>
      </p:sp>
      <p:pic>
        <p:nvPicPr>
          <p:cNvPr id="288" name="Shape 294"/>
          <p:cNvPicPr/>
          <p:nvPr/>
        </p:nvPicPr>
        <p:blipFill>
          <a:blip r:embed="rId3"/>
          <a:stretch/>
        </p:blipFill>
        <p:spPr>
          <a:xfrm>
            <a:off x="5321880" y="1377360"/>
            <a:ext cx="7600320" cy="42746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Linking</a:t>
            </a:r>
            <a:endParaRPr lang="en-US" sz="4000" b="0" strike="noStrike" spc="-1">
              <a:latin typeface="Arial"/>
            </a:endParaRPr>
          </a:p>
        </p:txBody>
      </p:sp>
      <p:sp>
        <p:nvSpPr>
          <p:cNvPr id="290" name="CustomShape 2"/>
          <p:cNvSpPr/>
          <p:nvPr/>
        </p:nvSpPr>
        <p:spPr>
          <a:xfrm>
            <a:off x="609480" y="1600200"/>
            <a:ext cx="563940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A developer may link or join a Open Source component with your software product. </a:t>
            </a:r>
            <a:endParaRPr lang="en-US" sz="2400" b="0" strike="noStrike" spc="-1" dirty="0">
              <a:latin typeface="Arial"/>
            </a:endParaRPr>
          </a:p>
          <a:p>
            <a:pPr>
              <a:lnSpc>
                <a:spcPct val="100000"/>
              </a:lnSpc>
              <a:spcBef>
                <a:spcPts val="479"/>
              </a:spcBef>
            </a:pPr>
            <a:endParaRPr lang="en-US" sz="2400" b="0" strike="noStrike" spc="-1" dirty="0">
              <a:latin typeface="Arial"/>
            </a:endParaRPr>
          </a:p>
          <a:p>
            <a:pPr>
              <a:lnSpc>
                <a:spcPct val="100000"/>
              </a:lnSpc>
              <a:spcBef>
                <a:spcPts val="479"/>
              </a:spcBef>
            </a:pPr>
            <a:r>
              <a:rPr lang="en-US" sz="2400" b="0" strike="noStrike" spc="-1" dirty="0">
                <a:solidFill>
                  <a:srgbClr val="292934"/>
                </a:solidFill>
                <a:latin typeface="Roboto"/>
                <a:ea typeface="Roboto"/>
              </a:rPr>
              <a:t>Relevant terms include:</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Static/Dynamic Linking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Pairing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Combining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Utilizing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Packaging</a:t>
            </a:r>
            <a:endParaRPr lang="en-US" sz="2400" b="0" strike="noStrike" spc="-1" dirty="0">
              <a:latin typeface="Arial"/>
            </a:endParaRPr>
          </a:p>
          <a:p>
            <a:pPr marL="343080" indent="-3423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Creating interdependency</a:t>
            </a:r>
            <a:endParaRPr lang="en-US" sz="2400" b="0" strike="noStrike" spc="-1" dirty="0">
              <a:latin typeface="Arial"/>
            </a:endParaRPr>
          </a:p>
          <a:p>
            <a:pPr marL="182880" indent="-182160">
              <a:lnSpc>
                <a:spcPct val="100000"/>
              </a:lnSpc>
              <a:spcBef>
                <a:spcPts val="479"/>
              </a:spcBef>
            </a:pPr>
            <a:endParaRPr lang="en-US" sz="2400" b="0" strike="noStrike" spc="-1" dirty="0">
              <a:latin typeface="Arial"/>
            </a:endParaRPr>
          </a:p>
        </p:txBody>
      </p:sp>
      <p:pic>
        <p:nvPicPr>
          <p:cNvPr id="291" name="Shape 302"/>
          <p:cNvPicPr/>
          <p:nvPr/>
        </p:nvPicPr>
        <p:blipFill>
          <a:blip r:embed="rId3"/>
          <a:stretch/>
        </p:blipFill>
        <p:spPr>
          <a:xfrm>
            <a:off x="4365000" y="1441440"/>
            <a:ext cx="9234360" cy="5194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Modification</a:t>
            </a:r>
            <a:endParaRPr lang="en-US" sz="4000" b="0" strike="noStrike" spc="-1">
              <a:latin typeface="Arial"/>
            </a:endParaRPr>
          </a:p>
        </p:txBody>
      </p:sp>
      <p:sp>
        <p:nvSpPr>
          <p:cNvPr id="293" name="CustomShape 2"/>
          <p:cNvSpPr/>
          <p:nvPr/>
        </p:nvSpPr>
        <p:spPr>
          <a:xfrm>
            <a:off x="609480" y="1600200"/>
            <a:ext cx="360432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A developer may make changes to a Open Source component, including:</a:t>
            </a:r>
            <a:endParaRPr lang="en-US" sz="2400" b="0" strike="noStrike" spc="-1" dirty="0">
              <a:latin typeface="Arial"/>
            </a:endParaRPr>
          </a:p>
          <a:p>
            <a:pPr>
              <a:lnSpc>
                <a:spcPct val="100000"/>
              </a:lnSpc>
              <a:spcBef>
                <a:spcPts val="479"/>
              </a:spcBef>
            </a:pP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Adding/injecting new code into the Open Source component</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Fixing, optimizing or making changes to the Open Source component</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Deleting or removing code</a:t>
            </a:r>
            <a:endParaRPr lang="en-US" sz="2400" b="0" strike="noStrike" spc="-1" dirty="0">
              <a:latin typeface="Arial"/>
            </a:endParaRPr>
          </a:p>
        </p:txBody>
      </p:sp>
      <p:pic>
        <p:nvPicPr>
          <p:cNvPr id="294" name="Shape 310"/>
          <p:cNvPicPr/>
          <p:nvPr/>
        </p:nvPicPr>
        <p:blipFill>
          <a:blip r:embed="rId3"/>
          <a:stretch/>
        </p:blipFill>
        <p:spPr>
          <a:xfrm>
            <a:off x="3499560" y="482400"/>
            <a:ext cx="7619400" cy="5819040"/>
          </a:xfrm>
          <a:prstGeom prst="rect">
            <a:avLst/>
          </a:prstGeom>
          <a:ln>
            <a:noFill/>
          </a:ln>
        </p:spPr>
      </p:pic>
      <p:sp>
        <p:nvSpPr>
          <p:cNvPr id="295" name="CustomShape 3"/>
          <p:cNvSpPr/>
          <p:nvPr/>
        </p:nvSpPr>
        <p:spPr>
          <a:xfrm>
            <a:off x="9891360" y="2744280"/>
            <a:ext cx="1849320" cy="15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Fixing </a:t>
            </a:r>
            <a:endParaRPr lang="en-US" sz="2400" b="0" strike="noStrike" spc="-1">
              <a:latin typeface="Arial"/>
            </a:endParaRPr>
          </a:p>
          <a:p>
            <a:pPr>
              <a:lnSpc>
                <a:spcPct val="100000"/>
              </a:lnSpc>
            </a:pPr>
            <a:r>
              <a:rPr lang="en-US" sz="2400" b="0" strike="noStrike" spc="-1">
                <a:solidFill>
                  <a:srgbClr val="292934"/>
                </a:solidFill>
                <a:latin typeface="Roboto Condensed"/>
                <a:ea typeface="Roboto Condensed"/>
              </a:rPr>
              <a:t>Optimizing</a:t>
            </a:r>
            <a:endParaRPr lang="en-US" sz="2400" b="0" strike="noStrike" spc="-1">
              <a:latin typeface="Arial"/>
            </a:endParaRPr>
          </a:p>
          <a:p>
            <a:pPr>
              <a:lnSpc>
                <a:spcPct val="100000"/>
              </a:lnSpc>
            </a:pPr>
            <a:r>
              <a:rPr lang="en-US" sz="2400" b="0" strike="noStrike" spc="-1">
                <a:solidFill>
                  <a:srgbClr val="292934"/>
                </a:solidFill>
                <a:latin typeface="Roboto Condensed"/>
                <a:ea typeface="Roboto Condensed"/>
              </a:rPr>
              <a:t>Changing</a:t>
            </a:r>
            <a:endParaRPr lang="en-US" sz="2400" b="0" strike="noStrike" spc="-1">
              <a:latin typeface="Arial"/>
            </a:endParaRPr>
          </a:p>
          <a:p>
            <a:pPr>
              <a:lnSpc>
                <a:spcPct val="100000"/>
              </a:lnSpc>
            </a:pPr>
            <a:endParaRPr lang="en-US" sz="2400" b="0" strike="noStrike" spc="-1">
              <a:latin typeface="Arial"/>
            </a:endParaRPr>
          </a:p>
        </p:txBody>
      </p:sp>
      <p:sp>
        <p:nvSpPr>
          <p:cNvPr id="296" name="CustomShape 4"/>
          <p:cNvSpPr/>
          <p:nvPr/>
        </p:nvSpPr>
        <p:spPr>
          <a:xfrm>
            <a:off x="4427640" y="1459080"/>
            <a:ext cx="1740600" cy="110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Adding</a:t>
            </a:r>
            <a:endParaRPr lang="en-US" sz="2400" b="0" strike="noStrike" spc="-1">
              <a:latin typeface="Arial"/>
            </a:endParaRPr>
          </a:p>
          <a:p>
            <a:pPr>
              <a:lnSpc>
                <a:spcPct val="100000"/>
              </a:lnSpc>
            </a:pPr>
            <a:r>
              <a:rPr lang="en-US" sz="2400" b="0" strike="noStrike" spc="-1">
                <a:solidFill>
                  <a:srgbClr val="292934"/>
                </a:solidFill>
                <a:latin typeface="Roboto Condensed"/>
                <a:ea typeface="Roboto Condensed"/>
              </a:rPr>
              <a:t>Injecting</a:t>
            </a:r>
            <a:endParaRPr lang="en-US" sz="2400" b="0" strike="noStrike" spc="-1">
              <a:latin typeface="Arial"/>
            </a:endParaRPr>
          </a:p>
          <a:p>
            <a:pPr>
              <a:lnSpc>
                <a:spcPct val="100000"/>
              </a:lnSpc>
            </a:pPr>
            <a:endParaRPr lang="en-US" sz="2400" b="0" strike="noStrike" spc="-1">
              <a:latin typeface="Arial"/>
            </a:endParaRPr>
          </a:p>
        </p:txBody>
      </p:sp>
      <p:sp>
        <p:nvSpPr>
          <p:cNvPr id="297" name="CustomShape 5"/>
          <p:cNvSpPr/>
          <p:nvPr/>
        </p:nvSpPr>
        <p:spPr>
          <a:xfrm>
            <a:off x="4380840" y="5853240"/>
            <a:ext cx="193932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Deleting</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Translation</a:t>
            </a:r>
            <a:endParaRPr lang="en-US" sz="4000" b="0" strike="noStrike" spc="-1">
              <a:latin typeface="Arial"/>
            </a:endParaRPr>
          </a:p>
        </p:txBody>
      </p:sp>
      <p:sp>
        <p:nvSpPr>
          <p:cNvPr id="299" name="CustomShape 2"/>
          <p:cNvSpPr/>
          <p:nvPr/>
        </p:nvSpPr>
        <p:spPr>
          <a:xfrm>
            <a:off x="609480" y="1600200"/>
            <a:ext cx="563940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A developer may transform the code from one state to another.</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Examples include:</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Translating Chinese to English </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Converting C++ to Java </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Compiling into binary</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pic>
        <p:nvPicPr>
          <p:cNvPr id="300" name="Shape 321"/>
          <p:cNvPicPr/>
          <p:nvPr/>
        </p:nvPicPr>
        <p:blipFill>
          <a:blip r:embed="rId3"/>
          <a:stretch/>
        </p:blipFill>
        <p:spPr>
          <a:xfrm>
            <a:off x="4454640" y="913680"/>
            <a:ext cx="10157760" cy="57135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Development Tools</a:t>
            </a:r>
            <a:endParaRPr lang="en-US" sz="4000" b="0" strike="noStrike" spc="-1">
              <a:latin typeface="Arial"/>
            </a:endParaRPr>
          </a:p>
        </p:txBody>
      </p:sp>
      <p:sp>
        <p:nvSpPr>
          <p:cNvPr id="302" name="CustomShape 2"/>
          <p:cNvSpPr/>
          <p:nvPr/>
        </p:nvSpPr>
        <p:spPr>
          <a:xfrm>
            <a:off x="609480" y="1600200"/>
            <a:ext cx="453924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Development tools may perform some of these operations behind the scenes.</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For example, a tool may inject portions of its own code into output of the tool.</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pic>
        <p:nvPicPr>
          <p:cNvPr id="303" name="Shape 329"/>
          <p:cNvPicPr/>
          <p:nvPr/>
        </p:nvPicPr>
        <p:blipFill>
          <a:blip r:embed="rId3"/>
          <a:stretch/>
        </p:blipFill>
        <p:spPr>
          <a:xfrm>
            <a:off x="4850640" y="1104120"/>
            <a:ext cx="6156000" cy="4701600"/>
          </a:xfrm>
          <a:prstGeom prst="rect">
            <a:avLst/>
          </a:prstGeom>
          <a:ln>
            <a:noFill/>
          </a:ln>
        </p:spPr>
      </p:pic>
      <p:sp>
        <p:nvSpPr>
          <p:cNvPr id="304" name="CustomShape 3"/>
          <p:cNvSpPr/>
          <p:nvPr/>
        </p:nvSpPr>
        <p:spPr>
          <a:xfrm>
            <a:off x="7337880" y="1166760"/>
            <a:ext cx="242316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Inject material</a:t>
            </a:r>
            <a:endParaRPr lang="en-US" sz="2400" b="0" strike="noStrike" spc="-1">
              <a:latin typeface="Arial"/>
            </a:endParaRPr>
          </a:p>
        </p:txBody>
      </p:sp>
      <p:sp>
        <p:nvSpPr>
          <p:cNvPr id="305" name="CustomShape 4"/>
          <p:cNvSpPr/>
          <p:nvPr/>
        </p:nvSpPr>
        <p:spPr>
          <a:xfrm>
            <a:off x="7200360" y="5575320"/>
            <a:ext cx="29430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Modify the material</a:t>
            </a:r>
            <a:endParaRPr lang="en-US" sz="2400" b="0" strike="noStrike" spc="-1">
              <a:latin typeface="Arial"/>
            </a:endParaRPr>
          </a:p>
        </p:txBody>
      </p:sp>
      <p:sp>
        <p:nvSpPr>
          <p:cNvPr id="306" name="CustomShape 5"/>
          <p:cNvSpPr/>
          <p:nvPr/>
        </p:nvSpPr>
        <p:spPr>
          <a:xfrm>
            <a:off x="8885880" y="4339080"/>
            <a:ext cx="34002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Translate the material</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How is the Open Source component distributed?</a:t>
            </a:r>
            <a:endParaRPr lang="en-US" sz="4000" b="0" strike="noStrike" spc="-1" dirty="0">
              <a:latin typeface="Arial"/>
            </a:endParaRPr>
          </a:p>
        </p:txBody>
      </p:sp>
      <p:sp>
        <p:nvSpPr>
          <p:cNvPr id="308" name="CustomShape 2"/>
          <p:cNvSpPr/>
          <p:nvPr/>
        </p:nvSpPr>
        <p:spPr>
          <a:xfrm>
            <a:off x="609480" y="1600200"/>
            <a:ext cx="10972080" cy="5123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Who receives the software?</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Customer/Partner</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Community project</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Another legal entity within the business group (this may count as distribution)</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format for delivery?</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Source code delivery</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Binary delivery</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Pre-loaded onto hardware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1</a:t>
            </a:r>
            <a:endParaRPr lang="en-US" sz="3200" b="0" strike="noStrike" spc="-1">
              <a:latin typeface="Arial"/>
            </a:endParaRPr>
          </a:p>
        </p:txBody>
      </p:sp>
      <p:sp>
        <p:nvSpPr>
          <p:cNvPr id="227"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What is Intellectual Property?</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310"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is incorporation?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linking?</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modification?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translation?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factors are important in assessing a distribution?</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5</a:t>
            </a:r>
            <a:endParaRPr lang="en-US" sz="3200" b="0" strike="noStrike" spc="-1">
              <a:latin typeface="Arial"/>
            </a:endParaRPr>
          </a:p>
        </p:txBody>
      </p:sp>
      <p:sp>
        <p:nvSpPr>
          <p:cNvPr id="312"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dirty="0">
                <a:solidFill>
                  <a:srgbClr val="F3F2DC"/>
                </a:solidFill>
                <a:latin typeface="Roboto Medium"/>
                <a:ea typeface="Roboto Medium"/>
              </a:rPr>
              <a:t>Running a Open Source Review</a:t>
            </a:r>
            <a:endParaRPr lang="en-US" sz="4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Review</a:t>
            </a:r>
            <a:endParaRPr lang="en-US" sz="4000" b="0" strike="noStrike" spc="-1" dirty="0">
              <a:latin typeface="Arial"/>
            </a:endParaRPr>
          </a:p>
        </p:txBody>
      </p:sp>
      <p:sp>
        <p:nvSpPr>
          <p:cNvPr id="314"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After Program and Product Management and Engineers have reviewed proposed Open Source components for usefulness and quality, a review of the rights and obligations</a:t>
            </a:r>
            <a:br>
              <a:rPr dirty="0"/>
            </a:br>
            <a:r>
              <a:rPr lang="en-US" sz="2400" b="0" strike="noStrike" spc="-1" dirty="0">
                <a:solidFill>
                  <a:srgbClr val="292934"/>
                </a:solidFill>
                <a:latin typeface="Roboto"/>
                <a:ea typeface="Roboto"/>
              </a:rPr>
              <a:t>associated with the use of the selected components should be initiated</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 key element to a Open Source Compliance Program is a </a:t>
            </a:r>
            <a:r>
              <a:rPr lang="en-US" sz="2400" b="0" i="1" strike="noStrike" spc="-1" dirty="0">
                <a:solidFill>
                  <a:srgbClr val="292934"/>
                </a:solidFill>
                <a:latin typeface="Roboto"/>
                <a:ea typeface="Roboto"/>
              </a:rPr>
              <a:t>Open Source Review </a:t>
            </a:r>
            <a:r>
              <a:rPr lang="en-US" sz="2400" b="0" strike="noStrike" spc="-1" dirty="0">
                <a:solidFill>
                  <a:srgbClr val="292934"/>
                </a:solidFill>
                <a:latin typeface="Roboto"/>
                <a:ea typeface="Roboto"/>
              </a:rPr>
              <a:t>process. This process is where a company can analyze the Open Source software it uses and understand its rights and obligations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Open Source Review process includes the following steps:</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Gather relevant information</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Analyze and understand license obligations</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Provide guidance compatible with company policy and business objectives</a:t>
            </a:r>
            <a:endParaRPr lang="en-US" sz="2000" b="0" strike="noStrike" spc="-1" dirty="0">
              <a:latin typeface="Arial"/>
            </a:endParaRPr>
          </a:p>
          <a:p>
            <a:pPr>
              <a:lnSpc>
                <a:spcPct val="100000"/>
              </a:lnSpc>
              <a:spcBef>
                <a:spcPts val="479"/>
              </a:spcBef>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Initiating a Open Source Review</a:t>
            </a:r>
            <a:endParaRPr lang="en-US" sz="4000" b="0" strike="noStrike" spc="-1" dirty="0">
              <a:latin typeface="Arial"/>
            </a:endParaRPr>
          </a:p>
        </p:txBody>
      </p:sp>
      <p:sp>
        <p:nvSpPr>
          <p:cNvPr id="316" name="CustomShape 2"/>
          <p:cNvSpPr/>
          <p:nvPr/>
        </p:nvSpPr>
        <p:spPr>
          <a:xfrm>
            <a:off x="304920" y="5109840"/>
            <a:ext cx="11277000" cy="1776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Anyone working with Open Source in the company should be able to initiate a Open Source Review, including Program or Product Managers, Engineers, and Legal. </a:t>
            </a:r>
            <a:endParaRPr lang="en-US" sz="2400" b="0" strike="noStrike" spc="-1" dirty="0">
              <a:latin typeface="Arial"/>
            </a:endParaRPr>
          </a:p>
          <a:p>
            <a:pPr>
              <a:lnSpc>
                <a:spcPct val="100000"/>
              </a:lnSpc>
              <a:spcBef>
                <a:spcPts val="479"/>
              </a:spcBef>
            </a:pPr>
            <a:r>
              <a:rPr lang="en-US" sz="1600" b="0" i="1" strike="noStrike" spc="-1" dirty="0">
                <a:solidFill>
                  <a:srgbClr val="292934"/>
                </a:solidFill>
                <a:latin typeface="Roboto"/>
                <a:ea typeface="Roboto"/>
              </a:rPr>
              <a:t>Note: The process often starts when new Open Source-based software is selected by engineering or outside vendors</a:t>
            </a:r>
            <a:r>
              <a:rPr lang="en-US" sz="2400" b="0" i="1" strike="noStrike" spc="-1" dirty="0">
                <a:solidFill>
                  <a:srgbClr val="292934"/>
                </a:solidFill>
                <a:latin typeface="Roboto"/>
                <a:ea typeface="Roboto"/>
              </a:rPr>
              <a:t>.</a:t>
            </a:r>
            <a:endParaRPr lang="en-US" sz="2400" b="0" strike="noStrike" spc="-1" dirty="0">
              <a:latin typeface="Arial"/>
            </a:endParaRPr>
          </a:p>
          <a:p>
            <a:pPr marL="457200" indent="-456480">
              <a:lnSpc>
                <a:spcPct val="100000"/>
              </a:lnSpc>
              <a:spcBef>
                <a:spcPts val="479"/>
              </a:spcBef>
            </a:pPr>
            <a:endParaRPr lang="en-US" sz="2400" b="0" strike="noStrike" spc="-1" dirty="0">
              <a:latin typeface="Arial"/>
            </a:endParaRPr>
          </a:p>
        </p:txBody>
      </p:sp>
      <p:pic>
        <p:nvPicPr>
          <p:cNvPr id="317" name="Shape 368"/>
          <p:cNvPicPr/>
          <p:nvPr/>
        </p:nvPicPr>
        <p:blipFill>
          <a:blip r:embed="rId3"/>
          <a:stretch/>
        </p:blipFill>
        <p:spPr>
          <a:xfrm>
            <a:off x="3959280" y="1703160"/>
            <a:ext cx="4272120" cy="1459440"/>
          </a:xfrm>
          <a:prstGeom prst="rect">
            <a:avLst/>
          </a:prstGeom>
          <a:ln>
            <a:noFill/>
          </a:ln>
        </p:spPr>
      </p:pic>
      <p:sp>
        <p:nvSpPr>
          <p:cNvPr id="318" name="CustomShape 3"/>
          <p:cNvSpPr/>
          <p:nvPr/>
        </p:nvSpPr>
        <p:spPr>
          <a:xfrm>
            <a:off x="4748040" y="2332080"/>
            <a:ext cx="260928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dirty="0">
                <a:solidFill>
                  <a:srgbClr val="808080"/>
                </a:solidFill>
                <a:latin typeface="Roboto"/>
                <a:ea typeface="Roboto"/>
              </a:rPr>
              <a:t>Initiate a Open Source Review </a:t>
            </a:r>
            <a:endParaRPr lang="en-US" sz="2400" b="0" strike="noStrike" spc="-1" dirty="0">
              <a:latin typeface="Arial"/>
            </a:endParaRPr>
          </a:p>
        </p:txBody>
      </p:sp>
      <p:pic>
        <p:nvPicPr>
          <p:cNvPr id="319" name="Shape 370"/>
          <p:cNvPicPr/>
          <p:nvPr/>
        </p:nvPicPr>
        <p:blipFill>
          <a:blip r:embed="rId4"/>
          <a:stretch/>
        </p:blipFill>
        <p:spPr>
          <a:xfrm>
            <a:off x="3325680" y="3284640"/>
            <a:ext cx="658080" cy="1298160"/>
          </a:xfrm>
          <a:prstGeom prst="rect">
            <a:avLst/>
          </a:prstGeom>
          <a:ln>
            <a:noFill/>
          </a:ln>
        </p:spPr>
      </p:pic>
      <p:grpSp>
        <p:nvGrpSpPr>
          <p:cNvPr id="320" name="Group 4"/>
          <p:cNvGrpSpPr/>
          <p:nvPr/>
        </p:nvGrpSpPr>
        <p:grpSpPr>
          <a:xfrm>
            <a:off x="1873080" y="3284640"/>
            <a:ext cx="1425960" cy="1211760"/>
            <a:chOff x="1873080" y="3284640"/>
            <a:chExt cx="1425960" cy="1211760"/>
          </a:xfrm>
        </p:grpSpPr>
        <p:grpSp>
          <p:nvGrpSpPr>
            <p:cNvPr id="321" name="Group 5"/>
            <p:cNvGrpSpPr/>
            <p:nvPr/>
          </p:nvGrpSpPr>
          <p:grpSpPr>
            <a:xfrm>
              <a:off x="1873080" y="3284640"/>
              <a:ext cx="1425960" cy="770400"/>
              <a:chOff x="1873080" y="3284640"/>
              <a:chExt cx="1425960" cy="770400"/>
            </a:xfrm>
          </p:grpSpPr>
          <p:sp>
            <p:nvSpPr>
              <p:cNvPr id="322" name="CustomShape 6"/>
              <p:cNvSpPr/>
              <p:nvPr/>
            </p:nvSpPr>
            <p:spPr>
              <a:xfrm>
                <a:off x="1873080" y="377892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23" name="CustomShape 7"/>
              <p:cNvSpPr/>
              <p:nvPr/>
            </p:nvSpPr>
            <p:spPr>
              <a:xfrm>
                <a:off x="1877760" y="328464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24" name="CustomShape 8"/>
            <p:cNvSpPr/>
            <p:nvPr/>
          </p:nvSpPr>
          <p:spPr>
            <a:xfrm>
              <a:off x="2421360" y="422028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What information do you need to gather?</a:t>
            </a:r>
            <a:endParaRPr lang="en-US" sz="4000" b="0" strike="noStrike" spc="-1">
              <a:latin typeface="Arial"/>
            </a:endParaRPr>
          </a:p>
        </p:txBody>
      </p:sp>
      <p:sp>
        <p:nvSpPr>
          <p:cNvPr id="326"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When analyzing Open Source usage, collect information about the identity of the Open Source component, its origin, and how the Open Source component will be used. This may include:</a:t>
            </a:r>
            <a:endParaRPr lang="en-US" sz="2400" b="0" strike="noStrike" spc="-1" dirty="0">
              <a:latin typeface="Arial"/>
            </a:endParaRPr>
          </a:p>
        </p:txBody>
      </p:sp>
      <p:graphicFrame>
        <p:nvGraphicFramePr>
          <p:cNvPr id="327" name="Table 3"/>
          <p:cNvGraphicFramePr/>
          <p:nvPr/>
        </p:nvGraphicFramePr>
        <p:xfrm>
          <a:off x="952560" y="2998440"/>
          <a:ext cx="10286640" cy="3546360"/>
        </p:xfrm>
        <a:graphic>
          <a:graphicData uri="http://schemas.openxmlformats.org/drawingml/2006/table">
            <a:tbl>
              <a:tblPr/>
              <a:tblGrid>
                <a:gridCol w="5143320">
                  <a:extLst>
                    <a:ext uri="{9D8B030D-6E8A-4147-A177-3AD203B41FA5}">
                      <a16:colId xmlns:a16="http://schemas.microsoft.com/office/drawing/2014/main" val="20000"/>
                    </a:ext>
                  </a:extLst>
                </a:gridCol>
                <a:gridCol w="5143320">
                  <a:extLst>
                    <a:ext uri="{9D8B030D-6E8A-4147-A177-3AD203B41FA5}">
                      <a16:colId xmlns:a16="http://schemas.microsoft.com/office/drawing/2014/main" val="20001"/>
                    </a:ext>
                  </a:extLst>
                </a:gridCol>
              </a:tblGrid>
              <a:tr h="3546360">
                <a:tc>
                  <a:txBody>
                    <a:bodyPr/>
                    <a:lstStyle/>
                    <a:p>
                      <a:pPr marL="457200" indent="-342360">
                        <a:lnSpc>
                          <a:spcPct val="100000"/>
                        </a:lnSpc>
                        <a:buClr>
                          <a:srgbClr val="000000"/>
                        </a:buClr>
                        <a:buFont typeface="Roboto"/>
                        <a:buChar char="●"/>
                      </a:pPr>
                      <a:r>
                        <a:rPr lang="en-US" sz="1600" b="0" strike="noStrike" spc="-1">
                          <a:solidFill>
                            <a:srgbClr val="000000"/>
                          </a:solidFill>
                          <a:latin typeface="Roboto"/>
                          <a:ea typeface="Roboto"/>
                        </a:rPr>
                        <a:t>Package name</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Status of the community around the package (activity, diverse membership, responsiveness)</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Version</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Download or source code URL</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Copyright owner</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License and License URL</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Attribution and other notices and URLs</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Description of modifications intended to be made</a:t>
                      </a:r>
                      <a:endParaRPr lang="en-US" sz="16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marL="457200" indent="-342360">
                        <a:lnSpc>
                          <a:spcPct val="100000"/>
                        </a:lnSpc>
                        <a:buClr>
                          <a:srgbClr val="000000"/>
                        </a:buClr>
                        <a:buFont typeface="Roboto"/>
                        <a:buChar char="●"/>
                      </a:pPr>
                      <a:r>
                        <a:rPr lang="en-US" sz="1600" b="0" strike="noStrike" spc="-1">
                          <a:solidFill>
                            <a:srgbClr val="000000"/>
                          </a:solidFill>
                          <a:latin typeface="Roboto"/>
                          <a:ea typeface="Roboto"/>
                        </a:rPr>
                        <a:t>List of dependencies</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Intended use in your product</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First product release that will include the package</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Location where the source code will be maintained</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Possible previous approvals in another context</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If from an external vendor: </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Development team's point of contact</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Copyright notices, attribution, source code for vendor modifications if needed to satisfy license obligations</a:t>
                      </a:r>
                      <a:endParaRPr lang="en-US" sz="16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Review Team</a:t>
            </a:r>
            <a:endParaRPr lang="en-US" sz="4000" b="0" strike="noStrike" spc="-1" dirty="0">
              <a:latin typeface="Arial"/>
            </a:endParaRPr>
          </a:p>
        </p:txBody>
      </p:sp>
      <p:sp>
        <p:nvSpPr>
          <p:cNvPr id="329" name="CustomShape 2"/>
          <p:cNvSpPr/>
          <p:nvPr/>
        </p:nvSpPr>
        <p:spPr>
          <a:xfrm>
            <a:off x="304920" y="4307760"/>
            <a:ext cx="11277000" cy="259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dirty="0">
                <a:solidFill>
                  <a:srgbClr val="292934"/>
                </a:solidFill>
                <a:latin typeface="Roboto"/>
                <a:ea typeface="Roboto"/>
              </a:rPr>
              <a:t>A Open Source Review team includes the company representatives that support, guide, coordinate and review the use of Open Source. These representatives may include:</a:t>
            </a:r>
            <a:endParaRPr lang="en-US" sz="2000" b="0" strike="noStrike" spc="-1" dirty="0">
              <a:latin typeface="Arial"/>
            </a:endParaRPr>
          </a:p>
          <a:p>
            <a:pPr marL="182880" indent="-182160">
              <a:lnSpc>
                <a:spcPct val="130000"/>
              </a:lnSpc>
              <a:spcBef>
                <a:spcPts val="400"/>
              </a:spcBef>
              <a:buClr>
                <a:srgbClr val="93A299"/>
              </a:buClr>
              <a:buSzPct val="85000"/>
              <a:buFont typeface="Arial"/>
              <a:buChar char="•"/>
            </a:pPr>
            <a:r>
              <a:rPr lang="en-US" sz="2000" b="0" strike="noStrike" spc="-1" dirty="0">
                <a:solidFill>
                  <a:srgbClr val="292934"/>
                </a:solidFill>
                <a:latin typeface="Roboto"/>
                <a:ea typeface="Roboto"/>
              </a:rPr>
              <a:t>Legal to identify and evaluate license obligations</a:t>
            </a:r>
            <a:endParaRPr lang="en-US" sz="2000" b="0" strike="noStrike" spc="-1" dirty="0">
              <a:latin typeface="Arial"/>
            </a:endParaRPr>
          </a:p>
          <a:p>
            <a:pPr marL="182880" indent="-182160">
              <a:lnSpc>
                <a:spcPct val="130000"/>
              </a:lnSpc>
              <a:spcBef>
                <a:spcPts val="400"/>
              </a:spcBef>
              <a:buClr>
                <a:srgbClr val="93A299"/>
              </a:buClr>
              <a:buSzPct val="85000"/>
              <a:buFont typeface="Arial"/>
              <a:buChar char="•"/>
            </a:pPr>
            <a:r>
              <a:rPr lang="en-US" sz="2000" b="0" strike="noStrike" spc="-1" dirty="0">
                <a:solidFill>
                  <a:srgbClr val="292934"/>
                </a:solidFill>
                <a:latin typeface="Roboto"/>
                <a:ea typeface="Roboto"/>
              </a:rPr>
              <a:t>Source code scanning and tooling support to help identify and track Open Source usage</a:t>
            </a:r>
            <a:endParaRPr lang="en-US" sz="2000" b="0" strike="noStrike" spc="-1" dirty="0">
              <a:latin typeface="Arial"/>
            </a:endParaRPr>
          </a:p>
          <a:p>
            <a:pPr marL="182880" indent="-182160">
              <a:lnSpc>
                <a:spcPct val="130000"/>
              </a:lnSpc>
              <a:spcBef>
                <a:spcPts val="400"/>
              </a:spcBef>
              <a:buClr>
                <a:srgbClr val="93A299"/>
              </a:buClr>
              <a:buSzPct val="85000"/>
              <a:buFont typeface="Arial"/>
              <a:buChar char="•"/>
            </a:pPr>
            <a:r>
              <a:rPr lang="en-US" sz="2000" b="0" strike="noStrike" spc="-1" dirty="0">
                <a:solidFill>
                  <a:srgbClr val="292934"/>
                </a:solidFill>
                <a:latin typeface="Roboto"/>
                <a:ea typeface="Roboto"/>
              </a:rPr>
              <a:t>Engineering Specialists working with business interests, commercial licensing, export compliance, etc., who may be impacted by Open Source usage</a:t>
            </a:r>
            <a:endParaRPr lang="en-US" sz="2000" b="0" strike="noStrike" spc="-1" dirty="0">
              <a:latin typeface="Arial"/>
            </a:endParaRPr>
          </a:p>
        </p:txBody>
      </p:sp>
      <p:pic>
        <p:nvPicPr>
          <p:cNvPr id="330" name="Shape 391"/>
          <p:cNvPicPr/>
          <p:nvPr/>
        </p:nvPicPr>
        <p:blipFill>
          <a:blip r:embed="rId3"/>
          <a:stretch/>
        </p:blipFill>
        <p:spPr>
          <a:xfrm>
            <a:off x="3959280" y="1402920"/>
            <a:ext cx="4272120" cy="1459440"/>
          </a:xfrm>
          <a:prstGeom prst="rect">
            <a:avLst/>
          </a:prstGeom>
          <a:ln>
            <a:noFill/>
          </a:ln>
        </p:spPr>
      </p:pic>
      <p:sp>
        <p:nvSpPr>
          <p:cNvPr id="331" name="CustomShape 3"/>
          <p:cNvSpPr/>
          <p:nvPr/>
        </p:nvSpPr>
        <p:spPr>
          <a:xfrm>
            <a:off x="4633920" y="2031840"/>
            <a:ext cx="273780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dirty="0">
                <a:solidFill>
                  <a:srgbClr val="808080"/>
                </a:solidFill>
                <a:latin typeface="Roboto"/>
                <a:ea typeface="Roboto"/>
              </a:rPr>
              <a:t>Initiate a Open Source Review </a:t>
            </a:r>
            <a:endParaRPr lang="en-US" sz="2400" b="0" strike="noStrike" spc="-1" dirty="0">
              <a:latin typeface="Arial"/>
            </a:endParaRPr>
          </a:p>
        </p:txBody>
      </p:sp>
      <p:pic>
        <p:nvPicPr>
          <p:cNvPr id="332" name="Shape 393"/>
          <p:cNvPicPr/>
          <p:nvPr/>
        </p:nvPicPr>
        <p:blipFill>
          <a:blip r:embed="rId4"/>
          <a:stretch/>
        </p:blipFill>
        <p:spPr>
          <a:xfrm>
            <a:off x="3325680" y="2984400"/>
            <a:ext cx="658080" cy="1298160"/>
          </a:xfrm>
          <a:prstGeom prst="rect">
            <a:avLst/>
          </a:prstGeom>
          <a:ln>
            <a:noFill/>
          </a:ln>
        </p:spPr>
      </p:pic>
      <p:grpSp>
        <p:nvGrpSpPr>
          <p:cNvPr id="333" name="Group 4"/>
          <p:cNvGrpSpPr/>
          <p:nvPr/>
        </p:nvGrpSpPr>
        <p:grpSpPr>
          <a:xfrm>
            <a:off x="1873080" y="2984400"/>
            <a:ext cx="1425960" cy="1211760"/>
            <a:chOff x="1873080" y="2984400"/>
            <a:chExt cx="1425960" cy="1211760"/>
          </a:xfrm>
        </p:grpSpPr>
        <p:grpSp>
          <p:nvGrpSpPr>
            <p:cNvPr id="334" name="Group 5"/>
            <p:cNvGrpSpPr/>
            <p:nvPr/>
          </p:nvGrpSpPr>
          <p:grpSpPr>
            <a:xfrm>
              <a:off x="1873080" y="2984400"/>
              <a:ext cx="1425960" cy="770400"/>
              <a:chOff x="1873080" y="2984400"/>
              <a:chExt cx="1425960" cy="770400"/>
            </a:xfrm>
          </p:grpSpPr>
          <p:sp>
            <p:nvSpPr>
              <p:cNvPr id="335" name="CustomShape 6"/>
              <p:cNvSpPr/>
              <p:nvPr/>
            </p:nvSpPr>
            <p:spPr>
              <a:xfrm>
                <a:off x="1873080" y="347868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36" name="CustomShape 7"/>
              <p:cNvSpPr/>
              <p:nvPr/>
            </p:nvSpPr>
            <p:spPr>
              <a:xfrm>
                <a:off x="1877760" y="298440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37" name="CustomShape 8"/>
            <p:cNvSpPr/>
            <p:nvPr/>
          </p:nvSpPr>
          <p:spPr>
            <a:xfrm>
              <a:off x="2421360" y="392004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pic>
        <p:nvPicPr>
          <p:cNvPr id="338" name="Shape 399"/>
          <p:cNvPicPr/>
          <p:nvPr/>
        </p:nvPicPr>
        <p:blipFill>
          <a:blip r:embed="rId5"/>
          <a:stretch/>
        </p:blipFill>
        <p:spPr>
          <a:xfrm>
            <a:off x="8772480" y="2797560"/>
            <a:ext cx="659520" cy="1301040"/>
          </a:xfrm>
          <a:prstGeom prst="rect">
            <a:avLst/>
          </a:prstGeom>
          <a:ln>
            <a:noFill/>
          </a:ln>
        </p:spPr>
      </p:pic>
      <p:pic>
        <p:nvPicPr>
          <p:cNvPr id="339" name="Shape 400"/>
          <p:cNvPicPr/>
          <p:nvPr/>
        </p:nvPicPr>
        <p:blipFill>
          <a:blip r:embed="rId6"/>
          <a:stretch/>
        </p:blipFill>
        <p:spPr>
          <a:xfrm>
            <a:off x="7821360" y="2797560"/>
            <a:ext cx="659520" cy="1301040"/>
          </a:xfrm>
          <a:prstGeom prst="rect">
            <a:avLst/>
          </a:prstGeom>
          <a:ln>
            <a:noFill/>
          </a:ln>
        </p:spPr>
      </p:pic>
      <p:pic>
        <p:nvPicPr>
          <p:cNvPr id="340" name="Shape 401"/>
          <p:cNvPicPr/>
          <p:nvPr/>
        </p:nvPicPr>
        <p:blipFill>
          <a:blip r:embed="rId7"/>
          <a:stretch/>
        </p:blipFill>
        <p:spPr>
          <a:xfrm>
            <a:off x="9846720" y="2797560"/>
            <a:ext cx="659520" cy="1301040"/>
          </a:xfrm>
          <a:prstGeom prst="rect">
            <a:avLst/>
          </a:prstGeom>
          <a:ln>
            <a:noFill/>
          </a:ln>
        </p:spPr>
      </p:pic>
      <p:sp>
        <p:nvSpPr>
          <p:cNvPr id="341" name="CustomShape 9"/>
          <p:cNvSpPr/>
          <p:nvPr/>
        </p:nvSpPr>
        <p:spPr>
          <a:xfrm>
            <a:off x="7901640" y="413892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42" name="CustomShape 10"/>
          <p:cNvSpPr/>
          <p:nvPr/>
        </p:nvSpPr>
        <p:spPr>
          <a:xfrm>
            <a:off x="8577000" y="414180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43" name="CustomShape 11"/>
          <p:cNvSpPr/>
          <p:nvPr/>
        </p:nvSpPr>
        <p:spPr>
          <a:xfrm>
            <a:off x="9468000" y="4141800"/>
            <a:ext cx="945360" cy="27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Analyzing Proposed Open Source Usage</a:t>
            </a:r>
            <a:endParaRPr lang="en-US" sz="4000" b="0" strike="noStrike" spc="-1" dirty="0">
              <a:latin typeface="Arial"/>
            </a:endParaRPr>
          </a:p>
        </p:txBody>
      </p:sp>
      <p:sp>
        <p:nvSpPr>
          <p:cNvPr id="345" name="CustomShape 2"/>
          <p:cNvSpPr/>
          <p:nvPr/>
        </p:nvSpPr>
        <p:spPr>
          <a:xfrm>
            <a:off x="417600" y="3539880"/>
            <a:ext cx="11277000" cy="2953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dirty="0">
                <a:solidFill>
                  <a:srgbClr val="292934"/>
                </a:solidFill>
                <a:latin typeface="Roboto"/>
                <a:ea typeface="Roboto"/>
              </a:rPr>
              <a:t>The Open Source Review team should assess the information it has gathered before providing guidance for issues. This may include scanning the code to confirm the accuracy of the information.</a:t>
            </a:r>
            <a:endParaRPr lang="en-US" sz="2000" b="0" strike="noStrike" spc="-1" dirty="0">
              <a:latin typeface="Arial"/>
            </a:endParaRPr>
          </a:p>
          <a:p>
            <a:pPr>
              <a:lnSpc>
                <a:spcPct val="100000"/>
              </a:lnSpc>
              <a:spcBef>
                <a:spcPts val="400"/>
              </a:spcBef>
            </a:pPr>
            <a:endParaRPr lang="en-US" sz="2000" b="0" strike="noStrike" spc="-1" dirty="0">
              <a:latin typeface="Arial"/>
            </a:endParaRPr>
          </a:p>
          <a:p>
            <a:pPr>
              <a:lnSpc>
                <a:spcPct val="100000"/>
              </a:lnSpc>
              <a:spcBef>
                <a:spcPts val="400"/>
              </a:spcBef>
            </a:pPr>
            <a:r>
              <a:rPr lang="en-US" sz="2000" b="0" strike="noStrike" spc="-1" dirty="0">
                <a:solidFill>
                  <a:srgbClr val="292934"/>
                </a:solidFill>
                <a:latin typeface="Roboto"/>
                <a:ea typeface="Roboto"/>
              </a:rPr>
              <a:t>The Open Source Review team should consider:</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Is the code and associated information complete, consistent and accurate?</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Does the declared license match what is in the code files?</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Does the license permit use with other components of the software? </a:t>
            </a:r>
            <a:endParaRPr lang="en-US" sz="2000" b="0" strike="noStrike" spc="-1" dirty="0">
              <a:latin typeface="Arial"/>
            </a:endParaRPr>
          </a:p>
          <a:p>
            <a:pPr>
              <a:lnSpc>
                <a:spcPct val="100000"/>
              </a:lnSpc>
              <a:spcBef>
                <a:spcPts val="400"/>
              </a:spcBef>
            </a:pPr>
            <a:endParaRPr lang="en-US" sz="2000" b="0" strike="noStrike" spc="-1" dirty="0">
              <a:latin typeface="Arial"/>
            </a:endParaRPr>
          </a:p>
        </p:txBody>
      </p:sp>
      <p:pic>
        <p:nvPicPr>
          <p:cNvPr id="346" name="Shape 412"/>
          <p:cNvPicPr/>
          <p:nvPr/>
        </p:nvPicPr>
        <p:blipFill>
          <a:blip r:embed="rId3"/>
          <a:stretch/>
        </p:blipFill>
        <p:spPr>
          <a:xfrm>
            <a:off x="5709600" y="1916640"/>
            <a:ext cx="659520" cy="1301040"/>
          </a:xfrm>
          <a:prstGeom prst="rect">
            <a:avLst/>
          </a:prstGeom>
          <a:ln>
            <a:noFill/>
          </a:ln>
        </p:spPr>
      </p:pic>
      <p:pic>
        <p:nvPicPr>
          <p:cNvPr id="347" name="Shape 413"/>
          <p:cNvPicPr/>
          <p:nvPr/>
        </p:nvPicPr>
        <p:blipFill>
          <a:blip r:embed="rId4"/>
          <a:stretch/>
        </p:blipFill>
        <p:spPr>
          <a:xfrm>
            <a:off x="4998600" y="1916640"/>
            <a:ext cx="659520" cy="1301040"/>
          </a:xfrm>
          <a:prstGeom prst="rect">
            <a:avLst/>
          </a:prstGeom>
          <a:ln>
            <a:noFill/>
          </a:ln>
        </p:spPr>
      </p:pic>
      <p:pic>
        <p:nvPicPr>
          <p:cNvPr id="348" name="Shape 414"/>
          <p:cNvPicPr/>
          <p:nvPr/>
        </p:nvPicPr>
        <p:blipFill>
          <a:blip r:embed="rId5"/>
          <a:stretch/>
        </p:blipFill>
        <p:spPr>
          <a:xfrm>
            <a:off x="6503040" y="1916640"/>
            <a:ext cx="659520" cy="1301040"/>
          </a:xfrm>
          <a:prstGeom prst="rect">
            <a:avLst/>
          </a:prstGeom>
          <a:ln>
            <a:noFill/>
          </a:ln>
        </p:spPr>
      </p:pic>
      <p:sp>
        <p:nvSpPr>
          <p:cNvPr id="349" name="CustomShape 3"/>
          <p:cNvSpPr/>
          <p:nvPr/>
        </p:nvSpPr>
        <p:spPr>
          <a:xfrm>
            <a:off x="5023440" y="323748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50" name="CustomShape 4"/>
          <p:cNvSpPr/>
          <p:nvPr/>
        </p:nvSpPr>
        <p:spPr>
          <a:xfrm>
            <a:off x="5563800" y="324252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51" name="CustomShape 5"/>
          <p:cNvSpPr/>
          <p:nvPr/>
        </p:nvSpPr>
        <p:spPr>
          <a:xfrm>
            <a:off x="6312240" y="3242520"/>
            <a:ext cx="927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Source Code Scanning Tools</a:t>
            </a:r>
            <a:endParaRPr lang="en-US" sz="4000" b="0" strike="noStrike" spc="-1">
              <a:latin typeface="Arial"/>
            </a:endParaRPr>
          </a:p>
        </p:txBody>
      </p:sp>
      <p:sp>
        <p:nvSpPr>
          <p:cNvPr id="353" name="CustomShape 2"/>
          <p:cNvSpPr/>
          <p:nvPr/>
        </p:nvSpPr>
        <p:spPr>
          <a:xfrm>
            <a:off x="623160" y="1600200"/>
            <a:ext cx="1094508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There are many different automated source code scanning tools.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All of the solutions address specific needs and - for that reason - none will solve all possible challenges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Companies pick the solution most suited to their specific market area and product</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Many companies use both an automated tool and manual review</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 good example of freely available source code scanning tool is </a:t>
            </a:r>
            <a:r>
              <a:rPr lang="en-US" sz="2400" b="0" strike="noStrike" spc="-1" dirty="0" err="1">
                <a:solidFill>
                  <a:srgbClr val="292934"/>
                </a:solidFill>
                <a:latin typeface="Roboto"/>
                <a:ea typeface="Roboto"/>
              </a:rPr>
              <a:t>FOSSology</a:t>
            </a:r>
            <a:r>
              <a:rPr lang="en-US" sz="2400" b="0" strike="noStrike" spc="-1" dirty="0">
                <a:solidFill>
                  <a:srgbClr val="292934"/>
                </a:solidFill>
                <a:latin typeface="Roboto"/>
                <a:ea typeface="Roboto"/>
              </a:rPr>
              <a:t>,</a:t>
            </a:r>
            <a:br>
              <a:rPr dirty="0"/>
            </a:br>
            <a:r>
              <a:rPr lang="en-US" sz="2400" b="0" strike="noStrike" spc="-1" dirty="0">
                <a:solidFill>
                  <a:srgbClr val="292934"/>
                </a:solidFill>
                <a:latin typeface="Roboto"/>
                <a:ea typeface="Roboto"/>
              </a:rPr>
              <a:t>a project hosted by the Linux Foundation:</a:t>
            </a:r>
            <a:br>
              <a:rPr dirty="0"/>
            </a:br>
            <a:r>
              <a:rPr lang="en-US" sz="2000" b="0" u="sng" strike="noStrike" spc="-1" dirty="0">
                <a:solidFill>
                  <a:srgbClr val="0000FF"/>
                </a:solidFill>
                <a:uFillTx/>
                <a:latin typeface="Roboto Mono"/>
                <a:ea typeface="Roboto Mono"/>
                <a:hlinkClick r:id="rId3"/>
              </a:rPr>
              <a:t>https://www.FOSSology.org</a:t>
            </a:r>
            <a:r>
              <a:rPr lang="en-US" sz="2400" b="0" strike="noStrike" spc="-1" dirty="0">
                <a:solidFill>
                  <a:srgbClr val="292934"/>
                </a:solidFill>
                <a:latin typeface="Roboto"/>
                <a:ea typeface="Roboto"/>
              </a:rPr>
              <a:t> </a:t>
            </a: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Working through the Open Source Review</a:t>
            </a:r>
            <a:endParaRPr lang="en-US" sz="4000" b="0" strike="noStrike" spc="-1" dirty="0">
              <a:latin typeface="Arial"/>
            </a:endParaRPr>
          </a:p>
        </p:txBody>
      </p:sp>
      <p:sp>
        <p:nvSpPr>
          <p:cNvPr id="355" name="CustomShape 2"/>
          <p:cNvSpPr/>
          <p:nvPr/>
        </p:nvSpPr>
        <p:spPr>
          <a:xfrm>
            <a:off x="311760" y="5813640"/>
            <a:ext cx="11420640" cy="104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dirty="0">
                <a:solidFill>
                  <a:srgbClr val="292934"/>
                </a:solidFill>
                <a:latin typeface="Roboto"/>
                <a:ea typeface="Roboto"/>
              </a:rPr>
              <a:t>The Open Source Review process crosses disciplines, including engineering, business, and legal teams. It should be interactive to ensure all those groups correctly understand the issues and can create clear, shared guidance.</a:t>
            </a:r>
            <a:endParaRPr lang="en-US" sz="2000" b="0" strike="noStrike" spc="-1" dirty="0">
              <a:latin typeface="Arial"/>
            </a:endParaRPr>
          </a:p>
        </p:txBody>
      </p:sp>
      <p:pic>
        <p:nvPicPr>
          <p:cNvPr id="356" name="Shape 432"/>
          <p:cNvPicPr/>
          <p:nvPr/>
        </p:nvPicPr>
        <p:blipFill>
          <a:blip r:embed="rId3"/>
          <a:stretch/>
        </p:blipFill>
        <p:spPr>
          <a:xfrm>
            <a:off x="3966120" y="1458000"/>
            <a:ext cx="4272120" cy="1459440"/>
          </a:xfrm>
          <a:prstGeom prst="rect">
            <a:avLst/>
          </a:prstGeom>
          <a:ln>
            <a:noFill/>
          </a:ln>
        </p:spPr>
      </p:pic>
      <p:sp>
        <p:nvSpPr>
          <p:cNvPr id="357" name="CustomShape 3"/>
          <p:cNvSpPr/>
          <p:nvPr/>
        </p:nvSpPr>
        <p:spPr>
          <a:xfrm>
            <a:off x="4424400" y="2087640"/>
            <a:ext cx="297684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dirty="0">
                <a:solidFill>
                  <a:srgbClr val="808080"/>
                </a:solidFill>
                <a:latin typeface="Roboto"/>
                <a:ea typeface="Roboto"/>
              </a:rPr>
              <a:t>Initiate a Open Source Review </a:t>
            </a:r>
            <a:endParaRPr lang="en-US" sz="2400" b="0" strike="noStrike" spc="-1" dirty="0">
              <a:latin typeface="Arial"/>
            </a:endParaRPr>
          </a:p>
        </p:txBody>
      </p:sp>
      <p:pic>
        <p:nvPicPr>
          <p:cNvPr id="358" name="Shape 434"/>
          <p:cNvPicPr/>
          <p:nvPr/>
        </p:nvPicPr>
        <p:blipFill>
          <a:blip r:embed="rId4"/>
          <a:stretch/>
        </p:blipFill>
        <p:spPr>
          <a:xfrm>
            <a:off x="3332880" y="3039480"/>
            <a:ext cx="658080" cy="1298160"/>
          </a:xfrm>
          <a:prstGeom prst="rect">
            <a:avLst/>
          </a:prstGeom>
          <a:ln>
            <a:noFill/>
          </a:ln>
        </p:spPr>
      </p:pic>
      <p:grpSp>
        <p:nvGrpSpPr>
          <p:cNvPr id="359" name="Group 4"/>
          <p:cNvGrpSpPr/>
          <p:nvPr/>
        </p:nvGrpSpPr>
        <p:grpSpPr>
          <a:xfrm>
            <a:off x="1879920" y="3039480"/>
            <a:ext cx="1425960" cy="1211400"/>
            <a:chOff x="1879920" y="3039480"/>
            <a:chExt cx="1425960" cy="1211400"/>
          </a:xfrm>
        </p:grpSpPr>
        <p:grpSp>
          <p:nvGrpSpPr>
            <p:cNvPr id="360" name="Group 5"/>
            <p:cNvGrpSpPr/>
            <p:nvPr/>
          </p:nvGrpSpPr>
          <p:grpSpPr>
            <a:xfrm>
              <a:off x="1879920" y="3039480"/>
              <a:ext cx="1425960" cy="770400"/>
              <a:chOff x="1879920" y="3039480"/>
              <a:chExt cx="1425960" cy="770400"/>
            </a:xfrm>
          </p:grpSpPr>
          <p:sp>
            <p:nvSpPr>
              <p:cNvPr id="361" name="CustomShape 6"/>
              <p:cNvSpPr/>
              <p:nvPr/>
            </p:nvSpPr>
            <p:spPr>
              <a:xfrm>
                <a:off x="1879920" y="353376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62" name="CustomShape 7"/>
              <p:cNvSpPr/>
              <p:nvPr/>
            </p:nvSpPr>
            <p:spPr>
              <a:xfrm>
                <a:off x="1884600" y="303948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63" name="CustomShape 8"/>
            <p:cNvSpPr/>
            <p:nvPr/>
          </p:nvSpPr>
          <p:spPr>
            <a:xfrm>
              <a:off x="2428200" y="397476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pic>
        <p:nvPicPr>
          <p:cNvPr id="364" name="Shape 440"/>
          <p:cNvPicPr/>
          <p:nvPr/>
        </p:nvPicPr>
        <p:blipFill>
          <a:blip r:embed="rId5"/>
          <a:stretch/>
        </p:blipFill>
        <p:spPr>
          <a:xfrm>
            <a:off x="8539560" y="2852640"/>
            <a:ext cx="659520" cy="1301040"/>
          </a:xfrm>
          <a:prstGeom prst="rect">
            <a:avLst/>
          </a:prstGeom>
          <a:ln>
            <a:noFill/>
          </a:ln>
        </p:spPr>
      </p:pic>
      <p:pic>
        <p:nvPicPr>
          <p:cNvPr id="365" name="Shape 441"/>
          <p:cNvPicPr/>
          <p:nvPr/>
        </p:nvPicPr>
        <p:blipFill>
          <a:blip r:embed="rId6"/>
          <a:stretch/>
        </p:blipFill>
        <p:spPr>
          <a:xfrm>
            <a:off x="7828560" y="2852640"/>
            <a:ext cx="659520" cy="1301040"/>
          </a:xfrm>
          <a:prstGeom prst="rect">
            <a:avLst/>
          </a:prstGeom>
          <a:ln>
            <a:noFill/>
          </a:ln>
        </p:spPr>
      </p:pic>
      <p:pic>
        <p:nvPicPr>
          <p:cNvPr id="366" name="Shape 442"/>
          <p:cNvPicPr/>
          <p:nvPr/>
        </p:nvPicPr>
        <p:blipFill>
          <a:blip r:embed="rId7"/>
          <a:stretch/>
        </p:blipFill>
        <p:spPr>
          <a:xfrm>
            <a:off x="9333000" y="2852640"/>
            <a:ext cx="659520" cy="1301040"/>
          </a:xfrm>
          <a:prstGeom prst="rect">
            <a:avLst/>
          </a:prstGeom>
          <a:ln>
            <a:noFill/>
          </a:ln>
        </p:spPr>
      </p:pic>
      <p:sp>
        <p:nvSpPr>
          <p:cNvPr id="367" name="CustomShape 9"/>
          <p:cNvSpPr/>
          <p:nvPr/>
        </p:nvSpPr>
        <p:spPr>
          <a:xfrm>
            <a:off x="7908480" y="419400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68" name="CustomShape 10"/>
          <p:cNvSpPr/>
          <p:nvPr/>
        </p:nvSpPr>
        <p:spPr>
          <a:xfrm>
            <a:off x="8510400" y="417852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69" name="CustomShape 11"/>
          <p:cNvSpPr/>
          <p:nvPr/>
        </p:nvSpPr>
        <p:spPr>
          <a:xfrm>
            <a:off x="9141840" y="4178520"/>
            <a:ext cx="927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pic>
        <p:nvPicPr>
          <p:cNvPr id="370" name="Shape 446"/>
          <p:cNvPicPr/>
          <p:nvPr/>
        </p:nvPicPr>
        <p:blipFill>
          <a:blip r:embed="rId8"/>
          <a:stretch/>
        </p:blipFill>
        <p:spPr>
          <a:xfrm>
            <a:off x="4938840" y="3005640"/>
            <a:ext cx="2253240" cy="507240"/>
          </a:xfrm>
          <a:prstGeom prst="rect">
            <a:avLst/>
          </a:prstGeom>
          <a:ln>
            <a:noFill/>
          </a:ln>
        </p:spPr>
      </p:pic>
      <p:pic>
        <p:nvPicPr>
          <p:cNvPr id="371" name="Shape 447"/>
          <p:cNvPicPr/>
          <p:nvPr/>
        </p:nvPicPr>
        <p:blipFill>
          <a:blip r:embed="rId9"/>
          <a:stretch/>
        </p:blipFill>
        <p:spPr>
          <a:xfrm>
            <a:off x="4904280" y="3846240"/>
            <a:ext cx="2253240" cy="507240"/>
          </a:xfrm>
          <a:prstGeom prst="rect">
            <a:avLst/>
          </a:prstGeom>
          <a:ln>
            <a:noFill/>
          </a:ln>
        </p:spPr>
      </p:pic>
      <p:sp>
        <p:nvSpPr>
          <p:cNvPr id="372" name="CustomShape 12"/>
          <p:cNvSpPr/>
          <p:nvPr/>
        </p:nvSpPr>
        <p:spPr>
          <a:xfrm>
            <a:off x="5660280" y="3458520"/>
            <a:ext cx="9054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Work</a:t>
            </a:r>
            <a:endParaRPr lang="en-US" sz="2400" b="0" strike="noStrike" spc="-1">
              <a:latin typeface="Arial"/>
            </a:endParaRPr>
          </a:p>
        </p:txBody>
      </p:sp>
      <p:pic>
        <p:nvPicPr>
          <p:cNvPr id="373" name="Shape 449"/>
          <p:cNvPicPr/>
          <p:nvPr/>
        </p:nvPicPr>
        <p:blipFill>
          <a:blip r:embed="rId10"/>
          <a:stretch/>
        </p:blipFill>
        <p:spPr>
          <a:xfrm>
            <a:off x="3964680" y="4310280"/>
            <a:ext cx="4272120" cy="1459440"/>
          </a:xfrm>
          <a:prstGeom prst="rect">
            <a:avLst/>
          </a:prstGeom>
          <a:ln>
            <a:noFill/>
          </a:ln>
        </p:spPr>
      </p:pic>
      <p:sp>
        <p:nvSpPr>
          <p:cNvPr id="374" name="CustomShape 13"/>
          <p:cNvSpPr/>
          <p:nvPr/>
        </p:nvSpPr>
        <p:spPr>
          <a:xfrm>
            <a:off x="5384520" y="4708440"/>
            <a:ext cx="148572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Guidance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Open Source Review Oversight</a:t>
            </a:r>
            <a:endParaRPr lang="en-US" sz="4000" b="0" strike="noStrike" spc="-1" dirty="0">
              <a:latin typeface="Arial"/>
            </a:endParaRPr>
          </a:p>
        </p:txBody>
      </p:sp>
      <p:sp>
        <p:nvSpPr>
          <p:cNvPr id="376" name="CustomShape 2"/>
          <p:cNvSpPr/>
          <p:nvPr/>
        </p:nvSpPr>
        <p:spPr>
          <a:xfrm>
            <a:off x="325440" y="6113160"/>
            <a:ext cx="11420640" cy="70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dirty="0">
                <a:solidFill>
                  <a:srgbClr val="292934"/>
                </a:solidFill>
                <a:latin typeface="Roboto"/>
                <a:ea typeface="Roboto"/>
              </a:rPr>
              <a:t>The Open Source Review process should have executive oversight to resolve disagreements and approve the most important decisions.</a:t>
            </a:r>
            <a:endParaRPr lang="en-US" sz="2000" b="0" strike="noStrike" spc="-1" dirty="0">
              <a:latin typeface="Arial"/>
            </a:endParaRPr>
          </a:p>
        </p:txBody>
      </p:sp>
      <p:pic>
        <p:nvPicPr>
          <p:cNvPr id="377" name="Shape 458"/>
          <p:cNvPicPr/>
          <p:nvPr/>
        </p:nvPicPr>
        <p:blipFill>
          <a:blip r:embed="rId3"/>
          <a:stretch/>
        </p:blipFill>
        <p:spPr>
          <a:xfrm>
            <a:off x="3979800" y="1230840"/>
            <a:ext cx="4272120" cy="1459440"/>
          </a:xfrm>
          <a:prstGeom prst="rect">
            <a:avLst/>
          </a:prstGeom>
          <a:ln>
            <a:noFill/>
          </a:ln>
        </p:spPr>
      </p:pic>
      <p:sp>
        <p:nvSpPr>
          <p:cNvPr id="378" name="CustomShape 3"/>
          <p:cNvSpPr/>
          <p:nvPr/>
        </p:nvSpPr>
        <p:spPr>
          <a:xfrm>
            <a:off x="4567320" y="1859400"/>
            <a:ext cx="282528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dirty="0">
                <a:solidFill>
                  <a:srgbClr val="808080"/>
                </a:solidFill>
                <a:latin typeface="Roboto"/>
                <a:ea typeface="Roboto"/>
              </a:rPr>
              <a:t>Initiate a Open Source Review </a:t>
            </a:r>
            <a:endParaRPr lang="en-US" sz="2400" b="0" strike="noStrike" spc="-1" dirty="0">
              <a:latin typeface="Arial"/>
            </a:endParaRPr>
          </a:p>
        </p:txBody>
      </p:sp>
      <p:pic>
        <p:nvPicPr>
          <p:cNvPr id="379" name="Shape 460"/>
          <p:cNvPicPr/>
          <p:nvPr/>
        </p:nvPicPr>
        <p:blipFill>
          <a:blip r:embed="rId4"/>
          <a:stretch/>
        </p:blipFill>
        <p:spPr>
          <a:xfrm>
            <a:off x="3346560" y="2812680"/>
            <a:ext cx="658080" cy="1298160"/>
          </a:xfrm>
          <a:prstGeom prst="rect">
            <a:avLst/>
          </a:prstGeom>
          <a:ln>
            <a:noFill/>
          </a:ln>
        </p:spPr>
      </p:pic>
      <p:grpSp>
        <p:nvGrpSpPr>
          <p:cNvPr id="380" name="Group 4"/>
          <p:cNvGrpSpPr/>
          <p:nvPr/>
        </p:nvGrpSpPr>
        <p:grpSpPr>
          <a:xfrm>
            <a:off x="1893600" y="2812680"/>
            <a:ext cx="1426320" cy="1211400"/>
            <a:chOff x="1893600" y="2812680"/>
            <a:chExt cx="1426320" cy="1211400"/>
          </a:xfrm>
        </p:grpSpPr>
        <p:grpSp>
          <p:nvGrpSpPr>
            <p:cNvPr id="381" name="Group 5"/>
            <p:cNvGrpSpPr/>
            <p:nvPr/>
          </p:nvGrpSpPr>
          <p:grpSpPr>
            <a:xfrm>
              <a:off x="1893600" y="2812680"/>
              <a:ext cx="1426320" cy="770040"/>
              <a:chOff x="1893600" y="2812680"/>
              <a:chExt cx="1426320" cy="770040"/>
            </a:xfrm>
          </p:grpSpPr>
          <p:sp>
            <p:nvSpPr>
              <p:cNvPr id="382" name="CustomShape 6"/>
              <p:cNvSpPr/>
              <p:nvPr/>
            </p:nvSpPr>
            <p:spPr>
              <a:xfrm>
                <a:off x="1893600" y="330660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83" name="CustomShape 7"/>
              <p:cNvSpPr/>
              <p:nvPr/>
            </p:nvSpPr>
            <p:spPr>
              <a:xfrm>
                <a:off x="1898640" y="281268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84" name="CustomShape 8"/>
            <p:cNvSpPr/>
            <p:nvPr/>
          </p:nvSpPr>
          <p:spPr>
            <a:xfrm>
              <a:off x="2441880" y="374796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pic>
        <p:nvPicPr>
          <p:cNvPr id="385" name="Shape 466"/>
          <p:cNvPicPr/>
          <p:nvPr/>
        </p:nvPicPr>
        <p:blipFill>
          <a:blip r:embed="rId5"/>
          <a:stretch/>
        </p:blipFill>
        <p:spPr>
          <a:xfrm>
            <a:off x="8553240" y="2625480"/>
            <a:ext cx="659520" cy="1301040"/>
          </a:xfrm>
          <a:prstGeom prst="rect">
            <a:avLst/>
          </a:prstGeom>
          <a:ln>
            <a:noFill/>
          </a:ln>
        </p:spPr>
      </p:pic>
      <p:pic>
        <p:nvPicPr>
          <p:cNvPr id="386" name="Shape 467"/>
          <p:cNvPicPr/>
          <p:nvPr/>
        </p:nvPicPr>
        <p:blipFill>
          <a:blip r:embed="rId6"/>
          <a:stretch/>
        </p:blipFill>
        <p:spPr>
          <a:xfrm>
            <a:off x="7842240" y="2625480"/>
            <a:ext cx="659520" cy="1301040"/>
          </a:xfrm>
          <a:prstGeom prst="rect">
            <a:avLst/>
          </a:prstGeom>
          <a:ln>
            <a:noFill/>
          </a:ln>
        </p:spPr>
      </p:pic>
      <p:pic>
        <p:nvPicPr>
          <p:cNvPr id="387" name="Shape 468"/>
          <p:cNvPicPr/>
          <p:nvPr/>
        </p:nvPicPr>
        <p:blipFill>
          <a:blip r:embed="rId7"/>
          <a:stretch/>
        </p:blipFill>
        <p:spPr>
          <a:xfrm>
            <a:off x="9346680" y="2625480"/>
            <a:ext cx="659520" cy="1301040"/>
          </a:xfrm>
          <a:prstGeom prst="rect">
            <a:avLst/>
          </a:prstGeom>
          <a:ln>
            <a:noFill/>
          </a:ln>
        </p:spPr>
      </p:pic>
      <p:sp>
        <p:nvSpPr>
          <p:cNvPr id="388" name="CustomShape 9"/>
          <p:cNvSpPr/>
          <p:nvPr/>
        </p:nvSpPr>
        <p:spPr>
          <a:xfrm>
            <a:off x="7922160" y="396720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89" name="CustomShape 10"/>
          <p:cNvSpPr/>
          <p:nvPr/>
        </p:nvSpPr>
        <p:spPr>
          <a:xfrm>
            <a:off x="8524080" y="395172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90" name="CustomShape 11"/>
          <p:cNvSpPr/>
          <p:nvPr/>
        </p:nvSpPr>
        <p:spPr>
          <a:xfrm>
            <a:off x="9155880" y="3951720"/>
            <a:ext cx="927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pic>
        <p:nvPicPr>
          <p:cNvPr id="391" name="Shape 472"/>
          <p:cNvPicPr/>
          <p:nvPr/>
        </p:nvPicPr>
        <p:blipFill>
          <a:blip r:embed="rId8"/>
          <a:stretch/>
        </p:blipFill>
        <p:spPr>
          <a:xfrm>
            <a:off x="4952520" y="2778480"/>
            <a:ext cx="2253240" cy="507240"/>
          </a:xfrm>
          <a:prstGeom prst="rect">
            <a:avLst/>
          </a:prstGeom>
          <a:ln>
            <a:noFill/>
          </a:ln>
        </p:spPr>
      </p:pic>
      <p:pic>
        <p:nvPicPr>
          <p:cNvPr id="392" name="Shape 473"/>
          <p:cNvPicPr/>
          <p:nvPr/>
        </p:nvPicPr>
        <p:blipFill>
          <a:blip r:embed="rId9"/>
          <a:stretch/>
        </p:blipFill>
        <p:spPr>
          <a:xfrm>
            <a:off x="4917960" y="3619440"/>
            <a:ext cx="2253240" cy="507240"/>
          </a:xfrm>
          <a:prstGeom prst="rect">
            <a:avLst/>
          </a:prstGeom>
          <a:ln>
            <a:noFill/>
          </a:ln>
        </p:spPr>
      </p:pic>
      <p:sp>
        <p:nvSpPr>
          <p:cNvPr id="393" name="CustomShape 12"/>
          <p:cNvSpPr/>
          <p:nvPr/>
        </p:nvSpPr>
        <p:spPr>
          <a:xfrm>
            <a:off x="5673960" y="3231720"/>
            <a:ext cx="9054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Work</a:t>
            </a:r>
            <a:endParaRPr lang="en-US" sz="2400" b="0" strike="noStrike" spc="-1">
              <a:latin typeface="Arial"/>
            </a:endParaRPr>
          </a:p>
        </p:txBody>
      </p:sp>
      <p:pic>
        <p:nvPicPr>
          <p:cNvPr id="394" name="Shape 475"/>
          <p:cNvPicPr/>
          <p:nvPr/>
        </p:nvPicPr>
        <p:blipFill>
          <a:blip r:embed="rId10"/>
          <a:stretch/>
        </p:blipFill>
        <p:spPr>
          <a:xfrm>
            <a:off x="3978720" y="4083480"/>
            <a:ext cx="4272120" cy="1459440"/>
          </a:xfrm>
          <a:prstGeom prst="rect">
            <a:avLst/>
          </a:prstGeom>
          <a:ln>
            <a:noFill/>
          </a:ln>
        </p:spPr>
      </p:pic>
      <p:sp>
        <p:nvSpPr>
          <p:cNvPr id="395" name="CustomShape 13"/>
          <p:cNvSpPr/>
          <p:nvPr/>
        </p:nvSpPr>
        <p:spPr>
          <a:xfrm>
            <a:off x="5398200" y="4481640"/>
            <a:ext cx="148572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Guidance</a:t>
            </a:r>
            <a:endParaRPr lang="en-US" sz="2400" b="0" strike="noStrike" spc="-1">
              <a:latin typeface="Arial"/>
            </a:endParaRPr>
          </a:p>
        </p:txBody>
      </p:sp>
      <p:grpSp>
        <p:nvGrpSpPr>
          <p:cNvPr id="396" name="Group 14"/>
          <p:cNvGrpSpPr/>
          <p:nvPr/>
        </p:nvGrpSpPr>
        <p:grpSpPr>
          <a:xfrm>
            <a:off x="4991400" y="5187960"/>
            <a:ext cx="2251800" cy="959400"/>
            <a:chOff x="4991400" y="5187960"/>
            <a:chExt cx="2251800" cy="959400"/>
          </a:xfrm>
        </p:grpSpPr>
        <p:pic>
          <p:nvPicPr>
            <p:cNvPr id="397" name="Shape 478"/>
            <p:cNvPicPr/>
            <p:nvPr/>
          </p:nvPicPr>
          <p:blipFill>
            <a:blip r:embed="rId11"/>
            <a:stretch/>
          </p:blipFill>
          <p:spPr>
            <a:xfrm>
              <a:off x="4991400" y="5187960"/>
              <a:ext cx="2190960" cy="659520"/>
            </a:xfrm>
            <a:prstGeom prst="rect">
              <a:avLst/>
            </a:prstGeom>
            <a:ln>
              <a:noFill/>
            </a:ln>
          </p:spPr>
        </p:pic>
        <p:sp>
          <p:nvSpPr>
            <p:cNvPr id="398" name="CustomShape 15"/>
            <p:cNvSpPr/>
            <p:nvPr/>
          </p:nvSpPr>
          <p:spPr>
            <a:xfrm>
              <a:off x="5005080" y="5871240"/>
              <a:ext cx="22381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200" b="0" strike="noStrike" spc="-1">
                  <a:solidFill>
                    <a:srgbClr val="333333"/>
                  </a:solidFill>
                  <a:latin typeface="Roboto"/>
                  <a:ea typeface="Roboto"/>
                </a:rPr>
                <a:t>Executive Review Committee</a:t>
              </a:r>
              <a:endParaRPr lang="en-US" sz="1200" b="0" strike="noStrike" spc="-1">
                <a:latin typeface="Arial"/>
              </a:endParaRPr>
            </a:p>
          </p:txBody>
        </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What is “Intellectual Property”?</a:t>
            </a:r>
            <a:endParaRPr lang="en-US" sz="4000" b="0" strike="noStrike" spc="-1">
              <a:latin typeface="Arial"/>
            </a:endParaRPr>
          </a:p>
        </p:txBody>
      </p:sp>
      <p:sp>
        <p:nvSpPr>
          <p:cNvPr id="229" name="CustomShape 2"/>
          <p:cNvSpPr/>
          <p:nvPr/>
        </p:nvSpPr>
        <p:spPr>
          <a:xfrm>
            <a:off x="623160" y="1600200"/>
            <a:ext cx="1094508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Copyright: protects original works of authorship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Protects expression (not the underlying idea)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It covers software, books, and similar works</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Patents: useful inventions that are novel and non-obvious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Limited monopoly to incentivize innovation</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Trade secrets: protects valuable confidential information</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Trademarks: protects marks (word, logos, slogans, color, etc.) that identify</a:t>
            </a:r>
            <a:br>
              <a:rPr dirty="0"/>
            </a:br>
            <a:r>
              <a:rPr lang="en-US" sz="2400" b="0" strike="noStrike" spc="-1" dirty="0">
                <a:solidFill>
                  <a:srgbClr val="292934"/>
                </a:solidFill>
                <a:latin typeface="Roboto"/>
                <a:ea typeface="Roboto"/>
              </a:rPr>
              <a:t>the source of the product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Consumer and brand protection; avoid consumer confusion and brand dilution</a:t>
            </a:r>
            <a:endParaRPr lang="en-US" sz="2000" b="0" strike="noStrike" spc="-1" dirty="0">
              <a:latin typeface="Arial"/>
            </a:endParaRPr>
          </a:p>
          <a:p>
            <a:pPr marL="182880" indent="-182160">
              <a:lnSpc>
                <a:spcPct val="100000"/>
              </a:lnSpc>
              <a:spcBef>
                <a:spcPts val="479"/>
              </a:spcBef>
            </a:pPr>
            <a:endParaRPr lang="en-US" sz="2000" b="0" strike="noStrike" spc="-1" dirty="0">
              <a:latin typeface="Arial"/>
            </a:endParaRPr>
          </a:p>
          <a:p>
            <a:pPr algn="ctr">
              <a:lnSpc>
                <a:spcPct val="100000"/>
              </a:lnSpc>
              <a:spcBef>
                <a:spcPts val="479"/>
              </a:spcBef>
            </a:pPr>
            <a:r>
              <a:rPr lang="en-US" sz="2400" b="0" i="1" strike="noStrike" spc="-1" dirty="0">
                <a:solidFill>
                  <a:srgbClr val="292934"/>
                </a:solidFill>
                <a:latin typeface="Roboto Condensed"/>
                <a:ea typeface="Roboto Condensed"/>
              </a:rPr>
              <a:t>This chapter will focus on copyright and patents,</a:t>
            </a:r>
            <a:br>
              <a:rPr dirty="0"/>
            </a:br>
            <a:r>
              <a:rPr lang="en-US" sz="2400" b="0" i="1" strike="noStrike" spc="-1" dirty="0">
                <a:solidFill>
                  <a:srgbClr val="292934"/>
                </a:solidFill>
                <a:latin typeface="Roboto Condensed"/>
                <a:ea typeface="Roboto Condensed"/>
              </a:rPr>
              <a:t>the areas most relevant to Open Source compliance.</a:t>
            </a:r>
            <a:endParaRPr lang="en-US" sz="2400" b="0" strike="noStrike" spc="-1" dirty="0">
              <a:latin typeface="Arial"/>
            </a:endParaRPr>
          </a:p>
          <a:p>
            <a:pPr>
              <a:lnSpc>
                <a:spcPct val="100000"/>
              </a:lnSpc>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400"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What is the purpose of a Open Source Review?</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is the first action you should take if you want to use Open Source components?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should you do if you have a question about using Open Source?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kinds of information might you collect for a Open Source review?</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information helps identify who is licensing the software?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additional information is important when reviewing a Open Source component from an outside vendor?</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steps can be taken to assess the quality of information collected in a Open Source Review?</a:t>
            </a:r>
            <a:endParaRPr lang="en-US" sz="2400" b="0" strike="noStrike" spc="-1" dirty="0">
              <a:latin typeface="Arial"/>
            </a:endParaRPr>
          </a:p>
          <a:p>
            <a:pPr>
              <a:lnSpc>
                <a:spcPct val="100000"/>
              </a:lnSpc>
              <a:spcBef>
                <a:spcPts val="479"/>
              </a:spcBef>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6</a:t>
            </a:r>
            <a:endParaRPr lang="en-US" sz="3200" b="0" strike="noStrike" spc="-1">
              <a:latin typeface="Arial"/>
            </a:endParaRPr>
          </a:p>
        </p:txBody>
      </p:sp>
      <p:sp>
        <p:nvSpPr>
          <p:cNvPr id="402"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4800" b="0" strike="noStrike" spc="-1">
                <a:solidFill>
                  <a:srgbClr val="F3F2DC"/>
                </a:solidFill>
                <a:latin typeface="Roboto Medium"/>
                <a:ea typeface="Roboto Medium"/>
              </a:rPr>
              <a:t>End to End Compliance Management (Example Processes)</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Introduction</a:t>
            </a:r>
            <a:endParaRPr lang="en-US" sz="4000" b="0" strike="noStrike" spc="-1">
              <a:latin typeface="Arial"/>
            </a:endParaRPr>
          </a:p>
        </p:txBody>
      </p:sp>
      <p:sp>
        <p:nvSpPr>
          <p:cNvPr id="404"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Compliance management is a set of actions that manages Open Source components used in products. Companies may have similar processes in place for proprietary components.</a:t>
            </a:r>
            <a:r>
              <a:rPr lang="en-US" sz="2400" b="0" strike="noStrike" spc="-1" dirty="0">
                <a:solidFill>
                  <a:srgbClr val="000000"/>
                </a:solidFill>
                <a:latin typeface="Roboto"/>
                <a:ea typeface="Roboto"/>
              </a:rPr>
              <a:t> </a:t>
            </a:r>
            <a:r>
              <a:rPr lang="en-US" sz="2400" b="0" strike="noStrike" spc="-1" dirty="0">
                <a:solidFill>
                  <a:srgbClr val="292934"/>
                </a:solidFill>
                <a:latin typeface="Roboto"/>
                <a:ea typeface="Roboto"/>
              </a:rPr>
              <a:t>Open Source components are called "Supplied Software" in the OpenChain specification.</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Such actions often include: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Identifying all the Open Source components used in Supplied Software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Identifying and tracking all obligations created by those components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Confirming that all obligations have been or will be met</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Small companies may use a simple checklist and enterprises a detailed process.</a:t>
            </a:r>
            <a:endParaRPr lang="en-US" sz="2400" b="0" strike="noStrike" spc="-1" dirty="0">
              <a:latin typeface="Arial"/>
            </a:endParaRPr>
          </a:p>
        </p:txBody>
      </p:sp>
      <p:sp>
        <p:nvSpPr>
          <p:cNvPr id="405" name="CustomShape 3"/>
          <p:cNvSpPr/>
          <p:nvPr/>
        </p:nvSpPr>
        <p:spPr>
          <a:xfrm rot="16200000">
            <a:off x="3342960" y="5277240"/>
            <a:ext cx="720000" cy="1359720"/>
          </a:xfrm>
          <a:prstGeom prst="rect">
            <a:avLst/>
          </a:prstGeom>
          <a:gradFill rotWithShape="0">
            <a:gsLst>
              <a:gs pos="0">
                <a:srgbClr val="788C81"/>
              </a:gs>
              <a:gs pos="100000">
                <a:srgbClr val="93A299"/>
              </a:gs>
            </a:gsLst>
            <a:lin ang="0"/>
          </a:gradFill>
          <a:ln>
            <a:noFill/>
          </a:ln>
          <a:effectLst>
            <a:outerShdw dist="25455" dir="2700000">
              <a:srgbClr val="000000">
                <a:alpha val="60000"/>
              </a:srgbClr>
            </a:outerShdw>
          </a:effectLst>
        </p:spPr>
        <p:style>
          <a:lnRef idx="0">
            <a:scrgbClr r="0" g="0" b="0"/>
          </a:lnRef>
          <a:fillRef idx="0">
            <a:scrgbClr r="0" g="0" b="0"/>
          </a:fillRef>
          <a:effectRef idx="0">
            <a:scrgbClr r="0" g="0" b="0"/>
          </a:effectRef>
          <a:fontRef idx="minor"/>
        </p:style>
      </p:sp>
      <p:sp>
        <p:nvSpPr>
          <p:cNvPr id="406" name="CustomShape 4"/>
          <p:cNvSpPr/>
          <p:nvPr/>
        </p:nvSpPr>
        <p:spPr>
          <a:xfrm>
            <a:off x="3023280" y="5596560"/>
            <a:ext cx="1359720" cy="72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dirty="0">
                <a:solidFill>
                  <a:srgbClr val="000000"/>
                </a:solidFill>
                <a:latin typeface="Roboto"/>
                <a:ea typeface="Roboto"/>
              </a:rPr>
              <a:t>Incoming </a:t>
            </a:r>
            <a:endParaRPr lang="en-US" sz="1400" b="0" strike="noStrike" spc="-1" dirty="0">
              <a:latin typeface="Arial"/>
            </a:endParaRPr>
          </a:p>
          <a:p>
            <a:pPr algn="ctr">
              <a:lnSpc>
                <a:spcPct val="100000"/>
              </a:lnSpc>
            </a:pPr>
            <a:r>
              <a:rPr lang="en-US" sz="1400" b="1" strike="noStrike" spc="-1" dirty="0">
                <a:solidFill>
                  <a:srgbClr val="000000"/>
                </a:solidFill>
                <a:latin typeface="Roboto"/>
                <a:ea typeface="Roboto"/>
              </a:rPr>
              <a:t>Open Source</a:t>
            </a:r>
            <a:endParaRPr lang="en-US" sz="1400" b="0" strike="noStrike" spc="-1" dirty="0">
              <a:latin typeface="Arial"/>
            </a:endParaRPr>
          </a:p>
        </p:txBody>
      </p:sp>
      <p:sp>
        <p:nvSpPr>
          <p:cNvPr id="407" name="CustomShape 5"/>
          <p:cNvSpPr/>
          <p:nvPr/>
        </p:nvSpPr>
        <p:spPr>
          <a:xfrm>
            <a:off x="4762440" y="5257800"/>
            <a:ext cx="2448720" cy="1405800"/>
          </a:xfrm>
          <a:prstGeom prst="cloudCallout">
            <a:avLst>
              <a:gd name="adj1" fmla="val -7227"/>
              <a:gd name="adj2" fmla="val 4968"/>
            </a:avLst>
          </a:prstGeom>
          <a:solidFill>
            <a:srgbClr val="DDDDDD"/>
          </a:solidFill>
          <a:ln>
            <a:noFill/>
          </a:ln>
        </p:spPr>
        <p:style>
          <a:lnRef idx="0">
            <a:scrgbClr r="0" g="0" b="0"/>
          </a:lnRef>
          <a:fillRef idx="0">
            <a:scrgbClr r="0" g="0" b="0"/>
          </a:fillRef>
          <a:effectRef idx="0">
            <a:scrgbClr r="0" g="0" b="0"/>
          </a:effectRef>
          <a:fontRef idx="minor"/>
        </p:style>
      </p:sp>
      <p:sp>
        <p:nvSpPr>
          <p:cNvPr id="408" name="CustomShape 6"/>
          <p:cNvSpPr/>
          <p:nvPr/>
        </p:nvSpPr>
        <p:spPr>
          <a:xfrm>
            <a:off x="7562520" y="5448600"/>
            <a:ext cx="1686960" cy="1038600"/>
          </a:xfrm>
          <a:prstGeom prst="rect">
            <a:avLst/>
          </a:prstGeom>
          <a:solidFill>
            <a:srgbClr val="92D050"/>
          </a:solidFill>
          <a:ln>
            <a:noFill/>
          </a:ln>
          <a:effectLst>
            <a:outerShdw dist="25455" dir="2700000">
              <a:srgbClr val="000000">
                <a:alpha val="60000"/>
              </a:srgb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dirty="0">
                <a:solidFill>
                  <a:srgbClr val="000000"/>
                </a:solidFill>
                <a:latin typeface="Roboto"/>
                <a:ea typeface="Roboto"/>
              </a:rPr>
              <a:t>Open Source identified;</a:t>
            </a:r>
            <a:endParaRPr lang="en-US" sz="1400" b="0" strike="noStrike" spc="-1" dirty="0">
              <a:latin typeface="Arial"/>
            </a:endParaRPr>
          </a:p>
          <a:p>
            <a:pPr algn="ctr">
              <a:lnSpc>
                <a:spcPct val="100000"/>
              </a:lnSpc>
            </a:pPr>
            <a:r>
              <a:rPr lang="en-US" sz="1400" b="1" strike="noStrike" spc="-1" dirty="0">
                <a:solidFill>
                  <a:srgbClr val="000000"/>
                </a:solidFill>
                <a:latin typeface="Roboto"/>
                <a:ea typeface="Roboto"/>
              </a:rPr>
              <a:t>Obligations met</a:t>
            </a:r>
            <a:endParaRPr lang="en-US" sz="1400" b="0" strike="noStrike" spc="-1" dirty="0">
              <a:latin typeface="Arial"/>
            </a:endParaRPr>
          </a:p>
        </p:txBody>
      </p:sp>
      <p:sp>
        <p:nvSpPr>
          <p:cNvPr id="409" name="CustomShape 7"/>
          <p:cNvSpPr/>
          <p:nvPr/>
        </p:nvSpPr>
        <p:spPr>
          <a:xfrm>
            <a:off x="4390920" y="5952960"/>
            <a:ext cx="385200" cy="57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10" name="CustomShape 8"/>
          <p:cNvSpPr/>
          <p:nvPr/>
        </p:nvSpPr>
        <p:spPr>
          <a:xfrm rot="10800000" flipH="1">
            <a:off x="7206840" y="5962320"/>
            <a:ext cx="32616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11" name="CustomShape 9"/>
          <p:cNvSpPr/>
          <p:nvPr/>
        </p:nvSpPr>
        <p:spPr>
          <a:xfrm>
            <a:off x="5270040" y="5588640"/>
            <a:ext cx="1532880" cy="73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1" strike="noStrike" spc="-1">
                <a:solidFill>
                  <a:srgbClr val="292934"/>
                </a:solidFill>
                <a:latin typeface="Roboto"/>
                <a:ea typeface="Roboto"/>
              </a:rPr>
              <a:t>Compliance Process</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447840" y="51444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Example Small to Medium Company Checklist</a:t>
            </a:r>
            <a:endParaRPr lang="en-US" sz="4000" b="0" strike="noStrike" spc="-1">
              <a:latin typeface="Arial"/>
            </a:endParaRPr>
          </a:p>
        </p:txBody>
      </p:sp>
      <p:sp>
        <p:nvSpPr>
          <p:cNvPr id="413" name="CustomShape 2"/>
          <p:cNvSpPr/>
          <p:nvPr/>
        </p:nvSpPr>
        <p:spPr>
          <a:xfrm>
            <a:off x="609480" y="150480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Ongoing Compliance Tasks:</a:t>
            </a:r>
            <a:endParaRPr lang="en-US" sz="24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Discover all Open Source early in the procurement/development cycle</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Review and Approve all Open Source components used </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Verify the information necessary to satisfy Open Source obligations</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Review and approve any outbound contributions to Open Source projects</a:t>
            </a:r>
            <a:endParaRPr lang="en-US" sz="2000" b="0" strike="noStrike" spc="-1" dirty="0">
              <a:latin typeface="Arial"/>
            </a:endParaRPr>
          </a:p>
          <a:p>
            <a:pPr marL="457200" indent="-456480">
              <a:lnSpc>
                <a:spcPct val="100000"/>
              </a:lnSpc>
              <a:spcBef>
                <a:spcPts val="400"/>
              </a:spcBef>
            </a:pPr>
            <a:endParaRPr lang="en-US" sz="2000" b="0" strike="noStrike" spc="-1" dirty="0">
              <a:latin typeface="Arial"/>
            </a:endParaRPr>
          </a:p>
          <a:p>
            <a:pPr>
              <a:lnSpc>
                <a:spcPct val="100000"/>
              </a:lnSpc>
              <a:spcBef>
                <a:spcPts val="479"/>
              </a:spcBef>
            </a:pPr>
            <a:r>
              <a:rPr lang="en-US" sz="2400" b="0" strike="noStrike" spc="-1" dirty="0">
                <a:solidFill>
                  <a:srgbClr val="292934"/>
                </a:solidFill>
                <a:latin typeface="Roboto"/>
                <a:ea typeface="Roboto"/>
              </a:rPr>
              <a:t>Support Requirements:</a:t>
            </a:r>
            <a:endParaRPr lang="en-US" sz="24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Ensure adequate compliance staffing and designate clear lines of responsibility </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Adapt existing Business Processes to support the Open Source compliance program</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Have training on the organization’s Open Source policy available to everyone</a:t>
            </a:r>
            <a:endParaRPr lang="en-US" sz="2000" b="0" strike="noStrike" spc="-1" dirty="0">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dirty="0">
                <a:solidFill>
                  <a:srgbClr val="292934"/>
                </a:solidFill>
                <a:latin typeface="Roboto"/>
                <a:ea typeface="Roboto"/>
              </a:rPr>
              <a:t>Track progress of all Open Source compliance activities</a:t>
            </a:r>
            <a:endParaRPr lang="en-US" sz="2000" b="0" strike="noStrike" spc="-1" dirty="0">
              <a:latin typeface="Arial"/>
            </a:endParaRPr>
          </a:p>
          <a:p>
            <a:pPr>
              <a:lnSpc>
                <a:spcPct val="100000"/>
              </a:lnSpc>
              <a:spcBef>
                <a:spcPts val="479"/>
              </a:spcBef>
            </a:pPr>
            <a:endParaRPr lang="en-US" sz="2000" b="0" strike="noStrike" spc="-1" dirty="0">
              <a:latin typeface="Arial"/>
            </a:endParaRPr>
          </a:p>
        </p:txBody>
      </p:sp>
      <p:sp>
        <p:nvSpPr>
          <p:cNvPr id="414" name="CustomShape 3"/>
          <p:cNvSpPr/>
          <p:nvPr/>
        </p:nvSpPr>
        <p:spPr>
          <a:xfrm>
            <a:off x="447840" y="6438960"/>
            <a:ext cx="11246040" cy="30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0" strike="noStrike" spc="-1">
                <a:solidFill>
                  <a:srgbClr val="292934"/>
                </a:solidFill>
                <a:latin typeface="Roboto Condensed"/>
                <a:ea typeface="Roboto Condensed"/>
              </a:rPr>
              <a:t>You can get detailed checklists for these items here: </a:t>
            </a:r>
            <a:r>
              <a:rPr lang="en-US" sz="1050" b="0" strike="noStrike" spc="-1">
                <a:solidFill>
                  <a:srgbClr val="292934"/>
                </a:solidFill>
                <a:latin typeface="Roboto Mono"/>
                <a:ea typeface="Roboto Mono"/>
              </a:rPr>
              <a:t>https://www.linuxfoundation.org/projects/opencompliance/self-assessment-compliance-checklist</a:t>
            </a:r>
            <a:endParaRPr lang="en-US" sz="105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274680" y="500040"/>
            <a:ext cx="4521240" cy="154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000" b="0" strike="noStrike" spc="-1">
                <a:solidFill>
                  <a:srgbClr val="D2533C"/>
                </a:solidFill>
                <a:latin typeface="Roboto"/>
                <a:ea typeface="Roboto"/>
              </a:rPr>
              <a:t>Example Enterprise Process</a:t>
            </a:r>
            <a:endParaRPr lang="en-US" sz="4000" b="0" strike="noStrike" spc="-1">
              <a:latin typeface="Arial"/>
            </a:endParaRPr>
          </a:p>
        </p:txBody>
      </p:sp>
      <p:sp>
        <p:nvSpPr>
          <p:cNvPr id="416" name="CustomShape 2"/>
          <p:cNvSpPr/>
          <p:nvPr/>
        </p:nvSpPr>
        <p:spPr>
          <a:xfrm>
            <a:off x="1678680" y="2072160"/>
            <a:ext cx="1829520" cy="347040"/>
          </a:xfrm>
          <a:prstGeom prst="rect">
            <a:avLst/>
          </a:prstGeom>
          <a:solidFill>
            <a:srgbClr val="0099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Queued for Process</a:t>
            </a:r>
            <a:endParaRPr lang="en-US" sz="1100" b="0" strike="noStrike" spc="-1">
              <a:latin typeface="Arial"/>
            </a:endParaRPr>
          </a:p>
          <a:p>
            <a:pPr algn="ctr">
              <a:lnSpc>
                <a:spcPct val="100000"/>
              </a:lnSpc>
            </a:pPr>
            <a:endParaRPr lang="en-US" sz="1100" b="0" strike="noStrike" spc="-1">
              <a:latin typeface="Arial"/>
            </a:endParaRPr>
          </a:p>
        </p:txBody>
      </p:sp>
      <p:sp>
        <p:nvSpPr>
          <p:cNvPr id="417" name="CustomShape 3"/>
          <p:cNvSpPr/>
          <p:nvPr/>
        </p:nvSpPr>
        <p:spPr>
          <a:xfrm>
            <a:off x="3843720" y="1698840"/>
            <a:ext cx="4625280" cy="2156760"/>
          </a:xfrm>
          <a:prstGeom prst="cloudCallout">
            <a:avLst>
              <a:gd name="adj1" fmla="val -27681"/>
              <a:gd name="adj2" fmla="val 18898"/>
            </a:avLst>
          </a:prstGeom>
          <a:gradFill rotWithShape="0">
            <a:gsLst>
              <a:gs pos="0">
                <a:srgbClr val="C8D0DF"/>
              </a:gs>
              <a:gs pos="100000">
                <a:srgbClr val="EAEDF3"/>
              </a:gs>
            </a:gsLst>
            <a:lin ang="16200000"/>
          </a:gradFill>
          <a:ln>
            <a:noFill/>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18" name="CustomShape 4"/>
          <p:cNvSpPr/>
          <p:nvPr/>
        </p:nvSpPr>
        <p:spPr>
          <a:xfrm rot="16200000">
            <a:off x="3503160" y="25808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Identification</a:t>
            </a:r>
            <a:endParaRPr lang="en-US" sz="1300" b="0" strike="noStrike" spc="-1">
              <a:latin typeface="Arial"/>
            </a:endParaRPr>
          </a:p>
        </p:txBody>
      </p:sp>
      <p:sp>
        <p:nvSpPr>
          <p:cNvPr id="419" name="CustomShape 5"/>
          <p:cNvSpPr/>
          <p:nvPr/>
        </p:nvSpPr>
        <p:spPr>
          <a:xfrm rot="16200000">
            <a:off x="3935160" y="258876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Audit</a:t>
            </a:r>
            <a:endParaRPr lang="en-US" sz="1300" b="0" strike="noStrike" spc="-1">
              <a:latin typeface="Arial"/>
            </a:endParaRPr>
          </a:p>
        </p:txBody>
      </p:sp>
      <p:sp>
        <p:nvSpPr>
          <p:cNvPr id="420" name="CustomShape 6"/>
          <p:cNvSpPr/>
          <p:nvPr/>
        </p:nvSpPr>
        <p:spPr>
          <a:xfrm rot="16200000">
            <a:off x="4372200" y="258480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Resolve Issues</a:t>
            </a:r>
            <a:endParaRPr lang="en-US" sz="1300" b="0" strike="noStrike" spc="-1">
              <a:latin typeface="Arial"/>
            </a:endParaRPr>
          </a:p>
        </p:txBody>
      </p:sp>
      <p:sp>
        <p:nvSpPr>
          <p:cNvPr id="421" name="CustomShape 7"/>
          <p:cNvSpPr/>
          <p:nvPr/>
        </p:nvSpPr>
        <p:spPr>
          <a:xfrm rot="16200000">
            <a:off x="4803480" y="25826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Reviews</a:t>
            </a:r>
            <a:endParaRPr lang="en-US" sz="1300" b="0" strike="noStrike" spc="-1">
              <a:latin typeface="Arial"/>
            </a:endParaRPr>
          </a:p>
        </p:txBody>
      </p:sp>
      <p:sp>
        <p:nvSpPr>
          <p:cNvPr id="422" name="CustomShape 8"/>
          <p:cNvSpPr/>
          <p:nvPr/>
        </p:nvSpPr>
        <p:spPr>
          <a:xfrm rot="16200000">
            <a:off x="5234400" y="25826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Approvals</a:t>
            </a:r>
            <a:endParaRPr lang="en-US" sz="1300" b="0" strike="noStrike" spc="-1">
              <a:latin typeface="Arial"/>
            </a:endParaRPr>
          </a:p>
        </p:txBody>
      </p:sp>
      <p:sp>
        <p:nvSpPr>
          <p:cNvPr id="423" name="CustomShape 9"/>
          <p:cNvSpPr/>
          <p:nvPr/>
        </p:nvSpPr>
        <p:spPr>
          <a:xfrm rot="16200000">
            <a:off x="5673240" y="2578680"/>
            <a:ext cx="14202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Registration</a:t>
            </a:r>
            <a:endParaRPr lang="en-US" sz="1300" b="0" strike="noStrike" spc="-1">
              <a:latin typeface="Arial"/>
            </a:endParaRPr>
          </a:p>
        </p:txBody>
      </p:sp>
      <p:sp>
        <p:nvSpPr>
          <p:cNvPr id="424" name="CustomShape 10"/>
          <p:cNvSpPr/>
          <p:nvPr/>
        </p:nvSpPr>
        <p:spPr>
          <a:xfrm rot="16200000">
            <a:off x="6113880" y="257544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Notices</a:t>
            </a:r>
            <a:endParaRPr lang="en-US" sz="1300" b="0" strike="noStrike" spc="-1">
              <a:latin typeface="Arial"/>
            </a:endParaRPr>
          </a:p>
        </p:txBody>
      </p:sp>
      <p:sp>
        <p:nvSpPr>
          <p:cNvPr id="425" name="CustomShape 11"/>
          <p:cNvSpPr/>
          <p:nvPr/>
        </p:nvSpPr>
        <p:spPr>
          <a:xfrm rot="16200000">
            <a:off x="6546240" y="257220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Verifications</a:t>
            </a:r>
            <a:endParaRPr lang="en-US" sz="1300" b="0" strike="noStrike" spc="-1">
              <a:latin typeface="Arial"/>
            </a:endParaRPr>
          </a:p>
        </p:txBody>
      </p:sp>
      <p:sp>
        <p:nvSpPr>
          <p:cNvPr id="426" name="CustomShape 12"/>
          <p:cNvSpPr/>
          <p:nvPr/>
        </p:nvSpPr>
        <p:spPr>
          <a:xfrm rot="16200000">
            <a:off x="6978240" y="256896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Distribution</a:t>
            </a:r>
            <a:endParaRPr lang="en-US" sz="1300" b="0" strike="noStrike" spc="-1">
              <a:latin typeface="Arial"/>
            </a:endParaRPr>
          </a:p>
        </p:txBody>
      </p:sp>
      <p:sp>
        <p:nvSpPr>
          <p:cNvPr id="427" name="CustomShape 13"/>
          <p:cNvSpPr/>
          <p:nvPr/>
        </p:nvSpPr>
        <p:spPr>
          <a:xfrm rot="16200000">
            <a:off x="7413120" y="258876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Verifications</a:t>
            </a:r>
            <a:endParaRPr lang="en-US" sz="1300" b="0" strike="noStrike" spc="-1">
              <a:latin typeface="Arial"/>
            </a:endParaRPr>
          </a:p>
        </p:txBody>
      </p:sp>
      <p:sp>
        <p:nvSpPr>
          <p:cNvPr id="428" name="CustomShape 14"/>
          <p:cNvSpPr/>
          <p:nvPr/>
        </p:nvSpPr>
        <p:spPr>
          <a:xfrm>
            <a:off x="1731960" y="2396880"/>
            <a:ext cx="1720800" cy="46656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algn="ctr">
              <a:lnSpc>
                <a:spcPct val="100000"/>
              </a:lnSpc>
            </a:pPr>
            <a:r>
              <a:rPr lang="en-US" sz="1100" b="1" strike="noStrike" spc="-1">
                <a:solidFill>
                  <a:srgbClr val="D2533C"/>
                </a:solidFill>
                <a:latin typeface="Roboto"/>
                <a:ea typeface="Roboto"/>
              </a:rPr>
              <a:t>Own Proprietary Software</a:t>
            </a:r>
            <a:endParaRPr lang="en-US" sz="1100" b="0" strike="noStrike" spc="-1">
              <a:latin typeface="Arial"/>
            </a:endParaRPr>
          </a:p>
        </p:txBody>
      </p:sp>
      <p:sp>
        <p:nvSpPr>
          <p:cNvPr id="429" name="CustomShape 15"/>
          <p:cNvSpPr/>
          <p:nvPr/>
        </p:nvSpPr>
        <p:spPr>
          <a:xfrm>
            <a:off x="1731960" y="2852640"/>
            <a:ext cx="1719000" cy="27864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algn="ctr">
              <a:lnSpc>
                <a:spcPct val="100000"/>
              </a:lnSpc>
            </a:pPr>
            <a:r>
              <a:rPr lang="en-US" sz="1100" b="1" strike="noStrike" spc="-1">
                <a:solidFill>
                  <a:srgbClr val="D2533C"/>
                </a:solidFill>
                <a:latin typeface="Roboto"/>
                <a:ea typeface="Roboto"/>
              </a:rPr>
              <a:t>3</a:t>
            </a:r>
            <a:r>
              <a:rPr lang="en-US" sz="1100" b="1" strike="noStrike" spc="-1" baseline="30000">
                <a:solidFill>
                  <a:srgbClr val="D2533C"/>
                </a:solidFill>
                <a:latin typeface="Roboto"/>
                <a:ea typeface="Roboto"/>
              </a:rPr>
              <a:t>rd</a:t>
            </a:r>
            <a:r>
              <a:rPr lang="en-US" sz="1100" b="1" strike="noStrike" spc="-1">
                <a:solidFill>
                  <a:srgbClr val="D2533C"/>
                </a:solidFill>
                <a:latin typeface="Roboto"/>
                <a:ea typeface="Roboto"/>
              </a:rPr>
              <a:t> Party Software</a:t>
            </a:r>
            <a:endParaRPr lang="en-US" sz="1100" b="0" strike="noStrike" spc="-1">
              <a:latin typeface="Arial"/>
            </a:endParaRPr>
          </a:p>
        </p:txBody>
      </p:sp>
      <p:sp>
        <p:nvSpPr>
          <p:cNvPr id="430" name="CustomShape 16"/>
          <p:cNvSpPr/>
          <p:nvPr/>
        </p:nvSpPr>
        <p:spPr>
          <a:xfrm>
            <a:off x="1733400" y="3213000"/>
            <a:ext cx="1720800" cy="27864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algn="ctr">
              <a:lnSpc>
                <a:spcPct val="100000"/>
              </a:lnSpc>
            </a:pPr>
            <a:r>
              <a:rPr lang="en-US" sz="1100" b="1" strike="noStrike" spc="-1" dirty="0">
                <a:solidFill>
                  <a:srgbClr val="D2533C"/>
                </a:solidFill>
                <a:latin typeface="Roboto"/>
                <a:ea typeface="Roboto"/>
              </a:rPr>
              <a:t>Open Source</a:t>
            </a:r>
            <a:endParaRPr lang="en-US" sz="1100" b="0" strike="noStrike" spc="-1" dirty="0">
              <a:latin typeface="Arial"/>
            </a:endParaRPr>
          </a:p>
        </p:txBody>
      </p:sp>
      <p:sp>
        <p:nvSpPr>
          <p:cNvPr id="431" name="CustomShape 17"/>
          <p:cNvSpPr/>
          <p:nvPr/>
        </p:nvSpPr>
        <p:spPr>
          <a:xfrm rot="10800000" flipH="1">
            <a:off x="3935160" y="2057040"/>
            <a:ext cx="273600" cy="720"/>
          </a:xfrm>
          <a:custGeom>
            <a:avLst/>
            <a:gdLst/>
            <a:ahLst/>
            <a:cxnLst/>
            <a:rect l="l" t="t" r="r" b="b"/>
            <a:pathLst>
              <a:path w="21600" h="21600">
                <a:moveTo>
                  <a:pt x="0" y="0"/>
                </a:moveTo>
                <a:lnTo>
                  <a:pt x="21600" y="21600"/>
                </a:lnTo>
              </a:path>
            </a:pathLst>
          </a:custGeom>
          <a:solidFill>
            <a:srgbClr val="00B8FF"/>
          </a:solidFill>
          <a:ln w="19080">
            <a:solidFill>
              <a:srgbClr val="31313F"/>
            </a:solidFill>
            <a:round/>
            <a:tailEnd type="triangle" w="lg" len="lg"/>
          </a:ln>
        </p:spPr>
        <p:style>
          <a:lnRef idx="0">
            <a:scrgbClr r="0" g="0" b="0"/>
          </a:lnRef>
          <a:fillRef idx="0">
            <a:scrgbClr r="0" g="0" b="0"/>
          </a:fillRef>
          <a:effectRef idx="0">
            <a:scrgbClr r="0" g="0" b="0"/>
          </a:effectRef>
          <a:fontRef idx="minor"/>
        </p:style>
      </p:sp>
      <p:sp>
        <p:nvSpPr>
          <p:cNvPr id="432" name="CustomShape 18"/>
          <p:cNvSpPr/>
          <p:nvPr/>
        </p:nvSpPr>
        <p:spPr>
          <a:xfrm>
            <a:off x="8914320" y="2116440"/>
            <a:ext cx="1612080" cy="31824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Outgoing Software</a:t>
            </a:r>
            <a:endParaRPr lang="en-US" sz="1100" b="0" strike="noStrike" spc="-1">
              <a:latin typeface="Arial"/>
            </a:endParaRPr>
          </a:p>
        </p:txBody>
      </p:sp>
      <p:sp>
        <p:nvSpPr>
          <p:cNvPr id="433" name="CustomShape 19"/>
          <p:cNvSpPr/>
          <p:nvPr/>
        </p:nvSpPr>
        <p:spPr>
          <a:xfrm>
            <a:off x="8123040" y="3481560"/>
            <a:ext cx="383040" cy="720"/>
          </a:xfrm>
          <a:custGeom>
            <a:avLst/>
            <a:gdLst/>
            <a:ahLst/>
            <a:cxnLst/>
            <a:rect l="l" t="t" r="r" b="b"/>
            <a:pathLst>
              <a:path w="21600" h="21600">
                <a:moveTo>
                  <a:pt x="0" y="0"/>
                </a:moveTo>
                <a:lnTo>
                  <a:pt x="21600" y="21600"/>
                </a:lnTo>
              </a:path>
            </a:pathLst>
          </a:custGeom>
          <a:solidFill>
            <a:srgbClr val="00B8FF"/>
          </a:solidFill>
          <a:ln w="19080">
            <a:solidFill>
              <a:srgbClr val="31313F"/>
            </a:solidFill>
            <a:round/>
            <a:tailEnd type="triangle" w="lg" len="lg"/>
          </a:ln>
        </p:spPr>
        <p:style>
          <a:lnRef idx="0">
            <a:scrgbClr r="0" g="0" b="0"/>
          </a:lnRef>
          <a:fillRef idx="0">
            <a:scrgbClr r="0" g="0" b="0"/>
          </a:fillRef>
          <a:effectRef idx="0">
            <a:scrgbClr r="0" g="0" b="0"/>
          </a:effectRef>
          <a:fontRef idx="minor"/>
        </p:style>
      </p:sp>
      <p:sp>
        <p:nvSpPr>
          <p:cNvPr id="434" name="CustomShape 20"/>
          <p:cNvSpPr/>
          <p:nvPr/>
        </p:nvSpPr>
        <p:spPr>
          <a:xfrm>
            <a:off x="8901360" y="2640240"/>
            <a:ext cx="1612080" cy="34236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Notices &amp; Attributions</a:t>
            </a:r>
            <a:endParaRPr lang="en-US" sz="1100" b="0" strike="noStrike" spc="-1">
              <a:latin typeface="Arial"/>
            </a:endParaRPr>
          </a:p>
        </p:txBody>
      </p:sp>
      <p:sp>
        <p:nvSpPr>
          <p:cNvPr id="435" name="CustomShape 21"/>
          <p:cNvSpPr/>
          <p:nvPr/>
        </p:nvSpPr>
        <p:spPr>
          <a:xfrm>
            <a:off x="8914320" y="3145320"/>
            <a:ext cx="1612080" cy="30888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Written Offer</a:t>
            </a:r>
            <a:endParaRPr lang="en-US" sz="1100" b="0" strike="noStrike" spc="-1">
              <a:latin typeface="Arial"/>
            </a:endParaRPr>
          </a:p>
        </p:txBody>
      </p:sp>
      <p:sp>
        <p:nvSpPr>
          <p:cNvPr id="436" name="CustomShape 22"/>
          <p:cNvSpPr/>
          <p:nvPr/>
        </p:nvSpPr>
        <p:spPr>
          <a:xfrm>
            <a:off x="3144240" y="4650120"/>
            <a:ext cx="1665000" cy="93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Scan or audit source code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 and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Confirm origin and</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license of source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code</a:t>
            </a:r>
            <a:endParaRPr lang="en-US" sz="1100" b="0" strike="noStrike" spc="-1">
              <a:latin typeface="Arial"/>
            </a:endParaRPr>
          </a:p>
        </p:txBody>
      </p:sp>
      <p:sp>
        <p:nvSpPr>
          <p:cNvPr id="437" name="CustomShape 23"/>
          <p:cNvSpPr/>
          <p:nvPr/>
        </p:nvSpPr>
        <p:spPr>
          <a:xfrm>
            <a:off x="4517640" y="4646880"/>
            <a:ext cx="148572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dirty="0">
                <a:solidFill>
                  <a:srgbClr val="292934"/>
                </a:solidFill>
                <a:latin typeface="Roboto Condensed"/>
                <a:ea typeface="Roboto Condensed"/>
              </a:rPr>
              <a:t>Resolve any </a:t>
            </a:r>
            <a:endParaRPr lang="en-US" sz="1100" b="0" strike="noStrike" spc="-1" dirty="0">
              <a:latin typeface="Arial"/>
            </a:endParaRPr>
          </a:p>
          <a:p>
            <a:pPr algn="ctr">
              <a:lnSpc>
                <a:spcPct val="100000"/>
              </a:lnSpc>
            </a:pPr>
            <a:r>
              <a:rPr lang="en-US" sz="1100" b="0" strike="noStrike" spc="-1" dirty="0">
                <a:solidFill>
                  <a:srgbClr val="292934"/>
                </a:solidFill>
                <a:latin typeface="Roboto Condensed"/>
                <a:ea typeface="Roboto Condensed"/>
              </a:rPr>
              <a:t>audit issues in line with</a:t>
            </a:r>
            <a:endParaRPr lang="en-US" sz="1100" b="0" strike="noStrike" spc="-1" dirty="0">
              <a:latin typeface="Arial"/>
            </a:endParaRPr>
          </a:p>
          <a:p>
            <a:pPr algn="ctr">
              <a:lnSpc>
                <a:spcPct val="100000"/>
              </a:lnSpc>
            </a:pPr>
            <a:r>
              <a:rPr lang="en-US" sz="1100" b="0" strike="noStrike" spc="-1" dirty="0">
                <a:solidFill>
                  <a:srgbClr val="292934"/>
                </a:solidFill>
                <a:latin typeface="Roboto Condensed"/>
                <a:ea typeface="Roboto Condensed"/>
              </a:rPr>
              <a:t>company Open Source policies</a:t>
            </a:r>
            <a:endParaRPr lang="en-US" sz="1100" b="0" strike="noStrike" spc="-1" dirty="0">
              <a:latin typeface="Arial"/>
            </a:endParaRPr>
          </a:p>
        </p:txBody>
      </p:sp>
      <p:sp>
        <p:nvSpPr>
          <p:cNvPr id="438" name="CustomShape 24"/>
          <p:cNvSpPr/>
          <p:nvPr/>
        </p:nvSpPr>
        <p:spPr>
          <a:xfrm>
            <a:off x="1919160" y="4646520"/>
            <a:ext cx="109872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dirty="0">
                <a:solidFill>
                  <a:srgbClr val="292934"/>
                </a:solidFill>
                <a:latin typeface="Roboto Condensed"/>
                <a:ea typeface="Roboto Condensed"/>
              </a:rPr>
              <a:t>Identify Open Source components for review</a:t>
            </a:r>
            <a:endParaRPr lang="en-US" sz="1100" b="0" strike="noStrike" spc="-1" dirty="0">
              <a:latin typeface="Arial"/>
            </a:endParaRPr>
          </a:p>
        </p:txBody>
      </p:sp>
      <p:sp>
        <p:nvSpPr>
          <p:cNvPr id="439" name="CustomShape 25"/>
          <p:cNvSpPr/>
          <p:nvPr/>
        </p:nvSpPr>
        <p:spPr>
          <a:xfrm rot="5400000">
            <a:off x="4510440" y="387612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0" name="CustomShape 26"/>
          <p:cNvSpPr/>
          <p:nvPr/>
        </p:nvSpPr>
        <p:spPr>
          <a:xfrm rot="5400000">
            <a:off x="4966200" y="387612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1" name="CustomShape 27"/>
          <p:cNvSpPr/>
          <p:nvPr/>
        </p:nvSpPr>
        <p:spPr>
          <a:xfrm>
            <a:off x="6931440" y="4662720"/>
            <a:ext cx="1612080" cy="110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Verify source code packages for distribution</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 and –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Verify appropriate notices are provided</a:t>
            </a:r>
            <a:endParaRPr lang="en-US" sz="1100" b="0" strike="noStrike" spc="-1">
              <a:latin typeface="Arial"/>
            </a:endParaRPr>
          </a:p>
          <a:p>
            <a:pPr algn="ctr">
              <a:lnSpc>
                <a:spcPct val="100000"/>
              </a:lnSpc>
            </a:pPr>
            <a:endParaRPr lang="en-US" sz="1100" b="0" strike="noStrike" spc="-1">
              <a:latin typeface="Arial"/>
            </a:endParaRPr>
          </a:p>
        </p:txBody>
      </p:sp>
      <p:sp>
        <p:nvSpPr>
          <p:cNvPr id="442" name="CustomShape 28"/>
          <p:cNvSpPr/>
          <p:nvPr/>
        </p:nvSpPr>
        <p:spPr>
          <a:xfrm rot="5400000">
            <a:off x="7211160" y="3881880"/>
            <a:ext cx="143640" cy="429480"/>
          </a:xfrm>
          <a:prstGeom prst="rightBrace">
            <a:avLst>
              <a:gd name="adj1" fmla="val 8327"/>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3" name="CustomShape 29"/>
          <p:cNvSpPr/>
          <p:nvPr/>
        </p:nvSpPr>
        <p:spPr>
          <a:xfrm rot="5400000">
            <a:off x="4052520" y="3881880"/>
            <a:ext cx="143640" cy="429480"/>
          </a:xfrm>
          <a:prstGeom prst="rightBrace">
            <a:avLst>
              <a:gd name="adj1" fmla="val 8327"/>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4" name="CustomShape 30"/>
          <p:cNvSpPr/>
          <p:nvPr/>
        </p:nvSpPr>
        <p:spPr>
          <a:xfrm rot="10800000" flipH="1">
            <a:off x="2736000" y="4661280"/>
            <a:ext cx="942120" cy="27504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5" name="CustomShape 31"/>
          <p:cNvSpPr/>
          <p:nvPr/>
        </p:nvSpPr>
        <p:spPr>
          <a:xfrm rot="10800000" flipH="1">
            <a:off x="4019400" y="4700880"/>
            <a:ext cx="376200" cy="4294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6" name="CustomShape 32"/>
          <p:cNvSpPr/>
          <p:nvPr/>
        </p:nvSpPr>
        <p:spPr>
          <a:xfrm rot="10800000">
            <a:off x="5067000" y="4271400"/>
            <a:ext cx="193680" cy="3754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7" name="CustomShape 33"/>
          <p:cNvSpPr/>
          <p:nvPr/>
        </p:nvSpPr>
        <p:spPr>
          <a:xfrm rot="5400000">
            <a:off x="6234480" y="388116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48" name="CustomShape 34"/>
          <p:cNvSpPr/>
          <p:nvPr/>
        </p:nvSpPr>
        <p:spPr>
          <a:xfrm>
            <a:off x="5855760" y="4651560"/>
            <a:ext cx="1150560" cy="110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Record approved</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software/version</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in inventory per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product and per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release</a:t>
            </a:r>
            <a:endParaRPr lang="en-US" sz="1100" b="0" strike="noStrike" spc="-1">
              <a:latin typeface="Arial"/>
            </a:endParaRPr>
          </a:p>
          <a:p>
            <a:pPr algn="ctr">
              <a:lnSpc>
                <a:spcPct val="100000"/>
              </a:lnSpc>
            </a:pPr>
            <a:endParaRPr lang="en-US" sz="1100" b="0" strike="noStrike" spc="-1">
              <a:latin typeface="Arial"/>
            </a:endParaRPr>
          </a:p>
        </p:txBody>
      </p:sp>
      <p:sp>
        <p:nvSpPr>
          <p:cNvPr id="449" name="CustomShape 35"/>
          <p:cNvSpPr/>
          <p:nvPr/>
        </p:nvSpPr>
        <p:spPr>
          <a:xfrm rot="10800000">
            <a:off x="6306840" y="4271400"/>
            <a:ext cx="124560" cy="38016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0" name="CustomShape 36"/>
          <p:cNvSpPr/>
          <p:nvPr/>
        </p:nvSpPr>
        <p:spPr>
          <a:xfrm rot="10800000">
            <a:off x="7314480" y="4271040"/>
            <a:ext cx="423360" cy="3916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1" name="CustomShape 37"/>
          <p:cNvSpPr/>
          <p:nvPr/>
        </p:nvSpPr>
        <p:spPr>
          <a:xfrm rot="5400000">
            <a:off x="9576360" y="3180960"/>
            <a:ext cx="173880" cy="1864440"/>
          </a:xfrm>
          <a:prstGeom prst="rightBrace">
            <a:avLst>
              <a:gd name="adj1" fmla="val 8358"/>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2" name="CustomShape 38"/>
          <p:cNvSpPr/>
          <p:nvPr/>
        </p:nvSpPr>
        <p:spPr>
          <a:xfrm>
            <a:off x="8868240" y="4669200"/>
            <a:ext cx="161064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Publish source code,</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notices and provide written offer</a:t>
            </a:r>
            <a:endParaRPr lang="en-US" sz="1100" b="0" strike="noStrike" spc="-1">
              <a:latin typeface="Arial"/>
            </a:endParaRPr>
          </a:p>
        </p:txBody>
      </p:sp>
      <p:sp>
        <p:nvSpPr>
          <p:cNvPr id="453" name="CustomShape 39"/>
          <p:cNvSpPr/>
          <p:nvPr/>
        </p:nvSpPr>
        <p:spPr>
          <a:xfrm rot="16200000">
            <a:off x="9486360" y="4443480"/>
            <a:ext cx="345240" cy="720"/>
          </a:xfrm>
          <a:custGeom>
            <a:avLst/>
            <a:gdLst/>
            <a:ahLst/>
            <a:cxnLst/>
            <a:rect l="l" t="t" r="r" b="b"/>
            <a:pathLst>
              <a:path w="21600" h="21600">
                <a:moveTo>
                  <a:pt x="0" y="0"/>
                </a:moveTo>
                <a:lnTo>
                  <a:pt x="21600" y="21600"/>
                </a:lnTo>
              </a:path>
            </a:pathLst>
          </a:custGeom>
          <a:noFill/>
          <a:ln w="19080">
            <a:solidFill>
              <a:srgbClr val="292934"/>
            </a:solidFill>
            <a:round/>
            <a:tailEnd type="stealth" w="lg" len="lg"/>
          </a:ln>
        </p:spPr>
        <p:style>
          <a:lnRef idx="0">
            <a:scrgbClr r="0" g="0" b="0"/>
          </a:lnRef>
          <a:fillRef idx="0">
            <a:scrgbClr r="0" g="0" b="0"/>
          </a:fillRef>
          <a:effectRef idx="0">
            <a:scrgbClr r="0" g="0" b="0"/>
          </a:effectRef>
          <a:fontRef idx="minor"/>
        </p:style>
      </p:sp>
      <p:sp>
        <p:nvSpPr>
          <p:cNvPr id="454" name="CustomShape 40"/>
          <p:cNvSpPr/>
          <p:nvPr/>
        </p:nvSpPr>
        <p:spPr>
          <a:xfrm rot="16200000" flipH="1">
            <a:off x="5615640" y="1298160"/>
            <a:ext cx="137520" cy="828000"/>
          </a:xfrm>
          <a:prstGeom prst="rightBrace">
            <a:avLst>
              <a:gd name="adj1" fmla="val 8333"/>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5" name="CustomShape 41"/>
          <p:cNvSpPr/>
          <p:nvPr/>
        </p:nvSpPr>
        <p:spPr>
          <a:xfrm rot="16200000" flipH="1">
            <a:off x="6732720" y="1497240"/>
            <a:ext cx="137520" cy="429480"/>
          </a:xfrm>
          <a:prstGeom prst="rightBrace">
            <a:avLst>
              <a:gd name="adj1" fmla="val 8335"/>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6" name="CustomShape 42"/>
          <p:cNvSpPr/>
          <p:nvPr/>
        </p:nvSpPr>
        <p:spPr>
          <a:xfrm rot="16200000" flipH="1">
            <a:off x="8029800" y="1497240"/>
            <a:ext cx="137520" cy="429480"/>
          </a:xfrm>
          <a:prstGeom prst="rightBrace">
            <a:avLst>
              <a:gd name="adj1" fmla="val 8335"/>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57" name="CustomShape 43"/>
          <p:cNvSpPr/>
          <p:nvPr/>
        </p:nvSpPr>
        <p:spPr>
          <a:xfrm>
            <a:off x="4651920" y="606600"/>
            <a:ext cx="1573920" cy="76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dirty="0">
                <a:solidFill>
                  <a:srgbClr val="000000"/>
                </a:solidFill>
                <a:latin typeface="Roboto Condensed"/>
                <a:ea typeface="Roboto Condensed"/>
              </a:rPr>
              <a:t>Review and approve </a:t>
            </a:r>
            <a:endParaRPr lang="en-US" sz="1100" b="0" strike="noStrike" spc="-1" dirty="0">
              <a:latin typeface="Arial"/>
            </a:endParaRPr>
          </a:p>
          <a:p>
            <a:pPr algn="ctr">
              <a:lnSpc>
                <a:spcPct val="100000"/>
              </a:lnSpc>
            </a:pPr>
            <a:r>
              <a:rPr lang="en-US" sz="1100" b="0" strike="noStrike" spc="-1" dirty="0">
                <a:solidFill>
                  <a:srgbClr val="000000"/>
                </a:solidFill>
                <a:latin typeface="Roboto Condensed"/>
                <a:ea typeface="Roboto Condensed"/>
              </a:rPr>
              <a:t>compliance record of Open Source software components</a:t>
            </a:r>
            <a:endParaRPr lang="en-US" sz="1100" b="0" strike="noStrike" spc="-1" dirty="0">
              <a:latin typeface="Arial"/>
            </a:endParaRPr>
          </a:p>
        </p:txBody>
      </p:sp>
      <p:sp>
        <p:nvSpPr>
          <p:cNvPr id="458" name="CustomShape 44"/>
          <p:cNvSpPr/>
          <p:nvPr/>
        </p:nvSpPr>
        <p:spPr>
          <a:xfrm>
            <a:off x="6018840" y="608400"/>
            <a:ext cx="1575720" cy="44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000000"/>
                </a:solidFill>
                <a:latin typeface="Roboto Condensed"/>
                <a:ea typeface="Roboto Condensed"/>
              </a:rPr>
              <a:t>Compile notices</a:t>
            </a:r>
            <a:endParaRPr lang="en-US" sz="1100" b="0" strike="noStrike" spc="-1">
              <a:latin typeface="Arial"/>
            </a:endParaRPr>
          </a:p>
          <a:p>
            <a:pPr algn="ctr">
              <a:lnSpc>
                <a:spcPct val="100000"/>
              </a:lnSpc>
            </a:pPr>
            <a:r>
              <a:rPr lang="en-US" sz="1100" b="0" strike="noStrike" spc="-1">
                <a:solidFill>
                  <a:srgbClr val="000000"/>
                </a:solidFill>
                <a:latin typeface="Roboto Condensed"/>
                <a:ea typeface="Roboto Condensed"/>
              </a:rPr>
              <a:t>for publication</a:t>
            </a:r>
            <a:endParaRPr lang="en-US" sz="1100" b="0" strike="noStrike" spc="-1">
              <a:latin typeface="Arial"/>
            </a:endParaRPr>
          </a:p>
        </p:txBody>
      </p:sp>
      <p:sp>
        <p:nvSpPr>
          <p:cNvPr id="459" name="CustomShape 45"/>
          <p:cNvSpPr/>
          <p:nvPr/>
        </p:nvSpPr>
        <p:spPr>
          <a:xfrm>
            <a:off x="5439240" y="1376280"/>
            <a:ext cx="248760" cy="19836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60" name="CustomShape 46"/>
          <p:cNvSpPr/>
          <p:nvPr/>
        </p:nvSpPr>
        <p:spPr>
          <a:xfrm rot="5400000" flipH="1">
            <a:off x="6550920" y="1275480"/>
            <a:ext cx="483480" cy="720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61" name="CustomShape 47"/>
          <p:cNvSpPr/>
          <p:nvPr/>
        </p:nvSpPr>
        <p:spPr>
          <a:xfrm>
            <a:off x="7314120" y="606600"/>
            <a:ext cx="1575720" cy="44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000000"/>
                </a:solidFill>
                <a:latin typeface="Roboto Condensed"/>
                <a:ea typeface="Roboto Condensed"/>
              </a:rPr>
              <a:t>Post publication</a:t>
            </a:r>
            <a:endParaRPr lang="en-US" sz="1100" b="0" strike="noStrike" spc="-1">
              <a:latin typeface="Arial"/>
            </a:endParaRPr>
          </a:p>
          <a:p>
            <a:pPr algn="ctr">
              <a:lnSpc>
                <a:spcPct val="100000"/>
              </a:lnSpc>
            </a:pPr>
            <a:r>
              <a:rPr lang="en-US" sz="1100" b="0" strike="noStrike" spc="-1">
                <a:solidFill>
                  <a:srgbClr val="000000"/>
                </a:solidFill>
                <a:latin typeface="Roboto Condensed"/>
                <a:ea typeface="Roboto Condensed"/>
              </a:rPr>
              <a:t>verifications</a:t>
            </a:r>
            <a:endParaRPr lang="en-US" sz="1100" b="0" strike="noStrike" spc="-1">
              <a:latin typeface="Arial"/>
            </a:endParaRPr>
          </a:p>
        </p:txBody>
      </p:sp>
      <p:sp>
        <p:nvSpPr>
          <p:cNvPr id="462" name="CustomShape 48"/>
          <p:cNvSpPr/>
          <p:nvPr/>
        </p:nvSpPr>
        <p:spPr>
          <a:xfrm rot="5400000" flipH="1">
            <a:off x="7847640" y="1274040"/>
            <a:ext cx="483480" cy="720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63" name="CustomShape 49"/>
          <p:cNvSpPr/>
          <p:nvPr/>
        </p:nvSpPr>
        <p:spPr>
          <a:xfrm>
            <a:off x="8730360" y="2135520"/>
            <a:ext cx="161280" cy="1312200"/>
          </a:xfrm>
          <a:prstGeom prst="leftBrace">
            <a:avLst>
              <a:gd name="adj1" fmla="val 8333"/>
              <a:gd name="adj2" fmla="val 50000"/>
            </a:avLst>
          </a:prstGeom>
          <a:noFill/>
          <a:ln w="12600">
            <a:solidFill>
              <a:srgbClr val="292934"/>
            </a:solidFill>
            <a:round/>
          </a:ln>
        </p:spPr>
        <p:style>
          <a:lnRef idx="0">
            <a:scrgbClr r="0" g="0" b="0"/>
          </a:lnRef>
          <a:fillRef idx="0">
            <a:scrgbClr r="0" g="0" b="0"/>
          </a:fillRef>
          <a:effectRef idx="0">
            <a:scrgbClr r="0" g="0" b="0"/>
          </a:effectRef>
          <a:fontRef idx="minor"/>
        </p:style>
      </p:sp>
      <p:sp>
        <p:nvSpPr>
          <p:cNvPr id="464" name="CustomShape 50"/>
          <p:cNvSpPr/>
          <p:nvPr/>
        </p:nvSpPr>
        <p:spPr>
          <a:xfrm flipH="1">
            <a:off x="3540960" y="2057760"/>
            <a:ext cx="137520" cy="1451880"/>
          </a:xfrm>
          <a:prstGeom prst="leftBrace">
            <a:avLst>
              <a:gd name="adj1" fmla="val 8333"/>
              <a:gd name="adj2" fmla="val 50000"/>
            </a:avLst>
          </a:prstGeom>
          <a:noFill/>
          <a:ln w="12600">
            <a:solidFill>
              <a:srgbClr val="292934"/>
            </a:solidFill>
            <a:round/>
          </a:ln>
        </p:spPr>
        <p:style>
          <a:lnRef idx="0">
            <a:scrgbClr r="0" g="0" b="0"/>
          </a:lnRef>
          <a:fillRef idx="0">
            <a:scrgbClr r="0" g="0" b="0"/>
          </a:fillRef>
          <a:effectRef idx="0">
            <a:scrgbClr r="0" g="0" b="0"/>
          </a:effectRef>
          <a:fontRef idx="minor"/>
        </p:style>
      </p:sp>
      <p:sp>
        <p:nvSpPr>
          <p:cNvPr id="465" name="CustomShape 51"/>
          <p:cNvSpPr/>
          <p:nvPr/>
        </p:nvSpPr>
        <p:spPr>
          <a:xfrm>
            <a:off x="1678680" y="6067800"/>
            <a:ext cx="8848080" cy="483480"/>
          </a:xfrm>
          <a:prstGeom prst="rightArrow">
            <a:avLst>
              <a:gd name="adj1" fmla="val 50000"/>
              <a:gd name="adj2" fmla="val 50000"/>
            </a:avLst>
          </a:prstGeom>
          <a:solidFill>
            <a:srgbClr val="55556F"/>
          </a:solid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lstStyle/>
          <a:p>
            <a:pPr algn="ctr">
              <a:lnSpc>
                <a:spcPct val="93000"/>
              </a:lnSpc>
            </a:pPr>
            <a:r>
              <a:rPr lang="en-US" sz="1300" b="1" strike="noStrike" spc="-1">
                <a:solidFill>
                  <a:srgbClr val="FFFFFF"/>
                </a:solidFill>
                <a:latin typeface="Roboto"/>
                <a:ea typeface="Roboto"/>
              </a:rPr>
              <a:t>Example of Compliance Management End-to-End Process</a:t>
            </a:r>
            <a:endParaRPr lang="en-US" sz="13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CustomShape 1"/>
          <p:cNvSpPr/>
          <p:nvPr/>
        </p:nvSpPr>
        <p:spPr>
          <a:xfrm>
            <a:off x="6264360" y="3843360"/>
            <a:ext cx="59270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1800" b="0" u="sng" strike="noStrike" spc="-1" dirty="0">
                <a:solidFill>
                  <a:srgbClr val="0070C0"/>
                </a:solidFill>
                <a:uFillTx/>
                <a:latin typeface="Roboto"/>
                <a:ea typeface="Roboto"/>
              </a:rPr>
              <a:t>Outcome: </a:t>
            </a:r>
            <a:endParaRPr lang="en-US" sz="1800" b="0" strike="noStrike" spc="-1" dirty="0">
              <a:latin typeface="Arial"/>
            </a:endParaRPr>
          </a:p>
          <a:p>
            <a:pPr marL="457200" lvl="1" indent="-189720">
              <a:lnSpc>
                <a:spcPct val="100000"/>
              </a:lnSpc>
              <a:spcBef>
                <a:spcPts val="320"/>
              </a:spcBef>
              <a:buClr>
                <a:srgbClr val="93A299"/>
              </a:buClr>
              <a:buSzPct val="85000"/>
              <a:buFont typeface="Arial"/>
              <a:buChar char="•"/>
            </a:pPr>
            <a:r>
              <a:rPr lang="en-US" sz="1600" b="0" strike="noStrike" spc="-1" dirty="0">
                <a:solidFill>
                  <a:srgbClr val="292934"/>
                </a:solidFill>
                <a:latin typeface="Roboto"/>
                <a:ea typeface="Roboto"/>
              </a:rPr>
              <a:t>A compliance record is created (or updated) for the Open Source </a:t>
            </a:r>
            <a:endParaRPr lang="en-US" sz="1600" b="0" strike="noStrike" spc="-1" dirty="0">
              <a:latin typeface="Arial"/>
            </a:endParaRPr>
          </a:p>
          <a:p>
            <a:pPr marL="457200" lvl="1" indent="-189720">
              <a:lnSpc>
                <a:spcPct val="100000"/>
              </a:lnSpc>
              <a:spcBef>
                <a:spcPts val="320"/>
              </a:spcBef>
              <a:buClr>
                <a:srgbClr val="93A299"/>
              </a:buClr>
              <a:buSzPct val="85000"/>
              <a:buFont typeface="Arial"/>
              <a:buChar char="•"/>
            </a:pPr>
            <a:r>
              <a:rPr lang="en-US" sz="1600" b="0" strike="noStrike" spc="-1" dirty="0">
                <a:solidFill>
                  <a:srgbClr val="292934"/>
                </a:solidFill>
                <a:latin typeface="Roboto"/>
                <a:ea typeface="Roboto"/>
              </a:rPr>
              <a:t>An audit is requested to review the source code with a scope a defined as exhaustive or limited according to Open Source policy requirements.</a:t>
            </a:r>
            <a:endParaRPr lang="en-US" sz="1600" b="0" strike="noStrike" spc="-1" dirty="0">
              <a:latin typeface="Arial"/>
            </a:endParaRPr>
          </a:p>
        </p:txBody>
      </p:sp>
      <p:sp>
        <p:nvSpPr>
          <p:cNvPr id="467" name="CustomShape 2"/>
          <p:cNvSpPr/>
          <p:nvPr/>
        </p:nvSpPr>
        <p:spPr>
          <a:xfrm>
            <a:off x="3843360" y="1271520"/>
            <a:ext cx="4507920" cy="179172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468" name="CustomShape 3"/>
          <p:cNvSpPr/>
          <p:nvPr/>
        </p:nvSpPr>
        <p:spPr>
          <a:xfrm>
            <a:off x="2676600" y="193356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65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469" name="CustomShape 4"/>
          <p:cNvSpPr/>
          <p:nvPr/>
        </p:nvSpPr>
        <p:spPr>
          <a:xfrm>
            <a:off x="8602560" y="197640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7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
        <p:nvSpPr>
          <p:cNvPr id="470" name="CustomShape 5"/>
          <p:cNvSpPr/>
          <p:nvPr/>
        </p:nvSpPr>
        <p:spPr>
          <a:xfrm>
            <a:off x="3532320" y="216792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71" name="CustomShape 6"/>
          <p:cNvSpPr/>
          <p:nvPr/>
        </p:nvSpPr>
        <p:spPr>
          <a:xfrm rot="10800000" flipH="1">
            <a:off x="8344440" y="2171880"/>
            <a:ext cx="25488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72" name="CustomShape 7"/>
          <p:cNvSpPr/>
          <p:nvPr/>
        </p:nvSpPr>
        <p:spPr>
          <a:xfrm rot="10800000">
            <a:off x="4089240" y="141552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73" name="CustomShape 8"/>
          <p:cNvSpPr/>
          <p:nvPr/>
        </p:nvSpPr>
        <p:spPr>
          <a:xfrm rot="16200000">
            <a:off x="3598200" y="190584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Identification</a:t>
            </a:r>
            <a:endParaRPr lang="en-US" sz="1000" b="0" strike="noStrike" spc="-1">
              <a:latin typeface="Arial"/>
            </a:endParaRPr>
          </a:p>
        </p:txBody>
      </p:sp>
      <p:sp>
        <p:nvSpPr>
          <p:cNvPr id="474" name="CustomShape 9"/>
          <p:cNvSpPr/>
          <p:nvPr/>
        </p:nvSpPr>
        <p:spPr>
          <a:xfrm rot="16200000">
            <a:off x="4153680" y="205236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Audit</a:t>
            </a:r>
            <a:endParaRPr lang="en-US" sz="1100" b="0" strike="noStrike" spc="-1">
              <a:latin typeface="Arial"/>
            </a:endParaRPr>
          </a:p>
        </p:txBody>
      </p:sp>
      <p:sp>
        <p:nvSpPr>
          <p:cNvPr id="475" name="CustomShape 10"/>
          <p:cNvSpPr/>
          <p:nvPr/>
        </p:nvSpPr>
        <p:spPr>
          <a:xfrm rot="16200000">
            <a:off x="4624920" y="1958400"/>
            <a:ext cx="1005480" cy="4568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Resolve Issues</a:t>
            </a:r>
            <a:endParaRPr lang="en-US" sz="1100" b="0" strike="noStrike" spc="-1">
              <a:latin typeface="Arial"/>
            </a:endParaRPr>
          </a:p>
        </p:txBody>
      </p:sp>
      <p:sp>
        <p:nvSpPr>
          <p:cNvPr id="476" name="CustomShape 11"/>
          <p:cNvSpPr/>
          <p:nvPr/>
        </p:nvSpPr>
        <p:spPr>
          <a:xfrm rot="16200000">
            <a:off x="5096160" y="20476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Reviews</a:t>
            </a:r>
            <a:endParaRPr lang="en-US" sz="1100" b="0" strike="noStrike" spc="-1">
              <a:latin typeface="Arial"/>
            </a:endParaRPr>
          </a:p>
        </p:txBody>
      </p:sp>
      <p:sp>
        <p:nvSpPr>
          <p:cNvPr id="477" name="CustomShape 12"/>
          <p:cNvSpPr/>
          <p:nvPr/>
        </p:nvSpPr>
        <p:spPr>
          <a:xfrm rot="16200000">
            <a:off x="5475600" y="204516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Approvals</a:t>
            </a:r>
            <a:endParaRPr lang="en-US" sz="1100" b="0" strike="noStrike" spc="-1">
              <a:latin typeface="Arial"/>
            </a:endParaRPr>
          </a:p>
        </p:txBody>
      </p:sp>
      <p:sp>
        <p:nvSpPr>
          <p:cNvPr id="478" name="CustomShape 13"/>
          <p:cNvSpPr/>
          <p:nvPr/>
        </p:nvSpPr>
        <p:spPr>
          <a:xfrm rot="16200000">
            <a:off x="5855400" y="204300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Registration</a:t>
            </a:r>
            <a:endParaRPr lang="en-US" sz="1100" b="0" strike="noStrike" spc="-1">
              <a:latin typeface="Arial"/>
            </a:endParaRPr>
          </a:p>
        </p:txBody>
      </p:sp>
      <p:sp>
        <p:nvSpPr>
          <p:cNvPr id="479" name="CustomShape 14"/>
          <p:cNvSpPr/>
          <p:nvPr/>
        </p:nvSpPr>
        <p:spPr>
          <a:xfrm rot="16200000">
            <a:off x="6235200" y="20404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Notices</a:t>
            </a:r>
            <a:endParaRPr lang="en-US" sz="1100" b="0" strike="noStrike" spc="-1">
              <a:latin typeface="Arial"/>
            </a:endParaRPr>
          </a:p>
        </p:txBody>
      </p:sp>
      <p:sp>
        <p:nvSpPr>
          <p:cNvPr id="480" name="CustomShape 15"/>
          <p:cNvSpPr/>
          <p:nvPr/>
        </p:nvSpPr>
        <p:spPr>
          <a:xfrm rot="16200000">
            <a:off x="6615000" y="203796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Verifications</a:t>
            </a:r>
            <a:endParaRPr lang="en-US" sz="1100" b="0" strike="noStrike" spc="-1">
              <a:latin typeface="Arial"/>
            </a:endParaRPr>
          </a:p>
        </p:txBody>
      </p:sp>
      <p:sp>
        <p:nvSpPr>
          <p:cNvPr id="481" name="CustomShape 16"/>
          <p:cNvSpPr/>
          <p:nvPr/>
        </p:nvSpPr>
        <p:spPr>
          <a:xfrm rot="16200000">
            <a:off x="6994440" y="20332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Distribution</a:t>
            </a:r>
            <a:endParaRPr lang="en-US" sz="1100" b="0" strike="noStrike" spc="-1">
              <a:latin typeface="Arial"/>
            </a:endParaRPr>
          </a:p>
        </p:txBody>
      </p:sp>
      <p:sp>
        <p:nvSpPr>
          <p:cNvPr id="482" name="CustomShape 17"/>
          <p:cNvSpPr/>
          <p:nvPr/>
        </p:nvSpPr>
        <p:spPr>
          <a:xfrm rot="16200000">
            <a:off x="7364880" y="203580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Verifications</a:t>
            </a:r>
            <a:endParaRPr lang="en-US" sz="1100" b="0" strike="noStrike" spc="-1">
              <a:latin typeface="Arial"/>
            </a:endParaRPr>
          </a:p>
        </p:txBody>
      </p:sp>
      <p:sp>
        <p:nvSpPr>
          <p:cNvPr id="483" name="CustomShape 18"/>
          <p:cNvSpPr/>
          <p:nvPr/>
        </p:nvSpPr>
        <p:spPr>
          <a:xfrm>
            <a:off x="4519440" y="207648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484" name="CustomShape 19"/>
          <p:cNvSpPr/>
          <p:nvPr/>
        </p:nvSpPr>
        <p:spPr>
          <a:xfrm>
            <a:off x="399960" y="3887640"/>
            <a:ext cx="550404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Incoming requests from engineering</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Scans of the software</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Due diligence of 3rd-party software</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Manual recognition of new components added to the repository</a:t>
            </a:r>
            <a:endParaRPr lang="en-US" sz="1600" b="0" strike="noStrike" spc="-1">
              <a:latin typeface="Arial"/>
            </a:endParaRPr>
          </a:p>
        </p:txBody>
      </p:sp>
      <p:sp>
        <p:nvSpPr>
          <p:cNvPr id="485" name="CustomShape 20"/>
          <p:cNvSpPr/>
          <p:nvPr/>
        </p:nvSpPr>
        <p:spPr>
          <a:xfrm>
            <a:off x="237960" y="3228840"/>
            <a:ext cx="3875760" cy="83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Identify Open Source components</a:t>
            </a:r>
            <a:endParaRPr lang="en-US" sz="2400" b="0" strike="noStrike" spc="-1" dirty="0">
              <a:latin typeface="Arial"/>
            </a:endParaRPr>
          </a:p>
          <a:p>
            <a:pPr>
              <a:lnSpc>
                <a:spcPct val="100000"/>
              </a:lnSpc>
            </a:pPr>
            <a:endParaRPr lang="en-US" sz="2400" b="0" strike="noStrike" spc="-1" dirty="0">
              <a:latin typeface="Arial"/>
            </a:endParaRPr>
          </a:p>
        </p:txBody>
      </p:sp>
      <p:sp>
        <p:nvSpPr>
          <p:cNvPr id="486" name="CustomShape 21"/>
          <p:cNvSpPr/>
          <p:nvPr/>
        </p:nvSpPr>
        <p:spPr>
          <a:xfrm>
            <a:off x="261720" y="5313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Identify and Track Open Source Usage</a:t>
            </a:r>
            <a:endParaRPr lang="en-US" sz="4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CustomShape 1"/>
          <p:cNvSpPr/>
          <p:nvPr/>
        </p:nvSpPr>
        <p:spPr>
          <a:xfrm>
            <a:off x="3524040" y="1013760"/>
            <a:ext cx="4507920" cy="179172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488" name="CustomShape 2"/>
          <p:cNvSpPr/>
          <p:nvPr/>
        </p:nvSpPr>
        <p:spPr>
          <a:xfrm rot="10800000" flipH="1">
            <a:off x="8025120" y="1914120"/>
            <a:ext cx="25488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489" name="CustomShape 3"/>
          <p:cNvSpPr/>
          <p:nvPr/>
        </p:nvSpPr>
        <p:spPr>
          <a:xfrm rot="10800000">
            <a:off x="4198320" y="115740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490" name="CustomShape 4"/>
          <p:cNvSpPr/>
          <p:nvPr/>
        </p:nvSpPr>
        <p:spPr>
          <a:xfrm rot="16200000">
            <a:off x="3707280" y="164772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Audit</a:t>
            </a:r>
            <a:endParaRPr lang="en-US" sz="1000" b="0" strike="noStrike" spc="-1">
              <a:latin typeface="Arial"/>
            </a:endParaRPr>
          </a:p>
        </p:txBody>
      </p:sp>
      <p:sp>
        <p:nvSpPr>
          <p:cNvPr id="491" name="CustomShape 5"/>
          <p:cNvSpPr/>
          <p:nvPr/>
        </p:nvSpPr>
        <p:spPr>
          <a:xfrm rot="16200000">
            <a:off x="3478680" y="157932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492" name="CustomShape 6"/>
          <p:cNvSpPr/>
          <p:nvPr/>
        </p:nvSpPr>
        <p:spPr>
          <a:xfrm rot="16200000">
            <a:off x="4374000" y="1582560"/>
            <a:ext cx="88668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493" name="CustomShape 7"/>
          <p:cNvSpPr/>
          <p:nvPr/>
        </p:nvSpPr>
        <p:spPr>
          <a:xfrm rot="16200000">
            <a:off x="4785840" y="16599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494" name="CustomShape 8"/>
          <p:cNvSpPr/>
          <p:nvPr/>
        </p:nvSpPr>
        <p:spPr>
          <a:xfrm rot="16200000">
            <a:off x="5183640" y="16599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495" name="CustomShape 9"/>
          <p:cNvSpPr/>
          <p:nvPr/>
        </p:nvSpPr>
        <p:spPr>
          <a:xfrm rot="16200000">
            <a:off x="5578920" y="165744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496" name="CustomShape 10"/>
          <p:cNvSpPr/>
          <p:nvPr/>
        </p:nvSpPr>
        <p:spPr>
          <a:xfrm rot="16200000">
            <a:off x="5973480" y="16520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497" name="CustomShape 11"/>
          <p:cNvSpPr/>
          <p:nvPr/>
        </p:nvSpPr>
        <p:spPr>
          <a:xfrm rot="16200000">
            <a:off x="6368760" y="156744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498" name="CustomShape 12"/>
          <p:cNvSpPr/>
          <p:nvPr/>
        </p:nvSpPr>
        <p:spPr>
          <a:xfrm rot="16200000">
            <a:off x="6764040" y="164700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499" name="CustomShape 13"/>
          <p:cNvSpPr/>
          <p:nvPr/>
        </p:nvSpPr>
        <p:spPr>
          <a:xfrm rot="16200000">
            <a:off x="7165440" y="156420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500" name="CustomShape 14"/>
          <p:cNvSpPr/>
          <p:nvPr/>
        </p:nvSpPr>
        <p:spPr>
          <a:xfrm>
            <a:off x="3752640" y="184104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501" name="CustomShape 15"/>
          <p:cNvSpPr/>
          <p:nvPr/>
        </p:nvSpPr>
        <p:spPr>
          <a:xfrm>
            <a:off x="5784840" y="3659040"/>
            <a:ext cx="578088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971640" indent="-285120">
              <a:lnSpc>
                <a:spcPct val="100000"/>
              </a:lnSpc>
              <a:buClr>
                <a:srgbClr val="292934"/>
              </a:buClr>
              <a:buFont typeface="Arial"/>
              <a:buChar char="•"/>
            </a:pPr>
            <a:r>
              <a:rPr lang="en-US" sz="1600" b="0" strike="noStrike" spc="-1">
                <a:solidFill>
                  <a:srgbClr val="292934"/>
                </a:solidFill>
                <a:latin typeface="Roboto"/>
                <a:ea typeface="Roboto"/>
              </a:rPr>
              <a:t>An audit report identifying:</a:t>
            </a:r>
            <a:endParaRPr lang="en-US" sz="1600" b="0" strike="noStrike" spc="-1">
              <a:latin typeface="Arial"/>
            </a:endParaRPr>
          </a:p>
          <a:p>
            <a:pPr marL="1486080" lvl="1" indent="-342360">
              <a:lnSpc>
                <a:spcPct val="100000"/>
              </a:lnSpc>
              <a:buClr>
                <a:srgbClr val="292934"/>
              </a:buClr>
              <a:buFont typeface="StarSymbol"/>
              <a:buAutoNum type="arabicPeriod"/>
            </a:pPr>
            <a:r>
              <a:rPr lang="en-US" sz="1600" b="0" strike="noStrike" spc="-1">
                <a:solidFill>
                  <a:srgbClr val="292934"/>
                </a:solidFill>
                <a:latin typeface="Roboto"/>
                <a:ea typeface="Roboto"/>
              </a:rPr>
              <a:t>The origins and licenses of the source code </a:t>
            </a:r>
            <a:endParaRPr lang="en-US" sz="1600" b="0" strike="noStrike" spc="-1">
              <a:latin typeface="Arial"/>
            </a:endParaRPr>
          </a:p>
          <a:p>
            <a:pPr marL="1486080" lvl="1" indent="-342360">
              <a:lnSpc>
                <a:spcPct val="100000"/>
              </a:lnSpc>
              <a:buClr>
                <a:srgbClr val="292934"/>
              </a:buClr>
              <a:buFont typeface="StarSymbol"/>
              <a:buAutoNum type="arabicPeriod"/>
            </a:pPr>
            <a:r>
              <a:rPr lang="en-US" sz="1600" b="0" strike="noStrike" spc="-1">
                <a:solidFill>
                  <a:srgbClr val="292934"/>
                </a:solidFill>
                <a:latin typeface="Roboto"/>
                <a:ea typeface="Roboto"/>
              </a:rPr>
              <a:t>Issues that need resolving</a:t>
            </a:r>
            <a:endParaRPr lang="en-US" sz="1600" b="0" strike="noStrike" spc="-1">
              <a:latin typeface="Arial"/>
            </a:endParaRPr>
          </a:p>
          <a:p>
            <a:pPr marL="685800">
              <a:lnSpc>
                <a:spcPct val="100000"/>
              </a:lnSpc>
            </a:pPr>
            <a:endParaRPr lang="en-US" sz="1600" b="0" strike="noStrike" spc="-1">
              <a:latin typeface="Arial"/>
            </a:endParaRPr>
          </a:p>
        </p:txBody>
      </p:sp>
      <p:sp>
        <p:nvSpPr>
          <p:cNvPr id="502" name="CustomShape 16"/>
          <p:cNvSpPr/>
          <p:nvPr/>
        </p:nvSpPr>
        <p:spPr>
          <a:xfrm>
            <a:off x="368280" y="3705120"/>
            <a:ext cx="530784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Source code for the audit is identified</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Source may be scanned by a software tool</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“Hits” from the audit or scan are reviewed and verified as to the proper origin of the code</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Audits or scans are performed iteratively based on the software development and release lifecycles</a:t>
            </a:r>
            <a:endParaRPr lang="en-US" sz="1600" b="0" strike="noStrike" spc="-1">
              <a:latin typeface="Arial"/>
            </a:endParaRPr>
          </a:p>
        </p:txBody>
      </p:sp>
      <p:sp>
        <p:nvSpPr>
          <p:cNvPr id="503" name="CustomShape 17"/>
          <p:cNvSpPr/>
          <p:nvPr/>
        </p:nvSpPr>
        <p:spPr>
          <a:xfrm>
            <a:off x="246600" y="3092040"/>
            <a:ext cx="715968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Identify and audit Open Source licenses </a:t>
            </a:r>
            <a:endParaRPr lang="en-US" sz="2400" b="0" strike="noStrike" spc="-1" dirty="0">
              <a:latin typeface="Arial"/>
            </a:endParaRPr>
          </a:p>
        </p:txBody>
      </p:sp>
      <p:sp>
        <p:nvSpPr>
          <p:cNvPr id="50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Auditing Source Code</a:t>
            </a:r>
            <a:endParaRPr lang="en-US" sz="4000" b="0" strike="noStrike" spc="-1">
              <a:latin typeface="Arial"/>
            </a:endParaRPr>
          </a:p>
        </p:txBody>
      </p:sp>
      <p:sp>
        <p:nvSpPr>
          <p:cNvPr id="505" name="CustomShape 19"/>
          <p:cNvSpPr/>
          <p:nvPr/>
        </p:nvSpPr>
        <p:spPr>
          <a:xfrm>
            <a:off x="2343240" y="167580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65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506" name="CustomShape 20"/>
          <p:cNvSpPr/>
          <p:nvPr/>
        </p:nvSpPr>
        <p:spPr>
          <a:xfrm>
            <a:off x="3198600" y="190980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07" name="CustomShape 21"/>
          <p:cNvSpPr/>
          <p:nvPr/>
        </p:nvSpPr>
        <p:spPr>
          <a:xfrm>
            <a:off x="8296560" y="167580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7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CustomShape 1"/>
          <p:cNvSpPr/>
          <p:nvPr/>
        </p:nvSpPr>
        <p:spPr>
          <a:xfrm>
            <a:off x="6061680" y="3675240"/>
            <a:ext cx="55040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85800">
              <a:lnSpc>
                <a:spcPct val="100000"/>
              </a:lnSpc>
            </a:pPr>
            <a:r>
              <a:rPr lang="en-US" sz="1600" b="0" strike="noStrike" spc="-1">
                <a:solidFill>
                  <a:srgbClr val="292934"/>
                </a:solidFill>
                <a:latin typeface="Roboto"/>
                <a:ea typeface="Roboto"/>
              </a:rPr>
              <a:t>A resolution for each of the flagged files in the report and a resolution for any flagged license conflict </a:t>
            </a:r>
            <a:endParaRPr lang="en-US" sz="1600" b="0" strike="noStrike" spc="-1">
              <a:latin typeface="Arial"/>
            </a:endParaRPr>
          </a:p>
          <a:p>
            <a:pPr marL="685800">
              <a:lnSpc>
                <a:spcPct val="100000"/>
              </a:lnSpc>
            </a:pPr>
            <a:endParaRPr lang="en-US" sz="1600" b="0" strike="noStrike" spc="-1">
              <a:latin typeface="Arial"/>
            </a:endParaRPr>
          </a:p>
        </p:txBody>
      </p:sp>
      <p:sp>
        <p:nvSpPr>
          <p:cNvPr id="509" name="CustomShape 2"/>
          <p:cNvSpPr/>
          <p:nvPr/>
        </p:nvSpPr>
        <p:spPr>
          <a:xfrm>
            <a:off x="433440" y="3720960"/>
            <a:ext cx="553608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dirty="0">
                <a:solidFill>
                  <a:srgbClr val="0070C0"/>
                </a:solidFill>
                <a:uFillTx/>
                <a:latin typeface="Roboto"/>
                <a:ea typeface="Roboto"/>
              </a:rPr>
              <a:t>Steps: </a:t>
            </a:r>
            <a:endParaRPr lang="en-US" sz="1800" b="0" strike="noStrike" spc="-1" dirty="0">
              <a:latin typeface="Arial"/>
            </a:endParaRPr>
          </a:p>
          <a:p>
            <a:pPr marL="743040" lvl="1" indent="-285120">
              <a:lnSpc>
                <a:spcPct val="90000"/>
              </a:lnSpc>
              <a:spcBef>
                <a:spcPts val="499"/>
              </a:spcBef>
              <a:buClr>
                <a:srgbClr val="292934"/>
              </a:buClr>
              <a:buFont typeface="Arial"/>
              <a:buChar char="•"/>
            </a:pPr>
            <a:r>
              <a:rPr lang="en-US" sz="1600" b="0" strike="noStrike" spc="-1" dirty="0">
                <a:solidFill>
                  <a:srgbClr val="292934"/>
                </a:solidFill>
                <a:latin typeface="Roboto"/>
                <a:ea typeface="Roboto"/>
              </a:rPr>
              <a:t>Provide feedback to the appropriate engineers to resolve issues in the audit report that conflict with your Open Source policy </a:t>
            </a:r>
            <a:endParaRPr lang="en-US" sz="1600" b="0" strike="noStrike" spc="-1" dirty="0">
              <a:latin typeface="Arial"/>
            </a:endParaRPr>
          </a:p>
          <a:p>
            <a:pPr marL="685800" lvl="1" indent="-227880">
              <a:lnSpc>
                <a:spcPct val="90000"/>
              </a:lnSpc>
              <a:spcBef>
                <a:spcPts val="499"/>
              </a:spcBef>
              <a:buClr>
                <a:srgbClr val="292934"/>
              </a:buClr>
              <a:buFont typeface="Arial"/>
              <a:buChar char="•"/>
            </a:pPr>
            <a:r>
              <a:rPr lang="en-US" sz="1600" b="0" strike="noStrike" spc="-1" dirty="0">
                <a:solidFill>
                  <a:srgbClr val="292934"/>
                </a:solidFill>
                <a:latin typeface="Roboto"/>
                <a:ea typeface="Roboto"/>
              </a:rPr>
              <a:t>The appropriate engineers then conduct Open Source Reviews on the relevant source code (see next slide for template)</a:t>
            </a:r>
            <a:endParaRPr lang="en-US" sz="1600" b="0" strike="noStrike" spc="-1" dirty="0">
              <a:latin typeface="Arial"/>
            </a:endParaRPr>
          </a:p>
          <a:p>
            <a:pPr marL="685800" indent="-227880">
              <a:lnSpc>
                <a:spcPct val="90000"/>
              </a:lnSpc>
              <a:spcBef>
                <a:spcPts val="499"/>
              </a:spcBef>
            </a:pPr>
            <a:endParaRPr lang="en-US" sz="1600" b="0" strike="noStrike" spc="-1" dirty="0">
              <a:latin typeface="Arial"/>
            </a:endParaRPr>
          </a:p>
        </p:txBody>
      </p:sp>
      <p:sp>
        <p:nvSpPr>
          <p:cNvPr id="510" name="CustomShape 3"/>
          <p:cNvSpPr/>
          <p:nvPr/>
        </p:nvSpPr>
        <p:spPr>
          <a:xfrm>
            <a:off x="246600" y="3070800"/>
            <a:ext cx="723996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Resolve all issues identified in the audit</a:t>
            </a:r>
            <a:endParaRPr lang="en-US" sz="2400" b="0" strike="noStrike" spc="-1">
              <a:latin typeface="Arial"/>
            </a:endParaRPr>
          </a:p>
        </p:txBody>
      </p:sp>
      <p:sp>
        <p:nvSpPr>
          <p:cNvPr id="511" name="CustomShape 4"/>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Resolving Issues</a:t>
            </a:r>
            <a:endParaRPr lang="en-US" sz="4000" b="0" strike="noStrike" spc="-1">
              <a:latin typeface="Arial"/>
            </a:endParaRPr>
          </a:p>
        </p:txBody>
      </p:sp>
      <p:sp>
        <p:nvSpPr>
          <p:cNvPr id="512" name="CustomShape 5"/>
          <p:cNvSpPr/>
          <p:nvPr/>
        </p:nvSpPr>
        <p:spPr>
          <a:xfrm>
            <a:off x="3419640" y="961200"/>
            <a:ext cx="5032080" cy="233640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sp>
      <p:sp>
        <p:nvSpPr>
          <p:cNvPr id="513" name="CustomShape 6"/>
          <p:cNvSpPr/>
          <p:nvPr/>
        </p:nvSpPr>
        <p:spPr>
          <a:xfrm>
            <a:off x="8448120" y="2129760"/>
            <a:ext cx="558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14" name="CustomShape 7"/>
          <p:cNvSpPr/>
          <p:nvPr/>
        </p:nvSpPr>
        <p:spPr>
          <a:xfrm rot="10800000">
            <a:off x="4514760" y="1033920"/>
            <a:ext cx="558360" cy="17521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15" name="CustomShape 8"/>
          <p:cNvSpPr/>
          <p:nvPr/>
        </p:nvSpPr>
        <p:spPr>
          <a:xfrm rot="16200000">
            <a:off x="4103280" y="1621080"/>
            <a:ext cx="1752120" cy="55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Resolving Issues</a:t>
            </a:r>
            <a:endParaRPr lang="en-US" sz="1000" b="0" strike="noStrike" spc="-1">
              <a:latin typeface="Arial"/>
            </a:endParaRPr>
          </a:p>
        </p:txBody>
      </p:sp>
      <p:sp>
        <p:nvSpPr>
          <p:cNvPr id="516" name="CustomShape 9"/>
          <p:cNvSpPr/>
          <p:nvPr/>
        </p:nvSpPr>
        <p:spPr>
          <a:xfrm rot="16200000">
            <a:off x="3405600" y="166176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517" name="CustomShape 10"/>
          <p:cNvSpPr/>
          <p:nvPr/>
        </p:nvSpPr>
        <p:spPr>
          <a:xfrm rot="16200000">
            <a:off x="3897720" y="164448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518" name="CustomShape 11"/>
          <p:cNvSpPr/>
          <p:nvPr/>
        </p:nvSpPr>
        <p:spPr>
          <a:xfrm rot="16200000">
            <a:off x="4937760" y="165204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519" name="CustomShape 12"/>
          <p:cNvSpPr/>
          <p:nvPr/>
        </p:nvSpPr>
        <p:spPr>
          <a:xfrm rot="16200000">
            <a:off x="5403960" y="165204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520" name="CustomShape 13"/>
          <p:cNvSpPr/>
          <p:nvPr/>
        </p:nvSpPr>
        <p:spPr>
          <a:xfrm rot="16200000">
            <a:off x="5866200" y="164808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521" name="CustomShape 14"/>
          <p:cNvSpPr/>
          <p:nvPr/>
        </p:nvSpPr>
        <p:spPr>
          <a:xfrm rot="16200000">
            <a:off x="6330240" y="164232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522" name="CustomShape 15"/>
          <p:cNvSpPr/>
          <p:nvPr/>
        </p:nvSpPr>
        <p:spPr>
          <a:xfrm rot="16200000">
            <a:off x="6794280" y="164232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523" name="CustomShape 16"/>
          <p:cNvSpPr/>
          <p:nvPr/>
        </p:nvSpPr>
        <p:spPr>
          <a:xfrm rot="16200000">
            <a:off x="7258320" y="163656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524" name="CustomShape 17"/>
          <p:cNvSpPr/>
          <p:nvPr/>
        </p:nvSpPr>
        <p:spPr>
          <a:xfrm rot="16200000">
            <a:off x="7729920" y="163656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525" name="CustomShape 18"/>
          <p:cNvSpPr/>
          <p:nvPr/>
        </p:nvSpPr>
        <p:spPr>
          <a:xfrm>
            <a:off x="3688200" y="197604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526" name="CustomShape 19"/>
          <p:cNvSpPr/>
          <p:nvPr/>
        </p:nvSpPr>
        <p:spPr>
          <a:xfrm>
            <a:off x="2235240" y="183564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65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527" name="CustomShape 20"/>
          <p:cNvSpPr/>
          <p:nvPr/>
        </p:nvSpPr>
        <p:spPr>
          <a:xfrm>
            <a:off x="3090960" y="207000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28" name="CustomShape 21"/>
          <p:cNvSpPr/>
          <p:nvPr/>
        </p:nvSpPr>
        <p:spPr>
          <a:xfrm>
            <a:off x="8970840" y="189576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7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CustomShape 1"/>
          <p:cNvSpPr/>
          <p:nvPr/>
        </p:nvSpPr>
        <p:spPr>
          <a:xfrm>
            <a:off x="3346560" y="2106000"/>
            <a:ext cx="934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Proprietary</a:t>
            </a:r>
            <a:endParaRPr lang="en-US" sz="1200" b="0" strike="noStrike" spc="-1">
              <a:latin typeface="Arial"/>
            </a:endParaRPr>
          </a:p>
        </p:txBody>
      </p:sp>
      <p:sp>
        <p:nvSpPr>
          <p:cNvPr id="530" name="CustomShape 2"/>
          <p:cNvSpPr/>
          <p:nvPr/>
        </p:nvSpPr>
        <p:spPr>
          <a:xfrm>
            <a:off x="2914560" y="1721880"/>
            <a:ext cx="901440" cy="30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spc="-1">
                <a:solidFill>
                  <a:srgbClr val="292934"/>
                </a:solidFill>
                <a:latin typeface="Roboto"/>
                <a:ea typeface="Roboto"/>
              </a:rPr>
              <a:t>Legend</a:t>
            </a:r>
            <a:endParaRPr lang="en-US" sz="1400" b="0" strike="noStrike" spc="-1">
              <a:latin typeface="Arial"/>
            </a:endParaRPr>
          </a:p>
        </p:txBody>
      </p:sp>
      <p:sp>
        <p:nvSpPr>
          <p:cNvPr id="531" name="CustomShape 3"/>
          <p:cNvSpPr/>
          <p:nvPr/>
        </p:nvSpPr>
        <p:spPr>
          <a:xfrm>
            <a:off x="2889360" y="1675800"/>
            <a:ext cx="2229840" cy="4339440"/>
          </a:xfrm>
          <a:prstGeom prst="rect">
            <a:avLst/>
          </a:prstGeom>
          <a:noFill/>
          <a:ln w="12600">
            <a:solidFill>
              <a:srgbClr val="292934"/>
            </a:solidFill>
            <a:miter/>
          </a:ln>
        </p:spPr>
        <p:style>
          <a:lnRef idx="0">
            <a:scrgbClr r="0" g="0" b="0"/>
          </a:lnRef>
          <a:fillRef idx="0">
            <a:scrgbClr r="0" g="0" b="0"/>
          </a:fillRef>
          <a:effectRef idx="0">
            <a:scrgbClr r="0" g="0" b="0"/>
          </a:effectRef>
          <a:fontRef idx="minor"/>
        </p:style>
      </p:sp>
      <p:sp>
        <p:nvSpPr>
          <p:cNvPr id="532" name="CustomShape 4"/>
          <p:cNvSpPr/>
          <p:nvPr/>
        </p:nvSpPr>
        <p:spPr>
          <a:xfrm>
            <a:off x="3003480" y="2059920"/>
            <a:ext cx="283320" cy="259560"/>
          </a:xfrm>
          <a:prstGeom prst="rect">
            <a:avLst/>
          </a:prstGeom>
          <a:solidFill>
            <a:srgbClr val="009900"/>
          </a:solidFill>
          <a:ln w="9360">
            <a:solidFill>
              <a:srgbClr val="292934"/>
            </a:solidFill>
            <a:miter/>
          </a:ln>
        </p:spPr>
        <p:style>
          <a:lnRef idx="0">
            <a:scrgbClr r="0" g="0" b="0"/>
          </a:lnRef>
          <a:fillRef idx="0">
            <a:scrgbClr r="0" g="0" b="0"/>
          </a:fillRef>
          <a:effectRef idx="0">
            <a:scrgbClr r="0" g="0" b="0"/>
          </a:effectRef>
          <a:fontRef idx="minor"/>
        </p:style>
      </p:sp>
      <p:sp>
        <p:nvSpPr>
          <p:cNvPr id="533" name="CustomShape 5"/>
          <p:cNvSpPr/>
          <p:nvPr/>
        </p:nvSpPr>
        <p:spPr>
          <a:xfrm>
            <a:off x="3003480" y="2424960"/>
            <a:ext cx="283320" cy="259560"/>
          </a:xfrm>
          <a:prstGeom prst="rect">
            <a:avLst/>
          </a:prstGeom>
          <a:solidFill>
            <a:srgbClr val="CC6600"/>
          </a:solidFill>
          <a:ln w="9360">
            <a:solidFill>
              <a:srgbClr val="292934"/>
            </a:solidFill>
            <a:miter/>
          </a:ln>
        </p:spPr>
        <p:style>
          <a:lnRef idx="0">
            <a:scrgbClr r="0" g="0" b="0"/>
          </a:lnRef>
          <a:fillRef idx="0">
            <a:scrgbClr r="0" g="0" b="0"/>
          </a:fillRef>
          <a:effectRef idx="0">
            <a:scrgbClr r="0" g="0" b="0"/>
          </a:effectRef>
          <a:fontRef idx="minor"/>
        </p:style>
      </p:sp>
      <p:sp>
        <p:nvSpPr>
          <p:cNvPr id="534" name="CustomShape 6"/>
          <p:cNvSpPr/>
          <p:nvPr/>
        </p:nvSpPr>
        <p:spPr>
          <a:xfrm>
            <a:off x="3003480" y="2790000"/>
            <a:ext cx="283320" cy="259560"/>
          </a:xfrm>
          <a:prstGeom prst="rect">
            <a:avLst/>
          </a:prstGeom>
          <a:solidFill>
            <a:srgbClr val="FF3300"/>
          </a:solidFill>
          <a:ln w="9360">
            <a:solidFill>
              <a:srgbClr val="292934"/>
            </a:solidFill>
            <a:miter/>
          </a:ln>
        </p:spPr>
        <p:style>
          <a:lnRef idx="0">
            <a:scrgbClr r="0" g="0" b="0"/>
          </a:lnRef>
          <a:fillRef idx="0">
            <a:scrgbClr r="0" g="0" b="0"/>
          </a:fillRef>
          <a:effectRef idx="0">
            <a:scrgbClr r="0" g="0" b="0"/>
          </a:effectRef>
          <a:fontRef idx="minor"/>
        </p:style>
      </p:sp>
      <p:sp>
        <p:nvSpPr>
          <p:cNvPr id="535" name="CustomShape 7"/>
          <p:cNvSpPr/>
          <p:nvPr/>
        </p:nvSpPr>
        <p:spPr>
          <a:xfrm>
            <a:off x="3003480" y="3153600"/>
            <a:ext cx="283320" cy="259560"/>
          </a:xfrm>
          <a:prstGeom prst="rect">
            <a:avLst/>
          </a:prstGeom>
          <a:solidFill>
            <a:srgbClr val="FFFF66"/>
          </a:solidFill>
          <a:ln w="9360">
            <a:solidFill>
              <a:srgbClr val="292934"/>
            </a:solidFill>
            <a:miter/>
          </a:ln>
        </p:spPr>
        <p:style>
          <a:lnRef idx="0">
            <a:scrgbClr r="0" g="0" b="0"/>
          </a:lnRef>
          <a:fillRef idx="0">
            <a:scrgbClr r="0" g="0" b="0"/>
          </a:fillRef>
          <a:effectRef idx="0">
            <a:scrgbClr r="0" g="0" b="0"/>
          </a:effectRef>
          <a:fontRef idx="minor"/>
        </p:style>
      </p:sp>
      <p:sp>
        <p:nvSpPr>
          <p:cNvPr id="536" name="CustomShape 8"/>
          <p:cNvSpPr/>
          <p:nvPr/>
        </p:nvSpPr>
        <p:spPr>
          <a:xfrm>
            <a:off x="3003480" y="3518640"/>
            <a:ext cx="283320" cy="259560"/>
          </a:xfrm>
          <a:prstGeom prst="rect">
            <a:avLst/>
          </a:prstGeom>
          <a:solidFill>
            <a:srgbClr val="3366CC"/>
          </a:solidFill>
          <a:ln w="9360">
            <a:solidFill>
              <a:srgbClr val="292934"/>
            </a:solidFill>
            <a:miter/>
          </a:ln>
        </p:spPr>
        <p:style>
          <a:lnRef idx="0">
            <a:scrgbClr r="0" g="0" b="0"/>
          </a:lnRef>
          <a:fillRef idx="0">
            <a:scrgbClr r="0" g="0" b="0"/>
          </a:fillRef>
          <a:effectRef idx="0">
            <a:scrgbClr r="0" g="0" b="0"/>
          </a:effectRef>
          <a:fontRef idx="minor"/>
        </p:style>
      </p:sp>
      <p:sp>
        <p:nvSpPr>
          <p:cNvPr id="537" name="CustomShape 9"/>
          <p:cNvSpPr/>
          <p:nvPr/>
        </p:nvSpPr>
        <p:spPr>
          <a:xfrm>
            <a:off x="3346560" y="2471040"/>
            <a:ext cx="16218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3</a:t>
            </a:r>
            <a:r>
              <a:rPr lang="en-US" sz="1200" b="0" strike="noStrike" spc="-1" baseline="30000">
                <a:solidFill>
                  <a:srgbClr val="292934"/>
                </a:solidFill>
                <a:latin typeface="Roboto"/>
                <a:ea typeface="Roboto"/>
              </a:rPr>
              <a:t>rd</a:t>
            </a:r>
            <a:r>
              <a:rPr lang="en-US" sz="1200" b="0" strike="noStrike" spc="-1">
                <a:solidFill>
                  <a:srgbClr val="292934"/>
                </a:solidFill>
                <a:latin typeface="Roboto"/>
                <a:ea typeface="Roboto"/>
              </a:rPr>
              <a:t> Party Commercial</a:t>
            </a:r>
            <a:endParaRPr lang="en-US" sz="1200" b="0" strike="noStrike" spc="-1">
              <a:latin typeface="Arial"/>
            </a:endParaRPr>
          </a:p>
        </p:txBody>
      </p:sp>
      <p:sp>
        <p:nvSpPr>
          <p:cNvPr id="538" name="CustomShape 10"/>
          <p:cNvSpPr/>
          <p:nvPr/>
        </p:nvSpPr>
        <p:spPr>
          <a:xfrm>
            <a:off x="3346560" y="2855160"/>
            <a:ext cx="6660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GPL</a:t>
            </a:r>
            <a:endParaRPr lang="en-US" sz="1200" b="0" strike="noStrike" spc="-1">
              <a:latin typeface="Arial"/>
            </a:endParaRPr>
          </a:p>
        </p:txBody>
      </p:sp>
      <p:sp>
        <p:nvSpPr>
          <p:cNvPr id="539" name="CustomShape 11"/>
          <p:cNvSpPr/>
          <p:nvPr/>
        </p:nvSpPr>
        <p:spPr>
          <a:xfrm>
            <a:off x="3346560" y="3220200"/>
            <a:ext cx="826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LGPL</a:t>
            </a:r>
            <a:endParaRPr lang="en-US" sz="1200" b="0" strike="noStrike" spc="-1">
              <a:latin typeface="Arial"/>
            </a:endParaRPr>
          </a:p>
        </p:txBody>
      </p:sp>
      <p:sp>
        <p:nvSpPr>
          <p:cNvPr id="540" name="CustomShape 12"/>
          <p:cNvSpPr/>
          <p:nvPr/>
        </p:nvSpPr>
        <p:spPr>
          <a:xfrm>
            <a:off x="3346560" y="3594960"/>
            <a:ext cx="13525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dirty="0">
                <a:solidFill>
                  <a:srgbClr val="292934"/>
                </a:solidFill>
                <a:latin typeface="Roboto"/>
                <a:ea typeface="Roboto"/>
              </a:rPr>
              <a:t>Open Source Permissive</a:t>
            </a:r>
            <a:endParaRPr lang="en-US" sz="1200" b="0" strike="noStrike" spc="-1" dirty="0">
              <a:latin typeface="Arial"/>
            </a:endParaRPr>
          </a:p>
        </p:txBody>
      </p:sp>
      <p:sp>
        <p:nvSpPr>
          <p:cNvPr id="541" name="CustomShape 13"/>
          <p:cNvSpPr/>
          <p:nvPr/>
        </p:nvSpPr>
        <p:spPr>
          <a:xfrm>
            <a:off x="3029040" y="4877640"/>
            <a:ext cx="627840" cy="360"/>
          </a:xfrm>
          <a:custGeom>
            <a:avLst/>
            <a:gdLst/>
            <a:ahLst/>
            <a:cxnLst/>
            <a:rect l="l" t="t" r="r" b="b"/>
            <a:pathLst>
              <a:path w="21600" h="21600">
                <a:moveTo>
                  <a:pt x="0" y="0"/>
                </a:moveTo>
                <a:lnTo>
                  <a:pt x="21600" y="21600"/>
                </a:lnTo>
              </a:path>
            </a:pathLst>
          </a:custGeom>
          <a:noFill/>
          <a:ln w="1260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sp>
      <p:sp>
        <p:nvSpPr>
          <p:cNvPr id="542" name="CustomShape 14"/>
          <p:cNvSpPr/>
          <p:nvPr/>
        </p:nvSpPr>
        <p:spPr>
          <a:xfrm>
            <a:off x="3029040" y="5109480"/>
            <a:ext cx="627840" cy="360"/>
          </a:xfrm>
          <a:custGeom>
            <a:avLst/>
            <a:gdLst/>
            <a:ahLst/>
            <a:cxnLst/>
            <a:rect l="l" t="t" r="r" b="b"/>
            <a:pathLst>
              <a:path w="21600" h="21600">
                <a:moveTo>
                  <a:pt x="0" y="0"/>
                </a:moveTo>
                <a:lnTo>
                  <a:pt x="21600" y="21600"/>
                </a:lnTo>
              </a:path>
            </a:pathLst>
          </a:custGeom>
          <a:noFill/>
          <a:ln w="12600" cap="rnd">
            <a:solidFill>
              <a:srgbClr val="292934"/>
            </a:solidFill>
            <a:custDash>
              <a:ds d="800000" sp="300000"/>
            </a:custDash>
            <a:round/>
            <a:headEnd type="triangle" w="lg" len="lg"/>
            <a:tailEnd type="triangle" w="lg" len="lg"/>
          </a:ln>
        </p:spPr>
        <p:style>
          <a:lnRef idx="0">
            <a:scrgbClr r="0" g="0" b="0"/>
          </a:lnRef>
          <a:fillRef idx="0">
            <a:scrgbClr r="0" g="0" b="0"/>
          </a:fillRef>
          <a:effectRef idx="0">
            <a:scrgbClr r="0" g="0" b="0"/>
          </a:effectRef>
          <a:fontRef idx="minor"/>
        </p:style>
      </p:sp>
      <p:sp>
        <p:nvSpPr>
          <p:cNvPr id="543" name="CustomShape 15"/>
          <p:cNvSpPr/>
          <p:nvPr/>
        </p:nvSpPr>
        <p:spPr>
          <a:xfrm>
            <a:off x="3841920" y="4776120"/>
            <a:ext cx="10544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Function call</a:t>
            </a:r>
            <a:endParaRPr lang="en-US" sz="1200" b="0" strike="noStrike" spc="-1">
              <a:latin typeface="Arial"/>
            </a:endParaRPr>
          </a:p>
        </p:txBody>
      </p:sp>
      <p:sp>
        <p:nvSpPr>
          <p:cNvPr id="544" name="CustomShape 16"/>
          <p:cNvSpPr/>
          <p:nvPr/>
        </p:nvSpPr>
        <p:spPr>
          <a:xfrm>
            <a:off x="3841920" y="5015880"/>
            <a:ext cx="1294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Socket interface</a:t>
            </a:r>
            <a:endParaRPr lang="en-US" sz="1200" b="0" strike="noStrike" spc="-1">
              <a:latin typeface="Arial"/>
            </a:endParaRPr>
          </a:p>
        </p:txBody>
      </p:sp>
      <p:sp>
        <p:nvSpPr>
          <p:cNvPr id="545" name="CustomShape 17"/>
          <p:cNvSpPr/>
          <p:nvPr/>
        </p:nvSpPr>
        <p:spPr>
          <a:xfrm>
            <a:off x="3162240" y="4681080"/>
            <a:ext cx="3844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(fc)</a:t>
            </a:r>
            <a:endParaRPr lang="en-US" sz="1000" b="0" strike="noStrike" spc="-1">
              <a:latin typeface="Arial"/>
            </a:endParaRPr>
          </a:p>
        </p:txBody>
      </p:sp>
      <p:sp>
        <p:nvSpPr>
          <p:cNvPr id="546" name="CustomShape 18"/>
          <p:cNvSpPr/>
          <p:nvPr/>
        </p:nvSpPr>
        <p:spPr>
          <a:xfrm>
            <a:off x="3162240" y="4910400"/>
            <a:ext cx="3682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(si)</a:t>
            </a:r>
            <a:endParaRPr lang="en-US" sz="1000" b="0" strike="noStrike" spc="-1">
              <a:latin typeface="Arial"/>
            </a:endParaRPr>
          </a:p>
        </p:txBody>
      </p:sp>
      <p:sp>
        <p:nvSpPr>
          <p:cNvPr id="547" name="CustomShape 19"/>
          <p:cNvSpPr/>
          <p:nvPr/>
        </p:nvSpPr>
        <p:spPr>
          <a:xfrm>
            <a:off x="3029040" y="5349240"/>
            <a:ext cx="627840" cy="360"/>
          </a:xfrm>
          <a:custGeom>
            <a:avLst/>
            <a:gdLst/>
            <a:ahLst/>
            <a:cxnLst/>
            <a:rect l="l" t="t" r="r" b="b"/>
            <a:pathLst>
              <a:path w="21600" h="21600">
                <a:moveTo>
                  <a:pt x="0" y="0"/>
                </a:moveTo>
                <a:lnTo>
                  <a:pt x="21600" y="21600"/>
                </a:lnTo>
              </a:path>
            </a:pathLst>
          </a:custGeom>
          <a:noFill/>
          <a:ln w="12600">
            <a:solidFill>
              <a:srgbClr val="292934"/>
            </a:solidFill>
            <a:round/>
            <a:tailEnd type="triangle" w="lg" len="lg"/>
          </a:ln>
        </p:spPr>
        <p:style>
          <a:lnRef idx="0">
            <a:scrgbClr r="0" g="0" b="0"/>
          </a:lnRef>
          <a:fillRef idx="0">
            <a:scrgbClr r="0" g="0" b="0"/>
          </a:fillRef>
          <a:effectRef idx="0">
            <a:scrgbClr r="0" g="0" b="0"/>
          </a:effectRef>
          <a:fontRef idx="minor"/>
        </p:style>
      </p:sp>
      <p:sp>
        <p:nvSpPr>
          <p:cNvPr id="548" name="CustomShape 20"/>
          <p:cNvSpPr/>
          <p:nvPr/>
        </p:nvSpPr>
        <p:spPr>
          <a:xfrm>
            <a:off x="3841920" y="5255640"/>
            <a:ext cx="9694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System call</a:t>
            </a:r>
            <a:endParaRPr lang="en-US" sz="1200" b="0" strike="noStrike" spc="-1">
              <a:latin typeface="Arial"/>
            </a:endParaRPr>
          </a:p>
        </p:txBody>
      </p:sp>
      <p:sp>
        <p:nvSpPr>
          <p:cNvPr id="549" name="CustomShape 21"/>
          <p:cNvSpPr/>
          <p:nvPr/>
        </p:nvSpPr>
        <p:spPr>
          <a:xfrm>
            <a:off x="3143160" y="5142600"/>
            <a:ext cx="40500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(sc)</a:t>
            </a:r>
            <a:endParaRPr lang="en-US" sz="1000" b="0" strike="noStrike" spc="-1">
              <a:latin typeface="Arial"/>
            </a:endParaRPr>
          </a:p>
        </p:txBody>
      </p:sp>
      <p:sp>
        <p:nvSpPr>
          <p:cNvPr id="550" name="CustomShape 22"/>
          <p:cNvSpPr/>
          <p:nvPr/>
        </p:nvSpPr>
        <p:spPr>
          <a:xfrm>
            <a:off x="3029040" y="5612760"/>
            <a:ext cx="627840" cy="360"/>
          </a:xfrm>
          <a:custGeom>
            <a:avLst/>
            <a:gdLst/>
            <a:ahLst/>
            <a:cxnLst/>
            <a:rect l="l" t="t" r="r" b="b"/>
            <a:pathLst>
              <a:path w="21600" h="21600">
                <a:moveTo>
                  <a:pt x="0" y="0"/>
                </a:moveTo>
                <a:lnTo>
                  <a:pt x="21600" y="21600"/>
                </a:lnTo>
              </a:path>
            </a:pathLst>
          </a:custGeom>
          <a:noFill/>
          <a:ln w="12600" cap="rnd">
            <a:solidFill>
              <a:srgbClr val="292934"/>
            </a:solidFill>
            <a:custDash>
              <a:ds d="400000" sp="300000"/>
            </a:custDash>
            <a:round/>
            <a:headEnd type="triangle" w="lg" len="lg"/>
            <a:tailEnd type="triangle" w="lg" len="lg"/>
          </a:ln>
        </p:spPr>
        <p:style>
          <a:lnRef idx="0">
            <a:scrgbClr r="0" g="0" b="0"/>
          </a:lnRef>
          <a:fillRef idx="0">
            <a:scrgbClr r="0" g="0" b="0"/>
          </a:fillRef>
          <a:effectRef idx="0">
            <a:scrgbClr r="0" g="0" b="0"/>
          </a:effectRef>
          <a:fontRef idx="minor"/>
        </p:style>
      </p:sp>
      <p:sp>
        <p:nvSpPr>
          <p:cNvPr id="551" name="CustomShape 23"/>
          <p:cNvSpPr/>
          <p:nvPr/>
        </p:nvSpPr>
        <p:spPr>
          <a:xfrm>
            <a:off x="3841920" y="5541120"/>
            <a:ext cx="1251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Shared headers</a:t>
            </a:r>
            <a:endParaRPr lang="en-US" sz="1200" b="0" strike="noStrike" spc="-1">
              <a:latin typeface="Arial"/>
            </a:endParaRPr>
          </a:p>
        </p:txBody>
      </p:sp>
      <p:sp>
        <p:nvSpPr>
          <p:cNvPr id="552" name="CustomShape 24"/>
          <p:cNvSpPr/>
          <p:nvPr/>
        </p:nvSpPr>
        <p:spPr>
          <a:xfrm>
            <a:off x="3143160" y="5405400"/>
            <a:ext cx="40824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(sh)</a:t>
            </a:r>
            <a:endParaRPr lang="en-US" sz="1000" b="0" strike="noStrike" spc="-1">
              <a:latin typeface="Arial"/>
            </a:endParaRPr>
          </a:p>
        </p:txBody>
      </p:sp>
      <p:sp>
        <p:nvSpPr>
          <p:cNvPr id="553" name="CustomShape 25"/>
          <p:cNvSpPr/>
          <p:nvPr/>
        </p:nvSpPr>
        <p:spPr>
          <a:xfrm>
            <a:off x="5319720" y="4926960"/>
            <a:ext cx="3766320" cy="360"/>
          </a:xfrm>
          <a:custGeom>
            <a:avLst/>
            <a:gdLst/>
            <a:ahLst/>
            <a:cxnLst/>
            <a:rect l="l" t="t" r="r" b="b"/>
            <a:pathLst>
              <a:path w="21600" h="21600">
                <a:moveTo>
                  <a:pt x="0" y="0"/>
                </a:moveTo>
                <a:lnTo>
                  <a:pt x="21600" y="21600"/>
                </a:lnTo>
              </a:path>
            </a:pathLst>
          </a:custGeom>
          <a:noFill/>
          <a:ln w="12600">
            <a:solidFill>
              <a:srgbClr val="292934"/>
            </a:solidFill>
            <a:round/>
          </a:ln>
        </p:spPr>
        <p:style>
          <a:lnRef idx="0">
            <a:scrgbClr r="0" g="0" b="0"/>
          </a:lnRef>
          <a:fillRef idx="0">
            <a:scrgbClr r="0" g="0" b="0"/>
          </a:fillRef>
          <a:effectRef idx="0">
            <a:scrgbClr r="0" g="0" b="0"/>
          </a:effectRef>
          <a:fontRef idx="minor"/>
        </p:style>
      </p:sp>
      <p:sp>
        <p:nvSpPr>
          <p:cNvPr id="554" name="CustomShape 26"/>
          <p:cNvSpPr/>
          <p:nvPr/>
        </p:nvSpPr>
        <p:spPr>
          <a:xfrm>
            <a:off x="5319720" y="3763440"/>
            <a:ext cx="3766320" cy="360"/>
          </a:xfrm>
          <a:custGeom>
            <a:avLst/>
            <a:gdLst/>
            <a:ahLst/>
            <a:cxnLst/>
            <a:rect l="l" t="t" r="r" b="b"/>
            <a:pathLst>
              <a:path w="21600" h="21600">
                <a:moveTo>
                  <a:pt x="0" y="0"/>
                </a:moveTo>
                <a:lnTo>
                  <a:pt x="21600" y="21600"/>
                </a:lnTo>
              </a:path>
            </a:pathLst>
          </a:custGeom>
          <a:noFill/>
          <a:ln w="12600">
            <a:solidFill>
              <a:srgbClr val="292934"/>
            </a:solidFill>
            <a:round/>
          </a:ln>
        </p:spPr>
        <p:style>
          <a:lnRef idx="0">
            <a:scrgbClr r="0" g="0" b="0"/>
          </a:lnRef>
          <a:fillRef idx="0">
            <a:scrgbClr r="0" g="0" b="0"/>
          </a:fillRef>
          <a:effectRef idx="0">
            <a:scrgbClr r="0" g="0" b="0"/>
          </a:effectRef>
          <a:fontRef idx="minor"/>
        </p:style>
      </p:sp>
      <p:sp>
        <p:nvSpPr>
          <p:cNvPr id="555" name="CustomShape 27"/>
          <p:cNvSpPr/>
          <p:nvPr/>
        </p:nvSpPr>
        <p:spPr>
          <a:xfrm>
            <a:off x="8402760" y="3079080"/>
            <a:ext cx="9676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292934"/>
                </a:solidFill>
                <a:latin typeface="Roboto"/>
                <a:ea typeface="Roboto"/>
              </a:rPr>
              <a:t>User Space</a:t>
            </a:r>
            <a:endParaRPr lang="en-US" sz="1200" b="0" strike="noStrike" spc="-1">
              <a:latin typeface="Arial"/>
            </a:endParaRPr>
          </a:p>
        </p:txBody>
      </p:sp>
      <p:sp>
        <p:nvSpPr>
          <p:cNvPr id="556" name="CustomShape 28"/>
          <p:cNvSpPr/>
          <p:nvPr/>
        </p:nvSpPr>
        <p:spPr>
          <a:xfrm>
            <a:off x="8402760" y="4099680"/>
            <a:ext cx="1096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292934"/>
                </a:solidFill>
                <a:latin typeface="Roboto"/>
                <a:ea typeface="Roboto"/>
              </a:rPr>
              <a:t>Kernel Space</a:t>
            </a:r>
            <a:endParaRPr lang="en-US" sz="1200" b="0" strike="noStrike" spc="-1">
              <a:latin typeface="Arial"/>
            </a:endParaRPr>
          </a:p>
        </p:txBody>
      </p:sp>
      <p:sp>
        <p:nvSpPr>
          <p:cNvPr id="557" name="CustomShape 29"/>
          <p:cNvSpPr/>
          <p:nvPr/>
        </p:nvSpPr>
        <p:spPr>
          <a:xfrm>
            <a:off x="8217720" y="5279400"/>
            <a:ext cx="10375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292934"/>
                </a:solidFill>
                <a:latin typeface="Roboto"/>
                <a:ea typeface="Roboto"/>
              </a:rPr>
              <a:t>Hardware</a:t>
            </a:r>
            <a:endParaRPr lang="en-US" sz="1200" b="0" strike="noStrike" spc="-1">
              <a:latin typeface="Arial"/>
            </a:endParaRPr>
          </a:p>
        </p:txBody>
      </p:sp>
      <p:sp>
        <p:nvSpPr>
          <p:cNvPr id="558" name="CustomShape 30"/>
          <p:cNvSpPr/>
          <p:nvPr/>
        </p:nvSpPr>
        <p:spPr>
          <a:xfrm>
            <a:off x="5197320" y="1679040"/>
            <a:ext cx="4264920" cy="4339440"/>
          </a:xfrm>
          <a:prstGeom prst="rect">
            <a:avLst/>
          </a:prstGeom>
          <a:noFill/>
          <a:ln w="12600">
            <a:solidFill>
              <a:srgbClr val="292934"/>
            </a:solidFill>
            <a:miter/>
          </a:ln>
        </p:spPr>
        <p:style>
          <a:lnRef idx="0">
            <a:scrgbClr r="0" g="0" b="0"/>
          </a:lnRef>
          <a:fillRef idx="0">
            <a:scrgbClr r="0" g="0" b="0"/>
          </a:fillRef>
          <a:effectRef idx="0">
            <a:scrgbClr r="0" g="0" b="0"/>
          </a:effectRef>
          <a:fontRef idx="minor"/>
        </p:style>
      </p:sp>
      <p:sp>
        <p:nvSpPr>
          <p:cNvPr id="559" name="CustomShape 31"/>
          <p:cNvSpPr/>
          <p:nvPr/>
        </p:nvSpPr>
        <p:spPr>
          <a:xfrm>
            <a:off x="5992920" y="2853720"/>
            <a:ext cx="203688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292934"/>
                </a:solidFill>
                <a:latin typeface="Roboto"/>
                <a:ea typeface="Roboto"/>
              </a:rPr>
              <a:t>[Insert Components]</a:t>
            </a:r>
            <a:endParaRPr lang="en-US" sz="1600" b="0" strike="noStrike" spc="-1">
              <a:latin typeface="Arial"/>
            </a:endParaRPr>
          </a:p>
        </p:txBody>
      </p:sp>
      <p:sp>
        <p:nvSpPr>
          <p:cNvPr id="560" name="CustomShape 32"/>
          <p:cNvSpPr/>
          <p:nvPr/>
        </p:nvSpPr>
        <p:spPr>
          <a:xfrm>
            <a:off x="5992920" y="4082400"/>
            <a:ext cx="203688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292934"/>
                </a:solidFill>
                <a:latin typeface="Roboto"/>
                <a:ea typeface="Roboto"/>
              </a:rPr>
              <a:t>[Insert Components]</a:t>
            </a:r>
            <a:endParaRPr lang="en-US" sz="1600" b="0" strike="noStrike" spc="-1">
              <a:latin typeface="Arial"/>
            </a:endParaRPr>
          </a:p>
        </p:txBody>
      </p:sp>
      <p:sp>
        <p:nvSpPr>
          <p:cNvPr id="561" name="CustomShape 33"/>
          <p:cNvSpPr/>
          <p:nvPr/>
        </p:nvSpPr>
        <p:spPr>
          <a:xfrm>
            <a:off x="5992920" y="5245920"/>
            <a:ext cx="203688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292934"/>
                </a:solidFill>
                <a:latin typeface="Roboto"/>
                <a:ea typeface="Roboto"/>
              </a:rPr>
              <a:t>[Insert Components]</a:t>
            </a:r>
            <a:endParaRPr lang="en-US" sz="1600" b="0" strike="noStrike" spc="-1">
              <a:latin typeface="Arial"/>
            </a:endParaRPr>
          </a:p>
        </p:txBody>
      </p:sp>
      <p:sp>
        <p:nvSpPr>
          <p:cNvPr id="562" name="CustomShape 34"/>
          <p:cNvSpPr/>
          <p:nvPr/>
        </p:nvSpPr>
        <p:spPr>
          <a:xfrm>
            <a:off x="6807240" y="3195000"/>
            <a:ext cx="360" cy="862920"/>
          </a:xfrm>
          <a:custGeom>
            <a:avLst/>
            <a:gdLst/>
            <a:ahLst/>
            <a:cxnLst/>
            <a:rect l="l" t="t" r="r" b="b"/>
            <a:pathLst>
              <a:path w="21600" h="21600">
                <a:moveTo>
                  <a:pt x="0" y="0"/>
                </a:moveTo>
                <a:lnTo>
                  <a:pt x="21600" y="21600"/>
                </a:lnTo>
              </a:path>
            </a:pathLst>
          </a:custGeom>
          <a:noFill/>
          <a:ln w="936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sp>
      <p:sp>
        <p:nvSpPr>
          <p:cNvPr id="563" name="CustomShape 35"/>
          <p:cNvSpPr/>
          <p:nvPr/>
        </p:nvSpPr>
        <p:spPr>
          <a:xfrm>
            <a:off x="6807240" y="4446000"/>
            <a:ext cx="360" cy="777240"/>
          </a:xfrm>
          <a:custGeom>
            <a:avLst/>
            <a:gdLst/>
            <a:ahLst/>
            <a:cxnLst/>
            <a:rect l="l" t="t" r="r" b="b"/>
            <a:pathLst>
              <a:path w="21600" h="21600">
                <a:moveTo>
                  <a:pt x="0" y="0"/>
                </a:moveTo>
                <a:lnTo>
                  <a:pt x="21600" y="21600"/>
                </a:lnTo>
              </a:path>
            </a:pathLst>
          </a:custGeom>
          <a:noFill/>
          <a:ln w="936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sp>
      <p:sp>
        <p:nvSpPr>
          <p:cNvPr id="564" name="CustomShape 36"/>
          <p:cNvSpPr/>
          <p:nvPr/>
        </p:nvSpPr>
        <p:spPr>
          <a:xfrm>
            <a:off x="6807240" y="3382200"/>
            <a:ext cx="16588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i="1" strike="noStrike" spc="-1">
                <a:solidFill>
                  <a:srgbClr val="292934"/>
                </a:solidFill>
                <a:latin typeface="Roboto"/>
                <a:ea typeface="Roboto"/>
              </a:rPr>
              <a:t>[Insert interaction method]</a:t>
            </a:r>
            <a:endParaRPr lang="en-US" sz="1000" b="0" strike="noStrike" spc="-1">
              <a:latin typeface="Arial"/>
            </a:endParaRPr>
          </a:p>
        </p:txBody>
      </p:sp>
      <p:sp>
        <p:nvSpPr>
          <p:cNvPr id="565" name="CustomShape 37"/>
          <p:cNvSpPr/>
          <p:nvPr/>
        </p:nvSpPr>
        <p:spPr>
          <a:xfrm>
            <a:off x="6807240" y="4447440"/>
            <a:ext cx="16588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i="1" strike="noStrike" spc="-1">
                <a:solidFill>
                  <a:srgbClr val="292934"/>
                </a:solidFill>
                <a:latin typeface="Roboto"/>
                <a:ea typeface="Roboto"/>
              </a:rPr>
              <a:t>[Insert interaction method]</a:t>
            </a:r>
            <a:endParaRPr lang="en-US" sz="1000" b="0" strike="noStrike" spc="-1">
              <a:latin typeface="Arial"/>
            </a:endParaRPr>
          </a:p>
        </p:txBody>
      </p:sp>
      <p:sp>
        <p:nvSpPr>
          <p:cNvPr id="566" name="CustomShape 3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Architecture Review (Example Template)</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 name="CustomShape 1"/>
          <p:cNvSpPr/>
          <p:nvPr/>
        </p:nvSpPr>
        <p:spPr>
          <a:xfrm>
            <a:off x="3524040" y="946080"/>
            <a:ext cx="5093640" cy="237096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568" name="CustomShape 2"/>
          <p:cNvSpPr/>
          <p:nvPr/>
        </p:nvSpPr>
        <p:spPr>
          <a:xfrm>
            <a:off x="8614440" y="2131920"/>
            <a:ext cx="53748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69" name="CustomShape 3"/>
          <p:cNvSpPr/>
          <p:nvPr/>
        </p:nvSpPr>
        <p:spPr>
          <a:xfrm rot="10800000">
            <a:off x="5227920" y="1167480"/>
            <a:ext cx="345600" cy="17449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70" name="CustomShape 4"/>
          <p:cNvSpPr/>
          <p:nvPr/>
        </p:nvSpPr>
        <p:spPr>
          <a:xfrm rot="16200000">
            <a:off x="4518360" y="1839600"/>
            <a:ext cx="1744920" cy="3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50" b="1" strike="noStrike" spc="-1">
                <a:solidFill>
                  <a:srgbClr val="000000"/>
                </a:solidFill>
                <a:latin typeface="Roboto"/>
                <a:ea typeface="Roboto"/>
              </a:rPr>
              <a:t>Reviews</a:t>
            </a:r>
            <a:endParaRPr lang="en-US" sz="1050" b="0" strike="noStrike" spc="-1">
              <a:latin typeface="Arial"/>
            </a:endParaRPr>
          </a:p>
        </p:txBody>
      </p:sp>
      <p:sp>
        <p:nvSpPr>
          <p:cNvPr id="571" name="CustomShape 5"/>
          <p:cNvSpPr/>
          <p:nvPr/>
        </p:nvSpPr>
        <p:spPr>
          <a:xfrm rot="16200000">
            <a:off x="3386880" y="1857600"/>
            <a:ext cx="118188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identification</a:t>
            </a:r>
            <a:endParaRPr lang="en-US" sz="1200" b="0" strike="noStrike" spc="-1">
              <a:latin typeface="Arial"/>
            </a:endParaRPr>
          </a:p>
        </p:txBody>
      </p:sp>
      <p:sp>
        <p:nvSpPr>
          <p:cNvPr id="572" name="CustomShape 6"/>
          <p:cNvSpPr/>
          <p:nvPr/>
        </p:nvSpPr>
        <p:spPr>
          <a:xfrm rot="16200000">
            <a:off x="3861000" y="1842480"/>
            <a:ext cx="117360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Audit</a:t>
            </a:r>
            <a:endParaRPr lang="en-US" sz="1200" b="0" strike="noStrike" spc="-1">
              <a:latin typeface="Arial"/>
            </a:endParaRPr>
          </a:p>
        </p:txBody>
      </p:sp>
      <p:sp>
        <p:nvSpPr>
          <p:cNvPr id="573" name="CustomShape 7"/>
          <p:cNvSpPr/>
          <p:nvPr/>
        </p:nvSpPr>
        <p:spPr>
          <a:xfrm rot="16200000">
            <a:off x="4314240" y="18396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Resolve Issues</a:t>
            </a:r>
            <a:endParaRPr lang="en-US" sz="1200" b="0" strike="noStrike" spc="-1">
              <a:latin typeface="Arial"/>
            </a:endParaRPr>
          </a:p>
        </p:txBody>
      </p:sp>
      <p:sp>
        <p:nvSpPr>
          <p:cNvPr id="574" name="CustomShape 8"/>
          <p:cNvSpPr/>
          <p:nvPr/>
        </p:nvSpPr>
        <p:spPr>
          <a:xfrm rot="16200000">
            <a:off x="5315760" y="18522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Approvals</a:t>
            </a:r>
            <a:endParaRPr lang="en-US" sz="1200" b="0" strike="noStrike" spc="-1">
              <a:latin typeface="Arial"/>
            </a:endParaRPr>
          </a:p>
        </p:txBody>
      </p:sp>
      <p:sp>
        <p:nvSpPr>
          <p:cNvPr id="575" name="CustomShape 9"/>
          <p:cNvSpPr/>
          <p:nvPr/>
        </p:nvSpPr>
        <p:spPr>
          <a:xfrm rot="16200000">
            <a:off x="5762880" y="1847880"/>
            <a:ext cx="116712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Registration</a:t>
            </a:r>
            <a:endParaRPr lang="en-US" sz="1200" b="0" strike="noStrike" spc="-1">
              <a:latin typeface="Arial"/>
            </a:endParaRPr>
          </a:p>
        </p:txBody>
      </p:sp>
      <p:sp>
        <p:nvSpPr>
          <p:cNvPr id="576" name="CustomShape 10"/>
          <p:cNvSpPr/>
          <p:nvPr/>
        </p:nvSpPr>
        <p:spPr>
          <a:xfrm rot="16200000">
            <a:off x="6207480" y="18396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Notices</a:t>
            </a:r>
            <a:endParaRPr lang="en-US" sz="1200" b="0" strike="noStrike" spc="-1">
              <a:latin typeface="Arial"/>
            </a:endParaRPr>
          </a:p>
        </p:txBody>
      </p:sp>
      <p:sp>
        <p:nvSpPr>
          <p:cNvPr id="577" name="CustomShape 11"/>
          <p:cNvSpPr/>
          <p:nvPr/>
        </p:nvSpPr>
        <p:spPr>
          <a:xfrm rot="16200000">
            <a:off x="6654240" y="18396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Verifications</a:t>
            </a:r>
            <a:endParaRPr lang="en-US" sz="1200" b="0" strike="noStrike" spc="-1">
              <a:latin typeface="Arial"/>
            </a:endParaRPr>
          </a:p>
        </p:txBody>
      </p:sp>
      <p:sp>
        <p:nvSpPr>
          <p:cNvPr id="578" name="CustomShape 12"/>
          <p:cNvSpPr/>
          <p:nvPr/>
        </p:nvSpPr>
        <p:spPr>
          <a:xfrm rot="16200000">
            <a:off x="7101000" y="183312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Distribution</a:t>
            </a:r>
            <a:endParaRPr lang="en-US" sz="1200" b="0" strike="noStrike" spc="-1">
              <a:latin typeface="Arial"/>
            </a:endParaRPr>
          </a:p>
        </p:txBody>
      </p:sp>
      <p:sp>
        <p:nvSpPr>
          <p:cNvPr id="579" name="CustomShape 13"/>
          <p:cNvSpPr/>
          <p:nvPr/>
        </p:nvSpPr>
        <p:spPr>
          <a:xfrm rot="16200000">
            <a:off x="7555320" y="183528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Verifications</a:t>
            </a:r>
            <a:endParaRPr lang="en-US" sz="1200" b="0" strike="noStrike" spc="-1">
              <a:latin typeface="Arial"/>
            </a:endParaRPr>
          </a:p>
        </p:txBody>
      </p:sp>
      <p:sp>
        <p:nvSpPr>
          <p:cNvPr id="580" name="CustomShape 14"/>
          <p:cNvSpPr/>
          <p:nvPr/>
        </p:nvSpPr>
        <p:spPr>
          <a:xfrm>
            <a:off x="3782520" y="204048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581" name="CustomShape 15"/>
          <p:cNvSpPr/>
          <p:nvPr/>
        </p:nvSpPr>
        <p:spPr>
          <a:xfrm>
            <a:off x="6132240" y="3735360"/>
            <a:ext cx="5433840" cy="2832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1800" b="0" u="sng" strike="noStrike" spc="-1" dirty="0">
                <a:solidFill>
                  <a:srgbClr val="0070C0"/>
                </a:solidFill>
                <a:uFillTx/>
                <a:latin typeface="Roboto"/>
                <a:ea typeface="Roboto"/>
              </a:rPr>
              <a:t>Outcome: </a:t>
            </a:r>
            <a:endParaRPr lang="en-US" sz="1800" b="0" strike="noStrike" spc="-1" dirty="0">
              <a:latin typeface="Arial"/>
            </a:endParaRPr>
          </a:p>
          <a:p>
            <a:pPr marL="228600" indent="-227880">
              <a:lnSpc>
                <a:spcPct val="90000"/>
              </a:lnSpc>
              <a:spcBef>
                <a:spcPts val="1001"/>
              </a:spcBef>
              <a:buClr>
                <a:srgbClr val="292934"/>
              </a:buClr>
              <a:buFont typeface="Arial"/>
              <a:buChar char="•"/>
            </a:pPr>
            <a:r>
              <a:rPr lang="en-US" sz="1600" b="0" strike="noStrike" spc="-1" dirty="0">
                <a:solidFill>
                  <a:srgbClr val="292934"/>
                </a:solidFill>
                <a:latin typeface="Roboto"/>
                <a:ea typeface="Roboto"/>
              </a:rPr>
              <a:t>Ensure the software in the audit report conforms with Open Source policies </a:t>
            </a:r>
            <a:endParaRPr lang="en-US" sz="1600" b="0" strike="noStrike" spc="-1" dirty="0">
              <a:latin typeface="Arial"/>
            </a:endParaRPr>
          </a:p>
          <a:p>
            <a:pPr marL="228600" indent="-227880">
              <a:lnSpc>
                <a:spcPct val="90000"/>
              </a:lnSpc>
              <a:spcBef>
                <a:spcPts val="1001"/>
              </a:spcBef>
              <a:buClr>
                <a:srgbClr val="292934"/>
              </a:buClr>
              <a:buFont typeface="Arial"/>
              <a:buChar char="•"/>
            </a:pPr>
            <a:r>
              <a:rPr lang="en-US" sz="1600" b="0" strike="noStrike" spc="-1" dirty="0">
                <a:solidFill>
                  <a:srgbClr val="292934"/>
                </a:solidFill>
                <a:latin typeface="Roboto"/>
                <a:ea typeface="Roboto"/>
              </a:rPr>
              <a:t>Preserve audit report findings and mark resolved issues as ready for the next step (i.e. Approval)</a:t>
            </a:r>
            <a:endParaRPr lang="en-US" sz="1600" b="0" strike="noStrike" spc="-1" dirty="0">
              <a:latin typeface="Arial"/>
            </a:endParaRPr>
          </a:p>
          <a:p>
            <a:pPr marL="685800">
              <a:lnSpc>
                <a:spcPct val="100000"/>
              </a:lnSpc>
            </a:pPr>
            <a:endParaRPr lang="en-US" sz="1600" b="0" strike="noStrike" spc="-1" dirty="0">
              <a:latin typeface="Arial"/>
            </a:endParaRPr>
          </a:p>
          <a:p>
            <a:pPr marL="685800">
              <a:lnSpc>
                <a:spcPct val="100000"/>
              </a:lnSpc>
            </a:pPr>
            <a:endParaRPr lang="en-US" sz="1600" b="0" strike="noStrike" spc="-1" dirty="0">
              <a:latin typeface="Arial"/>
            </a:endParaRPr>
          </a:p>
          <a:p>
            <a:pPr marL="685800">
              <a:lnSpc>
                <a:spcPct val="100000"/>
              </a:lnSpc>
            </a:pPr>
            <a:endParaRPr lang="en-US" sz="1600" b="0" strike="noStrike" spc="-1" dirty="0">
              <a:latin typeface="Arial"/>
            </a:endParaRPr>
          </a:p>
        </p:txBody>
      </p:sp>
      <p:sp>
        <p:nvSpPr>
          <p:cNvPr id="582" name="CustomShape 16"/>
          <p:cNvSpPr/>
          <p:nvPr/>
        </p:nvSpPr>
        <p:spPr>
          <a:xfrm>
            <a:off x="498600" y="3781440"/>
            <a:ext cx="535680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1800" b="0" u="sng" strike="noStrike" spc="-1" dirty="0">
                <a:solidFill>
                  <a:srgbClr val="0070C0"/>
                </a:solidFill>
                <a:uFillTx/>
                <a:latin typeface="Roboto"/>
                <a:ea typeface="Roboto"/>
              </a:rPr>
              <a:t>Steps: </a:t>
            </a:r>
            <a:endParaRPr lang="en-US" sz="1800" b="0" strike="noStrike" spc="-1" dirty="0">
              <a:latin typeface="Arial"/>
            </a:endParaRPr>
          </a:p>
          <a:p>
            <a:pPr marL="285840" indent="-285120">
              <a:lnSpc>
                <a:spcPct val="90000"/>
              </a:lnSpc>
              <a:spcBef>
                <a:spcPts val="1001"/>
              </a:spcBef>
              <a:buClr>
                <a:srgbClr val="292934"/>
              </a:buClr>
              <a:buFont typeface="Arial"/>
              <a:buChar char="•"/>
            </a:pPr>
            <a:r>
              <a:rPr lang="en-US" sz="1600" b="0" strike="noStrike" spc="-1" dirty="0">
                <a:solidFill>
                  <a:srgbClr val="292934"/>
                </a:solidFill>
                <a:latin typeface="Roboto"/>
                <a:ea typeface="Roboto"/>
              </a:rPr>
              <a:t>Include appropriate authority levels in review staff</a:t>
            </a:r>
            <a:endParaRPr lang="en-US" sz="1600" b="0" strike="noStrike" spc="-1" dirty="0">
              <a:latin typeface="Arial"/>
            </a:endParaRPr>
          </a:p>
          <a:p>
            <a:pPr marL="285840" indent="-285120">
              <a:lnSpc>
                <a:spcPct val="90000"/>
              </a:lnSpc>
              <a:spcBef>
                <a:spcPts val="1001"/>
              </a:spcBef>
              <a:buClr>
                <a:srgbClr val="292934"/>
              </a:buClr>
              <a:buFont typeface="Arial"/>
              <a:buChar char="•"/>
            </a:pPr>
            <a:r>
              <a:rPr lang="en-US" sz="1600" b="0" strike="noStrike" spc="-1" dirty="0">
                <a:solidFill>
                  <a:srgbClr val="292934"/>
                </a:solidFill>
                <a:latin typeface="Roboto"/>
                <a:ea typeface="Roboto"/>
              </a:rPr>
              <a:t>Conduct review with reference to your Open Source policy</a:t>
            </a:r>
            <a:endParaRPr lang="en-US" sz="1600" b="0" strike="noStrike" spc="-1" dirty="0">
              <a:latin typeface="Arial"/>
            </a:endParaRPr>
          </a:p>
        </p:txBody>
      </p:sp>
      <p:sp>
        <p:nvSpPr>
          <p:cNvPr id="583" name="CustomShape 17"/>
          <p:cNvSpPr/>
          <p:nvPr/>
        </p:nvSpPr>
        <p:spPr>
          <a:xfrm>
            <a:off x="246600" y="327960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dirty="0">
                <a:solidFill>
                  <a:srgbClr val="292934"/>
                </a:solidFill>
                <a:latin typeface="Roboto"/>
                <a:ea typeface="Roboto"/>
              </a:rPr>
              <a:t>Review the resolved issues to confirm it matches your Open Source policy</a:t>
            </a:r>
            <a:endParaRPr lang="en-US" sz="2400" b="0" strike="noStrike" spc="-1" dirty="0">
              <a:latin typeface="Arial"/>
            </a:endParaRPr>
          </a:p>
        </p:txBody>
      </p:sp>
      <p:sp>
        <p:nvSpPr>
          <p:cNvPr id="58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Performing Reviews</a:t>
            </a:r>
            <a:endParaRPr lang="en-US" sz="4000" b="0" strike="noStrike" spc="-1">
              <a:latin typeface="Arial"/>
            </a:endParaRPr>
          </a:p>
        </p:txBody>
      </p:sp>
      <p:sp>
        <p:nvSpPr>
          <p:cNvPr id="585" name="CustomShape 19"/>
          <p:cNvSpPr/>
          <p:nvPr/>
        </p:nvSpPr>
        <p:spPr>
          <a:xfrm>
            <a:off x="2343240" y="18997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586" name="CustomShape 20"/>
          <p:cNvSpPr/>
          <p:nvPr/>
        </p:nvSpPr>
        <p:spPr>
          <a:xfrm>
            <a:off x="3198960" y="21340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87" name="CustomShape 21"/>
          <p:cNvSpPr/>
          <p:nvPr/>
        </p:nvSpPr>
        <p:spPr>
          <a:xfrm>
            <a:off x="9169560" y="189972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Copyright Concepts in Software</a:t>
            </a:r>
            <a:endParaRPr lang="en-US" sz="4000" b="0" strike="noStrike" spc="-1">
              <a:latin typeface="Arial"/>
            </a:endParaRPr>
          </a:p>
        </p:txBody>
      </p:sp>
      <p:sp>
        <p:nvSpPr>
          <p:cNvPr id="231" name="CustomShape 2"/>
          <p:cNvSpPr/>
          <p:nvPr/>
        </p:nvSpPr>
        <p:spPr>
          <a:xfrm>
            <a:off x="712800" y="1470960"/>
            <a:ext cx="10640160" cy="499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Basic rule: copyright protects creative works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Copyright generally applies to literary works, such as books, movies, pictures, music, maps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Software is protected by copyright</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Not the functionality (that’s protected by patents) but the expression (creativity in implementation details)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Includes Binary Code and Source Code </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The copyright owner only has control over the work that he or she created, not someone else’s independent creation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Infringement may occur if copying without the permission of the author</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CustomShape 1"/>
          <p:cNvSpPr/>
          <p:nvPr/>
        </p:nvSpPr>
        <p:spPr>
          <a:xfrm>
            <a:off x="0" y="1446120"/>
            <a:ext cx="8457480" cy="2737800"/>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indent="-182160">
              <a:lnSpc>
                <a:spcPct val="100000"/>
              </a:lnSpc>
              <a:buClr>
                <a:srgbClr val="93A299"/>
              </a:buClr>
              <a:buSzPct val="85000"/>
              <a:buFont typeface="Arial"/>
              <a:buChar char="•"/>
            </a:pPr>
            <a:r>
              <a:rPr lang="en-US" sz="2000" b="0" strike="noStrike" spc="-1" dirty="0">
                <a:solidFill>
                  <a:srgbClr val="292934"/>
                </a:solidFill>
                <a:latin typeface="Roboto"/>
                <a:ea typeface="Roboto"/>
              </a:rPr>
              <a:t>Based on the results of the software audit and review in previous steps, software may or may not be approved for use</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The approval should specify versions of approved Open Source components, the approved usage model for the component, and any other applicable obligations under the Open Source license</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Approvals should be made at appropriate authority levels</a:t>
            </a:r>
            <a:endParaRPr lang="en-US" sz="2000" b="0" strike="noStrike" spc="-1" dirty="0">
              <a:latin typeface="Arial"/>
            </a:endParaRPr>
          </a:p>
          <a:p>
            <a:pPr marL="182880" indent="-182160">
              <a:lnSpc>
                <a:spcPct val="100000"/>
              </a:lnSpc>
              <a:spcBef>
                <a:spcPts val="400"/>
              </a:spcBef>
            </a:pPr>
            <a:endParaRPr lang="en-US" sz="2000" b="0" strike="noStrike" spc="-1" dirty="0">
              <a:latin typeface="Arial"/>
            </a:endParaRPr>
          </a:p>
        </p:txBody>
      </p:sp>
      <p:sp>
        <p:nvSpPr>
          <p:cNvPr id="589" name="CustomShape 2"/>
          <p:cNvSpPr/>
          <p:nvPr/>
        </p:nvSpPr>
        <p:spPr>
          <a:xfrm>
            <a:off x="3946680" y="468864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590" name="CustomShape 3"/>
          <p:cNvSpPr/>
          <p:nvPr/>
        </p:nvSpPr>
        <p:spPr>
          <a:xfrm>
            <a:off x="8450280" y="558540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591" name="CustomShape 4"/>
          <p:cNvSpPr/>
          <p:nvPr/>
        </p:nvSpPr>
        <p:spPr>
          <a:xfrm rot="10800000">
            <a:off x="5843520" y="485604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592" name="CustomShape 5"/>
          <p:cNvSpPr/>
          <p:nvPr/>
        </p:nvSpPr>
        <p:spPr>
          <a:xfrm rot="16200000">
            <a:off x="5352480" y="53463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Approvals</a:t>
            </a:r>
            <a:endParaRPr lang="en-US" sz="1000" b="0" strike="noStrike" spc="-1">
              <a:latin typeface="Arial"/>
            </a:endParaRPr>
          </a:p>
        </p:txBody>
      </p:sp>
      <p:sp>
        <p:nvSpPr>
          <p:cNvPr id="593" name="CustomShape 6"/>
          <p:cNvSpPr/>
          <p:nvPr/>
        </p:nvSpPr>
        <p:spPr>
          <a:xfrm rot="16200000">
            <a:off x="3901320" y="525384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594" name="CustomShape 7"/>
          <p:cNvSpPr/>
          <p:nvPr/>
        </p:nvSpPr>
        <p:spPr>
          <a:xfrm rot="16200000">
            <a:off x="4322160" y="53290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595" name="CustomShape 8"/>
          <p:cNvSpPr/>
          <p:nvPr/>
        </p:nvSpPr>
        <p:spPr>
          <a:xfrm rot="16200000">
            <a:off x="4721040" y="52419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596" name="CustomShape 9"/>
          <p:cNvSpPr/>
          <p:nvPr/>
        </p:nvSpPr>
        <p:spPr>
          <a:xfrm rot="16200000">
            <a:off x="5129280" y="53344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597" name="CustomShape 10"/>
          <p:cNvSpPr/>
          <p:nvPr/>
        </p:nvSpPr>
        <p:spPr>
          <a:xfrm rot="16200000">
            <a:off x="5999760" y="533196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598" name="CustomShape 11"/>
          <p:cNvSpPr/>
          <p:nvPr/>
        </p:nvSpPr>
        <p:spPr>
          <a:xfrm rot="16200000">
            <a:off x="6394320" y="53265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599" name="CustomShape 12"/>
          <p:cNvSpPr/>
          <p:nvPr/>
        </p:nvSpPr>
        <p:spPr>
          <a:xfrm rot="16200000">
            <a:off x="6789600" y="52419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00" name="CustomShape 13"/>
          <p:cNvSpPr/>
          <p:nvPr/>
        </p:nvSpPr>
        <p:spPr>
          <a:xfrm rot="16200000">
            <a:off x="7184880" y="53218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01" name="CustomShape 14"/>
          <p:cNvSpPr/>
          <p:nvPr/>
        </p:nvSpPr>
        <p:spPr>
          <a:xfrm rot="16200000">
            <a:off x="7586640" y="52387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02" name="CustomShape 15"/>
          <p:cNvSpPr/>
          <p:nvPr/>
        </p:nvSpPr>
        <p:spPr>
          <a:xfrm>
            <a:off x="4175280" y="551556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03" name="CustomShape 16"/>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Approvals</a:t>
            </a:r>
            <a:endParaRPr lang="en-US" sz="4000" b="0" strike="noStrike" spc="-1">
              <a:latin typeface="Arial"/>
            </a:endParaRPr>
          </a:p>
        </p:txBody>
      </p:sp>
      <p:sp>
        <p:nvSpPr>
          <p:cNvPr id="604" name="CustomShape 17"/>
          <p:cNvSpPr/>
          <p:nvPr/>
        </p:nvSpPr>
        <p:spPr>
          <a:xfrm>
            <a:off x="2765880" y="535284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605" name="CustomShape 18"/>
          <p:cNvSpPr/>
          <p:nvPr/>
        </p:nvSpPr>
        <p:spPr>
          <a:xfrm>
            <a:off x="3621600" y="558720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06" name="CustomShape 19"/>
          <p:cNvSpPr/>
          <p:nvPr/>
        </p:nvSpPr>
        <p:spPr>
          <a:xfrm>
            <a:off x="8716320" y="53528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 name="CustomShape 1"/>
          <p:cNvSpPr/>
          <p:nvPr/>
        </p:nvSpPr>
        <p:spPr>
          <a:xfrm>
            <a:off x="4016520" y="1576440"/>
            <a:ext cx="8174880" cy="3048840"/>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indent="-182160">
              <a:lnSpc>
                <a:spcPct val="100000"/>
              </a:lnSpc>
              <a:buClr>
                <a:srgbClr val="93A299"/>
              </a:buClr>
              <a:buSzPct val="85000"/>
              <a:buFont typeface="Arial"/>
              <a:buChar char="•"/>
            </a:pPr>
            <a:r>
              <a:rPr lang="en-US" sz="2000" b="0" strike="noStrike" spc="-1" dirty="0">
                <a:solidFill>
                  <a:srgbClr val="292934"/>
                </a:solidFill>
                <a:latin typeface="Roboto"/>
                <a:ea typeface="Roboto"/>
              </a:rPr>
              <a:t>Once a Open Source component has been approved for usage in a product, it should be added to the software inventory for that product </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The approval and its conditions should be registered in a tracking system </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The tracking system should make it clear that a new approval is needed for a new version of a Open Source component or if a new usage model is proposed </a:t>
            </a:r>
            <a:endParaRPr lang="en-US" sz="2000" b="0" strike="noStrike" spc="-1" dirty="0">
              <a:latin typeface="Arial"/>
            </a:endParaRPr>
          </a:p>
        </p:txBody>
      </p:sp>
      <p:sp>
        <p:nvSpPr>
          <p:cNvPr id="608" name="CustomShape 2"/>
          <p:cNvSpPr/>
          <p:nvPr/>
        </p:nvSpPr>
        <p:spPr>
          <a:xfrm>
            <a:off x="3594960" y="457524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09" name="CustomShape 3"/>
          <p:cNvSpPr/>
          <p:nvPr/>
        </p:nvSpPr>
        <p:spPr>
          <a:xfrm>
            <a:off x="8098560" y="547236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10" name="CustomShape 4"/>
          <p:cNvSpPr/>
          <p:nvPr/>
        </p:nvSpPr>
        <p:spPr>
          <a:xfrm rot="10800000">
            <a:off x="5880600" y="474300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11" name="CustomShape 5"/>
          <p:cNvSpPr/>
          <p:nvPr/>
        </p:nvSpPr>
        <p:spPr>
          <a:xfrm rot="16200000">
            <a:off x="5389560" y="52329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Registration</a:t>
            </a:r>
            <a:endParaRPr lang="en-US" sz="1000" b="0" strike="noStrike" spc="-1">
              <a:latin typeface="Arial"/>
            </a:endParaRPr>
          </a:p>
        </p:txBody>
      </p:sp>
      <p:sp>
        <p:nvSpPr>
          <p:cNvPr id="612" name="CustomShape 6"/>
          <p:cNvSpPr/>
          <p:nvPr/>
        </p:nvSpPr>
        <p:spPr>
          <a:xfrm rot="16200000">
            <a:off x="3549600" y="514080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900" b="1" strike="noStrike" spc="-1">
                <a:solidFill>
                  <a:srgbClr val="000000"/>
                </a:solidFill>
                <a:latin typeface="Roboto"/>
                <a:ea typeface="Roboto"/>
              </a:rPr>
              <a:t>identification</a:t>
            </a:r>
            <a:endParaRPr lang="en-US" sz="900" b="0" strike="noStrike" spc="-1">
              <a:latin typeface="Arial"/>
            </a:endParaRPr>
          </a:p>
        </p:txBody>
      </p:sp>
      <p:sp>
        <p:nvSpPr>
          <p:cNvPr id="613" name="CustomShape 7"/>
          <p:cNvSpPr/>
          <p:nvPr/>
        </p:nvSpPr>
        <p:spPr>
          <a:xfrm rot="16200000">
            <a:off x="3970440" y="52156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14" name="CustomShape 8"/>
          <p:cNvSpPr/>
          <p:nvPr/>
        </p:nvSpPr>
        <p:spPr>
          <a:xfrm rot="16200000">
            <a:off x="4369320" y="51289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15" name="CustomShape 9"/>
          <p:cNvSpPr/>
          <p:nvPr/>
        </p:nvSpPr>
        <p:spPr>
          <a:xfrm rot="16200000">
            <a:off x="4777560" y="52214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16" name="CustomShape 10"/>
          <p:cNvSpPr/>
          <p:nvPr/>
        </p:nvSpPr>
        <p:spPr>
          <a:xfrm rot="16200000">
            <a:off x="5179680" y="521892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17" name="CustomShape 11"/>
          <p:cNvSpPr/>
          <p:nvPr/>
        </p:nvSpPr>
        <p:spPr>
          <a:xfrm rot="16200000">
            <a:off x="6042600" y="52135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18" name="CustomShape 12"/>
          <p:cNvSpPr/>
          <p:nvPr/>
        </p:nvSpPr>
        <p:spPr>
          <a:xfrm rot="16200000">
            <a:off x="6437880" y="51289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19" name="CustomShape 13"/>
          <p:cNvSpPr/>
          <p:nvPr/>
        </p:nvSpPr>
        <p:spPr>
          <a:xfrm rot="16200000">
            <a:off x="6833160" y="52084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20" name="CustomShape 14"/>
          <p:cNvSpPr/>
          <p:nvPr/>
        </p:nvSpPr>
        <p:spPr>
          <a:xfrm rot="16200000">
            <a:off x="7233120" y="512568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21" name="CustomShape 15"/>
          <p:cNvSpPr/>
          <p:nvPr/>
        </p:nvSpPr>
        <p:spPr>
          <a:xfrm>
            <a:off x="3823560" y="540252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22" name="CustomShape 16"/>
          <p:cNvSpPr/>
          <p:nvPr/>
        </p:nvSpPr>
        <p:spPr>
          <a:xfrm>
            <a:off x="974880" y="4655160"/>
            <a:ext cx="10638720" cy="368640"/>
          </a:xfrm>
          <a:prstGeom prst="rect">
            <a:avLst/>
          </a:prstGeom>
          <a:noFill/>
          <a:ln>
            <a:noFill/>
          </a:ln>
        </p:spPr>
        <p:style>
          <a:lnRef idx="0">
            <a:scrgbClr r="0" g="0" b="0"/>
          </a:lnRef>
          <a:fillRef idx="0">
            <a:scrgbClr r="0" g="0" b="0"/>
          </a:fillRef>
          <a:effectRef idx="0">
            <a:scrgbClr r="0" g="0" b="0"/>
          </a:effectRef>
          <a:fontRef idx="minor"/>
        </p:style>
      </p:sp>
      <p:sp>
        <p:nvSpPr>
          <p:cNvPr id="623" name="CustomShape 17"/>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Registration / Approval Tracking</a:t>
            </a:r>
            <a:endParaRPr lang="en-US" sz="4000" b="0" strike="noStrike" spc="-1">
              <a:latin typeface="Arial"/>
            </a:endParaRPr>
          </a:p>
        </p:txBody>
      </p:sp>
      <p:sp>
        <p:nvSpPr>
          <p:cNvPr id="624" name="CustomShape 18"/>
          <p:cNvSpPr/>
          <p:nvPr/>
        </p:nvSpPr>
        <p:spPr>
          <a:xfrm>
            <a:off x="2414160" y="523728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625" name="CustomShape 19"/>
          <p:cNvSpPr/>
          <p:nvPr/>
        </p:nvSpPr>
        <p:spPr>
          <a:xfrm>
            <a:off x="3269520" y="54712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26" name="CustomShape 20"/>
          <p:cNvSpPr/>
          <p:nvPr/>
        </p:nvSpPr>
        <p:spPr>
          <a:xfrm>
            <a:off x="8334000" y="523980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CustomShape 1"/>
          <p:cNvSpPr/>
          <p:nvPr/>
        </p:nvSpPr>
        <p:spPr>
          <a:xfrm>
            <a:off x="2176560" y="3925800"/>
            <a:ext cx="10014840" cy="2504520"/>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Prepare appropriate notices for any Open Source used in a product release:</a:t>
            </a:r>
            <a:endParaRPr lang="en-US" sz="2400" b="0" strike="noStrike" spc="-1" dirty="0">
              <a:latin typeface="Arial"/>
            </a:endParaRPr>
          </a:p>
          <a:p>
            <a:pPr marL="457200" lvl="1" indent="-189720">
              <a:lnSpc>
                <a:spcPct val="100000"/>
              </a:lnSpc>
              <a:spcBef>
                <a:spcPts val="360"/>
              </a:spcBef>
              <a:buClr>
                <a:srgbClr val="93A299"/>
              </a:buClr>
              <a:buSzPct val="85000"/>
              <a:buFont typeface="Arial"/>
              <a:buChar char="•"/>
            </a:pPr>
            <a:r>
              <a:rPr lang="en-US" sz="1800" b="0" strike="noStrike" spc="-1" dirty="0">
                <a:solidFill>
                  <a:srgbClr val="292934"/>
                </a:solidFill>
                <a:latin typeface="Roboto"/>
                <a:ea typeface="Roboto"/>
              </a:rPr>
              <a:t>Acknowledge the use of Open Source by providing full copyright and attribution notices </a:t>
            </a:r>
            <a:endParaRPr lang="en-US" sz="1800" b="0" strike="noStrike" spc="-1" dirty="0">
              <a:latin typeface="Arial"/>
            </a:endParaRPr>
          </a:p>
          <a:p>
            <a:pPr marL="457200" lvl="1" indent="-189720">
              <a:lnSpc>
                <a:spcPct val="100000"/>
              </a:lnSpc>
              <a:spcBef>
                <a:spcPts val="360"/>
              </a:spcBef>
              <a:buClr>
                <a:srgbClr val="93A299"/>
              </a:buClr>
              <a:buSzPct val="85000"/>
              <a:buFont typeface="Arial"/>
              <a:buChar char="•"/>
            </a:pPr>
            <a:r>
              <a:rPr lang="en-US" sz="1800" b="0" strike="noStrike" spc="-1" dirty="0">
                <a:solidFill>
                  <a:srgbClr val="292934"/>
                </a:solidFill>
                <a:latin typeface="Roboto"/>
                <a:ea typeface="Roboto"/>
              </a:rPr>
              <a:t>Inform the end user of the product on how to obtain a copy of the Open Source source code (when applicable, for example in the case of GPL and LGPL)</a:t>
            </a:r>
            <a:endParaRPr lang="en-US" sz="1800" b="0" strike="noStrike" spc="-1" dirty="0">
              <a:latin typeface="Arial"/>
            </a:endParaRPr>
          </a:p>
          <a:p>
            <a:pPr marL="457200" lvl="1" indent="-189720">
              <a:lnSpc>
                <a:spcPct val="100000"/>
              </a:lnSpc>
              <a:spcBef>
                <a:spcPts val="360"/>
              </a:spcBef>
              <a:buClr>
                <a:srgbClr val="93A299"/>
              </a:buClr>
              <a:buSzPct val="85000"/>
              <a:buFont typeface="Arial"/>
              <a:buChar char="•"/>
            </a:pPr>
            <a:r>
              <a:rPr lang="en-US" sz="1800" b="0" strike="noStrike" spc="-1" dirty="0">
                <a:solidFill>
                  <a:srgbClr val="292934"/>
                </a:solidFill>
                <a:latin typeface="Roboto"/>
                <a:ea typeface="Roboto"/>
              </a:rPr>
              <a:t>Reproduce the entire text of the license agreements for the Open Source code included in the product as needed </a:t>
            </a:r>
            <a:endParaRPr lang="en-US" sz="1800" b="0" strike="noStrike" spc="-1" dirty="0">
              <a:latin typeface="Arial"/>
            </a:endParaRPr>
          </a:p>
        </p:txBody>
      </p:sp>
      <p:sp>
        <p:nvSpPr>
          <p:cNvPr id="628" name="CustomShape 2"/>
          <p:cNvSpPr/>
          <p:nvPr/>
        </p:nvSpPr>
        <p:spPr>
          <a:xfrm>
            <a:off x="3097800" y="169308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29" name="CustomShape 3"/>
          <p:cNvSpPr/>
          <p:nvPr/>
        </p:nvSpPr>
        <p:spPr>
          <a:xfrm>
            <a:off x="7601400" y="259020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30" name="CustomShape 4"/>
          <p:cNvSpPr/>
          <p:nvPr/>
        </p:nvSpPr>
        <p:spPr>
          <a:xfrm rot="10800000">
            <a:off x="5788440" y="186084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31" name="CustomShape 5"/>
          <p:cNvSpPr/>
          <p:nvPr/>
        </p:nvSpPr>
        <p:spPr>
          <a:xfrm rot="16200000">
            <a:off x="5297040" y="23511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Notices</a:t>
            </a:r>
            <a:endParaRPr lang="en-US" sz="1000" b="0" strike="noStrike" spc="-1">
              <a:latin typeface="Arial"/>
            </a:endParaRPr>
          </a:p>
        </p:txBody>
      </p:sp>
      <p:sp>
        <p:nvSpPr>
          <p:cNvPr id="632" name="CustomShape 6"/>
          <p:cNvSpPr/>
          <p:nvPr/>
        </p:nvSpPr>
        <p:spPr>
          <a:xfrm rot="16200000">
            <a:off x="3052440" y="225864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33" name="CustomShape 7"/>
          <p:cNvSpPr/>
          <p:nvPr/>
        </p:nvSpPr>
        <p:spPr>
          <a:xfrm rot="16200000">
            <a:off x="3473280" y="23338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34" name="CustomShape 8"/>
          <p:cNvSpPr/>
          <p:nvPr/>
        </p:nvSpPr>
        <p:spPr>
          <a:xfrm rot="16200000">
            <a:off x="3872160" y="22467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35" name="CustomShape 9"/>
          <p:cNvSpPr/>
          <p:nvPr/>
        </p:nvSpPr>
        <p:spPr>
          <a:xfrm rot="16200000">
            <a:off x="4280400" y="23392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36" name="CustomShape 10"/>
          <p:cNvSpPr/>
          <p:nvPr/>
        </p:nvSpPr>
        <p:spPr>
          <a:xfrm rot="16200000">
            <a:off x="4690440" y="233676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37" name="CustomShape 11"/>
          <p:cNvSpPr/>
          <p:nvPr/>
        </p:nvSpPr>
        <p:spPr>
          <a:xfrm rot="16200000">
            <a:off x="5085000" y="23313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638" name="CustomShape 12"/>
          <p:cNvSpPr/>
          <p:nvPr/>
        </p:nvSpPr>
        <p:spPr>
          <a:xfrm rot="16200000">
            <a:off x="5940720" y="22467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39" name="CustomShape 13"/>
          <p:cNvSpPr/>
          <p:nvPr/>
        </p:nvSpPr>
        <p:spPr>
          <a:xfrm rot="16200000">
            <a:off x="6336000" y="23266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40" name="CustomShape 14"/>
          <p:cNvSpPr/>
          <p:nvPr/>
        </p:nvSpPr>
        <p:spPr>
          <a:xfrm rot="16200000">
            <a:off x="6737760" y="22435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41" name="CustomShape 15"/>
          <p:cNvSpPr/>
          <p:nvPr/>
        </p:nvSpPr>
        <p:spPr>
          <a:xfrm>
            <a:off x="3326400" y="252036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42" name="CustomShape 16"/>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Notices</a:t>
            </a:r>
            <a:endParaRPr lang="en-US" sz="4000" b="0" strike="noStrike" spc="-1">
              <a:latin typeface="Arial"/>
            </a:endParaRPr>
          </a:p>
        </p:txBody>
      </p:sp>
      <p:sp>
        <p:nvSpPr>
          <p:cNvPr id="643" name="CustomShape 17"/>
          <p:cNvSpPr/>
          <p:nvPr/>
        </p:nvSpPr>
        <p:spPr>
          <a:xfrm>
            <a:off x="1917000" y="23551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644" name="CustomShape 18"/>
          <p:cNvSpPr/>
          <p:nvPr/>
        </p:nvSpPr>
        <p:spPr>
          <a:xfrm>
            <a:off x="2772360" y="25894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45" name="CustomShape 19"/>
          <p:cNvSpPr/>
          <p:nvPr/>
        </p:nvSpPr>
        <p:spPr>
          <a:xfrm>
            <a:off x="7853040" y="23576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 name="CustomShape 1"/>
          <p:cNvSpPr/>
          <p:nvPr/>
        </p:nvSpPr>
        <p:spPr>
          <a:xfrm>
            <a:off x="3778200" y="147420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47" name="CustomShape 2"/>
          <p:cNvSpPr/>
          <p:nvPr/>
        </p:nvSpPr>
        <p:spPr>
          <a:xfrm>
            <a:off x="8282160" y="237096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48" name="CustomShape 3"/>
          <p:cNvSpPr/>
          <p:nvPr/>
        </p:nvSpPr>
        <p:spPr>
          <a:xfrm rot="10800000">
            <a:off x="6865920" y="164160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49" name="CustomShape 4"/>
          <p:cNvSpPr/>
          <p:nvPr/>
        </p:nvSpPr>
        <p:spPr>
          <a:xfrm rot="16200000">
            <a:off x="6374520" y="213192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Verifications</a:t>
            </a:r>
            <a:endParaRPr lang="en-US" sz="1000" b="0" strike="noStrike" spc="-1">
              <a:latin typeface="Arial"/>
            </a:endParaRPr>
          </a:p>
        </p:txBody>
      </p:sp>
      <p:sp>
        <p:nvSpPr>
          <p:cNvPr id="650" name="CustomShape 5"/>
          <p:cNvSpPr/>
          <p:nvPr/>
        </p:nvSpPr>
        <p:spPr>
          <a:xfrm rot="16200000">
            <a:off x="3732840" y="203940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51" name="CustomShape 6"/>
          <p:cNvSpPr/>
          <p:nvPr/>
        </p:nvSpPr>
        <p:spPr>
          <a:xfrm rot="16200000">
            <a:off x="4153680" y="211464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52" name="CustomShape 7"/>
          <p:cNvSpPr/>
          <p:nvPr/>
        </p:nvSpPr>
        <p:spPr>
          <a:xfrm rot="16200000">
            <a:off x="4552920" y="20275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53" name="CustomShape 8"/>
          <p:cNvSpPr/>
          <p:nvPr/>
        </p:nvSpPr>
        <p:spPr>
          <a:xfrm rot="16200000">
            <a:off x="4960800" y="21200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54" name="CustomShape 9"/>
          <p:cNvSpPr/>
          <p:nvPr/>
        </p:nvSpPr>
        <p:spPr>
          <a:xfrm rot="16200000">
            <a:off x="5363280" y="211788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55" name="CustomShape 10"/>
          <p:cNvSpPr/>
          <p:nvPr/>
        </p:nvSpPr>
        <p:spPr>
          <a:xfrm rot="16200000">
            <a:off x="5765760" y="21121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656" name="CustomShape 11"/>
          <p:cNvSpPr/>
          <p:nvPr/>
        </p:nvSpPr>
        <p:spPr>
          <a:xfrm rot="16200000">
            <a:off x="6161040" y="21121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57" name="CustomShape 12"/>
          <p:cNvSpPr/>
          <p:nvPr/>
        </p:nvSpPr>
        <p:spPr>
          <a:xfrm rot="16200000">
            <a:off x="7016760" y="21074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58" name="CustomShape 13"/>
          <p:cNvSpPr/>
          <p:nvPr/>
        </p:nvSpPr>
        <p:spPr>
          <a:xfrm rot="16200000">
            <a:off x="7418160" y="202464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59" name="CustomShape 14"/>
          <p:cNvSpPr/>
          <p:nvPr/>
        </p:nvSpPr>
        <p:spPr>
          <a:xfrm>
            <a:off x="4006800" y="230112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60" name="CustomShape 15"/>
          <p:cNvSpPr/>
          <p:nvPr/>
        </p:nvSpPr>
        <p:spPr>
          <a:xfrm>
            <a:off x="6240960" y="3735360"/>
            <a:ext cx="5324760" cy="267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The distribution package contains only software that has been reviewed and approved</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"Distributed Compliance Artifacts" (as defined in the OpenChain specification), including appropriate notice files are included in the distribution package or other delivery method</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661" name="CustomShape 16"/>
          <p:cNvSpPr/>
          <p:nvPr/>
        </p:nvSpPr>
        <p:spPr>
          <a:xfrm>
            <a:off x="530280" y="3781440"/>
            <a:ext cx="545544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dirty="0">
                <a:solidFill>
                  <a:srgbClr val="0070C0"/>
                </a:solidFill>
                <a:uFillTx/>
                <a:latin typeface="Roboto"/>
                <a:ea typeface="Roboto"/>
              </a:rPr>
              <a:t>Steps: </a:t>
            </a:r>
            <a:endParaRPr lang="en-US" sz="1800" b="0" strike="noStrike" spc="-1" dirty="0">
              <a:latin typeface="Arial"/>
            </a:endParaRPr>
          </a:p>
          <a:p>
            <a:pPr marL="614520" indent="-347040">
              <a:lnSpc>
                <a:spcPct val="100000"/>
              </a:lnSpc>
              <a:buClr>
                <a:srgbClr val="292934"/>
              </a:buClr>
              <a:buFont typeface="Arial"/>
              <a:buChar char="•"/>
            </a:pPr>
            <a:r>
              <a:rPr lang="en-US" sz="1600" b="0" strike="noStrike" spc="-1" dirty="0">
                <a:solidFill>
                  <a:srgbClr val="292934"/>
                </a:solidFill>
                <a:latin typeface="Roboto"/>
                <a:ea typeface="Roboto"/>
              </a:rPr>
              <a:t>Verify Open Source packages destined for distribution have been identified and approved</a:t>
            </a:r>
            <a:endParaRPr lang="en-US" sz="1600" b="0" strike="noStrike" spc="-1" dirty="0">
              <a:latin typeface="Arial"/>
            </a:endParaRPr>
          </a:p>
          <a:p>
            <a:pPr marL="614520" indent="-347040">
              <a:lnSpc>
                <a:spcPct val="100000"/>
              </a:lnSpc>
              <a:buClr>
                <a:srgbClr val="292934"/>
              </a:buClr>
              <a:buFont typeface="Arial"/>
              <a:buChar char="•"/>
            </a:pPr>
            <a:r>
              <a:rPr lang="en-US" sz="1600" b="0" strike="noStrike" spc="-1" dirty="0">
                <a:solidFill>
                  <a:srgbClr val="292934"/>
                </a:solidFill>
                <a:latin typeface="Roboto"/>
                <a:ea typeface="Roboto"/>
              </a:rPr>
              <a:t>Verify the reviewed source code matches the binary equivalents shipping in the product</a:t>
            </a:r>
            <a:endParaRPr lang="en-US" sz="1600" b="0" strike="noStrike" spc="-1" dirty="0">
              <a:latin typeface="Arial"/>
            </a:endParaRPr>
          </a:p>
          <a:p>
            <a:pPr marL="614520" indent="-347040">
              <a:lnSpc>
                <a:spcPct val="100000"/>
              </a:lnSpc>
              <a:buClr>
                <a:srgbClr val="292934"/>
              </a:buClr>
              <a:buFont typeface="Arial"/>
              <a:buChar char="•"/>
            </a:pPr>
            <a:r>
              <a:rPr lang="en-US" sz="1600" b="0" strike="noStrike" spc="-1" dirty="0">
                <a:solidFill>
                  <a:srgbClr val="292934"/>
                </a:solidFill>
                <a:latin typeface="Roboto"/>
                <a:ea typeface="Roboto"/>
              </a:rPr>
              <a:t>Verify all appropriate notices have been included to inform end-users of their right to request source code for identified Open Source</a:t>
            </a:r>
            <a:endParaRPr lang="en-US" sz="1600" b="0" strike="noStrike" spc="-1" dirty="0">
              <a:latin typeface="Arial"/>
            </a:endParaRPr>
          </a:p>
          <a:p>
            <a:pPr marL="614520" indent="-347040">
              <a:lnSpc>
                <a:spcPct val="100000"/>
              </a:lnSpc>
              <a:buClr>
                <a:srgbClr val="292934"/>
              </a:buClr>
              <a:buFont typeface="Arial"/>
              <a:buChar char="•"/>
            </a:pPr>
            <a:r>
              <a:rPr lang="en-US" sz="1600" b="0" strike="noStrike" spc="-1" dirty="0">
                <a:solidFill>
                  <a:srgbClr val="292934"/>
                </a:solidFill>
                <a:latin typeface="Roboto"/>
                <a:ea typeface="Roboto"/>
              </a:rPr>
              <a:t>Verify compliance with other identified obligations </a:t>
            </a:r>
            <a:endParaRPr lang="en-US" sz="1600" b="0" strike="noStrike" spc="-1" dirty="0">
              <a:latin typeface="Arial"/>
            </a:endParaRPr>
          </a:p>
          <a:p>
            <a:pPr marL="614520" indent="-347040">
              <a:lnSpc>
                <a:spcPct val="100000"/>
              </a:lnSpc>
            </a:pPr>
            <a:endParaRPr lang="en-US" sz="1600" b="0" strike="noStrike" spc="-1" dirty="0">
              <a:latin typeface="Arial"/>
            </a:endParaRPr>
          </a:p>
        </p:txBody>
      </p:sp>
      <p:sp>
        <p:nvSpPr>
          <p:cNvPr id="662" name="CustomShape 17"/>
          <p:cNvSpPr/>
          <p:nvPr/>
        </p:nvSpPr>
        <p:spPr>
          <a:xfrm>
            <a:off x="246600" y="321696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Verify that distributed software has been reviewed and approved </a:t>
            </a:r>
            <a:endParaRPr lang="en-US" sz="2400" b="0" strike="noStrike" spc="-1">
              <a:latin typeface="Arial"/>
            </a:endParaRPr>
          </a:p>
        </p:txBody>
      </p:sp>
      <p:sp>
        <p:nvSpPr>
          <p:cNvPr id="663"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Pre-Distribution Verifications</a:t>
            </a:r>
            <a:endParaRPr lang="en-US" sz="4000" b="0" strike="noStrike" spc="-1">
              <a:latin typeface="Arial"/>
            </a:endParaRPr>
          </a:p>
        </p:txBody>
      </p:sp>
      <p:sp>
        <p:nvSpPr>
          <p:cNvPr id="664" name="CustomShape 19"/>
          <p:cNvSpPr/>
          <p:nvPr/>
        </p:nvSpPr>
        <p:spPr>
          <a:xfrm>
            <a:off x="2597400" y="20671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665" name="CustomShape 20"/>
          <p:cNvSpPr/>
          <p:nvPr/>
        </p:nvSpPr>
        <p:spPr>
          <a:xfrm>
            <a:off x="3453120" y="230112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66" name="CustomShape 21"/>
          <p:cNvSpPr/>
          <p:nvPr/>
        </p:nvSpPr>
        <p:spPr>
          <a:xfrm>
            <a:off x="8519040" y="21272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CustomShape 1"/>
          <p:cNvSpPr/>
          <p:nvPr/>
        </p:nvSpPr>
        <p:spPr>
          <a:xfrm>
            <a:off x="3157200" y="129168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68" name="CustomShape 2"/>
          <p:cNvSpPr/>
          <p:nvPr/>
        </p:nvSpPr>
        <p:spPr>
          <a:xfrm>
            <a:off x="7660440" y="218808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69" name="CustomShape 3"/>
          <p:cNvSpPr/>
          <p:nvPr/>
        </p:nvSpPr>
        <p:spPr>
          <a:xfrm rot="10800000">
            <a:off x="6641640" y="145944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70" name="CustomShape 4"/>
          <p:cNvSpPr/>
          <p:nvPr/>
        </p:nvSpPr>
        <p:spPr>
          <a:xfrm rot="16200000">
            <a:off x="6150600" y="19497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Distribution</a:t>
            </a:r>
            <a:endParaRPr lang="en-US" sz="1000" b="0" strike="noStrike" spc="-1">
              <a:latin typeface="Arial"/>
            </a:endParaRPr>
          </a:p>
        </p:txBody>
      </p:sp>
      <p:sp>
        <p:nvSpPr>
          <p:cNvPr id="671" name="CustomShape 5"/>
          <p:cNvSpPr/>
          <p:nvPr/>
        </p:nvSpPr>
        <p:spPr>
          <a:xfrm rot="16200000">
            <a:off x="3111840" y="185724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72" name="CustomShape 6"/>
          <p:cNvSpPr/>
          <p:nvPr/>
        </p:nvSpPr>
        <p:spPr>
          <a:xfrm rot="16200000">
            <a:off x="3532680" y="19324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73" name="CustomShape 7"/>
          <p:cNvSpPr/>
          <p:nvPr/>
        </p:nvSpPr>
        <p:spPr>
          <a:xfrm rot="16200000">
            <a:off x="3931920" y="18453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74" name="CustomShape 8"/>
          <p:cNvSpPr/>
          <p:nvPr/>
        </p:nvSpPr>
        <p:spPr>
          <a:xfrm rot="16200000">
            <a:off x="4339800" y="19378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75" name="CustomShape 9"/>
          <p:cNvSpPr/>
          <p:nvPr/>
        </p:nvSpPr>
        <p:spPr>
          <a:xfrm rot="16200000">
            <a:off x="5146920" y="194328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676" name="CustomShape 10"/>
          <p:cNvSpPr/>
          <p:nvPr/>
        </p:nvSpPr>
        <p:spPr>
          <a:xfrm rot="16200000">
            <a:off x="5541480" y="19378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77" name="CustomShape 11"/>
          <p:cNvSpPr/>
          <p:nvPr/>
        </p:nvSpPr>
        <p:spPr>
          <a:xfrm rot="16200000">
            <a:off x="5936760" y="185328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78" name="CustomShape 12"/>
          <p:cNvSpPr/>
          <p:nvPr/>
        </p:nvSpPr>
        <p:spPr>
          <a:xfrm rot="16200000">
            <a:off x="4752720" y="193320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79" name="CustomShape 13"/>
          <p:cNvSpPr/>
          <p:nvPr/>
        </p:nvSpPr>
        <p:spPr>
          <a:xfrm rot="16200000">
            <a:off x="6797160" y="18421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80" name="CustomShape 14"/>
          <p:cNvSpPr/>
          <p:nvPr/>
        </p:nvSpPr>
        <p:spPr>
          <a:xfrm>
            <a:off x="3385800" y="211896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681" name="CustomShape 15"/>
          <p:cNvSpPr/>
          <p:nvPr/>
        </p:nvSpPr>
        <p:spPr>
          <a:xfrm>
            <a:off x="5524200" y="3908520"/>
            <a:ext cx="604152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Obligations to provide accompanying source code are met</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682" name="CustomShape 16"/>
          <p:cNvSpPr/>
          <p:nvPr/>
        </p:nvSpPr>
        <p:spPr>
          <a:xfrm>
            <a:off x="480960" y="3954600"/>
            <a:ext cx="493452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Provide accompanying source code along with any associated build tools and documentation (e.g., by uploading to a distribution website or including in the distribution package) </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Accompanying source code is identified with labels as to which product and version to which it corresponds</a:t>
            </a:r>
            <a:endParaRPr lang="en-US" sz="1600" b="0" strike="noStrike" spc="-1">
              <a:latin typeface="Arial"/>
            </a:endParaRPr>
          </a:p>
          <a:p>
            <a:pPr marL="614520" indent="-347040">
              <a:lnSpc>
                <a:spcPct val="100000"/>
              </a:lnSpc>
            </a:pPr>
            <a:endParaRPr lang="en-US" sz="1600" b="0" strike="noStrike" spc="-1">
              <a:latin typeface="Arial"/>
            </a:endParaRPr>
          </a:p>
        </p:txBody>
      </p:sp>
      <p:sp>
        <p:nvSpPr>
          <p:cNvPr id="683" name="CustomShape 17"/>
          <p:cNvSpPr/>
          <p:nvPr/>
        </p:nvSpPr>
        <p:spPr>
          <a:xfrm>
            <a:off x="246600" y="327996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Provide accompanying source code as required </a:t>
            </a:r>
            <a:endParaRPr lang="en-US" sz="2400" b="0" strike="noStrike" spc="-1">
              <a:latin typeface="Arial"/>
            </a:endParaRPr>
          </a:p>
        </p:txBody>
      </p:sp>
      <p:sp>
        <p:nvSpPr>
          <p:cNvPr id="68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Accompanying Source Code Distribution</a:t>
            </a:r>
            <a:endParaRPr lang="en-US" sz="4000" b="0" strike="noStrike" spc="-1">
              <a:latin typeface="Arial"/>
            </a:endParaRPr>
          </a:p>
        </p:txBody>
      </p:sp>
      <p:sp>
        <p:nvSpPr>
          <p:cNvPr id="685" name="CustomShape 19"/>
          <p:cNvSpPr/>
          <p:nvPr/>
        </p:nvSpPr>
        <p:spPr>
          <a:xfrm>
            <a:off x="1976400" y="19555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686" name="CustomShape 20"/>
          <p:cNvSpPr/>
          <p:nvPr/>
        </p:nvSpPr>
        <p:spPr>
          <a:xfrm>
            <a:off x="2832120" y="218952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87" name="CustomShape 21"/>
          <p:cNvSpPr/>
          <p:nvPr/>
        </p:nvSpPr>
        <p:spPr>
          <a:xfrm>
            <a:off x="7916040" y="195552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 name="CustomShape 1"/>
          <p:cNvSpPr/>
          <p:nvPr/>
        </p:nvSpPr>
        <p:spPr>
          <a:xfrm>
            <a:off x="3065760" y="139356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sp>
      <p:sp>
        <p:nvSpPr>
          <p:cNvPr id="689" name="CustomShape 2"/>
          <p:cNvSpPr/>
          <p:nvPr/>
        </p:nvSpPr>
        <p:spPr>
          <a:xfrm>
            <a:off x="7569000" y="228960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690" name="CustomShape 3"/>
          <p:cNvSpPr/>
          <p:nvPr/>
        </p:nvSpPr>
        <p:spPr>
          <a:xfrm rot="10800000">
            <a:off x="6961320" y="157068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sp>
      <p:sp>
        <p:nvSpPr>
          <p:cNvPr id="691" name="CustomShape 4"/>
          <p:cNvSpPr/>
          <p:nvPr/>
        </p:nvSpPr>
        <p:spPr>
          <a:xfrm rot="16200000">
            <a:off x="6470280" y="206100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Verifications</a:t>
            </a:r>
            <a:endParaRPr lang="en-US" sz="1000" b="0" strike="noStrike" spc="-1">
              <a:latin typeface="Arial"/>
            </a:endParaRPr>
          </a:p>
        </p:txBody>
      </p:sp>
      <p:sp>
        <p:nvSpPr>
          <p:cNvPr id="692" name="CustomShape 5"/>
          <p:cNvSpPr/>
          <p:nvPr/>
        </p:nvSpPr>
        <p:spPr>
          <a:xfrm rot="16200000">
            <a:off x="3020400" y="195912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93" name="CustomShape 6"/>
          <p:cNvSpPr/>
          <p:nvPr/>
        </p:nvSpPr>
        <p:spPr>
          <a:xfrm rot="16200000">
            <a:off x="3441240" y="203400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94" name="CustomShape 7"/>
          <p:cNvSpPr/>
          <p:nvPr/>
        </p:nvSpPr>
        <p:spPr>
          <a:xfrm rot="16200000">
            <a:off x="3840480" y="194688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95" name="CustomShape 8"/>
          <p:cNvSpPr/>
          <p:nvPr/>
        </p:nvSpPr>
        <p:spPr>
          <a:xfrm rot="16200000">
            <a:off x="4248360" y="20397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96" name="CustomShape 9"/>
          <p:cNvSpPr/>
          <p:nvPr/>
        </p:nvSpPr>
        <p:spPr>
          <a:xfrm rot="16200000">
            <a:off x="4650840" y="203724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97" name="CustomShape 10"/>
          <p:cNvSpPr/>
          <p:nvPr/>
        </p:nvSpPr>
        <p:spPr>
          <a:xfrm rot="16200000">
            <a:off x="5450040" y="20397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98" name="CustomShape 11"/>
          <p:cNvSpPr/>
          <p:nvPr/>
        </p:nvSpPr>
        <p:spPr>
          <a:xfrm rot="16200000">
            <a:off x="5845320" y="19551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99" name="CustomShape 12"/>
          <p:cNvSpPr/>
          <p:nvPr/>
        </p:nvSpPr>
        <p:spPr>
          <a:xfrm rot="16200000">
            <a:off x="6240600" y="20347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700" name="CustomShape 13"/>
          <p:cNvSpPr/>
          <p:nvPr/>
        </p:nvSpPr>
        <p:spPr>
          <a:xfrm rot="16200000">
            <a:off x="5046840" y="20365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701" name="CustomShape 14"/>
          <p:cNvSpPr/>
          <p:nvPr/>
        </p:nvSpPr>
        <p:spPr>
          <a:xfrm>
            <a:off x="3294360" y="222048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sp>
      <p:sp>
        <p:nvSpPr>
          <p:cNvPr id="702" name="CustomShape 15"/>
          <p:cNvSpPr/>
          <p:nvPr/>
        </p:nvSpPr>
        <p:spPr>
          <a:xfrm>
            <a:off x="5426640" y="3944880"/>
            <a:ext cx="61394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Verified Distributed Compliance Artifacts are appropriately provided</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703" name="CustomShape 16"/>
          <p:cNvSpPr/>
          <p:nvPr/>
        </p:nvSpPr>
        <p:spPr>
          <a:xfrm>
            <a:off x="465120" y="3990960"/>
            <a:ext cx="486900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accompanying source code (if any) has been uploaded or distributed correctly </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uploaded or distributed source code corresponds to the same version that was approved </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notices have been properly published and made available</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other identified obligations are met</a:t>
            </a:r>
            <a:endParaRPr lang="en-US" sz="1600" b="0" strike="noStrike" spc="-1">
              <a:latin typeface="Arial"/>
            </a:endParaRPr>
          </a:p>
          <a:p>
            <a:pPr marL="614520" indent="-347040">
              <a:lnSpc>
                <a:spcPct val="100000"/>
              </a:lnSpc>
            </a:pPr>
            <a:endParaRPr lang="en-US" sz="1600" b="0" strike="noStrike" spc="-1">
              <a:latin typeface="Arial"/>
            </a:endParaRPr>
          </a:p>
          <a:p>
            <a:pPr marL="614520" indent="-347040">
              <a:lnSpc>
                <a:spcPct val="100000"/>
              </a:lnSpc>
            </a:pPr>
            <a:endParaRPr lang="en-US" sz="1600" b="0" strike="noStrike" spc="-1">
              <a:latin typeface="Arial"/>
            </a:endParaRPr>
          </a:p>
          <a:p>
            <a:pPr marL="614520" indent="-347040">
              <a:lnSpc>
                <a:spcPct val="100000"/>
              </a:lnSpc>
            </a:pPr>
            <a:endParaRPr lang="en-US" sz="1600" b="0" strike="noStrike" spc="-1">
              <a:latin typeface="Arial"/>
            </a:endParaRPr>
          </a:p>
        </p:txBody>
      </p:sp>
      <p:sp>
        <p:nvSpPr>
          <p:cNvPr id="704" name="CustomShape 17"/>
          <p:cNvSpPr/>
          <p:nvPr/>
        </p:nvSpPr>
        <p:spPr>
          <a:xfrm>
            <a:off x="246600" y="331668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Validate compliance with license obligations</a:t>
            </a:r>
            <a:endParaRPr lang="en-US" sz="2400" b="0" strike="noStrike" spc="-1">
              <a:latin typeface="Arial"/>
            </a:endParaRPr>
          </a:p>
        </p:txBody>
      </p:sp>
      <p:sp>
        <p:nvSpPr>
          <p:cNvPr id="705"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Final Verifications</a:t>
            </a:r>
            <a:endParaRPr lang="en-US" sz="4000" b="0" strike="noStrike" spc="-1">
              <a:latin typeface="Arial"/>
            </a:endParaRPr>
          </a:p>
        </p:txBody>
      </p:sp>
      <p:sp>
        <p:nvSpPr>
          <p:cNvPr id="706" name="CustomShape 19"/>
          <p:cNvSpPr/>
          <p:nvPr/>
        </p:nvSpPr>
        <p:spPr>
          <a:xfrm>
            <a:off x="1884960" y="197388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Incoming: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a:t>
            </a:r>
            <a:endParaRPr lang="en-US" sz="1100" b="0" strike="noStrike" spc="-1" dirty="0">
              <a:latin typeface="Arial"/>
            </a:endParaRPr>
          </a:p>
        </p:txBody>
      </p:sp>
      <p:sp>
        <p:nvSpPr>
          <p:cNvPr id="707" name="CustomShape 20"/>
          <p:cNvSpPr/>
          <p:nvPr/>
        </p:nvSpPr>
        <p:spPr>
          <a:xfrm>
            <a:off x="2740680" y="22078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sp>
      <p:sp>
        <p:nvSpPr>
          <p:cNvPr id="708" name="CustomShape 21"/>
          <p:cNvSpPr/>
          <p:nvPr/>
        </p:nvSpPr>
        <p:spPr>
          <a:xfrm>
            <a:off x="7836840" y="20570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dirty="0">
                <a:solidFill>
                  <a:srgbClr val="000000"/>
                </a:solidFill>
                <a:latin typeface="Roboto"/>
                <a:ea typeface="Roboto"/>
              </a:rPr>
              <a:t>Outgoing: </a:t>
            </a:r>
            <a:endParaRPr lang="en-US" sz="1100" b="0" strike="noStrike" spc="-1" dirty="0">
              <a:latin typeface="Arial"/>
            </a:endParaRPr>
          </a:p>
          <a:p>
            <a:pPr algn="ctr">
              <a:lnSpc>
                <a:spcPct val="100000"/>
              </a:lnSpc>
            </a:pPr>
            <a:r>
              <a:rPr lang="en-US" sz="1100" b="1" strike="noStrike" spc="-1" dirty="0">
                <a:solidFill>
                  <a:srgbClr val="000000"/>
                </a:solidFill>
                <a:latin typeface="Roboto"/>
                <a:ea typeface="Roboto"/>
              </a:rPr>
              <a:t>Open Source + Mods</a:t>
            </a:r>
            <a:endParaRPr lang="en-US" sz="11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710"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is involved in compliance due diligence (for our example process, describe the steps at a high level)?</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Identification</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Audit source code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Resolving issues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Performing reviews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Approvals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Registration/approval tracking</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Notices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Pre-distribution verifications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Accompanying source code distribution</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Verification</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does an architecture review look for?</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7</a:t>
            </a:r>
            <a:endParaRPr lang="en-US" sz="3200" b="0" strike="noStrike" spc="-1">
              <a:latin typeface="Arial"/>
            </a:endParaRPr>
          </a:p>
        </p:txBody>
      </p:sp>
      <p:sp>
        <p:nvSpPr>
          <p:cNvPr id="712"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Avoiding Compliance Pitfalls</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Pitfalls</a:t>
            </a:r>
            <a:endParaRPr lang="en-US" sz="4000" b="0" strike="noStrike" spc="-1">
              <a:latin typeface="Arial"/>
            </a:endParaRPr>
          </a:p>
        </p:txBody>
      </p:sp>
      <p:sp>
        <p:nvSpPr>
          <p:cNvPr id="714"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This chapter will describe some potential pitfalls to avoid in the compliance process:</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Intellectual Property (IP) pitfalls</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License Compliance pitfalls</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Compliance Process pitfalls</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Intellectual Property Pitfalls</a:t>
            </a:r>
            <a:endParaRPr lang="en-US" sz="4000" b="0" strike="noStrike" spc="-1">
              <a:latin typeface="Arial"/>
            </a:endParaRPr>
          </a:p>
        </p:txBody>
      </p:sp>
      <p:graphicFrame>
        <p:nvGraphicFramePr>
          <p:cNvPr id="716" name="Table 2"/>
          <p:cNvGraphicFramePr/>
          <p:nvPr/>
        </p:nvGraphicFramePr>
        <p:xfrm>
          <a:off x="667440" y="1590480"/>
          <a:ext cx="10719720" cy="4651200"/>
        </p:xfrm>
        <a:graphic>
          <a:graphicData uri="http://schemas.openxmlformats.org/drawingml/2006/table">
            <a:tbl>
              <a:tblPr/>
              <a:tblGrid>
                <a:gridCol w="3659760">
                  <a:extLst>
                    <a:ext uri="{9D8B030D-6E8A-4147-A177-3AD203B41FA5}">
                      <a16:colId xmlns:a16="http://schemas.microsoft.com/office/drawing/2014/main" val="20000"/>
                    </a:ext>
                  </a:extLst>
                </a:gridCol>
                <a:gridCol w="3529080">
                  <a:extLst>
                    <a:ext uri="{9D8B030D-6E8A-4147-A177-3AD203B41FA5}">
                      <a16:colId xmlns:a16="http://schemas.microsoft.com/office/drawing/2014/main" val="20001"/>
                    </a:ext>
                  </a:extLst>
                </a:gridCol>
                <a:gridCol w="3530880">
                  <a:extLst>
                    <a:ext uri="{9D8B030D-6E8A-4147-A177-3AD203B41FA5}">
                      <a16:colId xmlns:a16="http://schemas.microsoft.com/office/drawing/2014/main" val="20002"/>
                    </a:ext>
                  </a:extLst>
                </a:gridCol>
              </a:tblGrid>
              <a:tr h="457200">
                <a:tc>
                  <a:txBody>
                    <a:bodyPr/>
                    <a:lstStyle/>
                    <a:p>
                      <a:pPr marL="343080" indent="-342360" algn="ctr">
                        <a:lnSpc>
                          <a:spcPct val="100000"/>
                        </a:lnSpc>
                      </a:pPr>
                      <a:r>
                        <a:rPr lang="en-US" sz="1600" b="1" strike="noStrike" spc="-1" dirty="0">
                          <a:solidFill>
                            <a:srgbClr val="292934"/>
                          </a:solidFill>
                          <a:latin typeface="Roboto"/>
                          <a:ea typeface="Roboto"/>
                        </a:rPr>
                        <a:t>Type &amp; Description</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 Discovery</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4194000">
                <a:tc>
                  <a:txBody>
                    <a:bodyPr/>
                    <a:lstStyle/>
                    <a:p>
                      <a:pPr>
                        <a:lnSpc>
                          <a:spcPct val="100000"/>
                        </a:lnSpc>
                      </a:pPr>
                      <a:r>
                        <a:rPr lang="en-US" sz="1800" b="1" strike="noStrike" spc="-1" dirty="0">
                          <a:solidFill>
                            <a:srgbClr val="0070C0"/>
                          </a:solidFill>
                          <a:latin typeface="Roboto"/>
                          <a:ea typeface="Roboto"/>
                        </a:rPr>
                        <a:t>Unplanned inclusion of copyleft Open Source into proprietary or 3rd party code:</a:t>
                      </a:r>
                      <a:r>
                        <a:rPr lang="en-US" sz="1800" b="0" strike="noStrike" spc="-1" dirty="0">
                          <a:solidFill>
                            <a:srgbClr val="0070C0"/>
                          </a:solidFill>
                          <a:latin typeface="Roboto"/>
                          <a:ea typeface="Roboto"/>
                        </a:rPr>
                        <a:t> </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600" b="0" strike="noStrike" spc="-1" dirty="0">
                          <a:solidFill>
                            <a:srgbClr val="292934"/>
                          </a:solidFill>
                          <a:latin typeface="Roboto"/>
                          <a:ea typeface="Roboto"/>
                        </a:rPr>
                        <a:t>This type of failure occurs during the development process when engineers add Open Source code into source code that is intended to be proprietary in conflict with the Open Source policy.</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dirty="0">
                          <a:solidFill>
                            <a:srgbClr val="292934"/>
                          </a:solidFill>
                          <a:latin typeface="Roboto"/>
                          <a:ea typeface="Roboto"/>
                        </a:rPr>
                        <a:t>This type of failure can be</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discovered by scanning or auditing the source code for possible</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matches with:</a:t>
                      </a:r>
                      <a:endParaRPr lang="en-US" sz="1600" b="0" strike="noStrike" spc="-1" dirty="0">
                        <a:latin typeface="Arial"/>
                      </a:endParaRPr>
                    </a:p>
                    <a:p>
                      <a:pPr marL="285840" indent="-285120">
                        <a:lnSpc>
                          <a:spcPct val="100000"/>
                        </a:lnSpc>
                        <a:buClr>
                          <a:srgbClr val="292934"/>
                        </a:buClr>
                        <a:buFont typeface="Arial"/>
                        <a:buChar char="•"/>
                      </a:pPr>
                      <a:r>
                        <a:rPr lang="en-US" sz="1600" b="0" strike="noStrike" spc="-1" dirty="0">
                          <a:solidFill>
                            <a:srgbClr val="292934"/>
                          </a:solidFill>
                          <a:latin typeface="Roboto"/>
                          <a:ea typeface="Roboto"/>
                        </a:rPr>
                        <a:t>Open Source source code </a:t>
                      </a:r>
                      <a:endParaRPr lang="en-US" sz="1600" b="0" strike="noStrike" spc="-1" dirty="0">
                        <a:latin typeface="Arial"/>
                      </a:endParaRPr>
                    </a:p>
                    <a:p>
                      <a:pPr marL="285840" indent="-285120">
                        <a:lnSpc>
                          <a:spcPct val="100000"/>
                        </a:lnSpc>
                        <a:buClr>
                          <a:srgbClr val="292934"/>
                        </a:buClr>
                        <a:buFont typeface="Arial"/>
                        <a:buChar char="•"/>
                      </a:pPr>
                      <a:r>
                        <a:rPr lang="en-US" sz="1600" b="0" strike="noStrike" spc="-1" dirty="0">
                          <a:solidFill>
                            <a:srgbClr val="292934"/>
                          </a:solidFill>
                          <a:latin typeface="Roboto"/>
                          <a:ea typeface="Roboto"/>
                        </a:rPr>
                        <a:t>Copyright notices</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Automated source code scanning tools may be used for this purpose</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avoided by: </a:t>
                      </a:r>
                      <a:endParaRPr lang="en-US" sz="1600" b="0" strike="noStrike" spc="-1" dirty="0">
                        <a:latin typeface="Arial"/>
                      </a:endParaRPr>
                    </a:p>
                    <a:p>
                      <a:pPr marL="343080" indent="-342360">
                        <a:lnSpc>
                          <a:spcPct val="100000"/>
                        </a:lnSpc>
                        <a:buClr>
                          <a:srgbClr val="292934"/>
                        </a:buClr>
                        <a:buFont typeface="Arial"/>
                        <a:buChar char="•"/>
                      </a:pPr>
                      <a:r>
                        <a:rPr lang="en-US" sz="1600" b="0" strike="noStrike" spc="-1" dirty="0">
                          <a:solidFill>
                            <a:srgbClr val="292934"/>
                          </a:solidFill>
                          <a:latin typeface="Roboto"/>
                          <a:ea typeface="Roboto"/>
                        </a:rPr>
                        <a:t>Offering training to engineering staff about compliance issues, the different types of Open Source licenses and the implications of including Open Source in proprietary source code </a:t>
                      </a:r>
                      <a:endParaRPr lang="en-US" sz="1600" b="0" strike="noStrike" spc="-1" dirty="0">
                        <a:latin typeface="Arial"/>
                      </a:endParaRPr>
                    </a:p>
                    <a:p>
                      <a:pPr marL="343080" indent="-342360">
                        <a:lnSpc>
                          <a:spcPct val="100000"/>
                        </a:lnSpc>
                        <a:buClr>
                          <a:srgbClr val="292934"/>
                        </a:buClr>
                        <a:buFont typeface="Arial"/>
                        <a:buChar char="•"/>
                      </a:pPr>
                      <a:r>
                        <a:rPr lang="en-US" sz="1600" b="0" strike="noStrike" spc="-1" dirty="0">
                          <a:solidFill>
                            <a:srgbClr val="292934"/>
                          </a:solidFill>
                          <a:latin typeface="Roboto"/>
                          <a:ea typeface="Roboto"/>
                        </a:rPr>
                        <a:t>Conducting regular source code scans or audits for all the source code in the build environment. </a:t>
                      </a:r>
                      <a:endParaRPr lang="en-US" sz="1600" b="0" strike="noStrike" spc="-1" dirty="0">
                        <a:latin typeface="Arial"/>
                      </a:endParaRPr>
                    </a:p>
                    <a:p>
                      <a:pPr marL="343080" indent="-342360">
                        <a:lnSpc>
                          <a:spcPct val="100000"/>
                        </a:lnSpc>
                      </a:pPr>
                      <a:endParaRPr lang="en-US" sz="1600" b="0" strike="noStrike" spc="-1" dirty="0">
                        <a:latin typeface="Arial"/>
                      </a:endParaRPr>
                    </a:p>
                    <a:p>
                      <a:pPr marL="343080" indent="-342360">
                        <a:lnSpc>
                          <a:spcPct val="100000"/>
                        </a:lnSpc>
                      </a:pP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Copyright Rights Most Relevant to Software</a:t>
            </a:r>
            <a:endParaRPr lang="en-US" sz="4000" b="0" strike="noStrike" spc="-1">
              <a:latin typeface="Arial"/>
            </a:endParaRPr>
          </a:p>
        </p:txBody>
      </p:sp>
      <p:sp>
        <p:nvSpPr>
          <p:cNvPr id="233" name="CustomShape 2"/>
          <p:cNvSpPr/>
          <p:nvPr/>
        </p:nvSpPr>
        <p:spPr>
          <a:xfrm>
            <a:off x="668520" y="1559880"/>
            <a:ext cx="10684800" cy="527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The right to </a:t>
            </a:r>
            <a:r>
              <a:rPr lang="en-US" sz="2400" b="0" i="1" strike="noStrike" spc="-1" dirty="0">
                <a:solidFill>
                  <a:srgbClr val="292934"/>
                </a:solidFill>
                <a:latin typeface="Roboto"/>
                <a:ea typeface="Roboto"/>
              </a:rPr>
              <a:t>reproduce </a:t>
            </a:r>
            <a:r>
              <a:rPr lang="en-US" sz="2400" b="0" strike="noStrike" spc="-1" dirty="0">
                <a:solidFill>
                  <a:srgbClr val="292934"/>
                </a:solidFill>
                <a:latin typeface="Roboto"/>
                <a:ea typeface="Roboto"/>
              </a:rPr>
              <a:t>the software – making copies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right to create “</a:t>
            </a:r>
            <a:r>
              <a:rPr lang="en-US" sz="2400" b="0" i="1" strike="noStrike" spc="-1" dirty="0">
                <a:solidFill>
                  <a:srgbClr val="292934"/>
                </a:solidFill>
                <a:latin typeface="Roboto"/>
                <a:ea typeface="Roboto"/>
              </a:rPr>
              <a:t>derivative works</a:t>
            </a:r>
            <a:r>
              <a:rPr lang="en-US" sz="2400" b="0" strike="noStrike" spc="-1" dirty="0">
                <a:solidFill>
                  <a:srgbClr val="292934"/>
                </a:solidFill>
                <a:latin typeface="Roboto"/>
                <a:ea typeface="Roboto"/>
              </a:rPr>
              <a:t>” – making modifications</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The term derivative work comes from the US Copyright Act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It is a “term of art” meaning that it has a particular meaning based on the statute and not the dictionary definition</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In general it refers to a new work based upon an original work to which enough original creative work has been added so that the new work represents an original work of authorship rather than a copy</a:t>
            </a:r>
            <a:endParaRPr lang="en-US" sz="20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right to </a:t>
            </a:r>
            <a:r>
              <a:rPr lang="en-US" sz="2400" b="0" i="1" strike="noStrike" spc="-1" dirty="0">
                <a:solidFill>
                  <a:srgbClr val="292934"/>
                </a:solidFill>
                <a:latin typeface="Roboto"/>
                <a:ea typeface="Roboto"/>
              </a:rPr>
              <a:t>distribute</a:t>
            </a:r>
            <a:endParaRPr lang="en-US" sz="2400" b="0" strike="noStrike" spc="-1" dirty="0">
              <a:latin typeface="Arial"/>
            </a:endParaRPr>
          </a:p>
          <a:p>
            <a:pPr marL="457200" lvl="1" indent="-189720">
              <a:lnSpc>
                <a:spcPct val="110000"/>
              </a:lnSpc>
              <a:spcBef>
                <a:spcPts val="400"/>
              </a:spcBef>
              <a:buClr>
                <a:srgbClr val="93A299"/>
              </a:buClr>
              <a:buSzPct val="85000"/>
              <a:buFont typeface="Arial"/>
              <a:buChar char="•"/>
            </a:pPr>
            <a:r>
              <a:rPr lang="en-US" sz="2000" b="0" strike="noStrike" spc="-1" dirty="0">
                <a:solidFill>
                  <a:srgbClr val="292934"/>
                </a:solidFill>
                <a:latin typeface="Roboto"/>
                <a:ea typeface="Roboto"/>
              </a:rPr>
              <a:t>Distribution is generally viewed as the provision of a copy of a piece of software,</a:t>
            </a:r>
            <a:br>
              <a:rPr dirty="0"/>
            </a:br>
            <a:r>
              <a:rPr lang="en-US" sz="2000" b="0" strike="noStrike" spc="-1" dirty="0">
                <a:solidFill>
                  <a:srgbClr val="292934"/>
                </a:solidFill>
                <a:latin typeface="Roboto"/>
                <a:ea typeface="Roboto"/>
              </a:rPr>
              <a:t>in binary or source code form, to another entity (an individual or organization outside</a:t>
            </a:r>
            <a:br>
              <a:rPr dirty="0"/>
            </a:br>
            <a:r>
              <a:rPr lang="en-US" sz="2000" b="0" strike="noStrike" spc="-1" dirty="0">
                <a:solidFill>
                  <a:srgbClr val="292934"/>
                </a:solidFill>
                <a:latin typeface="Roboto"/>
                <a:ea typeface="Roboto"/>
              </a:rPr>
              <a:t>your company or organization)</a:t>
            </a:r>
            <a:endParaRPr lang="en-US" sz="2000" b="0" strike="noStrike" spc="-1" dirty="0">
              <a:latin typeface="Arial"/>
            </a:endParaRPr>
          </a:p>
          <a:p>
            <a:pPr>
              <a:lnSpc>
                <a:spcPct val="100000"/>
              </a:lnSpc>
              <a:spcBef>
                <a:spcPts val="479"/>
              </a:spcBef>
            </a:pPr>
            <a:r>
              <a:rPr lang="en-US" sz="1600" b="0" i="1" strike="noStrike" spc="-1" dirty="0">
                <a:solidFill>
                  <a:srgbClr val="292934"/>
                </a:solidFill>
                <a:latin typeface="Roboto Condensed"/>
                <a:ea typeface="Roboto Condensed"/>
              </a:rPr>
              <a:t>Note: The interpretation of what constitutes a “derivative work” or a “distribution”</a:t>
            </a:r>
            <a:r>
              <a:rPr lang="en-US" sz="1600" b="0" strike="noStrike" spc="-1" dirty="0">
                <a:solidFill>
                  <a:srgbClr val="000000"/>
                </a:solidFill>
                <a:latin typeface="Arial"/>
                <a:ea typeface="DejaVu Sans"/>
              </a:rPr>
              <a:t> </a:t>
            </a:r>
            <a:r>
              <a:rPr lang="en-US" sz="1600" b="0" i="1" strike="noStrike" spc="-1" dirty="0">
                <a:solidFill>
                  <a:srgbClr val="292934"/>
                </a:solidFill>
                <a:latin typeface="Roboto Condensed"/>
                <a:ea typeface="Roboto Condensed"/>
              </a:rPr>
              <a:t>is subject to debate in the Open Source community and within Open Source legal circles</a:t>
            </a:r>
            <a:endParaRPr lang="en-US" sz="1600" b="0" strike="noStrike" spc="-1" dirty="0">
              <a:latin typeface="Arial"/>
            </a:endParaRPr>
          </a:p>
          <a:p>
            <a:pPr marL="182880" indent="-182160">
              <a:lnSpc>
                <a:spcPct val="100000"/>
              </a:lnSpc>
              <a:spcBef>
                <a:spcPts val="479"/>
              </a:spcBef>
            </a:pPr>
            <a:endParaRPr lang="en-US" sz="1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Intellectual Property Pitfalls</a:t>
            </a:r>
            <a:endParaRPr lang="en-US" sz="4000" b="0" strike="noStrike" spc="-1">
              <a:latin typeface="Arial"/>
            </a:endParaRPr>
          </a:p>
        </p:txBody>
      </p:sp>
      <p:graphicFrame>
        <p:nvGraphicFramePr>
          <p:cNvPr id="718" name="Table 2"/>
          <p:cNvGraphicFramePr/>
          <p:nvPr/>
        </p:nvGraphicFramePr>
        <p:xfrm>
          <a:off x="753480" y="1479600"/>
          <a:ext cx="10667160" cy="5181120"/>
        </p:xfrm>
        <a:graphic>
          <a:graphicData uri="http://schemas.openxmlformats.org/drawingml/2006/table">
            <a:tbl>
              <a:tblPr/>
              <a:tblGrid>
                <a:gridCol w="3642120">
                  <a:extLst>
                    <a:ext uri="{9D8B030D-6E8A-4147-A177-3AD203B41FA5}">
                      <a16:colId xmlns:a16="http://schemas.microsoft.com/office/drawing/2014/main" val="20000"/>
                    </a:ext>
                  </a:extLst>
                </a:gridCol>
                <a:gridCol w="3512520">
                  <a:extLst>
                    <a:ext uri="{9D8B030D-6E8A-4147-A177-3AD203B41FA5}">
                      <a16:colId xmlns:a16="http://schemas.microsoft.com/office/drawing/2014/main" val="20001"/>
                    </a:ext>
                  </a:extLst>
                </a:gridCol>
                <a:gridCol w="3512520">
                  <a:extLst>
                    <a:ext uri="{9D8B030D-6E8A-4147-A177-3AD203B41FA5}">
                      <a16:colId xmlns:a16="http://schemas.microsoft.com/office/drawing/2014/main" val="20002"/>
                    </a:ext>
                  </a:extLst>
                </a:gridCol>
              </a:tblGrid>
              <a:tr h="379080">
                <a:tc>
                  <a:txBody>
                    <a:bodyPr/>
                    <a:lstStyle/>
                    <a:p>
                      <a:pPr marL="343080" indent="-342360" algn="ctr">
                        <a:lnSpc>
                          <a:spcPct val="100000"/>
                        </a:lnSpc>
                      </a:pPr>
                      <a:r>
                        <a:rPr lang="en-US" sz="1600" b="1" strike="noStrike" spc="-1" dirty="0">
                          <a:solidFill>
                            <a:srgbClr val="292934"/>
                          </a:solidFill>
                          <a:latin typeface="Roboto"/>
                          <a:ea typeface="Roboto"/>
                        </a:rPr>
                        <a:t>Type &amp; Description</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 Discovery</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3079800">
                <a:tc>
                  <a:txBody>
                    <a:bodyPr/>
                    <a:lstStyle/>
                    <a:p>
                      <a:pPr>
                        <a:lnSpc>
                          <a:spcPct val="100000"/>
                        </a:lnSpc>
                      </a:pPr>
                      <a:r>
                        <a:rPr lang="en-US" sz="1800" b="1" strike="noStrike" spc="-1" dirty="0">
                          <a:solidFill>
                            <a:srgbClr val="0070C0"/>
                          </a:solidFill>
                          <a:latin typeface="Roboto"/>
                          <a:ea typeface="Roboto"/>
                        </a:rPr>
                        <a:t>Unplanned linking of copyleft Open Source and proprietary source code: </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600" b="0" strike="noStrike" spc="-1" dirty="0">
                          <a:solidFill>
                            <a:srgbClr val="292934"/>
                          </a:solidFill>
                          <a:latin typeface="Roboto"/>
                          <a:ea typeface="Roboto"/>
                        </a:rPr>
                        <a:t>This type of failure occurs as </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a result of linking software with conflicting or incompatible licenses. The legal effect of linking is subject to debate in the Open Source community.</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a:lnSpc>
                          <a:spcPct val="100000"/>
                        </a:lnSpc>
                      </a:pPr>
                      <a:r>
                        <a:rPr lang="en-US" sz="1600" b="0" strike="noStrike" spc="-1">
                          <a:solidFill>
                            <a:srgbClr val="292934"/>
                          </a:solidFill>
                          <a:latin typeface="Roboto"/>
                          <a:ea typeface="Roboto"/>
                        </a:rPr>
                        <a:t>discovered using a</a:t>
                      </a:r>
                      <a:endParaRPr lang="en-US" sz="1600" b="0" strike="noStrike" spc="-1">
                        <a:latin typeface="Arial"/>
                      </a:endParaRPr>
                    </a:p>
                    <a:p>
                      <a:pPr>
                        <a:lnSpc>
                          <a:spcPct val="100000"/>
                        </a:lnSpc>
                      </a:pPr>
                      <a:r>
                        <a:rPr lang="en-US" sz="1600" b="0" strike="noStrike" spc="-1">
                          <a:solidFill>
                            <a:srgbClr val="292934"/>
                          </a:solidFill>
                          <a:latin typeface="Roboto"/>
                          <a:ea typeface="Roboto"/>
                        </a:rPr>
                        <a:t>dependency tracking tool </a:t>
                      </a:r>
                      <a:endParaRPr lang="en-US" sz="1600" b="0" strike="noStrike" spc="-1">
                        <a:latin typeface="Arial"/>
                      </a:endParaRPr>
                    </a:p>
                    <a:p>
                      <a:pPr>
                        <a:lnSpc>
                          <a:spcPct val="100000"/>
                        </a:lnSpc>
                      </a:pPr>
                      <a:r>
                        <a:rPr lang="en-US" sz="1600" b="0" strike="noStrike" spc="-1">
                          <a:solidFill>
                            <a:srgbClr val="292934"/>
                          </a:solidFill>
                          <a:latin typeface="Roboto"/>
                          <a:ea typeface="Roboto"/>
                        </a:rPr>
                        <a:t>that shows any linking between</a:t>
                      </a:r>
                      <a:endParaRPr lang="en-US" sz="1600" b="0" strike="noStrike" spc="-1">
                        <a:latin typeface="Arial"/>
                      </a:endParaRPr>
                    </a:p>
                    <a:p>
                      <a:pPr>
                        <a:lnSpc>
                          <a:spcPct val="100000"/>
                        </a:lnSpc>
                      </a:pPr>
                      <a:r>
                        <a:rPr lang="en-US" sz="1600" b="0" strike="noStrike" spc="-1">
                          <a:solidFill>
                            <a:srgbClr val="292934"/>
                          </a:solidFill>
                          <a:latin typeface="Roboto"/>
                          <a:ea typeface="Roboto"/>
                        </a:rPr>
                        <a:t>different software</a:t>
                      </a:r>
                      <a:endParaRPr lang="en-US" sz="1600" b="0" strike="noStrike" spc="-1">
                        <a:latin typeface="Arial"/>
                      </a:endParaRPr>
                    </a:p>
                    <a:p>
                      <a:pPr>
                        <a:lnSpc>
                          <a:spcPct val="100000"/>
                        </a:lnSpc>
                      </a:pPr>
                      <a:r>
                        <a:rPr lang="en-US" sz="1600" b="0" strike="noStrike" spc="-1">
                          <a:solidFill>
                            <a:srgbClr val="292934"/>
                          </a:solidFill>
                          <a:latin typeface="Roboto"/>
                          <a:ea typeface="Roboto"/>
                        </a:rPr>
                        <a:t>components.</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dirty="0">
                          <a:solidFill>
                            <a:srgbClr val="292934"/>
                          </a:solidFill>
                          <a:latin typeface="Roboto"/>
                          <a:ea typeface="Roboto"/>
                        </a:rPr>
                        <a:t>This type of failure can be</a:t>
                      </a:r>
                      <a:endParaRPr lang="en-US" sz="1600" b="0" strike="noStrike" spc="-1" dirty="0">
                        <a:latin typeface="Arial"/>
                      </a:endParaRPr>
                    </a:p>
                    <a:p>
                      <a:pPr marL="533520" indent="-532800">
                        <a:lnSpc>
                          <a:spcPct val="100000"/>
                        </a:lnSpc>
                      </a:pPr>
                      <a:r>
                        <a:rPr lang="en-US" sz="1600" b="0" strike="noStrike" spc="-1" dirty="0">
                          <a:solidFill>
                            <a:srgbClr val="292934"/>
                          </a:solidFill>
                          <a:latin typeface="Roboto"/>
                          <a:ea typeface="Roboto"/>
                        </a:rPr>
                        <a:t>avoided by:</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Offering training to engineering staff to avoid linking software components with licenses that conflict with you Open Source policies which will take a position on these legal risks</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Continuously running the dependency tracking tool over your build environment</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1722240">
                <a:tc>
                  <a:txBody>
                    <a:bodyPr/>
                    <a:lstStyle/>
                    <a:p>
                      <a:pPr>
                        <a:lnSpc>
                          <a:spcPct val="100000"/>
                        </a:lnSpc>
                      </a:pPr>
                      <a:r>
                        <a:rPr lang="en-US" sz="1800" b="1" strike="noStrike" spc="-1" dirty="0">
                          <a:solidFill>
                            <a:srgbClr val="0070C0"/>
                          </a:solidFill>
                          <a:latin typeface="Roboto"/>
                          <a:ea typeface="Roboto"/>
                        </a:rPr>
                        <a:t>Inclusion of proprietary </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code into copyleft Open Source through </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source code modifications </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dirty="0">
                          <a:solidFill>
                            <a:srgbClr val="292934"/>
                          </a:solidFill>
                          <a:latin typeface="Roboto"/>
                          <a:ea typeface="Roboto"/>
                        </a:rPr>
                        <a:t>This type of failure can be</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discovered using the audits or scans to identify and analyze the source code you introduced to the Open Source component.</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failures can be</a:t>
                      </a:r>
                      <a:endParaRPr lang="en-US" sz="1600" b="0" strike="noStrike" spc="-1">
                        <a:latin typeface="Arial"/>
                      </a:endParaRPr>
                    </a:p>
                    <a:p>
                      <a:pPr marL="533520" indent="-532800">
                        <a:lnSpc>
                          <a:spcPct val="100000"/>
                        </a:lnSpc>
                      </a:pPr>
                      <a:r>
                        <a:rPr lang="en-US" sz="1600" b="0" strike="noStrike" spc="-1">
                          <a:solidFill>
                            <a:srgbClr val="292934"/>
                          </a:solidFill>
                          <a:latin typeface="Roboto"/>
                          <a:ea typeface="Roboto"/>
                        </a:rPr>
                        <a:t>avoided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Offering training to engineering staff</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Conducting regular code audits</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9" name="Table 1"/>
          <p:cNvGraphicFramePr/>
          <p:nvPr/>
        </p:nvGraphicFramePr>
        <p:xfrm>
          <a:off x="903960" y="1550880"/>
          <a:ext cx="10317960" cy="5108400"/>
        </p:xfrm>
        <a:graphic>
          <a:graphicData uri="http://schemas.openxmlformats.org/drawingml/2006/table">
            <a:tbl>
              <a:tblPr/>
              <a:tblGrid>
                <a:gridCol w="3762720">
                  <a:extLst>
                    <a:ext uri="{9D8B030D-6E8A-4147-A177-3AD203B41FA5}">
                      <a16:colId xmlns:a16="http://schemas.microsoft.com/office/drawing/2014/main" val="20000"/>
                    </a:ext>
                  </a:extLst>
                </a:gridCol>
                <a:gridCol w="6555240">
                  <a:extLst>
                    <a:ext uri="{9D8B030D-6E8A-4147-A177-3AD203B41FA5}">
                      <a16:colId xmlns:a16="http://schemas.microsoft.com/office/drawing/2014/main" val="20001"/>
                    </a:ext>
                  </a:extLst>
                </a:gridCol>
              </a:tblGrid>
              <a:tr h="349560">
                <a:tc>
                  <a:txBody>
                    <a:bodyPr/>
                    <a:lstStyle/>
                    <a:p>
                      <a:pPr marL="343080" indent="-342360" algn="ctr">
                        <a:lnSpc>
                          <a:spcPct val="100000"/>
                        </a:lnSpc>
                      </a:pPr>
                      <a:r>
                        <a:rPr lang="en-US" sz="1600" b="1" strike="noStrike" spc="-1" dirty="0">
                          <a:solidFill>
                            <a:srgbClr val="292934"/>
                          </a:solidFill>
                          <a:latin typeface="Roboto"/>
                          <a:ea typeface="Roboto"/>
                        </a:rPr>
                        <a:t>Type &amp; Description </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1727280">
                <a:tc>
                  <a:txBody>
                    <a:bodyPr/>
                    <a:lstStyle/>
                    <a:p>
                      <a:pPr>
                        <a:lnSpc>
                          <a:spcPct val="100000"/>
                        </a:lnSpc>
                      </a:pPr>
                      <a:r>
                        <a:rPr lang="en-US" sz="1800" b="1" strike="noStrike" spc="-1">
                          <a:solidFill>
                            <a:srgbClr val="0070C0"/>
                          </a:solidFill>
                          <a:latin typeface="Roboto"/>
                          <a:ea typeface="Roboto"/>
                        </a:rPr>
                        <a:t>Failure to Provide Accompanying Source Code/appropriate license, attribution or notice information </a:t>
                      </a:r>
                      <a:endParaRPr lang="en-US" sz="1800" b="0" strike="noStrike" spc="-1">
                        <a:latin typeface="Arial"/>
                      </a:endParaRPr>
                    </a:p>
                    <a:p>
                      <a:pPr>
                        <a:lnSpc>
                          <a:spcPct val="100000"/>
                        </a:lnSpc>
                      </a:pP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 avoided by making source code capture and publishing a checklist item in the product release cycle before the product becomes available in the market place.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1378440">
                <a:tc>
                  <a:txBody>
                    <a:bodyPr/>
                    <a:lstStyle/>
                    <a:p>
                      <a:pPr>
                        <a:lnSpc>
                          <a:spcPct val="100000"/>
                        </a:lnSpc>
                      </a:pPr>
                      <a:r>
                        <a:rPr lang="en-US" sz="1800" b="1" strike="noStrike" spc="-1">
                          <a:solidFill>
                            <a:srgbClr val="0070C0"/>
                          </a:solidFill>
                          <a:latin typeface="Roboto"/>
                          <a:ea typeface="Roboto"/>
                        </a:rPr>
                        <a:t>Providing the Incorrect Version of Accompanying Source Code</a:t>
                      </a:r>
                      <a:endParaRPr lang="en-US" sz="1800" b="0" strike="noStrike" spc="-1">
                        <a:latin typeface="Arial"/>
                      </a:endParaRPr>
                    </a:p>
                    <a:p>
                      <a:pPr>
                        <a:lnSpc>
                          <a:spcPct val="100000"/>
                        </a:lnSpc>
                      </a:pP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 avoided by adding a verification </a:t>
                      </a:r>
                      <a:endParaRPr lang="en-US" sz="1600" b="0" strike="noStrike" spc="-1">
                        <a:latin typeface="Arial"/>
                      </a:endParaRPr>
                    </a:p>
                    <a:p>
                      <a:pPr>
                        <a:lnSpc>
                          <a:spcPct val="100000"/>
                        </a:lnSpc>
                      </a:pPr>
                      <a:r>
                        <a:rPr lang="en-US" sz="1600" b="0" strike="noStrike" spc="-1">
                          <a:solidFill>
                            <a:srgbClr val="292934"/>
                          </a:solidFill>
                          <a:latin typeface="Roboto"/>
                          <a:ea typeface="Roboto"/>
                        </a:rPr>
                        <a:t>step into the compliance process to ensure that the accompanying source code for the binary version is being published.</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r h="1653120">
                <a:tc>
                  <a:txBody>
                    <a:bodyPr/>
                    <a:lstStyle/>
                    <a:p>
                      <a:pPr>
                        <a:lnSpc>
                          <a:spcPct val="100000"/>
                        </a:lnSpc>
                      </a:pPr>
                      <a:r>
                        <a:rPr lang="en-US" sz="1800" b="1" strike="noStrike" spc="-1" dirty="0">
                          <a:solidFill>
                            <a:srgbClr val="0070C0"/>
                          </a:solidFill>
                          <a:latin typeface="Roboto"/>
                          <a:ea typeface="Roboto"/>
                        </a:rPr>
                        <a:t>Failure to Provide Accompanying Source Code for Open Source Component Modifications </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dirty="0">
                          <a:solidFill>
                            <a:srgbClr val="292934"/>
                          </a:solidFill>
                          <a:latin typeface="Roboto"/>
                          <a:ea typeface="Roboto"/>
                        </a:rPr>
                        <a:t>This type of failure can be avoided by adding a verification </a:t>
                      </a:r>
                      <a:endParaRPr lang="en-US" sz="1600" b="0" strike="noStrike" spc="-1" dirty="0">
                        <a:latin typeface="Arial"/>
                      </a:endParaRPr>
                    </a:p>
                    <a:p>
                      <a:pPr marL="533520" indent="-532800">
                        <a:lnSpc>
                          <a:spcPct val="100000"/>
                        </a:lnSpc>
                      </a:pPr>
                      <a:r>
                        <a:rPr lang="en-US" sz="1600" b="0" strike="noStrike" spc="-1" dirty="0">
                          <a:solidFill>
                            <a:srgbClr val="292934"/>
                          </a:solidFill>
                          <a:latin typeface="Roboto"/>
                          <a:ea typeface="Roboto"/>
                        </a:rPr>
                        <a:t>step into the compliance process to ensure that source code for modifications are published, rather than only the original source code for the Open Source component</a:t>
                      </a:r>
                      <a:endParaRPr lang="en-US" sz="1600" b="0" strike="noStrike" spc="-1" dirty="0">
                        <a:latin typeface="Arial"/>
                      </a:endParaRPr>
                    </a:p>
                    <a:p>
                      <a:pPr marL="533520" indent="-532800">
                        <a:lnSpc>
                          <a:spcPct val="100000"/>
                        </a:lnSpc>
                      </a:pPr>
                      <a:r>
                        <a:rPr lang="en-US" sz="2800" b="0" strike="noStrike" spc="-1" dirty="0">
                          <a:solidFill>
                            <a:srgbClr val="292934"/>
                          </a:solidFill>
                          <a:latin typeface="Roboto"/>
                          <a:ea typeface="Roboto"/>
                        </a:rPr>
                        <a:t> </a:t>
                      </a:r>
                      <a:endParaRPr lang="en-US" sz="2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3"/>
                  </a:ext>
                </a:extLst>
              </a:tr>
            </a:tbl>
          </a:graphicData>
        </a:graphic>
      </p:graphicFrame>
      <p:sp>
        <p:nvSpPr>
          <p:cNvPr id="720" name="CustomShape 2"/>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Compliance Pitfalls</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Compliance Pitfalls</a:t>
            </a:r>
            <a:endParaRPr lang="en-US" sz="4000" b="0" strike="noStrike" spc="-1">
              <a:latin typeface="Arial"/>
            </a:endParaRPr>
          </a:p>
        </p:txBody>
      </p:sp>
      <p:graphicFrame>
        <p:nvGraphicFramePr>
          <p:cNvPr id="722" name="Table 2"/>
          <p:cNvGraphicFramePr/>
          <p:nvPr/>
        </p:nvGraphicFramePr>
        <p:xfrm>
          <a:off x="784080" y="1516320"/>
          <a:ext cx="10517400" cy="4574520"/>
        </p:xfrm>
        <a:graphic>
          <a:graphicData uri="http://schemas.openxmlformats.org/drawingml/2006/table">
            <a:tbl>
              <a:tblPr/>
              <a:tblGrid>
                <a:gridCol w="3835440">
                  <a:extLst>
                    <a:ext uri="{9D8B030D-6E8A-4147-A177-3AD203B41FA5}">
                      <a16:colId xmlns:a16="http://schemas.microsoft.com/office/drawing/2014/main" val="20000"/>
                    </a:ext>
                  </a:extLst>
                </a:gridCol>
                <a:gridCol w="6681960">
                  <a:extLst>
                    <a:ext uri="{9D8B030D-6E8A-4147-A177-3AD203B41FA5}">
                      <a16:colId xmlns:a16="http://schemas.microsoft.com/office/drawing/2014/main" val="20001"/>
                    </a:ext>
                  </a:extLst>
                </a:gridCol>
              </a:tblGrid>
              <a:tr h="480600">
                <a:tc>
                  <a:txBody>
                    <a:bodyPr/>
                    <a:lstStyle/>
                    <a:p>
                      <a:pPr marL="343080" indent="-342360" algn="ctr">
                        <a:lnSpc>
                          <a:spcPct val="100000"/>
                        </a:lnSpc>
                      </a:pPr>
                      <a:r>
                        <a:rPr lang="en-US" sz="1600" b="1" strike="noStrike" spc="-1" dirty="0">
                          <a:solidFill>
                            <a:srgbClr val="292934"/>
                          </a:solidFill>
                          <a:latin typeface="Roboto"/>
                          <a:ea typeface="Roboto"/>
                        </a:rPr>
                        <a:t>Type &amp; Description </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4093920">
                <a:tc>
                  <a:txBody>
                    <a:bodyPr/>
                    <a:lstStyle/>
                    <a:p>
                      <a:pPr>
                        <a:lnSpc>
                          <a:spcPct val="100000"/>
                        </a:lnSpc>
                      </a:pPr>
                      <a:r>
                        <a:rPr lang="en-US" sz="1800" b="1" strike="noStrike" spc="-1" dirty="0">
                          <a:solidFill>
                            <a:srgbClr val="0070C0"/>
                          </a:solidFill>
                          <a:latin typeface="Roboto"/>
                          <a:ea typeface="Roboto"/>
                        </a:rPr>
                        <a:t>Failure to mark Open Source </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Source Code </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Modifications:</a:t>
                      </a:r>
                      <a:endParaRPr lang="en-US" sz="1800" b="0" strike="noStrike" spc="-1" dirty="0">
                        <a:latin typeface="Arial"/>
                      </a:endParaRPr>
                    </a:p>
                    <a:p>
                      <a:pPr>
                        <a:lnSpc>
                          <a:spcPct val="100000"/>
                        </a:lnSpc>
                      </a:pPr>
                      <a:endParaRPr lang="en-US" sz="1800" b="0" strike="noStrike" spc="-1" dirty="0">
                        <a:latin typeface="Arial"/>
                      </a:endParaRPr>
                    </a:p>
                    <a:p>
                      <a:pPr>
                        <a:lnSpc>
                          <a:spcPct val="100000"/>
                        </a:lnSpc>
                      </a:pPr>
                      <a:r>
                        <a:rPr lang="en-US" sz="1600" b="0" strike="noStrike" spc="-1" dirty="0">
                          <a:solidFill>
                            <a:srgbClr val="292934"/>
                          </a:solidFill>
                          <a:latin typeface="Roboto"/>
                          <a:ea typeface="Roboto"/>
                        </a:rPr>
                        <a:t>Failure to mark Open Source source</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code that has been changed </a:t>
                      </a:r>
                      <a:endParaRPr lang="en-US" sz="1600" b="0" strike="noStrike" spc="-1" dirty="0">
                        <a:latin typeface="Arial"/>
                      </a:endParaRPr>
                    </a:p>
                    <a:p>
                      <a:pPr>
                        <a:lnSpc>
                          <a:spcPct val="100000"/>
                        </a:lnSpc>
                      </a:pPr>
                      <a:r>
                        <a:rPr lang="en-US" sz="1600" b="0" strike="noStrike" spc="-1" dirty="0">
                          <a:solidFill>
                            <a:srgbClr val="292934"/>
                          </a:solidFill>
                          <a:latin typeface="Roboto"/>
                          <a:ea typeface="Roboto"/>
                        </a:rPr>
                        <a:t>as required by the Open Source license (or providing information about modifications which has an insufficient level of detail or clarity to satisfy the license)</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dirty="0">
                          <a:solidFill>
                            <a:srgbClr val="292934"/>
                          </a:solidFill>
                          <a:latin typeface="Roboto"/>
                          <a:ea typeface="Roboto"/>
                        </a:rPr>
                        <a:t>This type of failure can be avoided by:</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Adding source code modification marking as a verification step before releasing the source code </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Offering training to engineering staff to ensure they update copyright markings or license information of all Open Source or proprietary software that is going to be released to the public</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Process Failures</a:t>
            </a:r>
            <a:endParaRPr lang="en-US" sz="4000" b="0" strike="noStrike" spc="-1">
              <a:latin typeface="Arial"/>
            </a:endParaRPr>
          </a:p>
        </p:txBody>
      </p:sp>
      <p:graphicFrame>
        <p:nvGraphicFramePr>
          <p:cNvPr id="724" name="Table 2"/>
          <p:cNvGraphicFramePr/>
          <p:nvPr/>
        </p:nvGraphicFramePr>
        <p:xfrm>
          <a:off x="775080" y="1411920"/>
          <a:ext cx="10482840" cy="5218200"/>
        </p:xfrm>
        <a:graphic>
          <a:graphicData uri="http://schemas.openxmlformats.org/drawingml/2006/table">
            <a:tbl>
              <a:tblPr/>
              <a:tblGrid>
                <a:gridCol w="2690280">
                  <a:extLst>
                    <a:ext uri="{9D8B030D-6E8A-4147-A177-3AD203B41FA5}">
                      <a16:colId xmlns:a16="http://schemas.microsoft.com/office/drawing/2014/main" val="20000"/>
                    </a:ext>
                  </a:extLst>
                </a:gridCol>
                <a:gridCol w="3989160">
                  <a:extLst>
                    <a:ext uri="{9D8B030D-6E8A-4147-A177-3AD203B41FA5}">
                      <a16:colId xmlns:a16="http://schemas.microsoft.com/office/drawing/2014/main" val="20001"/>
                    </a:ext>
                  </a:extLst>
                </a:gridCol>
                <a:gridCol w="3803400">
                  <a:extLst>
                    <a:ext uri="{9D8B030D-6E8A-4147-A177-3AD203B41FA5}">
                      <a16:colId xmlns:a16="http://schemas.microsoft.com/office/drawing/2014/main" val="20002"/>
                    </a:ext>
                  </a:extLst>
                </a:gridCol>
              </a:tblGrid>
              <a:tr h="415800">
                <a:tc>
                  <a:txBody>
                    <a:bodyPr/>
                    <a:lstStyle/>
                    <a:p>
                      <a:pPr marL="343080" indent="-342360" algn="ctr">
                        <a:lnSpc>
                          <a:spcPct val="100000"/>
                        </a:lnSpc>
                      </a:pPr>
                      <a:r>
                        <a:rPr lang="en-US" sz="1800" b="1" strike="noStrike" spc="-1" dirty="0">
                          <a:solidFill>
                            <a:srgbClr val="292934"/>
                          </a:solidFill>
                          <a:latin typeface="Roboto"/>
                          <a:ea typeface="Roboto"/>
                        </a:rPr>
                        <a:t>Description</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800" b="1" strike="noStrike" spc="-1">
                          <a:solidFill>
                            <a:srgbClr val="292934"/>
                          </a:solidFill>
                          <a:latin typeface="Roboto"/>
                          <a:ea typeface="Roboto"/>
                        </a:rPr>
                        <a:t>Avoidance </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800" b="1" strike="noStrike" spc="-1">
                          <a:solidFill>
                            <a:srgbClr val="292934"/>
                          </a:solidFill>
                          <a:latin typeface="Roboto"/>
                          <a:ea typeface="Roboto"/>
                        </a:rPr>
                        <a:t>Prevention</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2808360">
                <a:tc>
                  <a:txBody>
                    <a:bodyPr/>
                    <a:lstStyle/>
                    <a:p>
                      <a:pPr>
                        <a:lnSpc>
                          <a:spcPct val="100000"/>
                        </a:lnSpc>
                      </a:pPr>
                      <a:r>
                        <a:rPr lang="en-US" sz="1800" b="1" strike="noStrike" spc="-1" dirty="0">
                          <a:solidFill>
                            <a:srgbClr val="0070C0"/>
                          </a:solidFill>
                          <a:latin typeface="Roboto"/>
                          <a:ea typeface="Roboto"/>
                        </a:rPr>
                        <a:t>Failure by developers to seek approval</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to use Open Source</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avoided by offering training to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Engineering staff on the </a:t>
                      </a:r>
                      <a:endParaRPr lang="en-US" sz="1600" b="0" strike="noStrike" spc="-1" dirty="0">
                        <a:latin typeface="Arial"/>
                      </a:endParaRPr>
                    </a:p>
                    <a:p>
                      <a:pPr marL="343080" indent="-342360">
                        <a:lnSpc>
                          <a:spcPct val="100000"/>
                        </a:lnSpc>
                      </a:pPr>
                      <a:r>
                        <a:rPr lang="en-US" sz="1600" b="0" strike="noStrike" spc="-1" dirty="0">
                          <a:solidFill>
                            <a:srgbClr val="000000"/>
                          </a:solidFill>
                          <a:latin typeface="Roboto"/>
                          <a:ea typeface="Roboto"/>
                        </a:rPr>
                        <a:t>company’s </a:t>
                      </a:r>
                      <a:r>
                        <a:rPr lang="en-US" sz="1600" b="0" strike="noStrike" spc="-1" dirty="0">
                          <a:solidFill>
                            <a:srgbClr val="292934"/>
                          </a:solidFill>
                          <a:latin typeface="Roboto"/>
                          <a:ea typeface="Roboto"/>
                        </a:rPr>
                        <a:t>Open Source policies and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processes.</a:t>
                      </a:r>
                      <a:endParaRPr lang="en-US" sz="1600" b="0" strike="noStrike" spc="-1" dirty="0">
                        <a:latin typeface="Arial"/>
                      </a:endParaRPr>
                    </a:p>
                    <a:p>
                      <a:pPr marL="343080" indent="-342360">
                        <a:lnSpc>
                          <a:spcPct val="100000"/>
                        </a:lnSpc>
                      </a:pPr>
                      <a:endParaRPr lang="en-US" sz="1600" b="0" strike="noStrike" spc="-1" dirty="0">
                        <a:latin typeface="Arial"/>
                      </a:endParaRPr>
                    </a:p>
                    <a:p>
                      <a:pPr marL="343080" indent="-342360">
                        <a:lnSpc>
                          <a:spcPct val="100000"/>
                        </a:lnSpc>
                      </a:pP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533520" indent="-532800">
                        <a:lnSpc>
                          <a:spcPct val="100000"/>
                        </a:lnSpc>
                      </a:pPr>
                      <a:r>
                        <a:rPr lang="en-US" sz="1600" b="0" strike="noStrike" spc="-1" dirty="0">
                          <a:solidFill>
                            <a:srgbClr val="292934"/>
                          </a:solidFill>
                          <a:latin typeface="Roboto"/>
                          <a:ea typeface="Roboto"/>
                        </a:rPr>
                        <a:t>prevented by:</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Conducting periodic full scan for the software platform to detect any “undeclared” Open Source usage</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Offering training to engineering staff on the company's Open Source policies and processes</a:t>
                      </a:r>
                      <a:endParaRPr lang="en-US" sz="1600" b="0" strike="noStrike" spc="-1" dirty="0">
                        <a:latin typeface="Arial"/>
                      </a:endParaRPr>
                    </a:p>
                    <a:p>
                      <a:pPr marL="533520" indent="-532800">
                        <a:lnSpc>
                          <a:spcPct val="100000"/>
                        </a:lnSpc>
                        <a:buClr>
                          <a:srgbClr val="292934"/>
                        </a:buClr>
                        <a:buFont typeface="StarSymbol"/>
                        <a:buAutoNum type="arabicPeriod"/>
                      </a:pPr>
                      <a:r>
                        <a:rPr lang="en-US" sz="1600" b="0" strike="noStrike" spc="-1" dirty="0">
                          <a:solidFill>
                            <a:srgbClr val="292934"/>
                          </a:solidFill>
                          <a:latin typeface="Roboto"/>
                          <a:ea typeface="Roboto"/>
                        </a:rPr>
                        <a:t>Including compliance in the employees performance review</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1994040">
                <a:tc>
                  <a:txBody>
                    <a:bodyPr/>
                    <a:lstStyle/>
                    <a:p>
                      <a:pPr>
                        <a:lnSpc>
                          <a:spcPct val="100000"/>
                        </a:lnSpc>
                      </a:pPr>
                      <a:r>
                        <a:rPr lang="en-US" sz="1800" b="1" strike="noStrike" spc="-1" dirty="0">
                          <a:solidFill>
                            <a:srgbClr val="0070C0"/>
                          </a:solidFill>
                          <a:latin typeface="Roboto"/>
                          <a:ea typeface="Roboto"/>
                        </a:rPr>
                        <a:t>Failure to take the </a:t>
                      </a:r>
                      <a:endParaRPr lang="en-US" sz="1800" b="0" strike="noStrike" spc="-1" dirty="0">
                        <a:latin typeface="Arial"/>
                      </a:endParaRPr>
                    </a:p>
                    <a:p>
                      <a:pPr>
                        <a:lnSpc>
                          <a:spcPct val="100000"/>
                        </a:lnSpc>
                      </a:pPr>
                      <a:r>
                        <a:rPr lang="en-US" sz="1800" b="1" strike="noStrike" spc="-1" dirty="0">
                          <a:solidFill>
                            <a:srgbClr val="0070C0"/>
                          </a:solidFill>
                          <a:latin typeface="Roboto"/>
                          <a:ea typeface="Roboto"/>
                        </a:rPr>
                        <a:t>Open Source training</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avoided by ensuring that the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completion of the Open Source training is</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part of the employee’s</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professional development plan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and it is monitored for completion</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as part of the performance review </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prevented by mandating</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engineering staff to take the</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Open Source training by a specific date </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Process Failures</a:t>
            </a:r>
            <a:endParaRPr lang="en-US" sz="4000" b="0" strike="noStrike" spc="-1">
              <a:latin typeface="Arial"/>
            </a:endParaRPr>
          </a:p>
        </p:txBody>
      </p:sp>
      <p:graphicFrame>
        <p:nvGraphicFramePr>
          <p:cNvPr id="726" name="Table 2"/>
          <p:cNvGraphicFramePr/>
          <p:nvPr/>
        </p:nvGraphicFramePr>
        <p:xfrm>
          <a:off x="624240" y="1542240"/>
          <a:ext cx="10935000" cy="5343120"/>
        </p:xfrm>
        <a:graphic>
          <a:graphicData uri="http://schemas.openxmlformats.org/drawingml/2006/table">
            <a:tbl>
              <a:tblPr/>
              <a:tblGrid>
                <a:gridCol w="2728800">
                  <a:extLst>
                    <a:ext uri="{9D8B030D-6E8A-4147-A177-3AD203B41FA5}">
                      <a16:colId xmlns:a16="http://schemas.microsoft.com/office/drawing/2014/main" val="20000"/>
                    </a:ext>
                  </a:extLst>
                </a:gridCol>
                <a:gridCol w="4690080">
                  <a:extLst>
                    <a:ext uri="{9D8B030D-6E8A-4147-A177-3AD203B41FA5}">
                      <a16:colId xmlns:a16="http://schemas.microsoft.com/office/drawing/2014/main" val="20001"/>
                    </a:ext>
                  </a:extLst>
                </a:gridCol>
                <a:gridCol w="3516120">
                  <a:extLst>
                    <a:ext uri="{9D8B030D-6E8A-4147-A177-3AD203B41FA5}">
                      <a16:colId xmlns:a16="http://schemas.microsoft.com/office/drawing/2014/main" val="20002"/>
                    </a:ext>
                  </a:extLst>
                </a:gridCol>
              </a:tblGrid>
              <a:tr h="415800">
                <a:tc>
                  <a:txBody>
                    <a:bodyPr/>
                    <a:lstStyle/>
                    <a:p>
                      <a:pPr marL="343080" indent="-342360" algn="ctr">
                        <a:lnSpc>
                          <a:spcPct val="100000"/>
                        </a:lnSpc>
                      </a:pPr>
                      <a:r>
                        <a:rPr lang="en-US" sz="1800" b="1" strike="noStrike" spc="-1" dirty="0">
                          <a:solidFill>
                            <a:srgbClr val="292934"/>
                          </a:solidFill>
                          <a:latin typeface="Roboto"/>
                          <a:ea typeface="Roboto"/>
                        </a:rPr>
                        <a:t>Description</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800" b="1" strike="noStrike" spc="-1">
                          <a:solidFill>
                            <a:srgbClr val="292934"/>
                          </a:solidFill>
                          <a:latin typeface="Roboto"/>
                          <a:ea typeface="Roboto"/>
                        </a:rPr>
                        <a:t>Avoidance </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800" b="1" strike="noStrike" spc="-1">
                          <a:solidFill>
                            <a:srgbClr val="292934"/>
                          </a:solidFill>
                          <a:latin typeface="Roboto"/>
                          <a:ea typeface="Roboto"/>
                        </a:rPr>
                        <a:t>Prevention</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1451160">
                <a:tc>
                  <a:txBody>
                    <a:bodyPr/>
                    <a:lstStyle/>
                    <a:p>
                      <a:pPr>
                        <a:lnSpc>
                          <a:spcPct val="100000"/>
                        </a:lnSpc>
                      </a:pPr>
                      <a:r>
                        <a:rPr lang="en-US" sz="1800" b="1" strike="noStrike" spc="-1">
                          <a:solidFill>
                            <a:srgbClr val="0070C0"/>
                          </a:solidFill>
                          <a:latin typeface="Roboto"/>
                          <a:ea typeface="Roboto"/>
                        </a:rPr>
                        <a:t>Failure to audit </a:t>
                      </a:r>
                      <a:endParaRPr lang="en-US" sz="1800" b="0" strike="noStrike" spc="-1">
                        <a:latin typeface="Arial"/>
                      </a:endParaRPr>
                    </a:p>
                    <a:p>
                      <a:pPr>
                        <a:lnSpc>
                          <a:spcPct val="100000"/>
                        </a:lnSpc>
                      </a:pPr>
                      <a:r>
                        <a:rPr lang="en-US" sz="1800" b="1" strike="noStrike" spc="-1">
                          <a:solidFill>
                            <a:srgbClr val="0070C0"/>
                          </a:solidFill>
                          <a:latin typeface="Roboto"/>
                          <a:ea typeface="Roboto"/>
                        </a:rPr>
                        <a:t>the source code</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 can be avoided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Conducting periodic source code scans/audits </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Ensuring that auditing is a milestone in the iterative development process </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533520" indent="-532800">
                        <a:lnSpc>
                          <a:spcPct val="100000"/>
                        </a:lnSpc>
                      </a:pPr>
                      <a:r>
                        <a:rPr lang="en-US" sz="1600" b="0" strike="noStrike" spc="-1">
                          <a:solidFill>
                            <a:srgbClr val="292934"/>
                          </a:solidFill>
                          <a:latin typeface="Roboto"/>
                          <a:ea typeface="Roboto"/>
                        </a:rPr>
                        <a:t>prevented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Providing proper staffing as to not fall behind in schedule</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Enforcing periodic audits </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2025000">
                <a:tc>
                  <a:txBody>
                    <a:bodyPr/>
                    <a:lstStyle/>
                    <a:p>
                      <a:pPr>
                        <a:lnSpc>
                          <a:spcPct val="100000"/>
                        </a:lnSpc>
                      </a:pPr>
                      <a:r>
                        <a:rPr lang="en-US" sz="1800" b="1" strike="noStrike" spc="-1">
                          <a:solidFill>
                            <a:srgbClr val="0070C0"/>
                          </a:solidFill>
                          <a:latin typeface="Roboto"/>
                          <a:ea typeface="Roboto"/>
                        </a:rPr>
                        <a:t>Failure to resolve </a:t>
                      </a:r>
                      <a:endParaRPr lang="en-US" sz="1800" b="0" strike="noStrike" spc="-1">
                        <a:latin typeface="Arial"/>
                      </a:endParaRPr>
                    </a:p>
                    <a:p>
                      <a:pPr>
                        <a:lnSpc>
                          <a:spcPct val="100000"/>
                        </a:lnSpc>
                      </a:pPr>
                      <a:r>
                        <a:rPr lang="en-US" sz="1800" b="1" strike="noStrike" spc="-1">
                          <a:solidFill>
                            <a:srgbClr val="0070C0"/>
                          </a:solidFill>
                          <a:latin typeface="Roboto"/>
                          <a:ea typeface="Roboto"/>
                        </a:rPr>
                        <a:t>the audit findings</a:t>
                      </a:r>
                      <a:endParaRPr lang="en-US" sz="1800" b="0" strike="noStrike" spc="-1">
                        <a:latin typeface="Arial"/>
                      </a:endParaRPr>
                    </a:p>
                    <a:p>
                      <a:pPr>
                        <a:lnSpc>
                          <a:spcPct val="100000"/>
                        </a:lnSpc>
                      </a:pPr>
                      <a:r>
                        <a:rPr lang="en-US" sz="1800" b="1" strike="noStrike" spc="-1">
                          <a:solidFill>
                            <a:srgbClr val="0070C0"/>
                          </a:solidFill>
                          <a:latin typeface="Roboto"/>
                          <a:ea typeface="Roboto"/>
                        </a:rPr>
                        <a:t>(analyzing the </a:t>
                      </a:r>
                      <a:endParaRPr lang="en-US" sz="1800" b="0" strike="noStrike" spc="-1">
                        <a:latin typeface="Arial"/>
                      </a:endParaRPr>
                    </a:p>
                    <a:p>
                      <a:pPr>
                        <a:lnSpc>
                          <a:spcPct val="100000"/>
                        </a:lnSpc>
                      </a:pPr>
                      <a:r>
                        <a:rPr lang="en-US" sz="1800" b="1" strike="noStrike" spc="-1">
                          <a:solidFill>
                            <a:srgbClr val="0070C0"/>
                          </a:solidFill>
                          <a:latin typeface="Roboto"/>
                          <a:ea typeface="Roboto"/>
                        </a:rPr>
                        <a:t>"hits" reported</a:t>
                      </a:r>
                      <a:endParaRPr lang="en-US" sz="1800" b="0" strike="noStrike" spc="-1">
                        <a:latin typeface="Arial"/>
                      </a:endParaRPr>
                    </a:p>
                    <a:p>
                      <a:pPr>
                        <a:lnSpc>
                          <a:spcPct val="100000"/>
                        </a:lnSpc>
                      </a:pPr>
                      <a:r>
                        <a:rPr lang="en-US" sz="1800" b="1" strike="noStrike" spc="-1">
                          <a:solidFill>
                            <a:srgbClr val="0070C0"/>
                          </a:solidFill>
                          <a:latin typeface="Roboto"/>
                          <a:ea typeface="Roboto"/>
                        </a:rPr>
                        <a:t>by a scan tool or audit)</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avoided by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not allowing a compliance ticket to be</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resolved (i.e. closed) if the audit report </a:t>
                      </a:r>
                      <a:endParaRPr lang="en-US" sz="1600" b="0" strike="noStrike" spc="-1">
                        <a:latin typeface="Arial"/>
                      </a:endParaRPr>
                    </a:p>
                    <a:p>
                      <a:pPr marL="343080" indent="-342360">
                        <a:lnSpc>
                          <a:spcPct val="100000"/>
                        </a:lnSpc>
                      </a:pPr>
                      <a:r>
                        <a:rPr lang="en-US" sz="1600" b="0" strike="noStrike" spc="-1">
                          <a:solidFill>
                            <a:srgbClr val="000000"/>
                          </a:solidFill>
                          <a:latin typeface="Roboto"/>
                          <a:ea typeface="Roboto"/>
                        </a:rPr>
                        <a:t>is </a:t>
                      </a:r>
                      <a:r>
                        <a:rPr lang="en-US" sz="1600" b="0" strike="noStrike" spc="-1">
                          <a:solidFill>
                            <a:srgbClr val="292934"/>
                          </a:solidFill>
                          <a:latin typeface="Roboto"/>
                          <a:ea typeface="Roboto"/>
                        </a:rPr>
                        <a:t>not finalized. </a:t>
                      </a:r>
                      <a:endParaRPr lang="en-US" sz="1600" b="0" strike="noStrike" spc="-1">
                        <a:latin typeface="Arial"/>
                      </a:endParaRPr>
                    </a:p>
                    <a:p>
                      <a:pPr marL="343080" indent="-342360">
                        <a:lnSpc>
                          <a:spcPct val="100000"/>
                        </a:lnSpc>
                      </a:pP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prevented by implementing blocks in approvals in the Open Source compliance process</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r h="1451160">
                <a:tc>
                  <a:txBody>
                    <a:bodyPr/>
                    <a:lstStyle/>
                    <a:p>
                      <a:pPr>
                        <a:lnSpc>
                          <a:spcPct val="100000"/>
                        </a:lnSpc>
                      </a:pPr>
                      <a:r>
                        <a:rPr lang="en-US" sz="1800" b="1" strike="noStrike" spc="-1" dirty="0">
                          <a:solidFill>
                            <a:srgbClr val="0070C0"/>
                          </a:solidFill>
                          <a:latin typeface="Roboto"/>
                          <a:ea typeface="Roboto"/>
                        </a:rPr>
                        <a:t>Failure to seek review of Open Source in a timely manner</a:t>
                      </a:r>
                      <a:endParaRPr lang="en-US" sz="18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dirty="0">
                          <a:solidFill>
                            <a:srgbClr val="292934"/>
                          </a:solidFill>
                          <a:latin typeface="Roboto"/>
                          <a:ea typeface="Roboto"/>
                        </a:rPr>
                        <a:t>This type of failure can be avoided</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by initiating Open Source Review requests early</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even if engineering did not yet</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decide on the adoption of the Open Source</a:t>
                      </a:r>
                      <a:endParaRPr lang="en-US" sz="1600" b="0" strike="noStrike" spc="-1" dirty="0">
                        <a:latin typeface="Arial"/>
                      </a:endParaRPr>
                    </a:p>
                    <a:p>
                      <a:pPr marL="343080" indent="-342360">
                        <a:lnSpc>
                          <a:spcPct val="100000"/>
                        </a:lnSpc>
                      </a:pPr>
                      <a:r>
                        <a:rPr lang="en-US" sz="1600" b="0" strike="noStrike" spc="-1" dirty="0">
                          <a:solidFill>
                            <a:srgbClr val="292934"/>
                          </a:solidFill>
                          <a:latin typeface="Roboto"/>
                          <a:ea typeface="Roboto"/>
                        </a:rPr>
                        <a:t>source code</a:t>
                      </a:r>
                      <a:endParaRPr lang="en-US" sz="1600" b="0" strike="noStrike" spc="-1" dirty="0">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prevented through education</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Ensure Compliance Prior to Product Shipment</a:t>
            </a:r>
            <a:endParaRPr lang="en-US" sz="4000" b="0" strike="noStrike" spc="-1">
              <a:latin typeface="Arial"/>
            </a:endParaRPr>
          </a:p>
        </p:txBody>
      </p:sp>
      <p:sp>
        <p:nvSpPr>
          <p:cNvPr id="728"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800" b="0" strike="noStrike" spc="-1" dirty="0">
                <a:solidFill>
                  <a:srgbClr val="292934"/>
                </a:solidFill>
                <a:latin typeface="Roboto"/>
                <a:ea typeface="Roboto"/>
              </a:rPr>
              <a:t>Companies must make compliance a priority before any product (in whatever form) ships</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Prioritizing compliance promotes:</a:t>
            </a:r>
            <a:endParaRPr lang="en-US" sz="2800" b="0" strike="noStrike" spc="-1" dirty="0">
              <a:latin typeface="Arial"/>
            </a:endParaRPr>
          </a:p>
          <a:p>
            <a:pPr marL="457200" lvl="1" indent="-189720">
              <a:lnSpc>
                <a:spcPct val="100000"/>
              </a:lnSpc>
              <a:spcBef>
                <a:spcPts val="499"/>
              </a:spcBef>
              <a:buClr>
                <a:srgbClr val="93A299"/>
              </a:buClr>
              <a:buSzPct val="85000"/>
              <a:buFont typeface="Arial"/>
              <a:buChar char="•"/>
            </a:pPr>
            <a:r>
              <a:rPr lang="en-US" sz="2500" b="0" strike="noStrike" spc="-1" dirty="0">
                <a:solidFill>
                  <a:srgbClr val="292934"/>
                </a:solidFill>
                <a:latin typeface="Roboto"/>
                <a:ea typeface="Roboto"/>
              </a:rPr>
              <a:t>More effective use of Open Source within your organization</a:t>
            </a:r>
            <a:endParaRPr lang="en-US" sz="2500" b="0" strike="noStrike" spc="-1" dirty="0">
              <a:latin typeface="Arial"/>
            </a:endParaRPr>
          </a:p>
          <a:p>
            <a:pPr marL="457200" lvl="1" indent="-189720">
              <a:lnSpc>
                <a:spcPct val="100000"/>
              </a:lnSpc>
              <a:spcBef>
                <a:spcPts val="499"/>
              </a:spcBef>
              <a:buClr>
                <a:srgbClr val="93A299"/>
              </a:buClr>
              <a:buSzPct val="85000"/>
              <a:buFont typeface="Arial"/>
              <a:buChar char="•"/>
            </a:pPr>
            <a:r>
              <a:rPr lang="en-US" sz="2500" b="0" strike="noStrike" spc="-1" dirty="0">
                <a:solidFill>
                  <a:srgbClr val="292934"/>
                </a:solidFill>
                <a:latin typeface="Roboto"/>
                <a:ea typeface="Roboto"/>
              </a:rPr>
              <a:t>Better relations with the Open Source community and Open Source organizations</a:t>
            </a:r>
            <a:endParaRPr lang="en-US" sz="2500" b="0" strike="noStrike" spc="-1" dirty="0">
              <a:latin typeface="Arial"/>
            </a:endParaRPr>
          </a:p>
          <a:p>
            <a:pPr>
              <a:lnSpc>
                <a:spcPct val="100000"/>
              </a:lnSpc>
              <a:spcBef>
                <a:spcPts val="400"/>
              </a:spcBef>
            </a:pPr>
            <a:endParaRPr lang="en-US" sz="2500" b="0" strike="noStrike" spc="-1" dirty="0">
              <a:latin typeface="Arial"/>
            </a:endParaRPr>
          </a:p>
          <a:p>
            <a:pPr>
              <a:lnSpc>
                <a:spcPct val="100000"/>
              </a:lnSpc>
              <a:spcBef>
                <a:spcPts val="400"/>
              </a:spcBef>
            </a:pPr>
            <a:endParaRPr lang="en-US" sz="25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Establishing Community Relationships</a:t>
            </a:r>
            <a:endParaRPr lang="en-US" sz="4000" b="0" strike="noStrike" spc="-1">
              <a:latin typeface="Arial"/>
            </a:endParaRPr>
          </a:p>
        </p:txBody>
      </p:sp>
      <p:sp>
        <p:nvSpPr>
          <p:cNvPr id="730" name="CustomShape 2"/>
          <p:cNvSpPr/>
          <p:nvPr/>
        </p:nvSpPr>
        <p:spPr>
          <a:xfrm>
            <a:off x="609480" y="1673280"/>
            <a:ext cx="538416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380" b="0" strike="noStrike" spc="-1" dirty="0">
                <a:solidFill>
                  <a:srgbClr val="292934"/>
                </a:solidFill>
                <a:latin typeface="Roboto"/>
                <a:ea typeface="Roboto"/>
              </a:rPr>
              <a:t>As a company that uses Open Source in a commercial product, it is best to create and maintain a good relationship with the Open Source community - in particular, with the specific communities related to the Open Source projects you use and deploy in your commercial products. </a:t>
            </a:r>
            <a:endParaRPr lang="en-US" sz="2380" b="0" strike="noStrike" spc="-1" dirty="0">
              <a:latin typeface="Arial"/>
            </a:endParaRPr>
          </a:p>
          <a:p>
            <a:pPr>
              <a:lnSpc>
                <a:spcPct val="80000"/>
              </a:lnSpc>
              <a:spcBef>
                <a:spcPts val="476"/>
              </a:spcBef>
            </a:pPr>
            <a:endParaRPr lang="en-US" sz="2380" b="0" strike="noStrike" spc="-1" dirty="0">
              <a:latin typeface="Arial"/>
            </a:endParaRPr>
          </a:p>
          <a:p>
            <a:pPr>
              <a:lnSpc>
                <a:spcPct val="80000"/>
              </a:lnSpc>
              <a:spcBef>
                <a:spcPts val="476"/>
              </a:spcBef>
            </a:pPr>
            <a:endParaRPr lang="en-US" sz="2380" b="0" strike="noStrike" spc="-1" dirty="0">
              <a:latin typeface="Arial"/>
            </a:endParaRPr>
          </a:p>
          <a:p>
            <a:pPr marL="182880" indent="-182160">
              <a:lnSpc>
                <a:spcPct val="80000"/>
              </a:lnSpc>
              <a:spcBef>
                <a:spcPts val="476"/>
              </a:spcBef>
            </a:pPr>
            <a:endParaRPr lang="en-US" sz="2380" b="0" strike="noStrike" spc="-1" dirty="0">
              <a:latin typeface="Arial"/>
            </a:endParaRPr>
          </a:p>
        </p:txBody>
      </p:sp>
      <p:sp>
        <p:nvSpPr>
          <p:cNvPr id="731" name="CustomShape 3"/>
          <p:cNvSpPr/>
          <p:nvPr/>
        </p:nvSpPr>
        <p:spPr>
          <a:xfrm>
            <a:off x="6197760" y="1673280"/>
            <a:ext cx="538416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380" b="0" strike="noStrike" spc="-1" dirty="0">
                <a:solidFill>
                  <a:srgbClr val="292934"/>
                </a:solidFill>
                <a:latin typeface="Roboto"/>
                <a:ea typeface="Roboto"/>
              </a:rPr>
              <a:t>In addition, good relationships with Open Source organizations can be very helpful in advising on best way to be compliant and also help out if you experience a compliance issue.</a:t>
            </a:r>
            <a:endParaRPr lang="en-US" sz="2380" b="0" strike="noStrike" spc="-1" dirty="0">
              <a:latin typeface="Arial"/>
            </a:endParaRPr>
          </a:p>
          <a:p>
            <a:pPr>
              <a:lnSpc>
                <a:spcPct val="80000"/>
              </a:lnSpc>
              <a:spcBef>
                <a:spcPts val="476"/>
              </a:spcBef>
            </a:pPr>
            <a:endParaRPr lang="en-US" sz="2380" b="0" strike="noStrike" spc="-1" dirty="0">
              <a:latin typeface="Arial"/>
            </a:endParaRPr>
          </a:p>
          <a:p>
            <a:pPr>
              <a:lnSpc>
                <a:spcPct val="100000"/>
              </a:lnSpc>
              <a:spcBef>
                <a:spcPts val="476"/>
              </a:spcBef>
            </a:pPr>
            <a:r>
              <a:rPr lang="en-US" sz="2380" b="0" strike="noStrike" spc="-1" dirty="0">
                <a:solidFill>
                  <a:srgbClr val="292934"/>
                </a:solidFill>
                <a:latin typeface="Roboto"/>
                <a:ea typeface="Roboto"/>
              </a:rPr>
              <a:t>Good relationships with the software communities may also be helpful for two-way communication: upstreaming improvements and getting support from the software developers.</a:t>
            </a:r>
            <a:endParaRPr lang="en-US" sz="2380" b="0" strike="noStrike" spc="-1" dirty="0">
              <a:latin typeface="Arial"/>
            </a:endParaRPr>
          </a:p>
          <a:p>
            <a:pPr>
              <a:lnSpc>
                <a:spcPct val="80000"/>
              </a:lnSpc>
              <a:spcBef>
                <a:spcPts val="476"/>
              </a:spcBef>
            </a:pPr>
            <a:endParaRPr lang="en-US" sz="2380" b="0" strike="noStrike" spc="-1" dirty="0">
              <a:latin typeface="Arial"/>
            </a:endParaRPr>
          </a:p>
          <a:p>
            <a:pPr marL="182880" indent="-182160">
              <a:lnSpc>
                <a:spcPct val="80000"/>
              </a:lnSpc>
              <a:spcBef>
                <a:spcPts val="476"/>
              </a:spcBef>
            </a:pPr>
            <a:endParaRPr lang="en-US" sz="238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733"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Symbol"/>
              <a:buChar char=""/>
            </a:pPr>
            <a:r>
              <a:rPr lang="en-US" sz="2800" b="0" strike="noStrike" spc="-1" dirty="0">
                <a:solidFill>
                  <a:srgbClr val="292934"/>
                </a:solidFill>
                <a:latin typeface="Roboto"/>
                <a:ea typeface="Roboto"/>
              </a:rPr>
              <a:t>What types of pitfalls can occur in Open Source compliance? </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Give an example of an intellectual property failure.</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Give an example of a license compliance failure.</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Give an example of a compliance process failure.</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What are the benefits of prioritizing compliance?</a:t>
            </a:r>
            <a:endParaRPr lang="en-US" sz="2800" b="0" strike="noStrike" spc="-1" dirty="0">
              <a:latin typeface="Arial"/>
            </a:endParaRPr>
          </a:p>
          <a:p>
            <a:pPr marL="182880" indent="-182160">
              <a:lnSpc>
                <a:spcPct val="100000"/>
              </a:lnSpc>
              <a:spcBef>
                <a:spcPts val="561"/>
              </a:spcBef>
              <a:buClr>
                <a:srgbClr val="93A299"/>
              </a:buClr>
              <a:buSzPct val="85000"/>
              <a:buFont typeface="Arial"/>
              <a:buChar char="•"/>
            </a:pPr>
            <a:r>
              <a:rPr lang="en-US" sz="2800" b="0" strike="noStrike" spc="-1" dirty="0">
                <a:solidFill>
                  <a:srgbClr val="292934"/>
                </a:solidFill>
                <a:latin typeface="Roboto"/>
                <a:ea typeface="Roboto"/>
              </a:rPr>
              <a:t>What are the benefits of maintaining a good community relationship?</a:t>
            </a:r>
            <a:endParaRPr lang="en-US" sz="28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8</a:t>
            </a:r>
            <a:endParaRPr lang="en-US" sz="3200" b="0" strike="noStrike" spc="-1">
              <a:latin typeface="Arial"/>
            </a:endParaRPr>
          </a:p>
        </p:txBody>
      </p:sp>
      <p:sp>
        <p:nvSpPr>
          <p:cNvPr id="735"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Developer Guidelines</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Developer Guidelines</a:t>
            </a:r>
            <a:endParaRPr lang="en-US" sz="4000" b="0" strike="noStrike" spc="-1">
              <a:latin typeface="Arial"/>
            </a:endParaRPr>
          </a:p>
        </p:txBody>
      </p:sp>
      <p:sp>
        <p:nvSpPr>
          <p:cNvPr id="737"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90000"/>
              </a:lnSpc>
              <a:buClr>
                <a:srgbClr val="93A299"/>
              </a:buClr>
              <a:buSzPct val="85000"/>
              <a:buFont typeface="Arial"/>
              <a:buChar char="•"/>
            </a:pPr>
            <a:r>
              <a:rPr lang="en-US" sz="2400" b="0" strike="noStrike" spc="-1" dirty="0">
                <a:solidFill>
                  <a:srgbClr val="292934"/>
                </a:solidFill>
                <a:latin typeface="Roboto"/>
                <a:ea typeface="Roboto"/>
              </a:rPr>
              <a:t>Select code from high quality, well supported Open Source communities</a:t>
            </a:r>
            <a:endParaRPr lang="en-US" sz="2400" b="0" strike="noStrike" spc="-1" dirty="0">
              <a:latin typeface="Arial"/>
            </a:endParaRPr>
          </a:p>
          <a:p>
            <a:pPr marL="182880" indent="-182160">
              <a:lnSpc>
                <a:spcPct val="90000"/>
              </a:lnSpc>
              <a:spcBef>
                <a:spcPts val="479"/>
              </a:spcBef>
              <a:buClr>
                <a:srgbClr val="93A299"/>
              </a:buClr>
              <a:buSzPct val="85000"/>
              <a:buFont typeface="Arial"/>
              <a:buChar char="•"/>
            </a:pPr>
            <a:r>
              <a:rPr lang="en-US" sz="2400" b="0" strike="noStrike" spc="-1" dirty="0">
                <a:solidFill>
                  <a:srgbClr val="292934"/>
                </a:solidFill>
                <a:latin typeface="Roboto"/>
                <a:ea typeface="Roboto"/>
              </a:rPr>
              <a:t>Seek guidance</a:t>
            </a:r>
            <a:endParaRPr lang="en-US" sz="2400" b="0" strike="noStrike" spc="-1" dirty="0">
              <a:latin typeface="Arial"/>
            </a:endParaRPr>
          </a:p>
          <a:p>
            <a:pPr marL="457200" lvl="1" indent="-189720">
              <a:lnSpc>
                <a:spcPct val="90000"/>
              </a:lnSpc>
              <a:spcBef>
                <a:spcPts val="400"/>
              </a:spcBef>
              <a:buClr>
                <a:srgbClr val="93A299"/>
              </a:buClr>
              <a:buSzPct val="85000"/>
              <a:buFont typeface="Arial"/>
              <a:buChar char="•"/>
            </a:pPr>
            <a:r>
              <a:rPr lang="en-US" sz="2000" b="0" strike="noStrike" spc="-1" dirty="0">
                <a:solidFill>
                  <a:srgbClr val="292934"/>
                </a:solidFill>
                <a:latin typeface="Roboto"/>
                <a:ea typeface="Roboto"/>
              </a:rPr>
              <a:t>Request formal approval for each Open Source component you are using </a:t>
            </a:r>
            <a:endParaRPr lang="en-US" sz="2000" b="0" strike="noStrike" spc="-1" dirty="0">
              <a:latin typeface="Arial"/>
            </a:endParaRPr>
          </a:p>
          <a:p>
            <a:pPr marL="457200" lvl="1" indent="-189720">
              <a:lnSpc>
                <a:spcPct val="90000"/>
              </a:lnSpc>
              <a:spcBef>
                <a:spcPts val="400"/>
              </a:spcBef>
              <a:buClr>
                <a:srgbClr val="93A299"/>
              </a:buClr>
              <a:buSzPct val="85000"/>
              <a:buFont typeface="Arial"/>
              <a:buChar char="•"/>
            </a:pPr>
            <a:r>
              <a:rPr lang="en-US" sz="2000" b="0" strike="noStrike" spc="-1" dirty="0">
                <a:solidFill>
                  <a:srgbClr val="292934"/>
                </a:solidFill>
                <a:latin typeface="Roboto"/>
                <a:ea typeface="Roboto"/>
              </a:rPr>
              <a:t>Do not check un-reviewed code into any internal source tree</a:t>
            </a:r>
            <a:endParaRPr lang="en-US" sz="2000" b="0" strike="noStrike" spc="-1" dirty="0">
              <a:latin typeface="Arial"/>
            </a:endParaRPr>
          </a:p>
          <a:p>
            <a:pPr marL="457200" lvl="1" indent="-189720">
              <a:lnSpc>
                <a:spcPct val="90000"/>
              </a:lnSpc>
              <a:spcBef>
                <a:spcPts val="400"/>
              </a:spcBef>
              <a:buClr>
                <a:srgbClr val="93A299"/>
              </a:buClr>
              <a:buSzPct val="85000"/>
              <a:buFont typeface="Arial"/>
              <a:buChar char="•"/>
            </a:pPr>
            <a:r>
              <a:rPr lang="en-US" sz="2000" b="0" strike="noStrike" spc="-1" dirty="0">
                <a:solidFill>
                  <a:srgbClr val="292934"/>
                </a:solidFill>
                <a:latin typeface="Roboto"/>
                <a:ea typeface="Roboto"/>
              </a:rPr>
              <a:t>Request formal approval for outside contributions to Open Source projects</a:t>
            </a:r>
            <a:endParaRPr lang="en-US" sz="2000" b="0" strike="noStrike" spc="-1" dirty="0">
              <a:latin typeface="Arial"/>
            </a:endParaRPr>
          </a:p>
          <a:p>
            <a:pPr marL="182880" indent="-182160">
              <a:lnSpc>
                <a:spcPct val="90000"/>
              </a:lnSpc>
              <a:spcBef>
                <a:spcPts val="479"/>
              </a:spcBef>
              <a:buClr>
                <a:srgbClr val="93A299"/>
              </a:buClr>
              <a:buSzPct val="85000"/>
              <a:buFont typeface="Arial"/>
              <a:buChar char="•"/>
            </a:pPr>
            <a:r>
              <a:rPr lang="en-US" sz="2400" b="0" strike="noStrike" spc="-1" dirty="0">
                <a:solidFill>
                  <a:srgbClr val="292934"/>
                </a:solidFill>
                <a:latin typeface="Roboto"/>
                <a:ea typeface="Roboto"/>
              </a:rPr>
              <a:t>Preserve existing licensing information</a:t>
            </a:r>
            <a:endParaRPr lang="en-US" sz="2400" b="0" strike="noStrike" spc="-1" dirty="0">
              <a:latin typeface="Arial"/>
            </a:endParaRPr>
          </a:p>
          <a:p>
            <a:pPr marL="457200" lvl="1" indent="-189720">
              <a:lnSpc>
                <a:spcPct val="90000"/>
              </a:lnSpc>
              <a:spcBef>
                <a:spcPts val="400"/>
              </a:spcBef>
              <a:buClr>
                <a:srgbClr val="93A299"/>
              </a:buClr>
              <a:buSzPct val="85000"/>
              <a:buFont typeface="Arial"/>
              <a:buChar char="•"/>
            </a:pPr>
            <a:r>
              <a:rPr lang="en-US" sz="2000" b="0" strike="noStrike" spc="-1" dirty="0">
                <a:solidFill>
                  <a:srgbClr val="292934"/>
                </a:solidFill>
                <a:latin typeface="Roboto"/>
                <a:ea typeface="Roboto"/>
              </a:rPr>
              <a:t>Do not remove or in any way disturb existing Open Source licensing copyrights or other licensing information from any Open Source components that you use. All copyright and licensing information is to remain intact in all Open Source components</a:t>
            </a:r>
            <a:endParaRPr lang="en-US" sz="2000" b="0" strike="noStrike" spc="-1" dirty="0">
              <a:latin typeface="Arial"/>
            </a:endParaRPr>
          </a:p>
          <a:p>
            <a:pPr marL="457200" lvl="1" indent="-189720">
              <a:lnSpc>
                <a:spcPct val="90000"/>
              </a:lnSpc>
              <a:spcBef>
                <a:spcPts val="400"/>
              </a:spcBef>
              <a:buClr>
                <a:srgbClr val="93A299"/>
              </a:buClr>
              <a:buSzPct val="85000"/>
              <a:buFont typeface="Arial"/>
              <a:buChar char="•"/>
            </a:pPr>
            <a:r>
              <a:rPr lang="en-US" sz="2000" b="0" strike="noStrike" spc="-1" dirty="0">
                <a:solidFill>
                  <a:srgbClr val="292934"/>
                </a:solidFill>
                <a:latin typeface="Roboto"/>
                <a:ea typeface="Roboto"/>
              </a:rPr>
              <a:t>Do not re-name Open Source components unless you are required to under the Open Source license (e.g., required renaming of modified versions)</a:t>
            </a:r>
            <a:endParaRPr lang="en-US" sz="2000" b="0" strike="noStrike" spc="-1" dirty="0">
              <a:latin typeface="Arial"/>
            </a:endParaRPr>
          </a:p>
          <a:p>
            <a:pPr marL="182880" indent="-182160">
              <a:lnSpc>
                <a:spcPct val="90000"/>
              </a:lnSpc>
              <a:spcBef>
                <a:spcPts val="479"/>
              </a:spcBef>
              <a:buClr>
                <a:srgbClr val="93A299"/>
              </a:buClr>
              <a:buSzPct val="85000"/>
              <a:buFont typeface="Arial"/>
              <a:buChar char="•"/>
            </a:pPr>
            <a:r>
              <a:rPr lang="en-US" sz="2400" b="0" strike="noStrike" spc="-1" dirty="0">
                <a:solidFill>
                  <a:srgbClr val="292934"/>
                </a:solidFill>
                <a:latin typeface="Roboto"/>
                <a:ea typeface="Roboto"/>
              </a:rPr>
              <a:t>Gather and retain Open Source project information required for your Open Source review process</a:t>
            </a:r>
            <a:endParaRPr lang="en-US" sz="2400" b="0" strike="noStrike" spc="-1" dirty="0">
              <a:latin typeface="Arial"/>
            </a:endParaRPr>
          </a:p>
          <a:p>
            <a:pPr marL="182880" indent="-182160">
              <a:lnSpc>
                <a:spcPct val="90000"/>
              </a:lnSpc>
              <a:spcBef>
                <a:spcPts val="479"/>
              </a:spcBef>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Patent Concepts in Software</a:t>
            </a:r>
            <a:endParaRPr lang="en-US" sz="4000" b="0" strike="noStrike" spc="-1">
              <a:latin typeface="Arial"/>
            </a:endParaRPr>
          </a:p>
        </p:txBody>
      </p:sp>
      <p:sp>
        <p:nvSpPr>
          <p:cNvPr id="23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Patents protect functionality – this can include a method of operation,</a:t>
            </a:r>
            <a:br/>
            <a:r>
              <a:rPr lang="en-US" sz="2400" b="0" strike="noStrike" spc="-1">
                <a:solidFill>
                  <a:srgbClr val="292934"/>
                </a:solidFill>
                <a:latin typeface="Roboto"/>
                <a:ea typeface="Roboto"/>
              </a:rPr>
              <a:t>such as a computer program</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Does not protect abstract ideas, laws of nature</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 patent application must be made in a specific jurisdiction in order to obtain a patent in that country. If a patent is awarded, the owner has the right to stop anybody from exercising its functionality, regardless of independent creation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Other parties who want to use the technology may seek a patent license (which may grant rights to use, make, have made, sell, offer for sale, and import the technology)</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Infringement may occur even if other parties independently create the same invention</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Anticipate Compliance Process Requirements</a:t>
            </a:r>
            <a:endParaRPr lang="en-US" sz="4000" b="0" strike="noStrike" spc="-1">
              <a:latin typeface="Arial"/>
            </a:endParaRPr>
          </a:p>
        </p:txBody>
      </p:sp>
      <p:sp>
        <p:nvSpPr>
          <p:cNvPr id="739"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90000"/>
              </a:lnSpc>
              <a:buClr>
                <a:srgbClr val="93A299"/>
              </a:buClr>
              <a:buSzPct val="85000"/>
              <a:buFont typeface="Arial"/>
              <a:buChar char="•"/>
            </a:pPr>
            <a:r>
              <a:rPr lang="en-US" sz="2220" b="0" strike="noStrike" spc="-1" dirty="0">
                <a:solidFill>
                  <a:srgbClr val="292934"/>
                </a:solidFill>
                <a:latin typeface="Roboto"/>
                <a:ea typeface="Roboto"/>
              </a:rPr>
              <a:t>Include time required to follow established Open Source policy in work plans</a:t>
            </a:r>
            <a:endParaRPr lang="en-US" sz="222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Follow the developer guidelines for using Open Source software, particularly incorporating or linking Open Source code into proprietary or third party source code or vice versa </a:t>
            </a:r>
            <a:endParaRPr lang="en-US" sz="185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Review architecture plans and avoid mixing components governed by incompatible Open Source licenses</a:t>
            </a:r>
            <a:endParaRPr lang="en-US" sz="1850" b="0" strike="noStrike" spc="-1" dirty="0">
              <a:latin typeface="Arial"/>
            </a:endParaRPr>
          </a:p>
          <a:p>
            <a:pPr marL="182880" indent="-182160">
              <a:lnSpc>
                <a:spcPct val="90000"/>
              </a:lnSpc>
              <a:spcBef>
                <a:spcPts val="445"/>
              </a:spcBef>
              <a:buClr>
                <a:srgbClr val="93A299"/>
              </a:buClr>
              <a:buSzPct val="85000"/>
              <a:buFont typeface="Arial"/>
              <a:buChar char="•"/>
            </a:pPr>
            <a:r>
              <a:rPr lang="en-US" sz="2220" b="0" strike="noStrike" spc="-1" dirty="0">
                <a:solidFill>
                  <a:srgbClr val="292934"/>
                </a:solidFill>
                <a:latin typeface="Roboto"/>
                <a:ea typeface="Roboto"/>
              </a:rPr>
              <a:t>Always update compliance verification - for every product</a:t>
            </a:r>
            <a:endParaRPr lang="en-US" sz="222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Verify compliance on a product-by-product basis: Just because a Open Source package is approved for use in one product does not necessarily mean it will be approved for use in a second product</a:t>
            </a:r>
            <a:endParaRPr lang="en-US" sz="1850" b="0" strike="noStrike" spc="-1" dirty="0">
              <a:latin typeface="Arial"/>
            </a:endParaRPr>
          </a:p>
          <a:p>
            <a:pPr marL="182880" indent="-182160">
              <a:lnSpc>
                <a:spcPct val="90000"/>
              </a:lnSpc>
              <a:spcBef>
                <a:spcPts val="445"/>
              </a:spcBef>
              <a:buClr>
                <a:srgbClr val="93A299"/>
              </a:buClr>
              <a:buSzPct val="85000"/>
              <a:buFont typeface="Arial"/>
              <a:buChar char="•"/>
            </a:pPr>
            <a:r>
              <a:rPr lang="en-US" sz="2220" b="0" strike="noStrike" spc="-1" dirty="0">
                <a:solidFill>
                  <a:srgbClr val="292934"/>
                </a:solidFill>
                <a:latin typeface="Roboto"/>
                <a:ea typeface="Roboto"/>
              </a:rPr>
              <a:t>And for every upgrade to newer versions of Open Source </a:t>
            </a:r>
            <a:endParaRPr lang="en-US" sz="222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Ensure that each new version of the same Open Source component is reviewed and approved </a:t>
            </a:r>
            <a:endParaRPr lang="en-US" sz="185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When you upgrade the version of a Open Source package, make sure that the license of the new version is the same as the license of the older used version (license changes can occur between version upgrades)</a:t>
            </a:r>
            <a:endParaRPr lang="en-US" sz="1850" b="0" strike="noStrike" spc="-1" dirty="0">
              <a:latin typeface="Arial"/>
            </a:endParaRPr>
          </a:p>
          <a:p>
            <a:pPr marL="457200" lvl="1" indent="-189720">
              <a:lnSpc>
                <a:spcPct val="90000"/>
              </a:lnSpc>
              <a:spcBef>
                <a:spcPts val="371"/>
              </a:spcBef>
              <a:buClr>
                <a:srgbClr val="93A299"/>
              </a:buClr>
              <a:buSzPct val="82000"/>
              <a:buFont typeface="Arial"/>
              <a:buChar char="•"/>
            </a:pPr>
            <a:r>
              <a:rPr lang="en-US" sz="1850" b="0" strike="noStrike" spc="-1" dirty="0">
                <a:solidFill>
                  <a:srgbClr val="292934"/>
                </a:solidFill>
                <a:latin typeface="Roboto"/>
                <a:ea typeface="Roboto"/>
              </a:rPr>
              <a:t>If a Open Source project’s license changes, ensure that compliance records are updated and that the new license does not create a conflict</a:t>
            </a:r>
            <a:endParaRPr lang="en-US" sz="1850" b="0" strike="noStrike" spc="-1" dirty="0">
              <a:latin typeface="Arial"/>
            </a:endParaRPr>
          </a:p>
          <a:p>
            <a:pPr marL="182880" indent="-182160">
              <a:lnSpc>
                <a:spcPct val="90000"/>
              </a:lnSpc>
              <a:spcBef>
                <a:spcPts val="445"/>
              </a:spcBef>
            </a:pPr>
            <a:endParaRPr lang="en-US" sz="185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600" b="0" strike="noStrike" spc="-1" dirty="0">
                <a:solidFill>
                  <a:srgbClr val="D2533C"/>
                </a:solidFill>
                <a:latin typeface="Roboto"/>
                <a:ea typeface="Roboto"/>
              </a:rPr>
              <a:t>Compliance Process Applies to all Open Source components</a:t>
            </a:r>
            <a:endParaRPr lang="en-US" sz="3600" b="0" strike="noStrike" spc="-1" dirty="0">
              <a:latin typeface="Arial"/>
            </a:endParaRPr>
          </a:p>
        </p:txBody>
      </p:sp>
      <p:sp>
        <p:nvSpPr>
          <p:cNvPr id="741" name="CustomShape 2"/>
          <p:cNvSpPr/>
          <p:nvPr/>
        </p:nvSpPr>
        <p:spPr>
          <a:xfrm>
            <a:off x="609480" y="1600200"/>
            <a:ext cx="10972080" cy="387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In-bound software</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Take steps to understand what Open Source is included in software delivered by suppliers </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Evaluate your obligations for all of the software that will be included in your products</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Always audit source code you received from your software providers or alternatively make it a company policy that software providers must deliver you a source code audit report for any source code you receive</a:t>
            </a: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743"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Name some general guidelines developers can practice when working with Open Source.</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Should you remove or alter Open Source license header information?</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Name some important steps in a compliance process.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How can a new version of a previously-reviewed Open Source component create new compliance issues?</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What risks should you address with in-bound software?</a:t>
            </a:r>
            <a:endParaRPr lang="en-US" sz="2400" b="0" strike="noStrike" spc="-1" dirty="0">
              <a:latin typeface="Arial"/>
            </a:endParaRPr>
          </a:p>
          <a:p>
            <a:pPr>
              <a:lnSpc>
                <a:spcPct val="100000"/>
              </a:lnSpc>
              <a:spcBef>
                <a:spcPts val="479"/>
              </a:spcBef>
            </a:pPr>
            <a:endParaRPr lang="en-US" sz="2400" b="0" strike="noStrike" spc="-1" dirty="0">
              <a:latin typeface="Arial"/>
            </a:endParaRPr>
          </a:p>
          <a:p>
            <a:pPr>
              <a:lnSpc>
                <a:spcPct val="100000"/>
              </a:lnSpc>
              <a:spcBef>
                <a:spcPts val="479"/>
              </a:spcBef>
            </a:pPr>
            <a:r>
              <a:rPr lang="en-US" sz="2400" b="0" strike="noStrike" spc="-1" dirty="0">
                <a:solidFill>
                  <a:srgbClr val="292934"/>
                </a:solidFill>
                <a:latin typeface="Roboto"/>
                <a:ea typeface="Roboto"/>
              </a:rPr>
              <a:t>Learn more through the free Compliance Basics for Developers hosted by the Linux Foundation at: </a:t>
            </a:r>
            <a:br>
              <a:rPr dirty="0"/>
            </a:br>
            <a:r>
              <a:rPr lang="en-US" sz="1600" b="0" u="sng" strike="noStrike" spc="-1" dirty="0">
                <a:solidFill>
                  <a:srgbClr val="0000FF"/>
                </a:solidFill>
                <a:uFillTx/>
                <a:latin typeface="Roboto Mono"/>
                <a:ea typeface="Roboto Mono"/>
                <a:hlinkClick r:id="rId3"/>
              </a:rPr>
              <a:t>https://training.linuxfoundation.org/linux-courses/open-source-compliance-courses/ compliance-basics-for-developers</a:t>
            </a:r>
            <a:endParaRPr lang="en-US" sz="1600" b="0" strike="noStrike" spc="-1" dirty="0">
              <a:latin typeface="Arial"/>
            </a:endParaRPr>
          </a:p>
          <a:p>
            <a:pPr marL="182880" indent="-182160">
              <a:lnSpc>
                <a:spcPct val="100000"/>
              </a:lnSpc>
              <a:spcBef>
                <a:spcPts val="479"/>
              </a:spcBef>
            </a:pPr>
            <a:endParaRPr lang="en-US" sz="16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Licenses</a:t>
            </a:r>
            <a:endParaRPr lang="en-US" sz="4000" b="0" strike="noStrike" spc="-1">
              <a:latin typeface="Arial"/>
            </a:endParaRPr>
          </a:p>
        </p:txBody>
      </p:sp>
      <p:sp>
        <p:nvSpPr>
          <p:cNvPr id="237" name="CustomShape 2"/>
          <p:cNvSpPr/>
          <p:nvPr/>
        </p:nvSpPr>
        <p:spPr>
          <a:xfrm>
            <a:off x="838080" y="1481760"/>
            <a:ext cx="1051488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A “license” is the way a copyright or patent holder gives permission or rights to someone else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000000"/>
                </a:solidFill>
                <a:latin typeface="Roboto"/>
                <a:ea typeface="Roboto"/>
              </a:rPr>
              <a:t>The license can be limited to:</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Types of use allowed (commercial / non-commercial, distribution, derivative works / to make, have made, manufacture)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Exclusive or non-exclusive terms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Geographical scope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Perpetual or time limited duration</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The license can have conditions on the grants, meaning you only get</a:t>
            </a:r>
            <a:br/>
            <a:r>
              <a:rPr lang="en-US" sz="2400" b="0" strike="noStrike" spc="-1">
                <a:solidFill>
                  <a:srgbClr val="292934"/>
                </a:solidFill>
                <a:latin typeface="Roboto"/>
                <a:ea typeface="Roboto"/>
              </a:rPr>
              <a:t>the license if you comply with certain obligations</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E.g, provide attribution, or give a reciprocal license</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000000"/>
                </a:solidFill>
                <a:latin typeface="Roboto"/>
                <a:ea typeface="Roboto"/>
              </a:rPr>
              <a:t>May also include contractual terms regarding warranties, indemnification, support, upgrade, maintenance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1250</TotalTime>
  <Words>12498</Words>
  <Application>Microsoft Macintosh PowerPoint</Application>
  <PresentationFormat>Widescreen</PresentationFormat>
  <Paragraphs>1228</Paragraphs>
  <Slides>82</Slides>
  <Notes>82</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82</vt:i4>
      </vt:variant>
    </vt:vector>
  </HeadingPairs>
  <TitlesOfParts>
    <vt:vector size="95" baseType="lpstr">
      <vt:lpstr>Roboto</vt:lpstr>
      <vt:lpstr>Roboto Condensed</vt:lpstr>
      <vt:lpstr>Roboto Medium</vt:lpstr>
      <vt:lpstr>Roboto Mono</vt:lpstr>
      <vt:lpstr>StarSymbol</vt:lpstr>
      <vt:lpstr>Arial</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Shane Coughlan</cp:lastModifiedBy>
  <cp:revision>20</cp:revision>
  <dcterms:modified xsi:type="dcterms:W3CDTF">2020-10-14T08:01:22Z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85</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147</vt:i4>
  </property>
</Properties>
</file>