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74" r:id="rId6"/>
    <p:sldMasterId id="2147483687" r:id="rId7"/>
    <p:sldMasterId id="2147483714" r:id="rId8"/>
    <p:sldMasterId id="2147483727" r:id="rId9"/>
    <p:sldMasterId id="2147483740" r:id="rId10"/>
  </p:sldMasterIdLst>
  <p:notesMasterIdLst>
    <p:notesMasterId r:id="rId93"/>
  </p:notesMasterIdLst>
  <p:sldIdLst>
    <p:sldId id="403" r:id="rId11"/>
    <p:sldId id="257" r:id="rId12"/>
    <p:sldId id="258" r:id="rId13"/>
    <p:sldId id="260" r:id="rId14"/>
    <p:sldId id="404" r:id="rId15"/>
    <p:sldId id="405" r:id="rId16"/>
    <p:sldId id="406" r:id="rId17"/>
    <p:sldId id="407" r:id="rId18"/>
    <p:sldId id="408" r:id="rId19"/>
    <p:sldId id="409"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130C5-2C1F-40B9-ACE8-471C6F253767}" v="23" dt="2020-12-14T11:13:46.223"/>
    <p1510:client id="{2EC2F468-D1EA-4BA5-9A23-05A883441180}" v="219" dt="2020-12-14T11:07:19.173"/>
    <p1510:client id="{55D13542-9B58-4CBF-90B2-C969BF68DB1A}" v="109" dt="2020-11-19T13:44:39.060"/>
    <p1510:client id="{73E5DF68-5861-4DC3-8A08-B6DB3FADD74F}" v="318" dt="2020-12-14T17:38:44.226"/>
    <p1510:client id="{9CFBD07B-76B6-48F3-A5A2-E0AD0A60A848}" v="217" dt="2020-12-14T17:25:55.589"/>
    <p1510:client id="{AF035F05-976D-4D2C-8E11-DBA22E7F8181}" v="15" dt="2020-11-19T13:49:49.474"/>
    <p1510:client id="{D0B16FCE-CC3D-49C2-82A7-09A927417A8C}" v="7" dt="2020-12-03T11:35:24.249"/>
    <p1510:client id="{DDFF07AB-088F-47AA-AF5F-B82895F4F04E}" v="66" dt="2020-12-14T10:52:55.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76735" autoAdjust="0"/>
  </p:normalViewPr>
  <p:slideViewPr>
    <p:cSldViewPr snapToGrid="0">
      <p:cViewPr varScale="1">
        <p:scale>
          <a:sx n="97" d="100"/>
          <a:sy n="97" d="100"/>
        </p:scale>
        <p:origin x="20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2.xml"/><Relationship Id="rId90" Type="http://schemas.openxmlformats.org/officeDocument/2006/relationships/slide" Target="slides/slide80.xml"/><Relationship Id="rId95" Type="http://schemas.openxmlformats.org/officeDocument/2006/relationships/viewProps" Target="viewProps.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80" Type="http://schemas.openxmlformats.org/officeDocument/2006/relationships/slide" Target="slides/slide70.xml"/><Relationship Id="rId85" Type="http://schemas.openxmlformats.org/officeDocument/2006/relationships/slide" Target="slides/slide7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notesMaster" Target="notesMasters/notes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chiara Quattrone" userId="S::mariachiara.quattrone@emea.nttdata.com::c1239874-71b3-4fd9-8a9b-4d8376cdee6a" providerId="AD" clId="Web-{55D13542-9B58-4CBF-90B2-C969BF68DB1A}"/>
    <pc:docChg chg="addSld delSld modSld">
      <pc:chgData name="Mariachiara Quattrone" userId="S::mariachiara.quattrone@emea.nttdata.com::c1239874-71b3-4fd9-8a9b-4d8376cdee6a" providerId="AD" clId="Web-{55D13542-9B58-4CBF-90B2-C969BF68DB1A}" dt="2020-11-19T13:44:23.154" v="42"/>
      <pc:docMkLst>
        <pc:docMk/>
      </pc:docMkLst>
      <pc:sldChg chg="modSp">
        <pc:chgData name="Mariachiara Quattrone" userId="S::mariachiara.quattrone@emea.nttdata.com::c1239874-71b3-4fd9-8a9b-4d8376cdee6a" providerId="AD" clId="Web-{55D13542-9B58-4CBF-90B2-C969BF68DB1A}" dt="2020-11-19T13:35:53.157" v="2" actId="20577"/>
        <pc:sldMkLst>
          <pc:docMk/>
          <pc:sldMk cId="0" sldId="258"/>
        </pc:sldMkLst>
        <pc:spChg chg="mod">
          <ac:chgData name="Mariachiara Quattrone" userId="S::mariachiara.quattrone@emea.nttdata.com::c1239874-71b3-4fd9-8a9b-4d8376cdee6a" providerId="AD" clId="Web-{55D13542-9B58-4CBF-90B2-C969BF68DB1A}" dt="2020-11-19T13:35:53.157" v="2" actId="20577"/>
          <ac:spMkLst>
            <pc:docMk/>
            <pc:sldMk cId="0" sldId="258"/>
            <ac:spMk id="4" creationId="{00000000-0000-0000-0000-000000000000}"/>
          </ac:spMkLst>
        </pc:spChg>
      </pc:sldChg>
      <pc:sldChg chg="add del">
        <pc:chgData name="Mariachiara Quattrone" userId="S::mariachiara.quattrone@emea.nttdata.com::c1239874-71b3-4fd9-8a9b-4d8376cdee6a" providerId="AD" clId="Web-{55D13542-9B58-4CBF-90B2-C969BF68DB1A}" dt="2020-11-19T13:44:23.154" v="42"/>
        <pc:sldMkLst>
          <pc:docMk/>
          <pc:sldMk cId="3875564665" sldId="437"/>
        </pc:sldMkLst>
      </pc:sldChg>
      <pc:sldChg chg="add del">
        <pc:chgData name="Mariachiara Quattrone" userId="S::mariachiara.quattrone@emea.nttdata.com::c1239874-71b3-4fd9-8a9b-4d8376cdee6a" providerId="AD" clId="Web-{55D13542-9B58-4CBF-90B2-C969BF68DB1A}" dt="2020-11-19T13:44:20.747" v="41"/>
        <pc:sldMkLst>
          <pc:docMk/>
          <pc:sldMk cId="178565997" sldId="438"/>
        </pc:sldMkLst>
      </pc:sldChg>
      <pc:sldChg chg="add del">
        <pc:chgData name="Mariachiara Quattrone" userId="S::mariachiara.quattrone@emea.nttdata.com::c1239874-71b3-4fd9-8a9b-4d8376cdee6a" providerId="AD" clId="Web-{55D13542-9B58-4CBF-90B2-C969BF68DB1A}" dt="2020-11-19T13:44:18.075" v="40"/>
        <pc:sldMkLst>
          <pc:docMk/>
          <pc:sldMk cId="3478808156" sldId="439"/>
        </pc:sldMkLst>
      </pc:sldChg>
      <pc:sldChg chg="add del">
        <pc:chgData name="Mariachiara Quattrone" userId="S::mariachiara.quattrone@emea.nttdata.com::c1239874-71b3-4fd9-8a9b-4d8376cdee6a" providerId="AD" clId="Web-{55D13542-9B58-4CBF-90B2-C969BF68DB1A}" dt="2020-11-19T13:44:16.732" v="39"/>
        <pc:sldMkLst>
          <pc:docMk/>
          <pc:sldMk cId="2232885746" sldId="440"/>
        </pc:sldMkLst>
      </pc:sldChg>
      <pc:sldChg chg="add del">
        <pc:chgData name="Mariachiara Quattrone" userId="S::mariachiara.quattrone@emea.nttdata.com::c1239874-71b3-4fd9-8a9b-4d8376cdee6a" providerId="AD" clId="Web-{55D13542-9B58-4CBF-90B2-C969BF68DB1A}" dt="2020-11-19T13:43:55.997" v="38"/>
        <pc:sldMkLst>
          <pc:docMk/>
          <pc:sldMk cId="2531418606" sldId="441"/>
        </pc:sldMkLst>
      </pc:sldChg>
      <pc:sldChg chg="add del">
        <pc:chgData name="Mariachiara Quattrone" userId="S::mariachiara.quattrone@emea.nttdata.com::c1239874-71b3-4fd9-8a9b-4d8376cdee6a" providerId="AD" clId="Web-{55D13542-9B58-4CBF-90B2-C969BF68DB1A}" dt="2020-11-19T13:43:54.841" v="37"/>
        <pc:sldMkLst>
          <pc:docMk/>
          <pc:sldMk cId="2260236845" sldId="442"/>
        </pc:sldMkLst>
      </pc:sldChg>
      <pc:sldChg chg="add del">
        <pc:chgData name="Mariachiara Quattrone" userId="S::mariachiara.quattrone@emea.nttdata.com::c1239874-71b3-4fd9-8a9b-4d8376cdee6a" providerId="AD" clId="Web-{55D13542-9B58-4CBF-90B2-C969BF68DB1A}" dt="2020-11-19T13:43:53.715" v="36"/>
        <pc:sldMkLst>
          <pc:docMk/>
          <pc:sldMk cId="2892883714" sldId="443"/>
        </pc:sldMkLst>
      </pc:sldChg>
      <pc:sldChg chg="add del">
        <pc:chgData name="Mariachiara Quattrone" userId="S::mariachiara.quattrone@emea.nttdata.com::c1239874-71b3-4fd9-8a9b-4d8376cdee6a" providerId="AD" clId="Web-{55D13542-9B58-4CBF-90B2-C969BF68DB1A}" dt="2020-11-19T13:43:52.590" v="35"/>
        <pc:sldMkLst>
          <pc:docMk/>
          <pc:sldMk cId="2972323000" sldId="444"/>
        </pc:sldMkLst>
      </pc:sldChg>
      <pc:sldChg chg="add del">
        <pc:chgData name="Mariachiara Quattrone" userId="S::mariachiara.quattrone@emea.nttdata.com::c1239874-71b3-4fd9-8a9b-4d8376cdee6a" providerId="AD" clId="Web-{55D13542-9B58-4CBF-90B2-C969BF68DB1A}" dt="2020-11-19T13:43:51.434" v="34"/>
        <pc:sldMkLst>
          <pc:docMk/>
          <pc:sldMk cId="1179707470" sldId="445"/>
        </pc:sldMkLst>
      </pc:sldChg>
      <pc:sldChg chg="add del">
        <pc:chgData name="Mariachiara Quattrone" userId="S::mariachiara.quattrone@emea.nttdata.com::c1239874-71b3-4fd9-8a9b-4d8376cdee6a" providerId="AD" clId="Web-{55D13542-9B58-4CBF-90B2-C969BF68DB1A}" dt="2020-11-19T13:43:49.809" v="33"/>
        <pc:sldMkLst>
          <pc:docMk/>
          <pc:sldMk cId="2465408929" sldId="446"/>
        </pc:sldMkLst>
      </pc:sldChg>
      <pc:sldChg chg="add del">
        <pc:chgData name="Mariachiara Quattrone" userId="S::mariachiara.quattrone@emea.nttdata.com::c1239874-71b3-4fd9-8a9b-4d8376cdee6a" providerId="AD" clId="Web-{55D13542-9B58-4CBF-90B2-C969BF68DB1A}" dt="2020-11-19T13:43:47.340" v="32"/>
        <pc:sldMkLst>
          <pc:docMk/>
          <pc:sldMk cId="507814926" sldId="447"/>
        </pc:sldMkLst>
      </pc:sldChg>
      <pc:sldChg chg="add del">
        <pc:chgData name="Mariachiara Quattrone" userId="S::mariachiara.quattrone@emea.nttdata.com::c1239874-71b3-4fd9-8a9b-4d8376cdee6a" providerId="AD" clId="Web-{55D13542-9B58-4CBF-90B2-C969BF68DB1A}" dt="2020-11-19T13:43:45.090" v="31"/>
        <pc:sldMkLst>
          <pc:docMk/>
          <pc:sldMk cId="206075103" sldId="448"/>
        </pc:sldMkLst>
      </pc:sldChg>
      <pc:sldChg chg="add del">
        <pc:chgData name="Mariachiara Quattrone" userId="S::mariachiara.quattrone@emea.nttdata.com::c1239874-71b3-4fd9-8a9b-4d8376cdee6a" providerId="AD" clId="Web-{55D13542-9B58-4CBF-90B2-C969BF68DB1A}" dt="2020-11-19T13:43:43.590" v="30"/>
        <pc:sldMkLst>
          <pc:docMk/>
          <pc:sldMk cId="310215800" sldId="449"/>
        </pc:sldMkLst>
      </pc:sldChg>
      <pc:sldChg chg="add del">
        <pc:chgData name="Mariachiara Quattrone" userId="S::mariachiara.quattrone@emea.nttdata.com::c1239874-71b3-4fd9-8a9b-4d8376cdee6a" providerId="AD" clId="Web-{55D13542-9B58-4CBF-90B2-C969BF68DB1A}" dt="2020-11-19T13:43:41.293" v="29"/>
        <pc:sldMkLst>
          <pc:docMk/>
          <pc:sldMk cId="446605776" sldId="450"/>
        </pc:sldMkLst>
      </pc:sldChg>
      <pc:sldChg chg="add del">
        <pc:chgData name="Mariachiara Quattrone" userId="S::mariachiara.quattrone@emea.nttdata.com::c1239874-71b3-4fd9-8a9b-4d8376cdee6a" providerId="AD" clId="Web-{55D13542-9B58-4CBF-90B2-C969BF68DB1A}" dt="2020-11-19T13:43:38.700" v="28"/>
        <pc:sldMkLst>
          <pc:docMk/>
          <pc:sldMk cId="3320481738" sldId="451"/>
        </pc:sldMkLst>
      </pc:sldChg>
      <pc:sldChg chg="add del">
        <pc:chgData name="Mariachiara Quattrone" userId="S::mariachiara.quattrone@emea.nttdata.com::c1239874-71b3-4fd9-8a9b-4d8376cdee6a" providerId="AD" clId="Web-{55D13542-9B58-4CBF-90B2-C969BF68DB1A}" dt="2020-11-19T13:43:37.762" v="27"/>
        <pc:sldMkLst>
          <pc:docMk/>
          <pc:sldMk cId="785744830" sldId="452"/>
        </pc:sldMkLst>
      </pc:sldChg>
      <pc:sldChg chg="add del">
        <pc:chgData name="Mariachiara Quattrone" userId="S::mariachiara.quattrone@emea.nttdata.com::c1239874-71b3-4fd9-8a9b-4d8376cdee6a" providerId="AD" clId="Web-{55D13542-9B58-4CBF-90B2-C969BF68DB1A}" dt="2020-11-19T13:43:35.246" v="26"/>
        <pc:sldMkLst>
          <pc:docMk/>
          <pc:sldMk cId="2237092291" sldId="453"/>
        </pc:sldMkLst>
      </pc:sldChg>
      <pc:sldChg chg="add del">
        <pc:chgData name="Mariachiara Quattrone" userId="S::mariachiara.quattrone@emea.nttdata.com::c1239874-71b3-4fd9-8a9b-4d8376cdee6a" providerId="AD" clId="Web-{55D13542-9B58-4CBF-90B2-C969BF68DB1A}" dt="2020-11-19T13:43:34.074" v="25"/>
        <pc:sldMkLst>
          <pc:docMk/>
          <pc:sldMk cId="2290106076" sldId="454"/>
        </pc:sldMkLst>
      </pc:sldChg>
      <pc:sldChg chg="add del">
        <pc:chgData name="Mariachiara Quattrone" userId="S::mariachiara.quattrone@emea.nttdata.com::c1239874-71b3-4fd9-8a9b-4d8376cdee6a" providerId="AD" clId="Web-{55D13542-9B58-4CBF-90B2-C969BF68DB1A}" dt="2020-11-19T13:43:31.699" v="24"/>
        <pc:sldMkLst>
          <pc:docMk/>
          <pc:sldMk cId="2311028506" sldId="455"/>
        </pc:sldMkLst>
      </pc:sldChg>
      <pc:sldChg chg="add del">
        <pc:chgData name="Mariachiara Quattrone" userId="S::mariachiara.quattrone@emea.nttdata.com::c1239874-71b3-4fd9-8a9b-4d8376cdee6a" providerId="AD" clId="Web-{55D13542-9B58-4CBF-90B2-C969BF68DB1A}" dt="2020-11-19T13:43:30.527" v="23"/>
        <pc:sldMkLst>
          <pc:docMk/>
          <pc:sldMk cId="696727528" sldId="456"/>
        </pc:sldMkLst>
      </pc:sldChg>
    </pc:docChg>
  </pc:docChgLst>
  <pc:docChgLst>
    <pc:chgData name="Mariachiara Quattrone" userId="S::mariachiara.quattrone@emea.nttdata.com::c1239874-71b3-4fd9-8a9b-4d8376cdee6a" providerId="AD" clId="Web-{AF035F05-976D-4D2C-8E11-DBA22E7F8181}"/>
    <pc:docChg chg="delSld">
      <pc:chgData name="Mariachiara Quattrone" userId="S::mariachiara.quattrone@emea.nttdata.com::c1239874-71b3-4fd9-8a9b-4d8376cdee6a" providerId="AD" clId="Web-{AF035F05-976D-4D2C-8E11-DBA22E7F8181}" dt="2020-11-19T13:49:49.474" v="14"/>
      <pc:docMkLst>
        <pc:docMk/>
      </pc:docMkLst>
      <pc:sldChg chg="del">
        <pc:chgData name="Mariachiara Quattrone" userId="S::mariachiara.quattrone@emea.nttdata.com::c1239874-71b3-4fd9-8a9b-4d8376cdee6a" providerId="AD" clId="Web-{AF035F05-976D-4D2C-8E11-DBA22E7F8181}" dt="2020-11-19T13:49:49.474" v="14"/>
        <pc:sldMkLst>
          <pc:docMk/>
          <pc:sldMk cId="2260236845" sldId="442"/>
        </pc:sldMkLst>
      </pc:sldChg>
      <pc:sldChg chg="del">
        <pc:chgData name="Mariachiara Quattrone" userId="S::mariachiara.quattrone@emea.nttdata.com::c1239874-71b3-4fd9-8a9b-4d8376cdee6a" providerId="AD" clId="Web-{AF035F05-976D-4D2C-8E11-DBA22E7F8181}" dt="2020-11-19T13:49:49.474" v="13"/>
        <pc:sldMkLst>
          <pc:docMk/>
          <pc:sldMk cId="2892883714" sldId="443"/>
        </pc:sldMkLst>
      </pc:sldChg>
      <pc:sldChg chg="del">
        <pc:chgData name="Mariachiara Quattrone" userId="S::mariachiara.quattrone@emea.nttdata.com::c1239874-71b3-4fd9-8a9b-4d8376cdee6a" providerId="AD" clId="Web-{AF035F05-976D-4D2C-8E11-DBA22E7F8181}" dt="2020-11-19T13:49:49.458" v="12"/>
        <pc:sldMkLst>
          <pc:docMk/>
          <pc:sldMk cId="2972323000" sldId="444"/>
        </pc:sldMkLst>
      </pc:sldChg>
      <pc:sldChg chg="del">
        <pc:chgData name="Mariachiara Quattrone" userId="S::mariachiara.quattrone@emea.nttdata.com::c1239874-71b3-4fd9-8a9b-4d8376cdee6a" providerId="AD" clId="Web-{AF035F05-976D-4D2C-8E11-DBA22E7F8181}" dt="2020-11-19T13:49:49.458" v="11"/>
        <pc:sldMkLst>
          <pc:docMk/>
          <pc:sldMk cId="1179707470" sldId="445"/>
        </pc:sldMkLst>
      </pc:sldChg>
      <pc:sldChg chg="del">
        <pc:chgData name="Mariachiara Quattrone" userId="S::mariachiara.quattrone@emea.nttdata.com::c1239874-71b3-4fd9-8a9b-4d8376cdee6a" providerId="AD" clId="Web-{AF035F05-976D-4D2C-8E11-DBA22E7F8181}" dt="2020-11-19T13:49:49.458" v="10"/>
        <pc:sldMkLst>
          <pc:docMk/>
          <pc:sldMk cId="2465408929" sldId="446"/>
        </pc:sldMkLst>
      </pc:sldChg>
      <pc:sldChg chg="del">
        <pc:chgData name="Mariachiara Quattrone" userId="S::mariachiara.quattrone@emea.nttdata.com::c1239874-71b3-4fd9-8a9b-4d8376cdee6a" providerId="AD" clId="Web-{AF035F05-976D-4D2C-8E11-DBA22E7F8181}" dt="2020-11-19T13:49:49.458" v="9"/>
        <pc:sldMkLst>
          <pc:docMk/>
          <pc:sldMk cId="507814926" sldId="447"/>
        </pc:sldMkLst>
      </pc:sldChg>
      <pc:sldChg chg="del">
        <pc:chgData name="Mariachiara Quattrone" userId="S::mariachiara.quattrone@emea.nttdata.com::c1239874-71b3-4fd9-8a9b-4d8376cdee6a" providerId="AD" clId="Web-{AF035F05-976D-4D2C-8E11-DBA22E7F8181}" dt="2020-11-19T13:49:49.458" v="8"/>
        <pc:sldMkLst>
          <pc:docMk/>
          <pc:sldMk cId="206075103" sldId="448"/>
        </pc:sldMkLst>
      </pc:sldChg>
      <pc:sldChg chg="del">
        <pc:chgData name="Mariachiara Quattrone" userId="S::mariachiara.quattrone@emea.nttdata.com::c1239874-71b3-4fd9-8a9b-4d8376cdee6a" providerId="AD" clId="Web-{AF035F05-976D-4D2C-8E11-DBA22E7F8181}" dt="2020-11-19T13:49:49.458" v="7"/>
        <pc:sldMkLst>
          <pc:docMk/>
          <pc:sldMk cId="310215800" sldId="449"/>
        </pc:sldMkLst>
      </pc:sldChg>
      <pc:sldChg chg="del">
        <pc:chgData name="Mariachiara Quattrone" userId="S::mariachiara.quattrone@emea.nttdata.com::c1239874-71b3-4fd9-8a9b-4d8376cdee6a" providerId="AD" clId="Web-{AF035F05-976D-4D2C-8E11-DBA22E7F8181}" dt="2020-11-19T13:49:49.458" v="6"/>
        <pc:sldMkLst>
          <pc:docMk/>
          <pc:sldMk cId="446605776" sldId="450"/>
        </pc:sldMkLst>
      </pc:sldChg>
      <pc:sldChg chg="del">
        <pc:chgData name="Mariachiara Quattrone" userId="S::mariachiara.quattrone@emea.nttdata.com::c1239874-71b3-4fd9-8a9b-4d8376cdee6a" providerId="AD" clId="Web-{AF035F05-976D-4D2C-8E11-DBA22E7F8181}" dt="2020-11-19T13:49:49.458" v="5"/>
        <pc:sldMkLst>
          <pc:docMk/>
          <pc:sldMk cId="3320481738" sldId="451"/>
        </pc:sldMkLst>
      </pc:sldChg>
      <pc:sldChg chg="del">
        <pc:chgData name="Mariachiara Quattrone" userId="S::mariachiara.quattrone@emea.nttdata.com::c1239874-71b3-4fd9-8a9b-4d8376cdee6a" providerId="AD" clId="Web-{AF035F05-976D-4D2C-8E11-DBA22E7F8181}" dt="2020-11-19T13:49:49.458" v="4"/>
        <pc:sldMkLst>
          <pc:docMk/>
          <pc:sldMk cId="785744830" sldId="452"/>
        </pc:sldMkLst>
      </pc:sldChg>
      <pc:sldChg chg="del">
        <pc:chgData name="Mariachiara Quattrone" userId="S::mariachiara.quattrone@emea.nttdata.com::c1239874-71b3-4fd9-8a9b-4d8376cdee6a" providerId="AD" clId="Web-{AF035F05-976D-4D2C-8E11-DBA22E7F8181}" dt="2020-11-19T13:49:49.458" v="3"/>
        <pc:sldMkLst>
          <pc:docMk/>
          <pc:sldMk cId="2237092291" sldId="453"/>
        </pc:sldMkLst>
      </pc:sldChg>
      <pc:sldChg chg="del">
        <pc:chgData name="Mariachiara Quattrone" userId="S::mariachiara.quattrone@emea.nttdata.com::c1239874-71b3-4fd9-8a9b-4d8376cdee6a" providerId="AD" clId="Web-{AF035F05-976D-4D2C-8E11-DBA22E7F8181}" dt="2020-11-19T13:49:49.442" v="2"/>
        <pc:sldMkLst>
          <pc:docMk/>
          <pc:sldMk cId="2290106076" sldId="454"/>
        </pc:sldMkLst>
      </pc:sldChg>
      <pc:sldChg chg="del">
        <pc:chgData name="Mariachiara Quattrone" userId="S::mariachiara.quattrone@emea.nttdata.com::c1239874-71b3-4fd9-8a9b-4d8376cdee6a" providerId="AD" clId="Web-{AF035F05-976D-4D2C-8E11-DBA22E7F8181}" dt="2020-11-19T13:49:49.442" v="1"/>
        <pc:sldMkLst>
          <pc:docMk/>
          <pc:sldMk cId="2311028506" sldId="455"/>
        </pc:sldMkLst>
      </pc:sldChg>
      <pc:sldChg chg="del">
        <pc:chgData name="Mariachiara Quattrone" userId="S::mariachiara.quattrone@emea.nttdata.com::c1239874-71b3-4fd9-8a9b-4d8376cdee6a" providerId="AD" clId="Web-{AF035F05-976D-4D2C-8E11-DBA22E7F8181}" dt="2020-11-19T13:49:49.442" v="0"/>
        <pc:sldMkLst>
          <pc:docMk/>
          <pc:sldMk cId="696727528" sldId="456"/>
        </pc:sldMkLst>
      </pc:sldChg>
    </pc:docChg>
  </pc:docChgLst>
  <pc:docChgLst>
    <pc:chgData name="Alessandra De Luca" userId="S::alessandra.deluca@emea.nttdata.com::d2da0155-8e51-46e9-b8c5-58461e758808" providerId="AD" clId="Web-{73E5DF68-5861-4DC3-8A08-B6DB3FADD74F}"/>
    <pc:docChg chg="modSld">
      <pc:chgData name="Alessandra De Luca" userId="S::alessandra.deluca@emea.nttdata.com::d2da0155-8e51-46e9-b8c5-58461e758808" providerId="AD" clId="Web-{73E5DF68-5861-4DC3-8A08-B6DB3FADD74F}" dt="2020-12-14T17:38:44.226" v="316" actId="20577"/>
      <pc:docMkLst>
        <pc:docMk/>
      </pc:docMkLst>
      <pc:sldChg chg="modSp">
        <pc:chgData name="Alessandra De Luca" userId="S::alessandra.deluca@emea.nttdata.com::d2da0155-8e51-46e9-b8c5-58461e758808" providerId="AD" clId="Web-{73E5DF68-5861-4DC3-8A08-B6DB3FADD74F}" dt="2020-12-14T17:38:44.226" v="316" actId="20577"/>
        <pc:sldMkLst>
          <pc:docMk/>
          <pc:sldMk cId="0" sldId="257"/>
        </pc:sldMkLst>
        <pc:spChg chg="mod">
          <ac:chgData name="Alessandra De Luca" userId="S::alessandra.deluca@emea.nttdata.com::d2da0155-8e51-46e9-b8c5-58461e758808" providerId="AD" clId="Web-{73E5DF68-5861-4DC3-8A08-B6DB3FADD74F}" dt="2020-12-14T17:38:44.226" v="316" actId="20577"/>
          <ac:spMkLst>
            <pc:docMk/>
            <pc:sldMk cId="0" sldId="257"/>
            <ac:spMk id="3" creationId="{00000000-0000-0000-0000-000000000000}"/>
          </ac:spMkLst>
        </pc:spChg>
      </pc:sldChg>
      <pc:sldChg chg="modSp">
        <pc:chgData name="Alessandra De Luca" userId="S::alessandra.deluca@emea.nttdata.com::d2da0155-8e51-46e9-b8c5-58461e758808" providerId="AD" clId="Web-{73E5DF68-5861-4DC3-8A08-B6DB3FADD74F}" dt="2020-12-14T17:31:47.966" v="78" actId="20577"/>
        <pc:sldMkLst>
          <pc:docMk/>
          <pc:sldMk cId="0" sldId="403"/>
        </pc:sldMkLst>
        <pc:spChg chg="mod">
          <ac:chgData name="Alessandra De Luca" userId="S::alessandra.deluca@emea.nttdata.com::d2da0155-8e51-46e9-b8c5-58461e758808" providerId="AD" clId="Web-{73E5DF68-5861-4DC3-8A08-B6DB3FADD74F}" dt="2020-12-14T17:29:52.369" v="16" actId="20577"/>
          <ac:spMkLst>
            <pc:docMk/>
            <pc:sldMk cId="0" sldId="403"/>
            <ac:spMk id="3" creationId="{00000000-0000-0000-0000-000000000000}"/>
          </ac:spMkLst>
        </pc:spChg>
        <pc:spChg chg="mod">
          <ac:chgData name="Alessandra De Luca" userId="S::alessandra.deluca@emea.nttdata.com::d2da0155-8e51-46e9-b8c5-58461e758808" providerId="AD" clId="Web-{73E5DF68-5861-4DC3-8A08-B6DB3FADD74F}" dt="2020-12-14T17:31:47.966" v="78" actId="20577"/>
          <ac:spMkLst>
            <pc:docMk/>
            <pc:sldMk cId="0" sldId="403"/>
            <ac:spMk id="4" creationId="{00000000-0000-0000-0000-000000000000}"/>
          </ac:spMkLst>
        </pc:spChg>
      </pc:sldChg>
    </pc:docChg>
  </pc:docChgLst>
  <pc:docChgLst>
    <pc:chgData name="Alessandra De Luca" userId="S::alessandra.deluca@emea.nttdata.com::d2da0155-8e51-46e9-b8c5-58461e758808" providerId="AD" clId="Web-{9CFBD07B-76B6-48F3-A5A2-E0AD0A60A848}"/>
    <pc:docChg chg="modSld">
      <pc:chgData name="Alessandra De Luca" userId="S::alessandra.deluca@emea.nttdata.com::d2da0155-8e51-46e9-b8c5-58461e758808" providerId="AD" clId="Web-{9CFBD07B-76B6-48F3-A5A2-E0AD0A60A848}" dt="2020-12-14T17:25:55.589" v="196" actId="20577"/>
      <pc:docMkLst>
        <pc:docMk/>
      </pc:docMkLst>
      <pc:sldChg chg="modSp">
        <pc:chgData name="Alessandra De Luca" userId="S::alessandra.deluca@emea.nttdata.com::d2da0155-8e51-46e9-b8c5-58461e758808" providerId="AD" clId="Web-{9CFBD07B-76B6-48F3-A5A2-E0AD0A60A848}" dt="2020-12-14T17:10:02.936" v="0" actId="1076"/>
        <pc:sldMkLst>
          <pc:docMk/>
          <pc:sldMk cId="0" sldId="304"/>
        </pc:sldMkLst>
        <pc:spChg chg="mod">
          <ac:chgData name="Alessandra De Luca" userId="S::alessandra.deluca@emea.nttdata.com::d2da0155-8e51-46e9-b8c5-58461e758808" providerId="AD" clId="Web-{9CFBD07B-76B6-48F3-A5A2-E0AD0A60A848}" dt="2020-12-14T17:10:02.936" v="0" actId="1076"/>
          <ac:spMkLst>
            <pc:docMk/>
            <pc:sldMk cId="0" sldId="304"/>
            <ac:spMk id="16" creationId="{00000000-0000-0000-0000-000000000000}"/>
          </ac:spMkLst>
        </pc:spChg>
      </pc:sldChg>
      <pc:sldChg chg="modSp">
        <pc:chgData name="Alessandra De Luca" userId="S::alessandra.deluca@emea.nttdata.com::d2da0155-8e51-46e9-b8c5-58461e758808" providerId="AD" clId="Web-{9CFBD07B-76B6-48F3-A5A2-E0AD0A60A848}" dt="2020-12-14T17:12:04.912" v="56" actId="20577"/>
        <pc:sldMkLst>
          <pc:docMk/>
          <pc:sldMk cId="0" sldId="305"/>
        </pc:sldMkLst>
        <pc:spChg chg="mod">
          <ac:chgData name="Alessandra De Luca" userId="S::alessandra.deluca@emea.nttdata.com::d2da0155-8e51-46e9-b8c5-58461e758808" providerId="AD" clId="Web-{9CFBD07B-76B6-48F3-A5A2-E0AD0A60A848}" dt="2020-12-14T17:12:04.912" v="56" actId="20577"/>
          <ac:spMkLst>
            <pc:docMk/>
            <pc:sldMk cId="0" sldId="305"/>
            <ac:spMk id="3" creationId="{00000000-0000-0000-0000-000000000000}"/>
          </ac:spMkLst>
        </pc:spChg>
        <pc:spChg chg="mod">
          <ac:chgData name="Alessandra De Luca" userId="S::alessandra.deluca@emea.nttdata.com::d2da0155-8e51-46e9-b8c5-58461e758808" providerId="AD" clId="Web-{9CFBD07B-76B6-48F3-A5A2-E0AD0A60A848}" dt="2020-12-14T17:10:20.124" v="8"/>
          <ac:spMkLst>
            <pc:docMk/>
            <pc:sldMk cId="0" sldId="305"/>
            <ac:spMk id="9" creationId="{00000000-0000-0000-0000-000000000000}"/>
          </ac:spMkLst>
        </pc:spChg>
        <pc:spChg chg="mod">
          <ac:chgData name="Alessandra De Luca" userId="S::alessandra.deluca@emea.nttdata.com::d2da0155-8e51-46e9-b8c5-58461e758808" providerId="AD" clId="Web-{9CFBD07B-76B6-48F3-A5A2-E0AD0A60A848}" dt="2020-12-14T17:10:20.140" v="9"/>
          <ac:spMkLst>
            <pc:docMk/>
            <pc:sldMk cId="0" sldId="305"/>
            <ac:spMk id="10" creationId="{00000000-0000-0000-0000-000000000000}"/>
          </ac:spMkLst>
        </pc:spChg>
        <pc:spChg chg="mod">
          <ac:chgData name="Alessandra De Luca" userId="S::alessandra.deluca@emea.nttdata.com::d2da0155-8e51-46e9-b8c5-58461e758808" providerId="AD" clId="Web-{9CFBD07B-76B6-48F3-A5A2-E0AD0A60A848}" dt="2020-12-14T17:10:20.155" v="10"/>
          <ac:spMkLst>
            <pc:docMk/>
            <pc:sldMk cId="0" sldId="305"/>
            <ac:spMk id="11" creationId="{00000000-0000-0000-0000-000000000000}"/>
          </ac:spMkLst>
        </pc:spChg>
        <pc:spChg chg="mod">
          <ac:chgData name="Alessandra De Luca" userId="S::alessandra.deluca@emea.nttdata.com::d2da0155-8e51-46e9-b8c5-58461e758808" providerId="AD" clId="Web-{9CFBD07B-76B6-48F3-A5A2-E0AD0A60A848}" dt="2020-12-14T17:10:27.031" v="12"/>
          <ac:spMkLst>
            <pc:docMk/>
            <pc:sldMk cId="0" sldId="305"/>
            <ac:spMk id="15" creationId="{00000000-0000-0000-0000-000000000000}"/>
          </ac:spMkLst>
        </pc:spChg>
        <pc:spChg chg="mod">
          <ac:chgData name="Alessandra De Luca" userId="S::alessandra.deluca@emea.nttdata.com::d2da0155-8e51-46e9-b8c5-58461e758808" providerId="AD" clId="Web-{9CFBD07B-76B6-48F3-A5A2-E0AD0A60A848}" dt="2020-12-14T17:10:53.361" v="19" actId="1076"/>
          <ac:spMkLst>
            <pc:docMk/>
            <pc:sldMk cId="0" sldId="305"/>
            <ac:spMk id="16" creationId="{00000000-0000-0000-0000-000000000000}"/>
          </ac:spMkLst>
        </pc:spChg>
        <pc:spChg chg="mod">
          <ac:chgData name="Alessandra De Luca" userId="S::alessandra.deluca@emea.nttdata.com::d2da0155-8e51-46e9-b8c5-58461e758808" providerId="AD" clId="Web-{9CFBD07B-76B6-48F3-A5A2-E0AD0A60A848}" dt="2020-12-14T17:10:47.829" v="18"/>
          <ac:spMkLst>
            <pc:docMk/>
            <pc:sldMk cId="0" sldId="305"/>
            <ac:spMk id="17" creationId="{00000000-0000-0000-0000-000000000000}"/>
          </ac:spMkLst>
        </pc:spChg>
        <pc:spChg chg="mod">
          <ac:chgData name="Alessandra De Luca" userId="S::alessandra.deluca@emea.nttdata.com::d2da0155-8e51-46e9-b8c5-58461e758808" providerId="AD" clId="Web-{9CFBD07B-76B6-48F3-A5A2-E0AD0A60A848}" dt="2020-12-14T17:10:56.564" v="20" actId="14100"/>
          <ac:spMkLst>
            <pc:docMk/>
            <pc:sldMk cId="0" sldId="305"/>
            <ac:spMk id="25" creationId="{00000000-0000-0000-0000-000000000000}"/>
          </ac:spMkLst>
        </pc:spChg>
      </pc:sldChg>
      <pc:sldChg chg="modSp">
        <pc:chgData name="Alessandra De Luca" userId="S::alessandra.deluca@emea.nttdata.com::d2da0155-8e51-46e9-b8c5-58461e758808" providerId="AD" clId="Web-{9CFBD07B-76B6-48F3-A5A2-E0AD0A60A848}" dt="2020-12-14T17:13:21.761" v="73" actId="20577"/>
        <pc:sldMkLst>
          <pc:docMk/>
          <pc:sldMk cId="0" sldId="306"/>
        </pc:sldMkLst>
        <pc:spChg chg="mod">
          <ac:chgData name="Alessandra De Luca" userId="S::alessandra.deluca@emea.nttdata.com::d2da0155-8e51-46e9-b8c5-58461e758808" providerId="AD" clId="Web-{9CFBD07B-76B6-48F3-A5A2-E0AD0A60A848}" dt="2020-12-14T17:13:21.761" v="73" actId="20577"/>
          <ac:spMkLst>
            <pc:docMk/>
            <pc:sldMk cId="0" sldId="306"/>
            <ac:spMk id="3" creationId="{00000000-0000-0000-0000-000000000000}"/>
          </ac:spMkLst>
        </pc:spChg>
      </pc:sldChg>
      <pc:sldChg chg="modSp">
        <pc:chgData name="Alessandra De Luca" userId="S::alessandra.deluca@emea.nttdata.com::d2da0155-8e51-46e9-b8c5-58461e758808" providerId="AD" clId="Web-{9CFBD07B-76B6-48F3-A5A2-E0AD0A60A848}" dt="2020-12-14T17:13:47.950" v="75"/>
        <pc:sldMkLst>
          <pc:docMk/>
          <pc:sldMk cId="700381827" sldId="411"/>
        </pc:sldMkLst>
        <pc:spChg chg="mod">
          <ac:chgData name="Alessandra De Luca" userId="S::alessandra.deluca@emea.nttdata.com::d2da0155-8e51-46e9-b8c5-58461e758808" providerId="AD" clId="Web-{9CFBD07B-76B6-48F3-A5A2-E0AD0A60A848}" dt="2020-12-14T17:13:41.481" v="74"/>
          <ac:spMkLst>
            <pc:docMk/>
            <pc:sldMk cId="700381827" sldId="411"/>
            <ac:spMk id="404" creationId="{00000000-0000-0000-0000-000000000000}"/>
          </ac:spMkLst>
        </pc:spChg>
        <pc:spChg chg="mod">
          <ac:chgData name="Alessandra De Luca" userId="S::alessandra.deluca@emea.nttdata.com::d2da0155-8e51-46e9-b8c5-58461e758808" providerId="AD" clId="Web-{9CFBD07B-76B6-48F3-A5A2-E0AD0A60A848}" dt="2020-12-14T17:13:47.950" v="75"/>
          <ac:spMkLst>
            <pc:docMk/>
            <pc:sldMk cId="700381827" sldId="411"/>
            <ac:spMk id="411" creationId="{00000000-0000-0000-0000-000000000000}"/>
          </ac:spMkLst>
        </pc:spChg>
      </pc:sldChg>
      <pc:sldChg chg="modSp">
        <pc:chgData name="Alessandra De Luca" userId="S::alessandra.deluca@emea.nttdata.com::d2da0155-8e51-46e9-b8c5-58461e758808" providerId="AD" clId="Web-{9CFBD07B-76B6-48F3-A5A2-E0AD0A60A848}" dt="2020-12-14T17:14:03.357" v="77" actId="1076"/>
        <pc:sldMkLst>
          <pc:docMk/>
          <pc:sldMk cId="2769431053" sldId="412"/>
        </pc:sldMkLst>
        <pc:spChg chg="mod">
          <ac:chgData name="Alessandra De Luca" userId="S::alessandra.deluca@emea.nttdata.com::d2da0155-8e51-46e9-b8c5-58461e758808" providerId="AD" clId="Web-{9CFBD07B-76B6-48F3-A5A2-E0AD0A60A848}" dt="2020-12-14T17:13:58.357" v="76"/>
          <ac:spMkLst>
            <pc:docMk/>
            <pc:sldMk cId="2769431053" sldId="412"/>
            <ac:spMk id="413" creationId="{00000000-0000-0000-0000-000000000000}"/>
          </ac:spMkLst>
        </pc:spChg>
        <pc:spChg chg="mod">
          <ac:chgData name="Alessandra De Luca" userId="S::alessandra.deluca@emea.nttdata.com::d2da0155-8e51-46e9-b8c5-58461e758808" providerId="AD" clId="Web-{9CFBD07B-76B6-48F3-A5A2-E0AD0A60A848}" dt="2020-12-14T17:14:03.357" v="77" actId="1076"/>
          <ac:spMkLst>
            <pc:docMk/>
            <pc:sldMk cId="2769431053" sldId="412"/>
            <ac:spMk id="414" creationId="{00000000-0000-0000-0000-000000000000}"/>
          </ac:spMkLst>
        </pc:spChg>
      </pc:sldChg>
      <pc:sldChg chg="modSp">
        <pc:chgData name="Alessandra De Luca" userId="S::alessandra.deluca@emea.nttdata.com::d2da0155-8e51-46e9-b8c5-58461e758808" providerId="AD" clId="Web-{9CFBD07B-76B6-48F3-A5A2-E0AD0A60A848}" dt="2020-12-14T17:15:05.892" v="78"/>
        <pc:sldMkLst>
          <pc:docMk/>
          <pc:sldMk cId="2388905805" sldId="413"/>
        </pc:sldMkLst>
        <pc:spChg chg="mod">
          <ac:chgData name="Alessandra De Luca" userId="S::alessandra.deluca@emea.nttdata.com::d2da0155-8e51-46e9-b8c5-58461e758808" providerId="AD" clId="Web-{9CFBD07B-76B6-48F3-A5A2-E0AD0A60A848}" dt="2020-12-14T17:15:05.892" v="78"/>
          <ac:spMkLst>
            <pc:docMk/>
            <pc:sldMk cId="2388905805" sldId="413"/>
            <ac:spMk id="436" creationId="{00000000-0000-0000-0000-000000000000}"/>
          </ac:spMkLst>
        </pc:spChg>
      </pc:sldChg>
      <pc:sldChg chg="modSp">
        <pc:chgData name="Alessandra De Luca" userId="S::alessandra.deluca@emea.nttdata.com::d2da0155-8e51-46e9-b8c5-58461e758808" providerId="AD" clId="Web-{9CFBD07B-76B6-48F3-A5A2-E0AD0A60A848}" dt="2020-12-14T17:16:43.758" v="79" actId="14100"/>
        <pc:sldMkLst>
          <pc:docMk/>
          <pc:sldMk cId="1997866214" sldId="419"/>
        </pc:sldMkLst>
        <pc:spChg chg="mod">
          <ac:chgData name="Alessandra De Luca" userId="S::alessandra.deluca@emea.nttdata.com::d2da0155-8e51-46e9-b8c5-58461e758808" providerId="AD" clId="Web-{9CFBD07B-76B6-48F3-A5A2-E0AD0A60A848}" dt="2020-12-14T17:16:43.758" v="79" actId="14100"/>
          <ac:spMkLst>
            <pc:docMk/>
            <pc:sldMk cId="1997866214" sldId="419"/>
            <ac:spMk id="588" creationId="{00000000-0000-0000-0000-000000000000}"/>
          </ac:spMkLst>
        </pc:spChg>
      </pc:sldChg>
      <pc:sldChg chg="modSp">
        <pc:chgData name="Alessandra De Luca" userId="S::alessandra.deluca@emea.nttdata.com::d2da0155-8e51-46e9-b8c5-58461e758808" providerId="AD" clId="Web-{9CFBD07B-76B6-48F3-A5A2-E0AD0A60A848}" dt="2020-12-14T17:17:57.637" v="84" actId="20577"/>
        <pc:sldMkLst>
          <pc:docMk/>
          <pc:sldMk cId="1685495967" sldId="422"/>
        </pc:sldMkLst>
        <pc:spChg chg="mod">
          <ac:chgData name="Alessandra De Luca" userId="S::alessandra.deluca@emea.nttdata.com::d2da0155-8e51-46e9-b8c5-58461e758808" providerId="AD" clId="Web-{9CFBD07B-76B6-48F3-A5A2-E0AD0A60A848}" dt="2020-12-14T17:17:57.637" v="84" actId="20577"/>
          <ac:spMkLst>
            <pc:docMk/>
            <pc:sldMk cId="1685495967" sldId="422"/>
            <ac:spMk id="660" creationId="{00000000-0000-0000-0000-000000000000}"/>
          </ac:spMkLst>
        </pc:spChg>
        <pc:spChg chg="mod">
          <ac:chgData name="Alessandra De Luca" userId="S::alessandra.deluca@emea.nttdata.com::d2da0155-8e51-46e9-b8c5-58461e758808" providerId="AD" clId="Web-{9CFBD07B-76B6-48F3-A5A2-E0AD0A60A848}" dt="2020-12-14T17:17:39.386" v="80"/>
          <ac:spMkLst>
            <pc:docMk/>
            <pc:sldMk cId="1685495967" sldId="422"/>
            <ac:spMk id="661" creationId="{00000000-0000-0000-0000-000000000000}"/>
          </ac:spMkLst>
        </pc:spChg>
      </pc:sldChg>
      <pc:sldChg chg="modSp">
        <pc:chgData name="Alessandra De Luca" userId="S::alessandra.deluca@emea.nttdata.com::d2da0155-8e51-46e9-b8c5-58461e758808" providerId="AD" clId="Web-{9CFBD07B-76B6-48F3-A5A2-E0AD0A60A848}" dt="2020-12-14T17:18:54.016" v="86"/>
        <pc:sldMkLst>
          <pc:docMk/>
          <pc:sldMk cId="1167381250" sldId="428"/>
        </pc:sldMkLst>
        <pc:graphicFrameChg chg="mod modGraphic">
          <ac:chgData name="Alessandra De Luca" userId="S::alessandra.deluca@emea.nttdata.com::d2da0155-8e51-46e9-b8c5-58461e758808" providerId="AD" clId="Web-{9CFBD07B-76B6-48F3-A5A2-E0AD0A60A848}" dt="2020-12-14T17:18:54.016" v="86"/>
          <ac:graphicFrameMkLst>
            <pc:docMk/>
            <pc:sldMk cId="1167381250" sldId="428"/>
            <ac:graphicFrameMk id="716" creationId="{00000000-0000-0000-0000-000000000000}"/>
          </ac:graphicFrameMkLst>
        </pc:graphicFrameChg>
      </pc:sldChg>
      <pc:sldChg chg="modSp">
        <pc:chgData name="Alessandra De Luca" userId="S::alessandra.deluca@emea.nttdata.com::d2da0155-8e51-46e9-b8c5-58461e758808" providerId="AD" clId="Web-{9CFBD07B-76B6-48F3-A5A2-E0AD0A60A848}" dt="2020-12-14T17:19:15.111" v="90"/>
        <pc:sldMkLst>
          <pc:docMk/>
          <pc:sldMk cId="2208511407" sldId="429"/>
        </pc:sldMkLst>
        <pc:graphicFrameChg chg="mod modGraphic">
          <ac:chgData name="Alessandra De Luca" userId="S::alessandra.deluca@emea.nttdata.com::d2da0155-8e51-46e9-b8c5-58461e758808" providerId="AD" clId="Web-{9CFBD07B-76B6-48F3-A5A2-E0AD0A60A848}" dt="2020-12-14T17:19:15.111" v="90"/>
          <ac:graphicFrameMkLst>
            <pc:docMk/>
            <pc:sldMk cId="2208511407" sldId="429"/>
            <ac:graphicFrameMk id="718" creationId="{00000000-0000-0000-0000-000000000000}"/>
          </ac:graphicFrameMkLst>
        </pc:graphicFrameChg>
      </pc:sldChg>
      <pc:sldChg chg="modSp">
        <pc:chgData name="Alessandra De Luca" userId="S::alessandra.deluca@emea.nttdata.com::d2da0155-8e51-46e9-b8c5-58461e758808" providerId="AD" clId="Web-{9CFBD07B-76B6-48F3-A5A2-E0AD0A60A848}" dt="2020-12-14T17:21:34.323" v="158"/>
        <pc:sldMkLst>
          <pc:docMk/>
          <pc:sldMk cId="883300026" sldId="433"/>
        </pc:sldMkLst>
        <pc:graphicFrameChg chg="mod modGraphic">
          <ac:chgData name="Alessandra De Luca" userId="S::alessandra.deluca@emea.nttdata.com::d2da0155-8e51-46e9-b8c5-58461e758808" providerId="AD" clId="Web-{9CFBD07B-76B6-48F3-A5A2-E0AD0A60A848}" dt="2020-12-14T17:21:34.323" v="158"/>
          <ac:graphicFrameMkLst>
            <pc:docMk/>
            <pc:sldMk cId="883300026" sldId="433"/>
            <ac:graphicFrameMk id="726" creationId="{00000000-0000-0000-0000-000000000000}"/>
          </ac:graphicFrameMkLst>
        </pc:graphicFrameChg>
      </pc:sldChg>
      <pc:sldChg chg="modSp">
        <pc:chgData name="Alessandra De Luca" userId="S::alessandra.deluca@emea.nttdata.com::d2da0155-8e51-46e9-b8c5-58461e758808" providerId="AD" clId="Web-{9CFBD07B-76B6-48F3-A5A2-E0AD0A60A848}" dt="2020-12-14T17:22:10.185" v="162" actId="20577"/>
        <pc:sldMkLst>
          <pc:docMk/>
          <pc:sldMk cId="4205311696" sldId="435"/>
        </pc:sldMkLst>
        <pc:spChg chg="mod">
          <ac:chgData name="Alessandra De Luca" userId="S::alessandra.deluca@emea.nttdata.com::d2da0155-8e51-46e9-b8c5-58461e758808" providerId="AD" clId="Web-{9CFBD07B-76B6-48F3-A5A2-E0AD0A60A848}" dt="2020-12-14T17:22:10.185" v="162" actId="20577"/>
          <ac:spMkLst>
            <pc:docMk/>
            <pc:sldMk cId="4205311696" sldId="435"/>
            <ac:spMk id="731" creationId="{00000000-0000-0000-0000-000000000000}"/>
          </ac:spMkLst>
        </pc:spChg>
      </pc:sldChg>
      <pc:sldChg chg="modNotes">
        <pc:chgData name="Alessandra De Luca" userId="S::alessandra.deluca@emea.nttdata.com::d2da0155-8e51-46e9-b8c5-58461e758808" providerId="AD" clId="Web-{9CFBD07B-76B6-48F3-A5A2-E0AD0A60A848}" dt="2020-12-14T17:22:32.358" v="163"/>
        <pc:sldMkLst>
          <pc:docMk/>
          <pc:sldMk cId="3875564665" sldId="437"/>
        </pc:sldMkLst>
      </pc:sldChg>
      <pc:sldChg chg="modSp">
        <pc:chgData name="Alessandra De Luca" userId="S::alessandra.deluca@emea.nttdata.com::d2da0155-8e51-46e9-b8c5-58461e758808" providerId="AD" clId="Web-{9CFBD07B-76B6-48F3-A5A2-E0AD0A60A848}" dt="2020-12-14T17:23:57.332" v="190" actId="20577"/>
        <pc:sldMkLst>
          <pc:docMk/>
          <pc:sldMk cId="178565997" sldId="438"/>
        </pc:sldMkLst>
        <pc:spChg chg="mod">
          <ac:chgData name="Alessandra De Luca" userId="S::alessandra.deluca@emea.nttdata.com::d2da0155-8e51-46e9-b8c5-58461e758808" providerId="AD" clId="Web-{9CFBD07B-76B6-48F3-A5A2-E0AD0A60A848}" dt="2020-12-14T17:23:57.332" v="190" actId="20577"/>
          <ac:spMkLst>
            <pc:docMk/>
            <pc:sldMk cId="178565997" sldId="438"/>
            <ac:spMk id="737" creationId="{00000000-0000-0000-0000-000000000000}"/>
          </ac:spMkLst>
        </pc:spChg>
      </pc:sldChg>
      <pc:sldChg chg="modSp">
        <pc:chgData name="Alessandra De Luca" userId="S::alessandra.deluca@emea.nttdata.com::d2da0155-8e51-46e9-b8c5-58461e758808" providerId="AD" clId="Web-{9CFBD07B-76B6-48F3-A5A2-E0AD0A60A848}" dt="2020-12-14T17:25:55.589" v="196" actId="20577"/>
        <pc:sldMkLst>
          <pc:docMk/>
          <pc:sldMk cId="3478808156" sldId="439"/>
        </pc:sldMkLst>
        <pc:spChg chg="mod">
          <ac:chgData name="Alessandra De Luca" userId="S::alessandra.deluca@emea.nttdata.com::d2da0155-8e51-46e9-b8c5-58461e758808" providerId="AD" clId="Web-{9CFBD07B-76B6-48F3-A5A2-E0AD0A60A848}" dt="2020-12-14T17:25:55.589" v="196" actId="20577"/>
          <ac:spMkLst>
            <pc:docMk/>
            <pc:sldMk cId="3478808156" sldId="439"/>
            <ac:spMk id="739" creationId="{00000000-0000-0000-0000-000000000000}"/>
          </ac:spMkLst>
        </pc:spChg>
      </pc:sldChg>
    </pc:docChg>
  </pc:docChgLst>
  <pc:docChgLst>
    <pc:chgData name="Alessandra De Luca" userId="S::alessandra.deluca@emea.nttdata.com::d2da0155-8e51-46e9-b8c5-58461e758808" providerId="AD" clId="Web-{DDFF07AB-088F-47AA-AF5F-B82895F4F04E}"/>
    <pc:docChg chg="modSld">
      <pc:chgData name="Alessandra De Luca" userId="S::alessandra.deluca@emea.nttdata.com::d2da0155-8e51-46e9-b8c5-58461e758808" providerId="AD" clId="Web-{DDFF07AB-088F-47AA-AF5F-B82895F4F04E}" dt="2020-12-14T10:52:55.730" v="56" actId="20577"/>
      <pc:docMkLst>
        <pc:docMk/>
      </pc:docMkLst>
      <pc:sldChg chg="modSp">
        <pc:chgData name="Alessandra De Luca" userId="S::alessandra.deluca@emea.nttdata.com::d2da0155-8e51-46e9-b8c5-58461e758808" providerId="AD" clId="Web-{DDFF07AB-088F-47AA-AF5F-B82895F4F04E}" dt="2020-12-14T10:28:47.778" v="3" actId="20577"/>
        <pc:sldMkLst>
          <pc:docMk/>
          <pc:sldMk cId="0" sldId="258"/>
        </pc:sldMkLst>
        <pc:spChg chg="mod">
          <ac:chgData name="Alessandra De Luca" userId="S::alessandra.deluca@emea.nttdata.com::d2da0155-8e51-46e9-b8c5-58461e758808" providerId="AD" clId="Web-{DDFF07AB-088F-47AA-AF5F-B82895F4F04E}" dt="2020-12-14T10:28:47.778" v="3" actId="20577"/>
          <ac:spMkLst>
            <pc:docMk/>
            <pc:sldMk cId="0" sldId="258"/>
            <ac:spMk id="2" creationId="{00000000-0000-0000-0000-000000000000}"/>
          </ac:spMkLst>
        </pc:spChg>
      </pc:sldChg>
      <pc:sldChg chg="modSp">
        <pc:chgData name="Alessandra De Luca" userId="S::alessandra.deluca@emea.nttdata.com::d2da0155-8e51-46e9-b8c5-58461e758808" providerId="AD" clId="Web-{DDFF07AB-088F-47AA-AF5F-B82895F4F04E}" dt="2020-12-14T10:44:20.110" v="8" actId="20577"/>
        <pc:sldMkLst>
          <pc:docMk/>
          <pc:sldMk cId="0" sldId="268"/>
        </pc:sldMkLst>
        <pc:spChg chg="mod">
          <ac:chgData name="Alessandra De Luca" userId="S::alessandra.deluca@emea.nttdata.com::d2da0155-8e51-46e9-b8c5-58461e758808" providerId="AD" clId="Web-{DDFF07AB-088F-47AA-AF5F-B82895F4F04E}" dt="2020-12-14T10:44:20.110" v="8" actId="20577"/>
          <ac:spMkLst>
            <pc:docMk/>
            <pc:sldMk cId="0" sldId="268"/>
            <ac:spMk id="3" creationId="{00000000-0000-0000-0000-000000000000}"/>
          </ac:spMkLst>
        </pc:spChg>
      </pc:sldChg>
      <pc:sldChg chg="modSp">
        <pc:chgData name="Alessandra De Luca" userId="S::alessandra.deluca@emea.nttdata.com::d2da0155-8e51-46e9-b8c5-58461e758808" providerId="AD" clId="Web-{DDFF07AB-088F-47AA-AF5F-B82895F4F04E}" dt="2020-12-14T10:47:40.192" v="14"/>
        <pc:sldMkLst>
          <pc:docMk/>
          <pc:sldMk cId="0" sldId="292"/>
        </pc:sldMkLst>
        <pc:spChg chg="mod">
          <ac:chgData name="Alessandra De Luca" userId="S::alessandra.deluca@emea.nttdata.com::d2da0155-8e51-46e9-b8c5-58461e758808" providerId="AD" clId="Web-{DDFF07AB-088F-47AA-AF5F-B82895F4F04E}" dt="2020-12-14T10:47:17.129" v="9"/>
          <ac:spMkLst>
            <pc:docMk/>
            <pc:sldMk cId="0" sldId="292"/>
            <ac:spMk id="3" creationId="{00000000-0000-0000-0000-000000000000}"/>
          </ac:spMkLst>
        </pc:spChg>
        <pc:spChg chg="mod">
          <ac:chgData name="Alessandra De Luca" userId="S::alessandra.deluca@emea.nttdata.com::d2da0155-8e51-46e9-b8c5-58461e758808" providerId="AD" clId="Web-{DDFF07AB-088F-47AA-AF5F-B82895F4F04E}" dt="2020-12-14T10:47:40.192" v="14"/>
          <ac:spMkLst>
            <pc:docMk/>
            <pc:sldMk cId="0" sldId="292"/>
            <ac:spMk id="5" creationId="{00000000-0000-0000-0000-000000000000}"/>
          </ac:spMkLst>
        </pc:spChg>
        <pc:spChg chg="mod">
          <ac:chgData name="Alessandra De Luca" userId="S::alessandra.deluca@emea.nttdata.com::d2da0155-8e51-46e9-b8c5-58461e758808" providerId="AD" clId="Web-{DDFF07AB-088F-47AA-AF5F-B82895F4F04E}" dt="2020-12-14T10:47:32.833" v="13"/>
          <ac:spMkLst>
            <pc:docMk/>
            <pc:sldMk cId="0" sldId="292"/>
            <ac:spMk id="6" creationId="{00000000-0000-0000-0000-000000000000}"/>
          </ac:spMkLst>
        </pc:spChg>
        <pc:spChg chg="mod">
          <ac:chgData name="Alessandra De Luca" userId="S::alessandra.deluca@emea.nttdata.com::d2da0155-8e51-46e9-b8c5-58461e758808" providerId="AD" clId="Web-{DDFF07AB-088F-47AA-AF5F-B82895F4F04E}" dt="2020-12-14T10:47:22.051" v="10"/>
          <ac:spMkLst>
            <pc:docMk/>
            <pc:sldMk cId="0" sldId="292"/>
            <ac:spMk id="7" creationId="{00000000-0000-0000-0000-000000000000}"/>
          </ac:spMkLst>
        </pc:spChg>
      </pc:sldChg>
      <pc:sldChg chg="modSp">
        <pc:chgData name="Alessandra De Luca" userId="S::alessandra.deluca@emea.nttdata.com::d2da0155-8e51-46e9-b8c5-58461e758808" providerId="AD" clId="Web-{DDFF07AB-088F-47AA-AF5F-B82895F4F04E}" dt="2020-12-14T10:49:37.179" v="26" actId="20577"/>
        <pc:sldMkLst>
          <pc:docMk/>
          <pc:sldMk cId="0" sldId="293"/>
        </pc:sldMkLst>
        <pc:spChg chg="mod">
          <ac:chgData name="Alessandra De Luca" userId="S::alessandra.deluca@emea.nttdata.com::d2da0155-8e51-46e9-b8c5-58461e758808" providerId="AD" clId="Web-{DDFF07AB-088F-47AA-AF5F-B82895F4F04E}" dt="2020-12-14T10:49:37.179" v="26" actId="20577"/>
          <ac:spMkLst>
            <pc:docMk/>
            <pc:sldMk cId="0" sldId="293"/>
            <ac:spMk id="2" creationId="{00000000-0000-0000-0000-000000000000}"/>
          </ac:spMkLst>
        </pc:spChg>
        <pc:picChg chg="mod">
          <ac:chgData name="Alessandra De Luca" userId="S::alessandra.deluca@emea.nttdata.com::d2da0155-8e51-46e9-b8c5-58461e758808" providerId="AD" clId="Web-{DDFF07AB-088F-47AA-AF5F-B82895F4F04E}" dt="2020-12-14T10:48:31.381" v="24" actId="1076"/>
          <ac:picMkLst>
            <pc:docMk/>
            <pc:sldMk cId="0" sldId="293"/>
            <ac:picMk id="4" creationId="{00000000-0000-0000-0000-000000000000}"/>
          </ac:picMkLst>
        </pc:picChg>
      </pc:sldChg>
      <pc:sldChg chg="modSp">
        <pc:chgData name="Alessandra De Luca" userId="S::alessandra.deluca@emea.nttdata.com::d2da0155-8e51-46e9-b8c5-58461e758808" providerId="AD" clId="Web-{DDFF07AB-088F-47AA-AF5F-B82895F4F04E}" dt="2020-12-14T10:50:11.164" v="29" actId="20577"/>
        <pc:sldMkLst>
          <pc:docMk/>
          <pc:sldMk cId="0" sldId="294"/>
        </pc:sldMkLst>
        <pc:spChg chg="mod">
          <ac:chgData name="Alessandra De Luca" userId="S::alessandra.deluca@emea.nttdata.com::d2da0155-8e51-46e9-b8c5-58461e758808" providerId="AD" clId="Web-{DDFF07AB-088F-47AA-AF5F-B82895F4F04E}" dt="2020-12-14T10:50:11.164" v="29" actId="20577"/>
          <ac:spMkLst>
            <pc:docMk/>
            <pc:sldMk cId="0" sldId="294"/>
            <ac:spMk id="7" creationId="{00000000-0000-0000-0000-000000000000}"/>
          </ac:spMkLst>
        </pc:spChg>
      </pc:sldChg>
      <pc:sldChg chg="modSp">
        <pc:chgData name="Alessandra De Luca" userId="S::alessandra.deluca@emea.nttdata.com::d2da0155-8e51-46e9-b8c5-58461e758808" providerId="AD" clId="Web-{DDFF07AB-088F-47AA-AF5F-B82895F4F04E}" dt="2020-12-14T10:50:50.493" v="35" actId="20577"/>
        <pc:sldMkLst>
          <pc:docMk/>
          <pc:sldMk cId="0" sldId="295"/>
        </pc:sldMkLst>
        <pc:spChg chg="mod">
          <ac:chgData name="Alessandra De Luca" userId="S::alessandra.deluca@emea.nttdata.com::d2da0155-8e51-46e9-b8c5-58461e758808" providerId="AD" clId="Web-{DDFF07AB-088F-47AA-AF5F-B82895F4F04E}" dt="2020-12-14T10:50:50.493" v="35" actId="20577"/>
          <ac:spMkLst>
            <pc:docMk/>
            <pc:sldMk cId="0" sldId="295"/>
            <ac:spMk id="3" creationId="{00000000-0000-0000-0000-000000000000}"/>
          </ac:spMkLst>
        </pc:spChg>
      </pc:sldChg>
      <pc:sldChg chg="modSp">
        <pc:chgData name="Alessandra De Luca" userId="S::alessandra.deluca@emea.nttdata.com::d2da0155-8e51-46e9-b8c5-58461e758808" providerId="AD" clId="Web-{DDFF07AB-088F-47AA-AF5F-B82895F4F04E}" dt="2020-12-14T10:52:24.526" v="53" actId="20577"/>
        <pc:sldMkLst>
          <pc:docMk/>
          <pc:sldMk cId="0" sldId="299"/>
        </pc:sldMkLst>
        <pc:spChg chg="mod">
          <ac:chgData name="Alessandra De Luca" userId="S::alessandra.deluca@emea.nttdata.com::d2da0155-8e51-46e9-b8c5-58461e758808" providerId="AD" clId="Web-{DDFF07AB-088F-47AA-AF5F-B82895F4F04E}" dt="2020-12-14T10:52:24.526" v="53" actId="20577"/>
          <ac:spMkLst>
            <pc:docMk/>
            <pc:sldMk cId="0" sldId="299"/>
            <ac:spMk id="3" creationId="{00000000-0000-0000-0000-000000000000}"/>
          </ac:spMkLst>
        </pc:spChg>
        <pc:spChg chg="mod">
          <ac:chgData name="Alessandra De Luca" userId="S::alessandra.deluca@emea.nttdata.com::d2da0155-8e51-46e9-b8c5-58461e758808" providerId="AD" clId="Web-{DDFF07AB-088F-47AA-AF5F-B82895F4F04E}" dt="2020-12-14T10:52:03.057" v="41" actId="20577"/>
          <ac:spMkLst>
            <pc:docMk/>
            <pc:sldMk cId="0" sldId="299"/>
            <ac:spMk id="5" creationId="{00000000-0000-0000-0000-000000000000}"/>
          </ac:spMkLst>
        </pc:spChg>
        <pc:spChg chg="mod">
          <ac:chgData name="Alessandra De Luca" userId="S::alessandra.deluca@emea.nttdata.com::d2da0155-8e51-46e9-b8c5-58461e758808" providerId="AD" clId="Web-{DDFF07AB-088F-47AA-AF5F-B82895F4F04E}" dt="2020-12-14T10:52:11.964" v="48"/>
          <ac:spMkLst>
            <pc:docMk/>
            <pc:sldMk cId="0" sldId="299"/>
            <ac:spMk id="9" creationId="{00000000-0000-0000-0000-000000000000}"/>
          </ac:spMkLst>
        </pc:spChg>
        <pc:spChg chg="mod">
          <ac:chgData name="Alessandra De Luca" userId="S::alessandra.deluca@emea.nttdata.com::d2da0155-8e51-46e9-b8c5-58461e758808" providerId="AD" clId="Web-{DDFF07AB-088F-47AA-AF5F-B82895F4F04E}" dt="2020-12-14T10:52:11.979" v="49"/>
          <ac:spMkLst>
            <pc:docMk/>
            <pc:sldMk cId="0" sldId="299"/>
            <ac:spMk id="10" creationId="{00000000-0000-0000-0000-000000000000}"/>
          </ac:spMkLst>
        </pc:spChg>
        <pc:spChg chg="mod">
          <ac:chgData name="Alessandra De Luca" userId="S::alessandra.deluca@emea.nttdata.com::d2da0155-8e51-46e9-b8c5-58461e758808" providerId="AD" clId="Web-{DDFF07AB-088F-47AA-AF5F-B82895F4F04E}" dt="2020-12-14T10:52:11.995" v="50"/>
          <ac:spMkLst>
            <pc:docMk/>
            <pc:sldMk cId="0" sldId="299"/>
            <ac:spMk id="11" creationId="{00000000-0000-0000-0000-000000000000}"/>
          </ac:spMkLst>
        </pc:spChg>
      </pc:sldChg>
      <pc:sldChg chg="modSp">
        <pc:chgData name="Alessandra De Luca" userId="S::alessandra.deluca@emea.nttdata.com::d2da0155-8e51-46e9-b8c5-58461e758808" providerId="AD" clId="Web-{DDFF07AB-088F-47AA-AF5F-B82895F4F04E}" dt="2020-12-14T10:52:55.730" v="56" actId="20577"/>
        <pc:sldMkLst>
          <pc:docMk/>
          <pc:sldMk cId="0" sldId="300"/>
        </pc:sldMkLst>
        <pc:spChg chg="mod">
          <ac:chgData name="Alessandra De Luca" userId="S::alessandra.deluca@emea.nttdata.com::d2da0155-8e51-46e9-b8c5-58461e758808" providerId="AD" clId="Web-{DDFF07AB-088F-47AA-AF5F-B82895F4F04E}" dt="2020-12-14T10:52:55.730" v="56" actId="20577"/>
          <ac:spMkLst>
            <pc:docMk/>
            <pc:sldMk cId="0" sldId="300"/>
            <ac:spMk id="3" creationId="{00000000-0000-0000-0000-000000000000}"/>
          </ac:spMkLst>
        </pc:spChg>
      </pc:sldChg>
      <pc:sldChg chg="modSp">
        <pc:chgData name="Alessandra De Luca" userId="S::alessandra.deluca@emea.nttdata.com::d2da0155-8e51-46e9-b8c5-58461e758808" providerId="AD" clId="Web-{DDFF07AB-088F-47AA-AF5F-B82895F4F04E}" dt="2020-12-14T10:37:40.633" v="5" actId="20577"/>
        <pc:sldMkLst>
          <pc:docMk/>
          <pc:sldMk cId="3117973494" sldId="406"/>
        </pc:sldMkLst>
        <pc:spChg chg="mod">
          <ac:chgData name="Alessandra De Luca" userId="S::alessandra.deluca@emea.nttdata.com::d2da0155-8e51-46e9-b8c5-58461e758808" providerId="AD" clId="Web-{DDFF07AB-088F-47AA-AF5F-B82895F4F04E}" dt="2020-12-14T10:37:40.633" v="5" actId="20577"/>
          <ac:spMkLst>
            <pc:docMk/>
            <pc:sldMk cId="3117973494" sldId="406"/>
            <ac:spMk id="3" creationId="{00000000-0000-0000-0000-000000000000}"/>
          </ac:spMkLst>
        </pc:spChg>
      </pc:sldChg>
    </pc:docChg>
  </pc:docChgLst>
  <pc:docChgLst>
    <pc:chgData name="Alessandra De Luca" userId="S::alessandra.deluca@emea.nttdata.com::d2da0155-8e51-46e9-b8c5-58461e758808" providerId="AD" clId="Web-{17D130C5-2C1F-40B9-ACE8-471C6F253767}"/>
    <pc:docChg chg="modSld">
      <pc:chgData name="Alessandra De Luca" userId="S::alessandra.deluca@emea.nttdata.com::d2da0155-8e51-46e9-b8c5-58461e758808" providerId="AD" clId="Web-{17D130C5-2C1F-40B9-ACE8-471C6F253767}" dt="2020-12-14T11:13:42.535" v="19" actId="20577"/>
      <pc:docMkLst>
        <pc:docMk/>
      </pc:docMkLst>
      <pc:sldChg chg="modSp">
        <pc:chgData name="Alessandra De Luca" userId="S::alessandra.deluca@emea.nttdata.com::d2da0155-8e51-46e9-b8c5-58461e758808" providerId="AD" clId="Web-{17D130C5-2C1F-40B9-ACE8-471C6F253767}" dt="2020-12-14T11:13:42.535" v="19" actId="20577"/>
        <pc:sldMkLst>
          <pc:docMk/>
          <pc:sldMk cId="0" sldId="305"/>
        </pc:sldMkLst>
        <pc:spChg chg="mod">
          <ac:chgData name="Alessandra De Luca" userId="S::alessandra.deluca@emea.nttdata.com::d2da0155-8e51-46e9-b8c5-58461e758808" providerId="AD" clId="Web-{17D130C5-2C1F-40B9-ACE8-471C6F253767}" dt="2020-12-14T11:13:16.081" v="8" actId="20577"/>
          <ac:spMkLst>
            <pc:docMk/>
            <pc:sldMk cId="0" sldId="305"/>
            <ac:spMk id="5" creationId="{00000000-0000-0000-0000-000000000000}"/>
          </ac:spMkLst>
        </pc:spChg>
        <pc:spChg chg="mod">
          <ac:chgData name="Alessandra De Luca" userId="S::alessandra.deluca@emea.nttdata.com::d2da0155-8e51-46e9-b8c5-58461e758808" providerId="AD" clId="Web-{17D130C5-2C1F-40B9-ACE8-471C6F253767}" dt="2020-12-14T11:13:31.394" v="17" actId="14100"/>
          <ac:spMkLst>
            <pc:docMk/>
            <pc:sldMk cId="0" sldId="305"/>
            <ac:spMk id="20" creationId="{00000000-0000-0000-0000-000000000000}"/>
          </ac:spMkLst>
        </pc:spChg>
        <pc:spChg chg="mod">
          <ac:chgData name="Alessandra De Luca" userId="S::alessandra.deluca@emea.nttdata.com::d2da0155-8e51-46e9-b8c5-58461e758808" providerId="AD" clId="Web-{17D130C5-2C1F-40B9-ACE8-471C6F253767}" dt="2020-12-14T11:13:42.535" v="19" actId="20577"/>
          <ac:spMkLst>
            <pc:docMk/>
            <pc:sldMk cId="0" sldId="305"/>
            <ac:spMk id="22" creationId="{00000000-0000-0000-0000-000000000000}"/>
          </ac:spMkLst>
        </pc:spChg>
      </pc:sldChg>
    </pc:docChg>
  </pc:docChgLst>
  <pc:docChgLst>
    <pc:chgData name="Alessandra De Luca" userId="S::alessandra.deluca@emea.nttdata.com::d2da0155-8e51-46e9-b8c5-58461e758808" providerId="AD" clId="Web-{D0B16FCE-CC3D-49C2-82A7-09A927417A8C}"/>
    <pc:docChg chg="modSld">
      <pc:chgData name="Alessandra De Luca" userId="S::alessandra.deluca@emea.nttdata.com::d2da0155-8e51-46e9-b8c5-58461e758808" providerId="AD" clId="Web-{D0B16FCE-CC3D-49C2-82A7-09A927417A8C}" dt="2020-12-03T11:35:24.249" v="6" actId="20577"/>
      <pc:docMkLst>
        <pc:docMk/>
      </pc:docMkLst>
      <pc:sldChg chg="modSp">
        <pc:chgData name="Alessandra De Luca" userId="S::alessandra.deluca@emea.nttdata.com::d2da0155-8e51-46e9-b8c5-58461e758808" providerId="AD" clId="Web-{D0B16FCE-CC3D-49C2-82A7-09A927417A8C}" dt="2020-12-03T11:34:17.904" v="2" actId="20577"/>
        <pc:sldMkLst>
          <pc:docMk/>
          <pc:sldMk cId="1811433219" sldId="404"/>
        </pc:sldMkLst>
        <pc:spChg chg="mod">
          <ac:chgData name="Alessandra De Luca" userId="S::alessandra.deluca@emea.nttdata.com::d2da0155-8e51-46e9-b8c5-58461e758808" providerId="AD" clId="Web-{D0B16FCE-CC3D-49C2-82A7-09A927417A8C}" dt="2020-12-03T11:34:17.904" v="2" actId="20577"/>
          <ac:spMkLst>
            <pc:docMk/>
            <pc:sldMk cId="1811433219" sldId="404"/>
            <ac:spMk id="3" creationId="{00000000-0000-0000-0000-000000000000}"/>
          </ac:spMkLst>
        </pc:spChg>
      </pc:sldChg>
      <pc:sldChg chg="modSp">
        <pc:chgData name="Alessandra De Luca" userId="S::alessandra.deluca@emea.nttdata.com::d2da0155-8e51-46e9-b8c5-58461e758808" providerId="AD" clId="Web-{D0B16FCE-CC3D-49C2-82A7-09A927417A8C}" dt="2020-12-03T11:35:24.249" v="6" actId="20577"/>
        <pc:sldMkLst>
          <pc:docMk/>
          <pc:sldMk cId="3468169400" sldId="405"/>
        </pc:sldMkLst>
        <pc:spChg chg="mod">
          <ac:chgData name="Alessandra De Luca" userId="S::alessandra.deluca@emea.nttdata.com::d2da0155-8e51-46e9-b8c5-58461e758808" providerId="AD" clId="Web-{D0B16FCE-CC3D-49C2-82A7-09A927417A8C}" dt="2020-12-03T11:35:24.249" v="6" actId="20577"/>
          <ac:spMkLst>
            <pc:docMk/>
            <pc:sldMk cId="3468169400" sldId="405"/>
            <ac:spMk id="3" creationId="{00000000-0000-0000-0000-000000000000}"/>
          </ac:spMkLst>
        </pc:spChg>
      </pc:sldChg>
    </pc:docChg>
  </pc:docChgLst>
  <pc:docChgLst>
    <pc:chgData name="Alessandra De Luca" userId="S::alessandra.deluca@emea.nttdata.com::d2da0155-8e51-46e9-b8c5-58461e758808" providerId="AD" clId="Web-{2EC2F468-D1EA-4BA5-9A23-05A883441180}"/>
    <pc:docChg chg="modSld">
      <pc:chgData name="Alessandra De Luca" userId="S::alessandra.deluca@emea.nttdata.com::d2da0155-8e51-46e9-b8c5-58461e758808" providerId="AD" clId="Web-{2EC2F468-D1EA-4BA5-9A23-05A883441180}" dt="2020-12-14T11:07:17.907" v="237" actId="20577"/>
      <pc:docMkLst>
        <pc:docMk/>
      </pc:docMkLst>
      <pc:sldChg chg="modSp modNotes">
        <pc:chgData name="Alessandra De Luca" userId="S::alessandra.deluca@emea.nttdata.com::d2da0155-8e51-46e9-b8c5-58461e758808" providerId="AD" clId="Web-{2EC2F468-D1EA-4BA5-9A23-05A883441180}" dt="2020-12-14T10:58:33.113" v="93"/>
        <pc:sldMkLst>
          <pc:docMk/>
          <pc:sldMk cId="0" sldId="300"/>
        </pc:sldMkLst>
        <pc:graphicFrameChg chg="mod modGraphic">
          <ac:chgData name="Alessandra De Luca" userId="S::alessandra.deluca@emea.nttdata.com::d2da0155-8e51-46e9-b8c5-58461e758808" providerId="AD" clId="Web-{2EC2F468-D1EA-4BA5-9A23-05A883441180}" dt="2020-12-14T10:57:25.872" v="69"/>
          <ac:graphicFrameMkLst>
            <pc:docMk/>
            <pc:sldMk cId="0" sldId="300"/>
            <ac:graphicFrameMk id="4" creationId="{00000000-0000-0000-0000-000000000000}"/>
          </ac:graphicFrameMkLst>
        </pc:graphicFrameChg>
      </pc:sldChg>
      <pc:sldChg chg="modSp">
        <pc:chgData name="Alessandra De Luca" userId="S::alessandra.deluca@emea.nttdata.com::d2da0155-8e51-46e9-b8c5-58461e758808" providerId="AD" clId="Web-{2EC2F468-D1EA-4BA5-9A23-05A883441180}" dt="2020-12-14T11:01:53.493" v="171"/>
        <pc:sldMkLst>
          <pc:docMk/>
          <pc:sldMk cId="0" sldId="301"/>
        </pc:sldMkLst>
        <pc:spChg chg="mod">
          <ac:chgData name="Alessandra De Luca" userId="S::alessandra.deluca@emea.nttdata.com::d2da0155-8e51-46e9-b8c5-58461e758808" providerId="AD" clId="Web-{2EC2F468-D1EA-4BA5-9A23-05A883441180}" dt="2020-12-14T11:01:15.774" v="160" actId="20577"/>
          <ac:spMkLst>
            <pc:docMk/>
            <pc:sldMk cId="0" sldId="301"/>
            <ac:spMk id="3" creationId="{00000000-0000-0000-0000-000000000000}"/>
          </ac:spMkLst>
        </pc:spChg>
        <pc:spChg chg="mod">
          <ac:chgData name="Alessandra De Luca" userId="S::alessandra.deluca@emea.nttdata.com::d2da0155-8e51-46e9-b8c5-58461e758808" providerId="AD" clId="Web-{2EC2F468-D1EA-4BA5-9A23-05A883441180}" dt="2020-12-14T10:58:56.177" v="109" actId="20577"/>
          <ac:spMkLst>
            <pc:docMk/>
            <pc:sldMk cId="0" sldId="301"/>
            <ac:spMk id="5" creationId="{00000000-0000-0000-0000-000000000000}"/>
          </ac:spMkLst>
        </pc:spChg>
        <pc:spChg chg="mod">
          <ac:chgData name="Alessandra De Luca" userId="S::alessandra.deluca@emea.nttdata.com::d2da0155-8e51-46e9-b8c5-58461e758808" providerId="AD" clId="Web-{2EC2F468-D1EA-4BA5-9A23-05A883441180}" dt="2020-12-14T10:58:47.520" v="100"/>
          <ac:spMkLst>
            <pc:docMk/>
            <pc:sldMk cId="0" sldId="301"/>
            <ac:spMk id="9" creationId="{00000000-0000-0000-0000-000000000000}"/>
          </ac:spMkLst>
        </pc:spChg>
        <pc:spChg chg="mod">
          <ac:chgData name="Alessandra De Luca" userId="S::alessandra.deluca@emea.nttdata.com::d2da0155-8e51-46e9-b8c5-58461e758808" providerId="AD" clId="Web-{2EC2F468-D1EA-4BA5-9A23-05A883441180}" dt="2020-12-14T10:58:47.536" v="101"/>
          <ac:spMkLst>
            <pc:docMk/>
            <pc:sldMk cId="0" sldId="301"/>
            <ac:spMk id="10" creationId="{00000000-0000-0000-0000-000000000000}"/>
          </ac:spMkLst>
        </pc:spChg>
        <pc:spChg chg="mod">
          <ac:chgData name="Alessandra De Luca" userId="S::alessandra.deluca@emea.nttdata.com::d2da0155-8e51-46e9-b8c5-58461e758808" providerId="AD" clId="Web-{2EC2F468-D1EA-4BA5-9A23-05A883441180}" dt="2020-12-14T10:58:47.567" v="102"/>
          <ac:spMkLst>
            <pc:docMk/>
            <pc:sldMk cId="0" sldId="301"/>
            <ac:spMk id="11" creationId="{00000000-0000-0000-0000-000000000000}"/>
          </ac:spMkLst>
        </pc:spChg>
        <pc:spChg chg="mod">
          <ac:chgData name="Alessandra De Luca" userId="S::alessandra.deluca@emea.nttdata.com::d2da0155-8e51-46e9-b8c5-58461e758808" providerId="AD" clId="Web-{2EC2F468-D1EA-4BA5-9A23-05A883441180}" dt="2020-12-14T11:01:43.524" v="165" actId="20577"/>
          <ac:spMkLst>
            <pc:docMk/>
            <pc:sldMk cId="0" sldId="301"/>
            <ac:spMk id="15" creationId="{00000000-0000-0000-0000-000000000000}"/>
          </ac:spMkLst>
        </pc:spChg>
        <pc:spChg chg="mod">
          <ac:chgData name="Alessandra De Luca" userId="S::alessandra.deluca@emea.nttdata.com::d2da0155-8e51-46e9-b8c5-58461e758808" providerId="AD" clId="Web-{2EC2F468-D1EA-4BA5-9A23-05A883441180}" dt="2020-12-14T11:01:48.478" v="168"/>
          <ac:spMkLst>
            <pc:docMk/>
            <pc:sldMk cId="0" sldId="301"/>
            <ac:spMk id="16" creationId="{00000000-0000-0000-0000-000000000000}"/>
          </ac:spMkLst>
        </pc:spChg>
        <pc:spChg chg="mod">
          <ac:chgData name="Alessandra De Luca" userId="S::alessandra.deluca@emea.nttdata.com::d2da0155-8e51-46e9-b8c5-58461e758808" providerId="AD" clId="Web-{2EC2F468-D1EA-4BA5-9A23-05A883441180}" dt="2020-12-14T11:01:53.493" v="171"/>
          <ac:spMkLst>
            <pc:docMk/>
            <pc:sldMk cId="0" sldId="301"/>
            <ac:spMk id="17" creationId="{00000000-0000-0000-0000-000000000000}"/>
          </ac:spMkLst>
        </pc:spChg>
      </pc:sldChg>
      <pc:sldChg chg="modSp modNotes">
        <pc:chgData name="Alessandra De Luca" userId="S::alessandra.deluca@emea.nttdata.com::d2da0155-8e51-46e9-b8c5-58461e758808" providerId="AD" clId="Web-{2EC2F468-D1EA-4BA5-9A23-05A883441180}" dt="2020-12-14T11:04:57.513" v="201"/>
        <pc:sldMkLst>
          <pc:docMk/>
          <pc:sldMk cId="0" sldId="302"/>
        </pc:sldMkLst>
        <pc:spChg chg="mod">
          <ac:chgData name="Alessandra De Luca" userId="S::alessandra.deluca@emea.nttdata.com::d2da0155-8e51-46e9-b8c5-58461e758808" providerId="AD" clId="Web-{2EC2F468-D1EA-4BA5-9A23-05A883441180}" dt="2020-12-14T11:04:37.153" v="197" actId="20577"/>
          <ac:spMkLst>
            <pc:docMk/>
            <pc:sldMk cId="0" sldId="302"/>
            <ac:spMk id="3" creationId="{00000000-0000-0000-0000-000000000000}"/>
          </ac:spMkLst>
        </pc:spChg>
        <pc:spChg chg="mod">
          <ac:chgData name="Alessandra De Luca" userId="S::alessandra.deluca@emea.nttdata.com::d2da0155-8e51-46e9-b8c5-58461e758808" providerId="AD" clId="Web-{2EC2F468-D1EA-4BA5-9A23-05A883441180}" dt="2020-12-14T11:02:13.306" v="173"/>
          <ac:spMkLst>
            <pc:docMk/>
            <pc:sldMk cId="0" sldId="302"/>
            <ac:spMk id="7" creationId="{00000000-0000-0000-0000-000000000000}"/>
          </ac:spMkLst>
        </pc:spChg>
        <pc:spChg chg="mod">
          <ac:chgData name="Alessandra De Luca" userId="S::alessandra.deluca@emea.nttdata.com::d2da0155-8e51-46e9-b8c5-58461e758808" providerId="AD" clId="Web-{2EC2F468-D1EA-4BA5-9A23-05A883441180}" dt="2020-12-14T11:02:18.072" v="176"/>
          <ac:spMkLst>
            <pc:docMk/>
            <pc:sldMk cId="0" sldId="302"/>
            <ac:spMk id="8" creationId="{00000000-0000-0000-0000-000000000000}"/>
          </ac:spMkLst>
        </pc:spChg>
        <pc:spChg chg="mod">
          <ac:chgData name="Alessandra De Luca" userId="S::alessandra.deluca@emea.nttdata.com::d2da0155-8e51-46e9-b8c5-58461e758808" providerId="AD" clId="Web-{2EC2F468-D1EA-4BA5-9A23-05A883441180}" dt="2020-12-14T11:02:21.588" v="178"/>
          <ac:spMkLst>
            <pc:docMk/>
            <pc:sldMk cId="0" sldId="302"/>
            <ac:spMk id="9" creationId="{00000000-0000-0000-0000-000000000000}"/>
          </ac:spMkLst>
        </pc:spChg>
      </pc:sldChg>
      <pc:sldChg chg="modSp">
        <pc:chgData name="Alessandra De Luca" userId="S::alessandra.deluca@emea.nttdata.com::d2da0155-8e51-46e9-b8c5-58461e758808" providerId="AD" clId="Web-{2EC2F468-D1EA-4BA5-9A23-05A883441180}" dt="2020-12-14T11:07:17.907" v="237" actId="20577"/>
        <pc:sldMkLst>
          <pc:docMk/>
          <pc:sldMk cId="0" sldId="304"/>
        </pc:sldMkLst>
        <pc:spChg chg="mod">
          <ac:chgData name="Alessandra De Luca" userId="S::alessandra.deluca@emea.nttdata.com::d2da0155-8e51-46e9-b8c5-58461e758808" providerId="AD" clId="Web-{2EC2F468-D1EA-4BA5-9A23-05A883441180}" dt="2020-12-14T11:06:53.266" v="220"/>
          <ac:spMkLst>
            <pc:docMk/>
            <pc:sldMk cId="0" sldId="304"/>
            <ac:spMk id="3" creationId="{00000000-0000-0000-0000-000000000000}"/>
          </ac:spMkLst>
        </pc:spChg>
        <pc:spChg chg="mod">
          <ac:chgData name="Alessandra De Luca" userId="S::alessandra.deluca@emea.nttdata.com::d2da0155-8e51-46e9-b8c5-58461e758808" providerId="AD" clId="Web-{2EC2F468-D1EA-4BA5-9A23-05A883441180}" dt="2020-12-14T11:07:03.672" v="232" actId="20577"/>
          <ac:spMkLst>
            <pc:docMk/>
            <pc:sldMk cId="0" sldId="304"/>
            <ac:spMk id="5" creationId="{00000000-0000-0000-0000-000000000000}"/>
          </ac:spMkLst>
        </pc:spChg>
        <pc:spChg chg="mod">
          <ac:chgData name="Alessandra De Luca" userId="S::alessandra.deluca@emea.nttdata.com::d2da0155-8e51-46e9-b8c5-58461e758808" providerId="AD" clId="Web-{2EC2F468-D1EA-4BA5-9A23-05A883441180}" dt="2020-12-14T11:05:59.843" v="207"/>
          <ac:spMkLst>
            <pc:docMk/>
            <pc:sldMk cId="0" sldId="304"/>
            <ac:spMk id="9" creationId="{00000000-0000-0000-0000-000000000000}"/>
          </ac:spMkLst>
        </pc:spChg>
        <pc:spChg chg="mod">
          <ac:chgData name="Alessandra De Luca" userId="S::alessandra.deluca@emea.nttdata.com::d2da0155-8e51-46e9-b8c5-58461e758808" providerId="AD" clId="Web-{2EC2F468-D1EA-4BA5-9A23-05A883441180}" dt="2020-12-14T11:05:59.843" v="208"/>
          <ac:spMkLst>
            <pc:docMk/>
            <pc:sldMk cId="0" sldId="304"/>
            <ac:spMk id="10" creationId="{00000000-0000-0000-0000-000000000000}"/>
          </ac:spMkLst>
        </pc:spChg>
        <pc:spChg chg="mod">
          <ac:chgData name="Alessandra De Luca" userId="S::alessandra.deluca@emea.nttdata.com::d2da0155-8e51-46e9-b8c5-58461e758808" providerId="AD" clId="Web-{2EC2F468-D1EA-4BA5-9A23-05A883441180}" dt="2020-12-14T11:05:59.858" v="209"/>
          <ac:spMkLst>
            <pc:docMk/>
            <pc:sldMk cId="0" sldId="304"/>
            <ac:spMk id="11" creationId="{00000000-0000-0000-0000-000000000000}"/>
          </ac:spMkLst>
        </pc:spChg>
        <pc:spChg chg="mod">
          <ac:chgData name="Alessandra De Luca" userId="S::alessandra.deluca@emea.nttdata.com::d2da0155-8e51-46e9-b8c5-58461e758808" providerId="AD" clId="Web-{2EC2F468-D1EA-4BA5-9A23-05A883441180}" dt="2020-12-14T11:06:37.578" v="218"/>
          <ac:spMkLst>
            <pc:docMk/>
            <pc:sldMk cId="0" sldId="304"/>
            <ac:spMk id="15" creationId="{00000000-0000-0000-0000-000000000000}"/>
          </ac:spMkLst>
        </pc:spChg>
        <pc:spChg chg="mod">
          <ac:chgData name="Alessandra De Luca" userId="S::alessandra.deluca@emea.nttdata.com::d2da0155-8e51-46e9-b8c5-58461e758808" providerId="AD" clId="Web-{2EC2F468-D1EA-4BA5-9A23-05A883441180}" dt="2020-12-14T11:06:12.874" v="211"/>
          <ac:spMkLst>
            <pc:docMk/>
            <pc:sldMk cId="0" sldId="304"/>
            <ac:spMk id="16" creationId="{00000000-0000-0000-0000-000000000000}"/>
          </ac:spMkLst>
        </pc:spChg>
        <pc:spChg chg="mod">
          <ac:chgData name="Alessandra De Luca" userId="S::alessandra.deluca@emea.nttdata.com::d2da0155-8e51-46e9-b8c5-58461e758808" providerId="AD" clId="Web-{2EC2F468-D1EA-4BA5-9A23-05A883441180}" dt="2020-12-14T11:06:25.750" v="215"/>
          <ac:spMkLst>
            <pc:docMk/>
            <pc:sldMk cId="0" sldId="304"/>
            <ac:spMk id="17" creationId="{00000000-0000-0000-0000-000000000000}"/>
          </ac:spMkLst>
        </pc:spChg>
        <pc:spChg chg="mod">
          <ac:chgData name="Alessandra De Luca" userId="S::alessandra.deluca@emea.nttdata.com::d2da0155-8e51-46e9-b8c5-58461e758808" providerId="AD" clId="Web-{2EC2F468-D1EA-4BA5-9A23-05A883441180}" dt="2020-12-14T11:07:11.688" v="235" actId="20577"/>
          <ac:spMkLst>
            <pc:docMk/>
            <pc:sldMk cId="0" sldId="304"/>
            <ac:spMk id="20" creationId="{00000000-0000-0000-0000-000000000000}"/>
          </ac:spMkLst>
        </pc:spChg>
        <pc:spChg chg="mod">
          <ac:chgData name="Alessandra De Luca" userId="S::alessandra.deluca@emea.nttdata.com::d2da0155-8e51-46e9-b8c5-58461e758808" providerId="AD" clId="Web-{2EC2F468-D1EA-4BA5-9A23-05A883441180}" dt="2020-12-14T11:07:17.907" v="237" actId="20577"/>
          <ac:spMkLst>
            <pc:docMk/>
            <pc:sldMk cId="0" sldId="304"/>
            <ac:spMk id="22" creationId="{00000000-0000-0000-0000-000000000000}"/>
          </ac:spMkLst>
        </pc:spChg>
        <pc:picChg chg="mod">
          <ac:chgData name="Alessandra De Luca" userId="S::alessandra.deluca@emea.nttdata.com::d2da0155-8e51-46e9-b8c5-58461e758808" providerId="AD" clId="Web-{2EC2F468-D1EA-4BA5-9A23-05A883441180}" dt="2020-12-14T11:06:43.984" v="219" actId="1076"/>
          <ac:picMkLst>
            <pc:docMk/>
            <pc:sldMk cId="0" sldId="304"/>
            <ac:picMk id="2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Rot="1" noChangeAspect="1"/>
          </p:cNvSpPr>
          <p:nvPr>
            <p:ph type="sldImg" idx="2"/>
          </p:nvPr>
        </p:nvSpPr>
        <p:spPr>
          <a:xfrm>
            <a:off x="215999" y="812517"/>
            <a:ext cx="7127281" cy="4008958"/>
          </a:xfrm>
          <a:prstGeom prst="rect">
            <a:avLst/>
          </a:prstGeom>
          <a:noFill/>
          <a:ln>
            <a:noFill/>
            <a:prstDash val="solid"/>
          </a:ln>
        </p:spPr>
      </p:sp>
      <p:sp>
        <p:nvSpPr>
          <p:cNvPr id="3" name="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r>
              <a:rPr lang="en-US"/>
              <a:t>Click to edit the notes format</a:t>
            </a:r>
          </a:p>
        </p:txBody>
      </p:sp>
      <p:sp>
        <p:nvSpPr>
          <p:cNvPr id="4" name="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4572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&lt;header&gt;</a:t>
            </a:r>
          </a:p>
        </p:txBody>
      </p:sp>
      <p:sp>
        <p:nvSpPr>
          <p:cNvPr id="5" name="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&lt;date/time&gt;</a:t>
            </a:r>
          </a:p>
        </p:txBody>
      </p:sp>
      <p:sp>
        <p:nvSpPr>
          <p:cNvPr id="6" name="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4572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&lt;footer&gt;</a:t>
            </a:r>
          </a:p>
        </p:txBody>
      </p:sp>
      <p:sp>
        <p:nvSpPr>
          <p:cNvPr id="7" name="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4572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fld id="{69533866-2ACC-40BE-BDA5-8C4EBF597A17}" type="slidenum">
              <a:t>‹#›</a:t>
            </a:fld>
            <a:endParaRPr lang="en-US"/>
          </a:p>
        </p:txBody>
      </p:sp>
    </p:spTree>
    <p:extLst>
      <p:ext uri="{BB962C8B-B14F-4D97-AF65-F5344CB8AC3E}">
        <p14:creationId xmlns:p14="http://schemas.microsoft.com/office/powerpoint/2010/main" val="2524232947"/>
      </p:ext>
    </p:extLst>
  </p:cSld>
  <p:clrMap bg1="lt1" tx1="dk1" bg2="lt2" tx2="dk2" accent1="accent1" accent2="accent2" accent3="accent3" accent4="accent4" accent5="accent5" accent6="accent6" hlink="hlink" folHlink="folHlink"/>
  <p:notesStyle>
    <a:lvl1pPr marL="0" marR="0" lvl="0" indent="0" algn="l" defTabSz="457200" rtl="0" fontAlgn="auto" hangingPunct="1">
      <a:lnSpc>
        <a:spcPct val="100000"/>
      </a:lnSpc>
      <a:spcBef>
        <a:spcPts val="0"/>
      </a:spcBef>
      <a:spcAft>
        <a:spcPts val="0"/>
      </a:spcAft>
      <a:buNone/>
      <a:tabLst/>
      <a:defRPr lang="en-US" sz="2000" b="0" i="0" u="none" strike="noStrike" kern="1200" cap="none" spc="-1" baseline="0">
        <a:solidFill>
          <a:srgbClr val="000000"/>
        </a:solidFill>
        <a:uFillTx/>
        <a:latin typeface="Arial"/>
        <a:ea typeface="DejaVu Sans"/>
        <a:cs typeface="DejaVu San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5800" y="1143000"/>
            <a:ext cx="5486400" cy="3086100"/>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Benvenuto nelle diapositive del programma di studio</a:t>
            </a:r>
            <a:r>
              <a:rPr lang="it-IT" sz="1200" baseline="0" dirty="0">
                <a:latin typeface="Roboto"/>
              </a:rPr>
              <a:t> </a:t>
            </a:r>
            <a:r>
              <a:rPr lang="it-IT" sz="1200" dirty="0">
                <a:latin typeface="Roboto"/>
              </a:rPr>
              <a:t>OpenChain. Queste diapositive possono essere utilizzate per aiutare a formare i team interni sui problemi di Open Source </a:t>
            </a:r>
            <a:r>
              <a:rPr lang="it-IT" sz="1200" dirty="0" err="1">
                <a:latin typeface="Roboto"/>
              </a:rPr>
              <a:t>Compliance</a:t>
            </a:r>
            <a:r>
              <a:rPr lang="it-IT" sz="1200" dirty="0">
                <a:latin typeface="Roboto"/>
              </a:rPr>
              <a:t> e per uniformarsi alla specifica OpenChain.</a:t>
            </a:r>
          </a:p>
          <a:p>
            <a:pPr marL="215999" lvl="0" indent="-215999"/>
            <a:endParaRPr lang="it-IT" sz="1200" dirty="0">
              <a:latin typeface="Roboto"/>
            </a:endParaRPr>
          </a:p>
          <a:p>
            <a:pPr marL="215999" lvl="0" indent="-215999"/>
            <a:r>
              <a:rPr lang="it-IT" sz="1200" dirty="0">
                <a:latin typeface="Roboto"/>
              </a:rPr>
              <a:t>Puoi consegnare queste diapositive come una sessione di formazione di mezza giornata oppure puoi consegnare ogni capitolo come modulo separato. Si noti che ogni capitolo la</a:t>
            </a:r>
            <a:r>
              <a:rPr lang="it-IT" sz="1200" baseline="0" dirty="0">
                <a:latin typeface="Roboto"/>
              </a:rPr>
              <a:t> </a:t>
            </a:r>
            <a:r>
              <a:rPr lang="it-IT" sz="1200" dirty="0">
                <a:latin typeface="Roboto"/>
              </a:rPr>
              <a:t>diapositiva «Verifica</a:t>
            </a:r>
            <a:r>
              <a:rPr lang="it-IT" sz="1200" baseline="0" dirty="0">
                <a:latin typeface="Roboto"/>
              </a:rPr>
              <a:t> le tue conoscenze»</a:t>
            </a:r>
            <a:r>
              <a:rPr lang="it-IT" sz="1200" dirty="0">
                <a:latin typeface="Roboto"/>
              </a:rPr>
              <a:t> con domande e risposte nelle note. Queste domande possono essere utilizzate come base per test interni riguardo alla Open Source </a:t>
            </a:r>
            <a:r>
              <a:rPr lang="it-IT" sz="1200" dirty="0" err="1">
                <a:latin typeface="Roboto"/>
              </a:rPr>
              <a:t>Compliance</a:t>
            </a:r>
            <a:r>
              <a:rPr lang="it-IT" sz="1200" dirty="0">
                <a:latin typeface="Roboto"/>
              </a:rPr>
              <a:t>.</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CE33CE0-A8B4-489E-85E4-5E07230F911A}" type="slidenum">
              <a:t>1</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28A5E01-EE9B-4DAE-81AD-829979D9F936}" type="slidenum">
              <a:t>10</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1000" y="695325"/>
            <a:ext cx="6094413"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Il diritto d'autore protegge le opere d'autore originali. È diverso dal brevetto in quanto il copyright protegge l'espressione di un'idea, mentre il brevetto protegge l'idea stessa sottostante. Esempi di opere d'autore includono fotografie, canzoni e codici di computer.</a:t>
            </a:r>
          </a:p>
          <a:p>
            <a:pPr marL="215999" lvl="0" indent="-215999"/>
            <a:endParaRPr lang="it-IT" sz="1200" dirty="0">
              <a:latin typeface="Roboto" pitchFamily="18"/>
            </a:endParaRPr>
          </a:p>
          <a:p>
            <a:pPr marL="215999" lvl="0" indent="-215999"/>
            <a:r>
              <a:rPr lang="it-IT" sz="1200" dirty="0">
                <a:latin typeface="Roboto" pitchFamily="18"/>
              </a:rPr>
              <a:t>I concetti più importanti di copyright per il software sono: diritto di riproduzione, diritto di realizzare opere creative (o diritto di modifica) e diritto di distribuzione.</a:t>
            </a:r>
          </a:p>
          <a:p>
            <a:pPr marL="215999" lvl="0" indent="-215999"/>
            <a:endParaRPr lang="it-IT" sz="1200" dirty="0">
              <a:latin typeface="Roboto" pitchFamily="18"/>
            </a:endParaRPr>
          </a:p>
          <a:p>
            <a:pPr marL="215999" lvl="0" indent="-215999"/>
            <a:r>
              <a:rPr lang="it-IT" sz="1200" dirty="0">
                <a:latin typeface="Roboto" pitchFamily="18"/>
              </a:rPr>
              <a:t>Il software può essere soggetto a brevetto. Il brevetto protegge il metodo di funzionamento, come il programma per computer. Tuttavia, il brevetto protegge la funzionalità e non le idee astratte.</a:t>
            </a:r>
          </a:p>
          <a:p>
            <a:pPr marL="215999" lvl="0" indent="-215999"/>
            <a:endParaRPr lang="it-IT" sz="1200" dirty="0">
              <a:latin typeface="Roboto" pitchFamily="18"/>
            </a:endParaRPr>
          </a:p>
          <a:p>
            <a:pPr marL="215999" lvl="0" indent="-215999"/>
            <a:r>
              <a:rPr lang="it-IT" sz="1200" dirty="0">
                <a:latin typeface="Roboto" pitchFamily="18"/>
              </a:rPr>
              <a:t>Il titolare del brevetto può escludere altri dalla pratica del brevetto, indipendentemente dal fatto che gli altri abbiano creato autonomamente il prodotto.</a:t>
            </a:r>
          </a:p>
          <a:p>
            <a:pPr marL="215999" lvl="0" indent="-215999"/>
            <a:endParaRPr lang="it-IT" sz="1200" dirty="0">
              <a:latin typeface="Roboto" pitchFamily="18"/>
            </a:endParaRPr>
          </a:p>
          <a:p>
            <a:pPr marL="215999" lvl="0" indent="-215999"/>
            <a:r>
              <a:rPr lang="it-IT" sz="1200" dirty="0">
                <a:latin typeface="Roboto" pitchFamily="18"/>
              </a:rPr>
              <a:t>Se</a:t>
            </a:r>
            <a:r>
              <a:rPr lang="it-IT" sz="1200" baseline="0" dirty="0">
                <a:latin typeface="Roboto" pitchFamily="18"/>
              </a:rPr>
              <a:t> il </a:t>
            </a:r>
            <a:r>
              <a:rPr lang="it-IT" sz="1200" dirty="0">
                <a:latin typeface="Roboto" pitchFamily="18"/>
              </a:rPr>
              <a:t>software è</a:t>
            </a:r>
            <a:r>
              <a:rPr lang="it-IT" sz="1200" baseline="0" dirty="0">
                <a:latin typeface="Roboto" pitchFamily="18"/>
              </a:rPr>
              <a:t> stato</a:t>
            </a:r>
            <a:r>
              <a:rPr lang="it-IT" sz="1200" dirty="0">
                <a:latin typeface="Roboto" pitchFamily="18"/>
              </a:rPr>
              <a:t> sviluppato in modo indipendente , potrebbe</a:t>
            </a:r>
            <a:r>
              <a:rPr lang="it-IT" sz="1200" baseline="0" dirty="0">
                <a:latin typeface="Roboto" pitchFamily="18"/>
              </a:rPr>
              <a:t> </a:t>
            </a:r>
            <a:r>
              <a:rPr lang="it-IT" sz="1200" dirty="0">
                <a:latin typeface="Roboto" pitchFamily="18"/>
              </a:rPr>
              <a:t>non esserci bisogno di una licenza di copyright se</a:t>
            </a:r>
            <a:r>
              <a:rPr lang="it-IT" sz="1200" baseline="0" dirty="0">
                <a:latin typeface="Roboto" pitchFamily="18"/>
              </a:rPr>
              <a:t> è possibile</a:t>
            </a:r>
            <a:r>
              <a:rPr lang="it-IT" sz="1200" dirty="0">
                <a:latin typeface="Roboto" pitchFamily="18"/>
              </a:rPr>
              <a:t> mostrare che lo sviluppo è</a:t>
            </a:r>
            <a:r>
              <a:rPr lang="it-IT" sz="1200" baseline="0" dirty="0">
                <a:latin typeface="Roboto" pitchFamily="18"/>
              </a:rPr>
              <a:t> avvenuto in modo </a:t>
            </a:r>
            <a:r>
              <a:rPr lang="it-IT" sz="1200" dirty="0">
                <a:latin typeface="Roboto" pitchFamily="18"/>
              </a:rPr>
              <a:t>indipendente e non si</a:t>
            </a:r>
            <a:r>
              <a:rPr lang="it-IT" sz="1200" baseline="0" dirty="0">
                <a:latin typeface="Roboto" pitchFamily="18"/>
              </a:rPr>
              <a:t> è</a:t>
            </a:r>
            <a:r>
              <a:rPr lang="it-IT" sz="1200" dirty="0">
                <a:latin typeface="Roboto" pitchFamily="18"/>
              </a:rPr>
              <a:t> avuto accesso all'opera protetta da copyright in questione. Questo è difficile se l'opera protetta da copyright è così popolare che sarebbe ragionevole presumere che</a:t>
            </a:r>
            <a:r>
              <a:rPr lang="it-IT" sz="1200" baseline="0" dirty="0">
                <a:latin typeface="Roboto" pitchFamily="18"/>
              </a:rPr>
              <a:t> si</a:t>
            </a:r>
            <a:r>
              <a:rPr lang="it-IT" sz="1200" dirty="0">
                <a:latin typeface="Roboto" pitchFamily="18"/>
              </a:rPr>
              <a:t> abbia avuto l’accesso. Se il software richiede un brevetto, si avrà bisogno di una licenza di brevetto indipendentemente dal fatto che il software</a:t>
            </a:r>
            <a:r>
              <a:rPr lang="it-IT" sz="1200" baseline="0" dirty="0">
                <a:latin typeface="Roboto" pitchFamily="18"/>
              </a:rPr>
              <a:t> sia stato</a:t>
            </a:r>
            <a:r>
              <a:rPr lang="it-IT" sz="1200" dirty="0">
                <a:latin typeface="Roboto" pitchFamily="18"/>
              </a:rPr>
              <a:t> sviluppato in modo indipendente. Un esempio potrebbe essere </a:t>
            </a:r>
            <a:r>
              <a:rPr lang="it-IT" sz="1200" dirty="0" err="1">
                <a:latin typeface="Roboto" pitchFamily="18"/>
              </a:rPr>
              <a:t>FFMpeg</a:t>
            </a:r>
            <a:r>
              <a:rPr lang="it-IT" sz="1200" dirty="0">
                <a:latin typeface="Roboto" pitchFamily="18"/>
              </a:rPr>
              <a:t>, un progetto software gratuito che fornisce i </a:t>
            </a:r>
            <a:r>
              <a:rPr lang="it-IT" sz="1200" dirty="0" err="1">
                <a:latin typeface="Roboto" pitchFamily="18"/>
              </a:rPr>
              <a:t>codec</a:t>
            </a:r>
            <a:r>
              <a:rPr lang="it-IT" sz="1200" dirty="0">
                <a:latin typeface="Roboto" pitchFamily="18"/>
              </a:rPr>
              <a:t> per la codifica e la decodifica dei video. Tuttavia, sarebbe comunque necessaria una licenza di brevetto per codificare e decodificare un determinato formato.</a:t>
            </a:r>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2BBF864-FDCA-450F-8942-0092059D2311}" type="slidenum">
              <a:t>10</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162616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7388" y="1143000"/>
            <a:ext cx="5483225" cy="30845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Questo capitolo è utile per avvocati, manager o sviluppatori che potrebbero non avere familiarità con le licenze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01A5C7-A440-417B-8799-2C9DB64BDC60}" type="slidenum">
              <a:t>11</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fornisce il "quadro generale" di ciò che fanno le licenze Open Source.</a:t>
            </a:r>
            <a:r>
              <a:rPr lang="it-IT" sz="1200" baseline="0" dirty="0">
                <a:latin typeface="Roboto"/>
              </a:rPr>
              <a:t> Cita</a:t>
            </a:r>
            <a:r>
              <a:rPr lang="it-IT" sz="1200" dirty="0">
                <a:latin typeface="Roboto"/>
              </a:rPr>
              <a:t> anche una risorsa dove è</a:t>
            </a:r>
            <a:r>
              <a:rPr lang="it-IT" sz="1200" baseline="0" dirty="0">
                <a:latin typeface="Roboto"/>
              </a:rPr>
              <a:t> possibile</a:t>
            </a:r>
            <a:r>
              <a:rPr lang="it-IT" sz="1200" dirty="0">
                <a:latin typeface="Roboto"/>
              </a:rPr>
              <a:t> trovare ulteriori informazioni su alcune licenze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EF28223-B576-4686-B0FB-DB47FB7C0863}" type="slidenum">
              <a:t>12</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le licenze Open Source "permissive", il tipo più basilare di licenza Open Source, che di solito ha requisiti minimi. Il requisito fondamentale è includere un avviso di copyright. Le licenze permissive non richiedono che il codice sorgente sia reso disponibile ai destinatari a valle. Il proprietario del codice fornisce il codice sorgente con la licenza Open Source, ma non richiede di fornire il codice sorgente ad altri.</a:t>
            </a:r>
            <a:r>
              <a:rPr lang="en-US" sz="1200" dirty="0">
                <a:latin typeface="Roboto"/>
              </a:rPr>
              <a:t> </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720FABC-349B-4326-8A02-35ED599D26D5}" type="slidenum">
              <a:t>13</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la reciprocità e il </a:t>
            </a:r>
            <a:r>
              <a:rPr lang="it-IT" sz="1200" dirty="0" err="1">
                <a:latin typeface="Roboto"/>
              </a:rPr>
              <a:t>copyleft</a:t>
            </a:r>
            <a:r>
              <a:rPr lang="it-IT" sz="1200" dirty="0">
                <a:latin typeface="Roboto"/>
              </a:rPr>
              <a:t>, un tipo più complesso di licenza Open Source che ha requisiti aggiuntivi rispetto alle licenze permissive. Richiedono la distribuzione dell'opera originale e delle opere derivate negli stessi termini dell'opera originale.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4E0B696-74A0-486F-B432-D912F418061B}" type="slidenum">
              <a:t>14</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le licenze proprietarie o </a:t>
            </a:r>
            <a:r>
              <a:rPr lang="it-IT" sz="1200" dirty="0" err="1">
                <a:latin typeface="Roboto"/>
              </a:rPr>
              <a:t>closed</a:t>
            </a:r>
            <a:r>
              <a:rPr lang="it-IT" sz="1200" dirty="0">
                <a:latin typeface="Roboto"/>
              </a:rPr>
              <a:t> source. Queste licenze hanno spesso requisiti e regole molto diversi rispetto alle licenze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3DB37D9-383F-40A1-A899-904832930F99}" type="slidenum">
              <a:t>15</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Esistono altri tipi di licenza utilizzati. A volte questi vengono confusi con l'Open Source ma i loro requisiti sono in realtà diversi. Le licenze freeware o shareware non devono essere considerate uguali o compatibili con le licenze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2064217-7235-4B49-ABDB-9E5287BC3D53}" type="slidenum">
              <a:t>16</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Esistono altri tipi di licenza utilizzati. A volte questi vengono confusi con l'Open Source ma i loro requisiti sono in realtà diversi. Le licenze freeware o shareware non devono essere considerate uguali o compatibili con le licenze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CC6A9D0-631B-4C6A-BA55-C84351A2C9B9}" type="slidenum">
              <a:t>17</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il dominio pubblico, un tipo di rilascio che</a:t>
            </a:r>
            <a:r>
              <a:rPr lang="it-IT" sz="1200" baseline="0" dirty="0">
                <a:latin typeface="Roboto"/>
              </a:rPr>
              <a:t> implica il rilascio di un</a:t>
            </a:r>
            <a:r>
              <a:rPr lang="it-IT" sz="1200" dirty="0">
                <a:latin typeface="Roboto"/>
              </a:rPr>
              <a:t> lavoro senza alcuna restrizione da parte degli autori. Negli Stati Uniti il ​​software di pubblico dominio può essere incluso nel codice Open Source, ma va notato che non tutte le giurisdizioni legali riconoscono l'esistenza o consentono il rilascio della autorità sotto dominio pubblico. La Germania è un esempio.</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E65289A-4E8F-480D-B975-7CE97C54C097}" type="slidenum">
              <a:t>18</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la compatibilità delle licenze, il modo per capire quali licenze possono essere utilizzate insieme. Alcune licenze Open Source sono compatibili tra loro. Alcuni sono incompatibili. Questa è una considerazione importante quando si sceglie il codice e si scelgono le licenze.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B2AE94-4E85-412C-B08E-B5FF9A42F960}" type="slidenum">
              <a:t>19</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aiuta a spiegare a cosa servono il programma </a:t>
            </a:r>
            <a:r>
              <a:rPr lang="it-IT" sz="1200" dirty="0" err="1">
                <a:latin typeface="Roboto"/>
              </a:rPr>
              <a:t>OpenChain</a:t>
            </a:r>
            <a:r>
              <a:rPr lang="it-IT" sz="1200" dirty="0">
                <a:latin typeface="Roboto"/>
              </a:rPr>
              <a:t> e queste diapositive.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795ACC8-6233-4055-84C4-FEEDB25691CA}" type="slidenum">
              <a:t>2</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gli avvisi (</a:t>
            </a:r>
            <a:r>
              <a:rPr lang="it-IT" sz="1200" dirty="0" err="1">
                <a:latin typeface="Roboto"/>
              </a:rPr>
              <a:t>notices</a:t>
            </a:r>
            <a:r>
              <a:rPr lang="it-IT" sz="1200" dirty="0">
                <a:latin typeface="Roboto"/>
              </a:rPr>
              <a:t>), i commenti di testo nei file che danno</a:t>
            </a:r>
            <a:r>
              <a:rPr lang="it-IT" sz="1200" baseline="0" dirty="0">
                <a:latin typeface="Roboto"/>
              </a:rPr>
              <a:t> informazioni sull’autorità esercitata sul prodotto</a:t>
            </a:r>
            <a:r>
              <a:rPr lang="it-IT" sz="1200" dirty="0">
                <a:latin typeface="Roboto"/>
              </a:rPr>
              <a:t> e la licenza applicata al file.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22BD185-D87E-448B-8ABF-CC1E6E3866C1}" type="slidenum">
              <a:t>20</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en-US" sz="1200" dirty="0">
                <a:latin typeface="Roboto"/>
              </a:rPr>
              <a:t>Questa </a:t>
            </a:r>
            <a:r>
              <a:rPr lang="en-US" sz="1200" dirty="0" err="1">
                <a:latin typeface="Roboto"/>
              </a:rPr>
              <a:t>diapositiv</a:t>
            </a:r>
            <a:r>
              <a:rPr lang="en-US" sz="1200" baseline="0" dirty="0" err="1">
                <a:latin typeface="Roboto"/>
              </a:rPr>
              <a:t>a</a:t>
            </a:r>
            <a:r>
              <a:rPr lang="en-US" sz="1200" baseline="0" dirty="0">
                <a:latin typeface="Roboto"/>
              </a:rPr>
              <a:t> ha come focus </a:t>
            </a:r>
            <a:r>
              <a:rPr lang="en-US" sz="1200" baseline="0" dirty="0" err="1">
                <a:latin typeface="Roboto"/>
              </a:rPr>
              <a:t>principale</a:t>
            </a:r>
            <a:r>
              <a:rPr lang="en-US" sz="1200" baseline="0" dirty="0">
                <a:latin typeface="Roboto"/>
              </a:rPr>
              <a:t> </a:t>
            </a:r>
            <a:r>
              <a:rPr lang="en-US" sz="1200" baseline="0" dirty="0" err="1">
                <a:latin typeface="Roboto"/>
              </a:rPr>
              <a:t>il</a:t>
            </a:r>
            <a:r>
              <a:rPr lang="en-US" sz="1200" baseline="0" dirty="0">
                <a:latin typeface="Roboto"/>
              </a:rPr>
              <a:t> multi-licensing</a:t>
            </a:r>
            <a:r>
              <a:rPr lang="en-US" sz="1200" dirty="0">
                <a:latin typeface="Roboto"/>
              </a:rPr>
              <a:t>. </a:t>
            </a:r>
            <a:r>
              <a:rPr lang="en-US" sz="1200" dirty="0" err="1">
                <a:latin typeface="Roboto"/>
              </a:rPr>
              <a:t>Queste</a:t>
            </a:r>
            <a:r>
              <a:rPr lang="en-US" sz="1200" dirty="0">
                <a:latin typeface="Roboto"/>
              </a:rPr>
              <a:t> </a:t>
            </a:r>
            <a:r>
              <a:rPr lang="en-US" sz="1200" dirty="0" err="1">
                <a:latin typeface="Roboto"/>
              </a:rPr>
              <a:t>situazione</a:t>
            </a:r>
            <a:r>
              <a:rPr lang="en-US" sz="1200" dirty="0">
                <a:latin typeface="Roboto"/>
              </a:rPr>
              <a:t> </a:t>
            </a:r>
            <a:r>
              <a:rPr lang="en-US" sz="1200" dirty="0" err="1">
                <a:latin typeface="Roboto"/>
              </a:rPr>
              <a:t>si</a:t>
            </a:r>
            <a:r>
              <a:rPr lang="en-US" sz="1200" dirty="0">
                <a:latin typeface="Roboto"/>
              </a:rPr>
              <a:t> </a:t>
            </a:r>
            <a:r>
              <a:rPr lang="en-US" sz="1200" dirty="0" err="1">
                <a:latin typeface="Roboto"/>
              </a:rPr>
              <a:t>verifica</a:t>
            </a:r>
            <a:r>
              <a:rPr lang="en-US" sz="1200" dirty="0">
                <a:latin typeface="Roboto"/>
              </a:rPr>
              <a:t> </a:t>
            </a:r>
            <a:r>
              <a:rPr lang="en-US" sz="1200" dirty="0" err="1">
                <a:latin typeface="Roboto"/>
              </a:rPr>
              <a:t>quando</a:t>
            </a:r>
            <a:r>
              <a:rPr lang="en-US" sz="1200" dirty="0">
                <a:latin typeface="Roboto"/>
              </a:rPr>
              <a:t> un</a:t>
            </a:r>
            <a:r>
              <a:rPr lang="en-US" sz="1200" baseline="0" dirty="0">
                <a:latin typeface="Roboto"/>
              </a:rPr>
              <a:t> set di </a:t>
            </a:r>
            <a:r>
              <a:rPr lang="en-US" sz="1200" baseline="0" dirty="0" err="1">
                <a:latin typeface="Roboto"/>
              </a:rPr>
              <a:t>licenze</a:t>
            </a:r>
            <a:r>
              <a:rPr lang="en-US" sz="1200" baseline="0" dirty="0">
                <a:latin typeface="Roboto"/>
              </a:rPr>
              <a:t> </a:t>
            </a:r>
            <a:r>
              <a:rPr lang="en-US" sz="1200" baseline="0" dirty="0" err="1">
                <a:latin typeface="Roboto"/>
              </a:rPr>
              <a:t>vengono</a:t>
            </a:r>
            <a:r>
              <a:rPr lang="en-US" sz="1200" baseline="0" dirty="0">
                <a:latin typeface="Roboto"/>
              </a:rPr>
              <a:t> applicate ad un solo software.</a:t>
            </a:r>
            <a:br>
              <a:rPr lang="en-US" sz="1200" spc="0" dirty="0"/>
            </a:br>
            <a:br>
              <a:rPr lang="en-US" sz="1200" spc="0" dirty="0"/>
            </a:br>
            <a:r>
              <a:rPr lang="en-US" sz="1200" b="1" dirty="0">
                <a:latin typeface="Roboto"/>
              </a:rPr>
              <a:t>Conjunctive</a:t>
            </a:r>
            <a:r>
              <a:rPr lang="en-US" sz="1200" dirty="0">
                <a:latin typeface="Roboto"/>
              </a:rPr>
              <a:t> = </a:t>
            </a:r>
            <a:r>
              <a:rPr lang="en-US" sz="1200" dirty="0" err="1">
                <a:latin typeface="Roboto"/>
              </a:rPr>
              <a:t>Quando</a:t>
            </a:r>
            <a:r>
              <a:rPr lang="en-US" sz="1200" baseline="0" dirty="0">
                <a:latin typeface="Roboto"/>
              </a:rPr>
              <a:t> </a:t>
            </a:r>
            <a:r>
              <a:rPr lang="en-US" sz="1200" baseline="0" dirty="0" err="1">
                <a:latin typeface="Roboto"/>
              </a:rPr>
              <a:t>il</a:t>
            </a:r>
            <a:r>
              <a:rPr lang="en-US" sz="1200" baseline="0" dirty="0">
                <a:latin typeface="Roboto"/>
              </a:rPr>
              <a:t> </a:t>
            </a:r>
            <a:r>
              <a:rPr lang="en-US" sz="1200" baseline="0" dirty="0" err="1">
                <a:latin typeface="Roboto"/>
              </a:rPr>
              <a:t>progetto</a:t>
            </a:r>
            <a:r>
              <a:rPr lang="en-US" sz="1200" baseline="0" dirty="0">
                <a:latin typeface="Roboto"/>
              </a:rPr>
              <a:t> con </a:t>
            </a:r>
            <a:r>
              <a:rPr lang="en-US" sz="1200" baseline="0" dirty="0" err="1">
                <a:latin typeface="Roboto"/>
              </a:rPr>
              <a:t>licenza</a:t>
            </a:r>
            <a:r>
              <a:rPr lang="en-US" sz="1200" baseline="0" dirty="0">
                <a:latin typeface="Roboto"/>
              </a:rPr>
              <a:t> </a:t>
            </a:r>
            <a:r>
              <a:rPr lang="en-US" sz="1200" dirty="0">
                <a:latin typeface="Roboto"/>
              </a:rPr>
              <a:t>GPL-2.0 include</a:t>
            </a:r>
            <a:r>
              <a:rPr lang="en-US" sz="1200" baseline="0" dirty="0">
                <a:latin typeface="Roboto"/>
              </a:rPr>
              <a:t> </a:t>
            </a:r>
            <a:r>
              <a:rPr lang="en-US" sz="1200" dirty="0" err="1">
                <a:latin typeface="Roboto"/>
              </a:rPr>
              <a:t>codice</a:t>
            </a:r>
            <a:r>
              <a:rPr lang="en-US" sz="1200" baseline="0" dirty="0">
                <a:latin typeface="Roboto"/>
              </a:rPr>
              <a:t> con </a:t>
            </a:r>
            <a:r>
              <a:rPr lang="en-US" sz="1200" baseline="0" dirty="0" err="1">
                <a:latin typeface="Roboto"/>
              </a:rPr>
              <a:t>licenza</a:t>
            </a:r>
            <a:r>
              <a:rPr lang="en-US" sz="1200" baseline="0" dirty="0">
                <a:latin typeface="Roboto"/>
              </a:rPr>
              <a:t> </a:t>
            </a:r>
            <a:r>
              <a:rPr lang="en-US" sz="1200" dirty="0">
                <a:latin typeface="Roboto"/>
              </a:rPr>
              <a:t>BSD-3-Clause.</a:t>
            </a:r>
            <a:r>
              <a:rPr lang="en-US" sz="1200" baseline="0" dirty="0">
                <a:latin typeface="Roboto"/>
              </a:rPr>
              <a:t> In </a:t>
            </a:r>
            <a:r>
              <a:rPr lang="en-US" sz="1200" baseline="0" dirty="0" err="1">
                <a:latin typeface="Roboto"/>
              </a:rPr>
              <a:t>questa</a:t>
            </a:r>
            <a:r>
              <a:rPr lang="en-US" sz="1200" baseline="0" dirty="0">
                <a:latin typeface="Roboto"/>
              </a:rPr>
              <a:t> </a:t>
            </a:r>
            <a:r>
              <a:rPr lang="en-US" sz="1200" baseline="0" dirty="0" err="1">
                <a:latin typeface="Roboto"/>
              </a:rPr>
              <a:t>situazione</a:t>
            </a:r>
            <a:r>
              <a:rPr lang="en-US" sz="1200" baseline="0" dirty="0">
                <a:latin typeface="Roboto"/>
              </a:rPr>
              <a:t> </a:t>
            </a:r>
            <a:r>
              <a:rPr lang="en-US" sz="1200" baseline="0" dirty="0" err="1">
                <a:latin typeface="Roboto"/>
              </a:rPr>
              <a:t>devono</a:t>
            </a:r>
            <a:r>
              <a:rPr lang="en-US" sz="1200" baseline="0" dirty="0">
                <a:latin typeface="Roboto"/>
              </a:rPr>
              <a:t> </a:t>
            </a:r>
            <a:r>
              <a:rPr lang="en-US" sz="1200" baseline="0" dirty="0" err="1">
                <a:latin typeface="Roboto"/>
              </a:rPr>
              <a:t>essere</a:t>
            </a:r>
            <a:r>
              <a:rPr lang="en-US" sz="1200" baseline="0" dirty="0">
                <a:latin typeface="Roboto"/>
              </a:rPr>
              <a:t> </a:t>
            </a:r>
            <a:r>
              <a:rPr lang="en-US" sz="1200" baseline="0" dirty="0" err="1">
                <a:latin typeface="Roboto"/>
              </a:rPr>
              <a:t>rispettate</a:t>
            </a:r>
            <a:r>
              <a:rPr lang="en-US" sz="1200" baseline="0" dirty="0">
                <a:latin typeface="Roboto"/>
              </a:rPr>
              <a:t> </a:t>
            </a:r>
            <a:r>
              <a:rPr lang="en-US" sz="1200" baseline="0" dirty="0" err="1">
                <a:latin typeface="Roboto"/>
              </a:rPr>
              <a:t>entrambe</a:t>
            </a:r>
            <a:r>
              <a:rPr lang="en-US" sz="1200" baseline="0" dirty="0">
                <a:latin typeface="Roboto"/>
              </a:rPr>
              <a:t> le </a:t>
            </a:r>
            <a:r>
              <a:rPr lang="en-US" sz="1200" baseline="0" dirty="0" err="1">
                <a:latin typeface="Roboto"/>
              </a:rPr>
              <a:t>licenze</a:t>
            </a:r>
            <a:r>
              <a:rPr lang="en-US" sz="1200" baseline="0" dirty="0">
                <a:latin typeface="Roboto"/>
              </a:rPr>
              <a:t>.</a:t>
            </a:r>
            <a:endParaRPr lang="en-US" sz="1200" baseline="0" dirty="0">
              <a:latin typeface="Arial"/>
            </a:endParaRPr>
          </a:p>
          <a:p>
            <a:pPr marL="215999" lvl="0" indent="-215999"/>
            <a:r>
              <a:rPr lang="en-US" sz="1200" b="1" baseline="0" dirty="0">
                <a:latin typeface="Arial"/>
              </a:rPr>
              <a:t>      </a:t>
            </a:r>
            <a:r>
              <a:rPr lang="en-US" sz="1200" b="1" dirty="0">
                <a:latin typeface="Roboto"/>
              </a:rPr>
              <a:t>Disjunctive</a:t>
            </a:r>
            <a:r>
              <a:rPr lang="en-US" sz="1200" dirty="0">
                <a:latin typeface="Roboto"/>
              </a:rPr>
              <a:t> = </a:t>
            </a:r>
            <a:r>
              <a:rPr lang="en-US" sz="1200" dirty="0" err="1">
                <a:latin typeface="Roboto"/>
              </a:rPr>
              <a:t>Quando</a:t>
            </a:r>
            <a:r>
              <a:rPr lang="en-US" sz="1200" baseline="0" dirty="0">
                <a:latin typeface="Roboto"/>
              </a:rPr>
              <a:t> </a:t>
            </a:r>
            <a:r>
              <a:rPr lang="en-US" sz="1200" baseline="0" dirty="0" err="1">
                <a:latin typeface="Roboto"/>
              </a:rPr>
              <a:t>si</a:t>
            </a:r>
            <a:r>
              <a:rPr lang="en-US" sz="1200" baseline="0" dirty="0">
                <a:latin typeface="Roboto"/>
              </a:rPr>
              <a:t> </a:t>
            </a:r>
            <a:r>
              <a:rPr lang="en-US" sz="1200" baseline="0" dirty="0" err="1">
                <a:latin typeface="Roboto"/>
              </a:rPr>
              <a:t>sceglie</a:t>
            </a:r>
            <a:r>
              <a:rPr lang="en-US" sz="1200" baseline="0" dirty="0">
                <a:latin typeface="Roboto"/>
              </a:rPr>
              <a:t> </a:t>
            </a:r>
            <a:r>
              <a:rPr lang="en-US" sz="1200" baseline="0" dirty="0" err="1">
                <a:latin typeface="Roboto"/>
              </a:rPr>
              <a:t>tra</a:t>
            </a:r>
            <a:r>
              <a:rPr lang="en-US" sz="1200" baseline="0" dirty="0">
                <a:latin typeface="Roboto"/>
              </a:rPr>
              <a:t> </a:t>
            </a:r>
            <a:r>
              <a:rPr lang="en-US" sz="1200" baseline="0" dirty="0" err="1">
                <a:latin typeface="Roboto"/>
              </a:rPr>
              <a:t>una</a:t>
            </a:r>
            <a:r>
              <a:rPr lang="en-US" sz="1200" baseline="0" dirty="0">
                <a:latin typeface="Roboto"/>
              </a:rPr>
              <a:t> o </a:t>
            </a:r>
            <a:r>
              <a:rPr lang="en-US" sz="1200" baseline="0" dirty="0" err="1">
                <a:latin typeface="Roboto"/>
              </a:rPr>
              <a:t>un’altra</a:t>
            </a:r>
            <a:r>
              <a:rPr lang="en-US" sz="1200" baseline="0" dirty="0">
                <a:latin typeface="Roboto"/>
              </a:rPr>
              <a:t> </a:t>
            </a:r>
            <a:r>
              <a:rPr lang="en-US" sz="1200" baseline="0" dirty="0" err="1">
                <a:latin typeface="Roboto"/>
              </a:rPr>
              <a:t>licenze</a:t>
            </a:r>
            <a:r>
              <a:rPr lang="en-US" sz="1200" baseline="0" dirty="0">
                <a:latin typeface="Roboto"/>
              </a:rPr>
              <a:t> open source come </a:t>
            </a:r>
            <a:r>
              <a:rPr lang="en-US" sz="1200" dirty="0">
                <a:latin typeface="Roboto"/>
              </a:rPr>
              <a:t>Mozilla tri-license, Jetty, Ruby. Disjunctive licensing </a:t>
            </a:r>
            <a:r>
              <a:rPr lang="en-US" sz="1200" dirty="0" err="1">
                <a:latin typeface="Roboto"/>
              </a:rPr>
              <a:t>può</a:t>
            </a:r>
            <a:r>
              <a:rPr lang="en-US" sz="1200" dirty="0">
                <a:latin typeface="Roboto"/>
              </a:rPr>
              <a:t> </a:t>
            </a:r>
            <a:r>
              <a:rPr lang="en-US" sz="1200" dirty="0" err="1">
                <a:latin typeface="Roboto"/>
              </a:rPr>
              <a:t>essere</a:t>
            </a:r>
            <a:r>
              <a:rPr lang="en-US" sz="1200" dirty="0">
                <a:latin typeface="Roboto"/>
              </a:rPr>
              <a:t> </a:t>
            </a:r>
            <a:r>
              <a:rPr lang="en-US" sz="1200" dirty="0" err="1">
                <a:latin typeface="Roboto"/>
              </a:rPr>
              <a:t>importante</a:t>
            </a:r>
            <a:r>
              <a:rPr lang="en-US" sz="1200" dirty="0">
                <a:latin typeface="Roboto"/>
              </a:rPr>
              <a:t> da </a:t>
            </a:r>
            <a:r>
              <a:rPr lang="en-US" sz="1200" dirty="0" err="1">
                <a:latin typeface="Roboto"/>
              </a:rPr>
              <a:t>esplorare</a:t>
            </a:r>
            <a:r>
              <a:rPr lang="en-US" sz="1200" dirty="0">
                <a:latin typeface="Roboto"/>
              </a:rPr>
              <a:t> </a:t>
            </a:r>
            <a:r>
              <a:rPr lang="en-US" sz="1200" dirty="0" err="1">
                <a:latin typeface="Roboto"/>
              </a:rPr>
              <a:t>nel</a:t>
            </a:r>
            <a:r>
              <a:rPr lang="en-US" sz="1200" dirty="0">
                <a:latin typeface="Roboto"/>
              </a:rPr>
              <a:t> </a:t>
            </a:r>
            <a:r>
              <a:rPr lang="en-US" sz="1200" dirty="0" err="1">
                <a:latin typeface="Roboto"/>
              </a:rPr>
              <a:t>caso</a:t>
            </a:r>
            <a:r>
              <a:rPr lang="en-US" sz="1200" dirty="0">
                <a:latin typeface="Roboto"/>
              </a:rPr>
              <a:t> in cui </a:t>
            </a:r>
            <a:r>
              <a:rPr lang="en-US" sz="1200" dirty="0" err="1">
                <a:latin typeface="Roboto"/>
              </a:rPr>
              <a:t>si</a:t>
            </a:r>
            <a:r>
              <a:rPr lang="en-US" sz="1200" baseline="0" dirty="0">
                <a:latin typeface="Roboto"/>
              </a:rPr>
              <a:t> </a:t>
            </a:r>
            <a:r>
              <a:rPr lang="en-US" sz="1200" baseline="0" dirty="0" err="1">
                <a:latin typeface="Roboto"/>
              </a:rPr>
              <a:t>crei</a:t>
            </a:r>
            <a:r>
              <a:rPr lang="en-US" sz="1200" baseline="0" dirty="0">
                <a:latin typeface="Roboto"/>
              </a:rPr>
              <a:t> </a:t>
            </a:r>
            <a:r>
              <a:rPr lang="en-US" sz="1200" baseline="0" dirty="0" err="1">
                <a:latin typeface="Roboto"/>
              </a:rPr>
              <a:t>un</a:t>
            </a:r>
            <a:r>
              <a:rPr lang="en-US" sz="1200" dirty="0" err="1">
                <a:latin typeface="Roboto"/>
              </a:rPr>
              <a:t>a</a:t>
            </a:r>
            <a:r>
              <a:rPr lang="en-US" sz="1200" dirty="0">
                <a:latin typeface="Roboto"/>
              </a:rPr>
              <a:t> policy Open Source.</a:t>
            </a:r>
            <a:r>
              <a:rPr lang="en-US" sz="1200" baseline="0" dirty="0">
                <a:latin typeface="Roboto"/>
              </a:rPr>
              <a:t> </a:t>
            </a:r>
            <a:endParaRPr lang="en-US" sz="1200" dirty="0"/>
          </a:p>
          <a:p>
            <a:pPr marL="457200" lvl="0" indent="-11521"/>
            <a:endParaRPr lang="en-US" sz="1200" dirty="0"/>
          </a:p>
          <a:p>
            <a:pPr marL="457200" lvl="0" indent="-11521"/>
            <a:r>
              <a:rPr lang="it-IT" sz="1200" dirty="0">
                <a:latin typeface="Roboto"/>
              </a:rPr>
              <a:t>Con la licenza disgiuntiva si</a:t>
            </a:r>
            <a:r>
              <a:rPr lang="it-IT" sz="1200" baseline="0" dirty="0">
                <a:latin typeface="Roboto"/>
              </a:rPr>
              <a:t> ha la possibilità di scegliere la</a:t>
            </a:r>
            <a:r>
              <a:rPr lang="it-IT" sz="1200" dirty="0">
                <a:latin typeface="Roboto"/>
              </a:rPr>
              <a:t> licenza,</a:t>
            </a:r>
            <a:r>
              <a:rPr lang="it-IT" sz="1200" baseline="0" dirty="0">
                <a:latin typeface="Roboto"/>
              </a:rPr>
              <a:t> si può</a:t>
            </a:r>
            <a:r>
              <a:rPr lang="it-IT" sz="1200" dirty="0">
                <a:latin typeface="Roboto"/>
              </a:rPr>
              <a:t> scegliere con quale licenza distribuire a seconda della compatibilità della licenza e dei requisiti di licenza.</a:t>
            </a:r>
          </a:p>
          <a:p>
            <a:pPr marL="457200" lvl="0" indent="-11521"/>
            <a:r>
              <a:rPr lang="it-IT" sz="1200" dirty="0">
                <a:latin typeface="Roboto"/>
              </a:rPr>
              <a:t>A volte un progetto presenta una situazione di licenza disgiuntiva, ma nel codice è inclusa solo una licenza, quindi forse la persona che ha fornito il codice ha già fatto questa scelta. Se la licenza scelta</a:t>
            </a:r>
            <a:r>
              <a:rPr lang="it-IT" sz="1200" baseline="0" dirty="0">
                <a:latin typeface="Roboto"/>
              </a:rPr>
              <a:t> non è quella desiderata</a:t>
            </a:r>
            <a:r>
              <a:rPr lang="it-IT" sz="1200" dirty="0">
                <a:latin typeface="Roboto"/>
              </a:rPr>
              <a:t>, sarà necessario cercare di capire chi è il proprietario originale di © e ottenere il codice direttamente da lui.</a:t>
            </a:r>
          </a:p>
          <a:p>
            <a:pPr marL="457200" lvl="0" indent="-11521"/>
            <a:endParaRPr lang="en-US" sz="1200" dirty="0"/>
          </a:p>
          <a:p>
            <a:pPr marL="457200" lvl="0" indent="-11521"/>
            <a:r>
              <a:rPr lang="it-IT" sz="1200" b="1" dirty="0">
                <a:latin typeface="Roboto"/>
              </a:rPr>
              <a:t>Esempio:</a:t>
            </a:r>
          </a:p>
          <a:p>
            <a:pPr marL="457200" lvl="0" indent="-11521"/>
            <a:r>
              <a:rPr lang="it-IT" sz="1200" b="1" dirty="0">
                <a:latin typeface="Roboto"/>
              </a:rPr>
              <a:t>MPL 1.1 / GPL 2.0 / LGPL 2.1 - -</a:t>
            </a:r>
          </a:p>
          <a:p>
            <a:pPr marL="457200" lvl="0" indent="-11521"/>
            <a:r>
              <a:rPr lang="it-IT" sz="1200" b="0" dirty="0">
                <a:latin typeface="Roboto"/>
              </a:rPr>
              <a:t>«Il contenuto di questo file è soggetto alla </a:t>
            </a:r>
            <a:r>
              <a:rPr lang="it-IT" sz="1200" b="0" dirty="0" err="1">
                <a:latin typeface="Roboto"/>
              </a:rPr>
              <a:t>Mozilla</a:t>
            </a:r>
            <a:r>
              <a:rPr lang="it-IT" sz="1200" b="0" dirty="0">
                <a:latin typeface="Roboto"/>
              </a:rPr>
              <a:t> Public License Version - 1.1 (la" Licenza "); non puoi usare questo file se non in conformità con - la Licenza.</a:t>
            </a:r>
          </a:p>
          <a:p>
            <a:pPr marL="457200" lvl="0" indent="-11521"/>
            <a:r>
              <a:rPr lang="it-IT" sz="1200" b="0" dirty="0">
                <a:latin typeface="Roboto"/>
              </a:rPr>
              <a:t> . . .</a:t>
            </a:r>
          </a:p>
          <a:p>
            <a:pPr marL="457200" lvl="0" indent="-11521"/>
            <a:r>
              <a:rPr lang="it-IT" sz="1200" b="0" dirty="0">
                <a:latin typeface="Roboto"/>
              </a:rPr>
              <a:t>In alternativa, il contenuto di questo file può essere utilizzato secondo i termini di - la GNU General Public License Versione 2 o successiva (la "GPL"), oppure - la GNU </a:t>
            </a:r>
            <a:r>
              <a:rPr lang="it-IT" sz="1200" b="0" dirty="0" err="1">
                <a:latin typeface="Roboto"/>
              </a:rPr>
              <a:t>Lesser</a:t>
            </a:r>
            <a:r>
              <a:rPr lang="it-IT" sz="1200" b="0" dirty="0">
                <a:latin typeface="Roboto"/>
              </a:rPr>
              <a:t> General Public License Versione 2.1 o successiva (la "LGPL") , - nel qual caso si applicano invece le disposizioni della GPL o della LGPL - di quelle di cui sopra.</a:t>
            </a:r>
          </a:p>
          <a:p>
            <a:pPr marL="457200" lvl="0" indent="-11521"/>
            <a:endParaRPr lang="it-IT" sz="1200" b="0" dirty="0">
              <a:latin typeface="Roboto"/>
            </a:endParaRPr>
          </a:p>
          <a:p>
            <a:pPr marL="457200" lvl="0" indent="-11521"/>
            <a:r>
              <a:rPr lang="it-IT" sz="1200" b="0" dirty="0">
                <a:latin typeface="Roboto"/>
              </a:rPr>
              <a:t>Se desideri consentire solo l'uso della tua versione di questo file - secondo i termini della GPL o della LGPL, e non consentire ad altri di - utilizzare la tua versione di questo file secondo i termini della MPL, indica la tua - decisione di eliminare le disposizioni di cui sopra e sostituirle con l'avviso - e altre disposizioni richieste dalla LGPL o dalla GPL. Se non elimini - le disposizioni di cui sopra, un destinatario può utilizzare la tua versione di questo file sotto - i termini di uno qualsiasi di MPL, GPL o LGPL.»</a:t>
            </a:r>
          </a:p>
          <a:p>
            <a:pPr marL="457200" lvl="0" indent="-11521"/>
            <a:endParaRPr lang="en-US" sz="1200" dirty="0"/>
          </a:p>
          <a:p>
            <a:pPr marL="457200" lvl="0" indent="-11521"/>
            <a:r>
              <a:rPr lang="en-US" sz="1200" dirty="0">
                <a:latin typeface="Roboto"/>
              </a:rPr>
              <a:t>“</a:t>
            </a:r>
            <a:r>
              <a:rPr lang="en-US" sz="1200" b="1" dirty="0">
                <a:latin typeface="Roboto"/>
              </a:rPr>
              <a:t>dual</a:t>
            </a:r>
            <a:r>
              <a:rPr lang="en-US" sz="1200" dirty="0">
                <a:latin typeface="Roboto"/>
              </a:rPr>
              <a:t>” </a:t>
            </a:r>
            <a:r>
              <a:rPr lang="it-IT" sz="1200" dirty="0">
                <a:latin typeface="Roboto"/>
              </a:rPr>
              <a:t>= termine che</a:t>
            </a:r>
            <a:r>
              <a:rPr lang="it-IT" sz="1200" baseline="0" dirty="0">
                <a:latin typeface="Roboto"/>
              </a:rPr>
              <a:t> crea confusione e </a:t>
            </a:r>
            <a:r>
              <a:rPr lang="it-IT" sz="1200" dirty="0">
                <a:latin typeface="Roboto"/>
              </a:rPr>
              <a:t>che può essere utilizzato per una qualsiasi di queste situazioni, ma che di solito si riferisce al modello di business della licenza OSS o alla scelta della licenza commerciale.</a:t>
            </a:r>
          </a:p>
          <a:p>
            <a:pPr marL="457200" lvl="0" indent="-11521"/>
            <a:r>
              <a:rPr lang="it-IT" sz="1200" dirty="0">
                <a:latin typeface="Roboto"/>
              </a:rPr>
              <a:t>Per ulteriori informazioni sulla doppia licenza come modello di business: http://oss-watch.ac.uk/resources/duallicence2</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14AFB55-DE89-4CE4-9E24-BABBF77BDE36}" type="slidenum">
              <a:t>21</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Le licenze open source generalmente rendono disponibile il codice sorgente in base a termini che consentono la modifica e la ridistribuzione.</a:t>
            </a:r>
          </a:p>
          <a:p>
            <a:pPr marL="215999" lvl="0" indent="-215999"/>
            <a:endParaRPr lang="en-US" sz="1200" dirty="0"/>
          </a:p>
          <a:p>
            <a:pPr marL="215999" lvl="0" indent="-215999"/>
            <a:r>
              <a:rPr lang="it-IT" sz="1200" dirty="0">
                <a:latin typeface="Roboto"/>
              </a:rPr>
              <a:t>Gli obblighi tipici di una licenza Open Source permissiva prevedono</a:t>
            </a:r>
            <a:r>
              <a:rPr lang="it-IT" sz="1200" baseline="0" dirty="0">
                <a:latin typeface="Roboto"/>
              </a:rPr>
              <a:t> l’inclusione, nel software, del</a:t>
            </a:r>
            <a:r>
              <a:rPr lang="it-IT" sz="1200" dirty="0">
                <a:latin typeface="Roboto"/>
              </a:rPr>
              <a:t>l'avviso di copyright e l'esonero di responsabilità. Molto spesso, la licenza proibisce espressamente agli utenti di utilizzare il nome dell'autore senza autorizzazione.</a:t>
            </a:r>
          </a:p>
          <a:p>
            <a:pPr marL="215999" lvl="0" indent="-215999"/>
            <a:endParaRPr lang="en-US" sz="1200" dirty="0"/>
          </a:p>
          <a:p>
            <a:pPr marL="215999" lvl="0" indent="-215999"/>
            <a:r>
              <a:rPr lang="en-US" sz="1200" dirty="0" err="1">
                <a:latin typeface="Roboto"/>
              </a:rPr>
              <a:t>Esempi</a:t>
            </a:r>
            <a:r>
              <a:rPr lang="en-US" sz="1200" dirty="0">
                <a:latin typeface="Roboto"/>
              </a:rPr>
              <a:t> di</a:t>
            </a:r>
            <a:r>
              <a:rPr lang="en-US" sz="1200" baseline="0" dirty="0">
                <a:latin typeface="Roboto"/>
              </a:rPr>
              <a:t> </a:t>
            </a:r>
            <a:r>
              <a:rPr lang="en-US" sz="1200" baseline="0" dirty="0" err="1">
                <a:latin typeface="Roboto"/>
              </a:rPr>
              <a:t>licenze</a:t>
            </a:r>
            <a:r>
              <a:rPr lang="en-US" sz="1200" dirty="0">
                <a:latin typeface="Roboto"/>
              </a:rPr>
              <a:t> Open Source permissive</a:t>
            </a:r>
            <a:r>
              <a:rPr lang="en-US" sz="1200" baseline="0" dirty="0">
                <a:latin typeface="Roboto"/>
              </a:rPr>
              <a:t> </a:t>
            </a:r>
            <a:r>
              <a:rPr lang="en-US" sz="1200" baseline="0" dirty="0" err="1">
                <a:latin typeface="Roboto"/>
              </a:rPr>
              <a:t>sono</a:t>
            </a:r>
            <a:r>
              <a:rPr lang="en-US" sz="1200" dirty="0">
                <a:latin typeface="Roboto"/>
              </a:rPr>
              <a:t> MIT, BSD, and Apache.</a:t>
            </a:r>
            <a:endParaRPr lang="en-US" sz="1200" dirty="0"/>
          </a:p>
          <a:p>
            <a:pPr marL="215999" lvl="0" indent="-215999"/>
            <a:endParaRPr lang="en-US" sz="1200" dirty="0"/>
          </a:p>
          <a:p>
            <a:pPr marL="215999" lvl="0" indent="-215999"/>
            <a:r>
              <a:rPr lang="it-IT" sz="1200" dirty="0">
                <a:latin typeface="Roboto"/>
              </a:rPr>
              <a:t>La reciprocità della licenza significa che il lavoro derivato dell'opera protetta da copyright deve essere reso disponibile con la stessa licenza. Altri nomi usati includono "ereditario", "</a:t>
            </a:r>
            <a:r>
              <a:rPr lang="it-IT" sz="1200" dirty="0" err="1">
                <a:latin typeface="Roboto"/>
              </a:rPr>
              <a:t>copyleft</a:t>
            </a:r>
            <a:r>
              <a:rPr lang="it-IT" sz="1200" dirty="0">
                <a:latin typeface="Roboto"/>
              </a:rPr>
              <a:t>", "share-</a:t>
            </a:r>
            <a:r>
              <a:rPr lang="it-IT" sz="1200" dirty="0" err="1">
                <a:latin typeface="Roboto"/>
              </a:rPr>
              <a:t>alike</a:t>
            </a:r>
            <a:r>
              <a:rPr lang="it-IT" sz="1200" dirty="0">
                <a:latin typeface="Roboto"/>
              </a:rPr>
              <a:t>" e "virale".</a:t>
            </a:r>
          </a:p>
          <a:p>
            <a:pPr marL="215999" lvl="0" indent="-215999"/>
            <a:endParaRPr lang="en-US" sz="1200" dirty="0"/>
          </a:p>
          <a:p>
            <a:pPr marL="215999" lvl="0" indent="-215999"/>
            <a:r>
              <a:rPr lang="en-US" sz="1200" dirty="0" err="1">
                <a:latin typeface="Roboto"/>
              </a:rPr>
              <a:t>Esempi</a:t>
            </a:r>
            <a:r>
              <a:rPr lang="en-US" sz="1200" dirty="0">
                <a:latin typeface="Roboto"/>
              </a:rPr>
              <a:t> di </a:t>
            </a:r>
            <a:r>
              <a:rPr lang="en-US" sz="1200" dirty="0" err="1">
                <a:latin typeface="Roboto"/>
              </a:rPr>
              <a:t>licenze</a:t>
            </a:r>
            <a:r>
              <a:rPr lang="en-US" sz="1200" dirty="0">
                <a:latin typeface="Roboto"/>
              </a:rPr>
              <a:t> </a:t>
            </a:r>
            <a:r>
              <a:rPr lang="en-US" sz="1200" dirty="0" err="1">
                <a:latin typeface="Roboto"/>
              </a:rPr>
              <a:t>copyleft</a:t>
            </a:r>
            <a:r>
              <a:rPr lang="en-US" sz="1200" dirty="0">
                <a:latin typeface="Roboto"/>
              </a:rPr>
              <a:t>-style </a:t>
            </a:r>
            <a:r>
              <a:rPr lang="en-US" sz="1200" dirty="0" err="1">
                <a:latin typeface="Roboto"/>
              </a:rPr>
              <a:t>includono</a:t>
            </a:r>
            <a:r>
              <a:rPr lang="en-US" sz="1200" dirty="0">
                <a:latin typeface="Roboto"/>
              </a:rPr>
              <a:t> GPL and LGPL. </a:t>
            </a:r>
            <a:endParaRPr lang="en-US" sz="1200" dirty="0"/>
          </a:p>
          <a:p>
            <a:pPr marL="215999" lvl="0" indent="-215999"/>
            <a:endParaRPr lang="en-US" sz="1200" dirty="0"/>
          </a:p>
          <a:p>
            <a:pPr marL="215999" lvl="0" indent="-215999"/>
            <a:r>
              <a:rPr lang="en-US" sz="1200" dirty="0">
                <a:latin typeface="Roboto"/>
              </a:rPr>
              <a:t>Le </a:t>
            </a:r>
            <a:r>
              <a:rPr lang="en-US" sz="1200" dirty="0" err="1">
                <a:latin typeface="Roboto"/>
              </a:rPr>
              <a:t>licenze</a:t>
            </a:r>
            <a:r>
              <a:rPr lang="en-US" sz="1200" dirty="0">
                <a:latin typeface="Roboto"/>
              </a:rPr>
              <a:t> </a:t>
            </a:r>
            <a:r>
              <a:rPr lang="en-US" sz="1200" dirty="0" err="1">
                <a:latin typeface="Roboto"/>
              </a:rPr>
              <a:t>copyleft</a:t>
            </a:r>
            <a:r>
              <a:rPr lang="en-US" sz="1200" dirty="0">
                <a:latin typeface="Roboto"/>
              </a:rPr>
              <a:t>-style</a:t>
            </a:r>
            <a:r>
              <a:rPr lang="en-US" sz="1200" baseline="0" dirty="0">
                <a:latin typeface="Roboto"/>
              </a:rPr>
              <a:t> </a:t>
            </a:r>
            <a:r>
              <a:rPr lang="en-US" sz="1200" baseline="0" dirty="0" err="1">
                <a:latin typeface="Roboto"/>
              </a:rPr>
              <a:t>hanno</a:t>
            </a:r>
            <a:r>
              <a:rPr lang="en-US" sz="1200" baseline="0" dirty="0">
                <a:latin typeface="Roboto"/>
              </a:rPr>
              <a:t> </a:t>
            </a:r>
            <a:r>
              <a:rPr lang="en-US" sz="1200" baseline="0" dirty="0" err="1">
                <a:latin typeface="Roboto"/>
              </a:rPr>
              <a:t>spesso</a:t>
            </a:r>
            <a:r>
              <a:rPr lang="en-US" sz="1200" baseline="0" dirty="0">
                <a:latin typeface="Roboto"/>
              </a:rPr>
              <a:t> </a:t>
            </a:r>
            <a:r>
              <a:rPr lang="en-US" sz="1200" baseline="0" dirty="0" err="1">
                <a:latin typeface="Roboto"/>
              </a:rPr>
              <a:t>obblighi</a:t>
            </a:r>
            <a:r>
              <a:rPr lang="en-US" sz="1200" baseline="0" dirty="0">
                <a:latin typeface="Roboto"/>
              </a:rPr>
              <a:t> </a:t>
            </a:r>
            <a:r>
              <a:rPr lang="en-US" sz="1200" baseline="0" dirty="0" err="1">
                <a:latin typeface="Roboto"/>
              </a:rPr>
              <a:t>sulla</a:t>
            </a:r>
            <a:r>
              <a:rPr lang="en-US" sz="1200" baseline="0" dirty="0">
                <a:latin typeface="Roboto"/>
              </a:rPr>
              <a:t> </a:t>
            </a:r>
            <a:r>
              <a:rPr lang="en-US" sz="1200" baseline="0" dirty="0" err="1">
                <a:latin typeface="Roboto"/>
              </a:rPr>
              <a:t>disponibilità</a:t>
            </a:r>
            <a:r>
              <a:rPr lang="en-US" sz="1200" baseline="0" dirty="0">
                <a:latin typeface="Roboto"/>
              </a:rPr>
              <a:t> </a:t>
            </a:r>
            <a:r>
              <a:rPr lang="en-US" sz="1200" baseline="0" dirty="0" err="1">
                <a:latin typeface="Roboto"/>
              </a:rPr>
              <a:t>della</a:t>
            </a:r>
            <a:r>
              <a:rPr lang="en-US" sz="1200" baseline="0" dirty="0">
                <a:latin typeface="Roboto"/>
              </a:rPr>
              <a:t> </a:t>
            </a:r>
            <a:r>
              <a:rPr lang="en-US" sz="1200" baseline="0" dirty="0" err="1">
                <a:latin typeface="Roboto"/>
              </a:rPr>
              <a:t>sorgente</a:t>
            </a:r>
            <a:r>
              <a:rPr lang="en-US" sz="1200" dirty="0">
                <a:latin typeface="Roboto"/>
              </a:rPr>
              <a:t>, </a:t>
            </a:r>
            <a:r>
              <a:rPr lang="en-US" sz="1200" dirty="0" err="1">
                <a:latin typeface="Roboto"/>
              </a:rPr>
              <a:t>quando</a:t>
            </a:r>
            <a:r>
              <a:rPr lang="en-US" sz="1200" dirty="0">
                <a:latin typeface="Roboto"/>
              </a:rPr>
              <a:t> </a:t>
            </a:r>
            <a:r>
              <a:rPr lang="en-US" sz="1200" dirty="0" err="1">
                <a:latin typeface="Roboto"/>
              </a:rPr>
              <a:t>si</a:t>
            </a:r>
            <a:r>
              <a:rPr lang="en-US" sz="1200" dirty="0">
                <a:latin typeface="Roboto"/>
              </a:rPr>
              <a:t> </a:t>
            </a:r>
            <a:r>
              <a:rPr lang="en-US" sz="1200" dirty="0" err="1">
                <a:latin typeface="Roboto"/>
              </a:rPr>
              <a:t>distribuisce</a:t>
            </a:r>
            <a:r>
              <a:rPr lang="en-US" sz="1200" baseline="0" dirty="0">
                <a:latin typeface="Roboto"/>
              </a:rPr>
              <a:t> </a:t>
            </a:r>
            <a:r>
              <a:rPr lang="en-US" sz="1200" baseline="0" dirty="0" err="1">
                <a:latin typeface="Roboto"/>
              </a:rPr>
              <a:t>il</a:t>
            </a:r>
            <a:r>
              <a:rPr lang="en-US" sz="1200" baseline="0" dirty="0">
                <a:latin typeface="Roboto"/>
              </a:rPr>
              <a:t> </a:t>
            </a:r>
            <a:r>
              <a:rPr lang="en-US" sz="1200" baseline="0" dirty="0" err="1">
                <a:latin typeface="Roboto"/>
              </a:rPr>
              <a:t>codice</a:t>
            </a:r>
            <a:r>
              <a:rPr lang="en-US" sz="1200" baseline="0" dirty="0">
                <a:latin typeface="Roboto"/>
              </a:rPr>
              <a:t> </a:t>
            </a:r>
            <a:r>
              <a:rPr lang="en-US" sz="1200" baseline="0" dirty="0" err="1">
                <a:latin typeface="Roboto"/>
              </a:rPr>
              <a:t>binario</a:t>
            </a:r>
            <a:r>
              <a:rPr lang="en-US" sz="1200" baseline="0" dirty="0">
                <a:latin typeface="Roboto"/>
              </a:rPr>
              <a:t> del </a:t>
            </a:r>
            <a:r>
              <a:rPr lang="en-US" sz="1200" baseline="0" dirty="0" err="1">
                <a:latin typeface="Roboto"/>
              </a:rPr>
              <a:t>programma</a:t>
            </a:r>
            <a:r>
              <a:rPr lang="en-US" sz="1200" baseline="0" dirty="0">
                <a:latin typeface="Roboto"/>
              </a:rPr>
              <a:t> o </a:t>
            </a:r>
            <a:r>
              <a:rPr lang="en-US" sz="1200" baseline="0" dirty="0" err="1">
                <a:latin typeface="Roboto"/>
              </a:rPr>
              <a:t>della</a:t>
            </a:r>
            <a:r>
              <a:rPr lang="en-US" sz="1200" baseline="0" dirty="0">
                <a:latin typeface="Roboto"/>
              </a:rPr>
              <a:t> </a:t>
            </a:r>
            <a:r>
              <a:rPr lang="en-US" sz="1200" baseline="0" dirty="0" err="1">
                <a:latin typeface="Roboto"/>
              </a:rPr>
              <a:t>libreria</a:t>
            </a:r>
            <a:r>
              <a:rPr lang="en-US" sz="1200" baseline="0" dirty="0">
                <a:latin typeface="Roboto"/>
              </a:rPr>
              <a:t>, </a:t>
            </a:r>
            <a:r>
              <a:rPr lang="en-US" sz="1200" baseline="0" dirty="0" err="1">
                <a:latin typeface="Roboto"/>
              </a:rPr>
              <a:t>questo</a:t>
            </a:r>
            <a:r>
              <a:rPr lang="en-US" sz="1200" baseline="0" dirty="0">
                <a:latin typeface="Roboto"/>
              </a:rPr>
              <a:t> </a:t>
            </a:r>
            <a:r>
              <a:rPr lang="en-US" sz="1200" baseline="0" dirty="0" err="1">
                <a:latin typeface="Roboto"/>
              </a:rPr>
              <a:t>deve</a:t>
            </a:r>
            <a:r>
              <a:rPr lang="en-US" sz="1200" baseline="0" dirty="0">
                <a:latin typeface="Roboto"/>
              </a:rPr>
              <a:t> </a:t>
            </a:r>
            <a:r>
              <a:rPr lang="en-US" sz="1200" baseline="0" dirty="0" err="1">
                <a:latin typeface="Roboto"/>
              </a:rPr>
              <a:t>essere</a:t>
            </a:r>
            <a:r>
              <a:rPr lang="en-US" sz="1200" baseline="0" dirty="0">
                <a:latin typeface="Roboto"/>
              </a:rPr>
              <a:t> </a:t>
            </a:r>
            <a:r>
              <a:rPr lang="en-US" sz="1200" baseline="0" dirty="0" err="1">
                <a:latin typeface="Roboto"/>
              </a:rPr>
              <a:t>accompagnato</a:t>
            </a:r>
            <a:r>
              <a:rPr lang="en-US" sz="1200" baseline="0" dirty="0">
                <a:latin typeface="Roboto"/>
              </a:rPr>
              <a:t> dal </a:t>
            </a:r>
            <a:r>
              <a:rPr lang="en-US" sz="1200" baseline="0" dirty="0" err="1">
                <a:latin typeface="Roboto"/>
              </a:rPr>
              <a:t>codice</a:t>
            </a:r>
            <a:r>
              <a:rPr lang="en-US" sz="1200" baseline="0" dirty="0">
                <a:latin typeface="Roboto"/>
              </a:rPr>
              <a:t> </a:t>
            </a:r>
            <a:r>
              <a:rPr lang="en-US" sz="1200" baseline="0" dirty="0" err="1">
                <a:latin typeface="Roboto"/>
              </a:rPr>
              <a:t>sorgente</a:t>
            </a:r>
            <a:r>
              <a:rPr lang="en-US" sz="1200" dirty="0">
                <a:latin typeface="Roboto"/>
              </a:rPr>
              <a:t>. Il </a:t>
            </a:r>
            <a:r>
              <a:rPr lang="en-US" sz="1200" dirty="0" err="1">
                <a:latin typeface="Roboto"/>
              </a:rPr>
              <a:t>codice</a:t>
            </a:r>
            <a:r>
              <a:rPr lang="en-US" sz="1200" dirty="0">
                <a:latin typeface="Roboto"/>
              </a:rPr>
              <a:t> </a:t>
            </a:r>
            <a:r>
              <a:rPr lang="en-US" sz="1200" dirty="0" err="1">
                <a:latin typeface="Roboto"/>
              </a:rPr>
              <a:t>sorgente</a:t>
            </a:r>
            <a:r>
              <a:rPr lang="en-US" sz="1200" dirty="0">
                <a:latin typeface="Roboto"/>
              </a:rPr>
              <a:t> </a:t>
            </a:r>
            <a:r>
              <a:rPr lang="en-US" sz="1200" dirty="0" err="1">
                <a:latin typeface="Roboto"/>
              </a:rPr>
              <a:t>deve</a:t>
            </a:r>
            <a:r>
              <a:rPr lang="en-US" sz="1200" baseline="0" dirty="0">
                <a:latin typeface="Roboto"/>
              </a:rPr>
              <a:t> </a:t>
            </a:r>
            <a:r>
              <a:rPr lang="en-US" sz="1200" baseline="0" dirty="0" err="1">
                <a:latin typeface="Roboto"/>
              </a:rPr>
              <a:t>essere</a:t>
            </a:r>
            <a:r>
              <a:rPr lang="en-US" sz="1200" baseline="0" dirty="0">
                <a:latin typeface="Roboto"/>
              </a:rPr>
              <a:t> </a:t>
            </a:r>
            <a:r>
              <a:rPr lang="en-US" sz="1200" baseline="0" dirty="0" err="1">
                <a:latin typeface="Roboto"/>
              </a:rPr>
              <a:t>corrispondente</a:t>
            </a:r>
            <a:r>
              <a:rPr lang="en-US" sz="1200" baseline="0" dirty="0">
                <a:latin typeface="Roboto"/>
              </a:rPr>
              <a:t> </a:t>
            </a:r>
            <a:r>
              <a:rPr lang="en-US" sz="1200" baseline="0" dirty="0" err="1">
                <a:latin typeface="Roboto"/>
              </a:rPr>
              <a:t>alla</a:t>
            </a:r>
            <a:r>
              <a:rPr lang="en-US" sz="1200" baseline="0" dirty="0">
                <a:latin typeface="Roboto"/>
              </a:rPr>
              <a:t> </a:t>
            </a:r>
            <a:r>
              <a:rPr lang="en-US" sz="1200" baseline="0" dirty="0" err="1">
                <a:latin typeface="Roboto"/>
              </a:rPr>
              <a:t>stessa</a:t>
            </a:r>
            <a:r>
              <a:rPr lang="en-US" sz="1200" baseline="0" dirty="0">
                <a:latin typeface="Roboto"/>
              </a:rPr>
              <a:t> </a:t>
            </a:r>
            <a:r>
              <a:rPr lang="en-US" sz="1200" baseline="0" dirty="0" err="1">
                <a:latin typeface="Roboto"/>
              </a:rPr>
              <a:t>versione</a:t>
            </a:r>
            <a:r>
              <a:rPr lang="en-US" sz="1200" baseline="0" dirty="0">
                <a:latin typeface="Roboto"/>
              </a:rPr>
              <a:t> del </a:t>
            </a:r>
            <a:r>
              <a:rPr lang="en-US" sz="1200" baseline="0" dirty="0" err="1">
                <a:latin typeface="Roboto"/>
              </a:rPr>
              <a:t>codice</a:t>
            </a:r>
            <a:r>
              <a:rPr lang="en-US" sz="1200" baseline="0" dirty="0">
                <a:latin typeface="Roboto"/>
              </a:rPr>
              <a:t> </a:t>
            </a:r>
            <a:r>
              <a:rPr lang="en-US" sz="1200" baseline="0" dirty="0" err="1">
                <a:latin typeface="Roboto"/>
              </a:rPr>
              <a:t>binario</a:t>
            </a:r>
            <a:r>
              <a:rPr lang="en-US" sz="1200" baseline="0" dirty="0">
                <a:latin typeface="Roboto"/>
              </a:rPr>
              <a:t> </a:t>
            </a:r>
            <a:r>
              <a:rPr lang="en-US" sz="1200" baseline="0" dirty="0" err="1">
                <a:latin typeface="Roboto"/>
              </a:rPr>
              <a:t>distribuito</a:t>
            </a:r>
            <a:r>
              <a:rPr lang="en-US" sz="1200" dirty="0">
                <a:latin typeface="Roboto"/>
              </a:rPr>
              <a:t>.</a:t>
            </a:r>
            <a:endParaRPr lang="en-US" sz="1200" dirty="0"/>
          </a:p>
          <a:p>
            <a:pPr marL="215999" lvl="0" indent="-215999"/>
            <a:endParaRPr lang="en-US" sz="1200" dirty="0"/>
          </a:p>
          <a:p>
            <a:pPr marL="215999" lvl="0" indent="-215999"/>
            <a:r>
              <a:rPr lang="en-US" sz="1200" dirty="0">
                <a:latin typeface="Roboto"/>
              </a:rPr>
              <a:t>Freeware e Shareware non </a:t>
            </a:r>
            <a:r>
              <a:rPr lang="en-US" sz="1200" dirty="0" err="1">
                <a:latin typeface="Roboto"/>
              </a:rPr>
              <a:t>sono</a:t>
            </a:r>
            <a:r>
              <a:rPr lang="en-US" sz="1200" dirty="0">
                <a:latin typeface="Roboto"/>
              </a:rPr>
              <a:t> Open Source.</a:t>
            </a:r>
            <a:r>
              <a:rPr lang="en-US" sz="1200" baseline="0" dirty="0">
                <a:latin typeface="Roboto"/>
              </a:rPr>
              <a:t> </a:t>
            </a:r>
            <a:r>
              <a:rPr lang="it-IT" sz="1200" dirty="0">
                <a:latin typeface="Roboto"/>
              </a:rPr>
              <a:t>Il motivo è che, sebbene freeware e shareware siano disponibili gratuitamente, non consentono agli utenti di apportare modifiche al software. Infatti, molti freeware e shareware contengono restrizioni di licenza simili comuni nel software proprietario.</a:t>
            </a:r>
          </a:p>
          <a:p>
            <a:pPr marL="215999" lvl="0" indent="-215999"/>
            <a:endParaRPr lang="en-US" sz="1200" dirty="0"/>
          </a:p>
          <a:p>
            <a:pPr marL="215999" lvl="0" indent="-215999"/>
            <a:r>
              <a:rPr lang="en-US" sz="1200" dirty="0">
                <a:latin typeface="Roboto"/>
              </a:rPr>
              <a:t>Multi-license fa </a:t>
            </a:r>
            <a:r>
              <a:rPr lang="en-US" sz="1200" dirty="0" err="1">
                <a:latin typeface="Roboto"/>
              </a:rPr>
              <a:t>riferimeno</a:t>
            </a:r>
            <a:r>
              <a:rPr lang="en-US" sz="1200" dirty="0">
                <a:latin typeface="Roboto"/>
              </a:rPr>
              <a:t> </a:t>
            </a:r>
            <a:r>
              <a:rPr lang="en-US" sz="1200" dirty="0" err="1">
                <a:latin typeface="Roboto"/>
              </a:rPr>
              <a:t>alla</a:t>
            </a:r>
            <a:r>
              <a:rPr lang="en-US" sz="1200" dirty="0">
                <a:latin typeface="Roboto"/>
              </a:rPr>
              <a:t> practice</a:t>
            </a:r>
            <a:r>
              <a:rPr lang="en-US" sz="1200" baseline="0" dirty="0">
                <a:latin typeface="Roboto"/>
              </a:rPr>
              <a:t> in cui un software è </a:t>
            </a:r>
            <a:r>
              <a:rPr lang="en-US" sz="1200" baseline="0" dirty="0" err="1">
                <a:latin typeface="Roboto"/>
              </a:rPr>
              <a:t>disponibile</a:t>
            </a:r>
            <a:r>
              <a:rPr lang="en-US" sz="1200" baseline="0" dirty="0">
                <a:latin typeface="Roboto"/>
              </a:rPr>
              <a:t> ma solo sotto </a:t>
            </a:r>
            <a:r>
              <a:rPr lang="en-US" sz="1200" baseline="0" dirty="0" err="1">
                <a:latin typeface="Roboto"/>
              </a:rPr>
              <a:t>più</a:t>
            </a:r>
            <a:r>
              <a:rPr lang="en-US" sz="1200" baseline="0" dirty="0">
                <a:latin typeface="Roboto"/>
              </a:rPr>
              <a:t> </a:t>
            </a:r>
            <a:r>
              <a:rPr lang="en-US" sz="1200" baseline="0" dirty="0" err="1">
                <a:latin typeface="Roboto"/>
              </a:rPr>
              <a:t>licenze</a:t>
            </a:r>
            <a:r>
              <a:rPr lang="en-US" sz="1200" baseline="0" dirty="0">
                <a:latin typeface="Roboto"/>
              </a:rPr>
              <a:t>. Ad </a:t>
            </a:r>
            <a:r>
              <a:rPr lang="en-US" sz="1200" baseline="0" dirty="0" err="1">
                <a:latin typeface="Roboto"/>
              </a:rPr>
              <a:t>esempio</a:t>
            </a:r>
            <a:r>
              <a:rPr lang="en-US" sz="1200" dirty="0">
                <a:latin typeface="Roboto"/>
              </a:rPr>
              <a:t>, </a:t>
            </a:r>
            <a:r>
              <a:rPr lang="it-IT" sz="1200" dirty="0">
                <a:latin typeface="Roboto"/>
              </a:rPr>
              <a:t>un software open source può essere concesso in doppia licenza con MIT e GPLv2. In tal caso, sei libero di scegliere la licenza più adatta alle tue esigenze.</a:t>
            </a:r>
          </a:p>
          <a:p>
            <a:pPr marL="215999" lvl="0" indent="-215999"/>
            <a:endParaRPr lang="en-US" sz="1200" dirty="0"/>
          </a:p>
          <a:p>
            <a:pPr marL="215999" lvl="0" indent="-215999"/>
            <a:r>
              <a:rPr lang="it-IT" sz="1200" dirty="0">
                <a:latin typeface="Roboto"/>
              </a:rPr>
              <a:t>I </a:t>
            </a:r>
            <a:r>
              <a:rPr lang="it-IT" sz="1200" dirty="0" err="1">
                <a:latin typeface="Roboto"/>
              </a:rPr>
              <a:t>Notice</a:t>
            </a:r>
            <a:r>
              <a:rPr lang="it-IT" sz="1200" dirty="0">
                <a:latin typeface="Roboto"/>
              </a:rPr>
              <a:t> Open Source possono includere informazioni sull'identità dei detentori del copyright e sulla licenza che regola il software. Le comunicazioni Open Source possono fornire avvisi sulle modifiche. Alcune licenze richiedono la conservazione o la riproduzione dei</a:t>
            </a:r>
            <a:r>
              <a:rPr lang="it-IT" sz="1200" baseline="0" dirty="0">
                <a:latin typeface="Roboto"/>
              </a:rPr>
              <a:t> </a:t>
            </a:r>
            <a:r>
              <a:rPr lang="it-IT" sz="1200" baseline="0" dirty="0" err="1">
                <a:latin typeface="Roboto"/>
              </a:rPr>
              <a:t>notice</a:t>
            </a:r>
            <a:r>
              <a:rPr lang="it-IT" sz="1200" baseline="0" dirty="0">
                <a:latin typeface="Roboto"/>
              </a:rPr>
              <a:t> </a:t>
            </a:r>
            <a:r>
              <a:rPr lang="it-IT" sz="1200" dirty="0">
                <a:latin typeface="Roboto"/>
              </a:rPr>
              <a:t>Open Source a scopo di attribuzione.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2C8078-301A-41BE-99EF-E4A5CC009A0A}" type="slidenum">
              <a:t>22</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7388" y="1143000"/>
            <a:ext cx="5483225" cy="30845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t>Questo capitolo copre il quadro generale dell’Open Source </a:t>
            </a:r>
            <a:r>
              <a:rPr lang="it-IT" sz="1200" dirty="0" err="1"/>
              <a:t>Compliance</a:t>
            </a:r>
            <a:r>
              <a:rPr lang="it-IT" sz="1200" dirty="0"/>
              <a:t>. Spiega come funziona la </a:t>
            </a:r>
            <a:r>
              <a:rPr lang="it-IT" sz="1200" dirty="0" err="1"/>
              <a:t>Compliance</a:t>
            </a:r>
            <a:r>
              <a:rPr lang="it-IT" sz="1200" dirty="0"/>
              <a:t> partendo</a:t>
            </a:r>
            <a:r>
              <a:rPr lang="it-IT" sz="1200" baseline="0" dirty="0"/>
              <a:t> dal principio</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7BBA66A-E449-44DA-B7AC-D98744285251}" type="slidenum">
              <a:t>23</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che l’Open Source </a:t>
            </a:r>
            <a:r>
              <a:rPr lang="it-IT" sz="1200" dirty="0" err="1">
                <a:latin typeface="Roboto"/>
              </a:rPr>
              <a:t>Compliance</a:t>
            </a:r>
            <a:r>
              <a:rPr lang="it-IT" sz="1200" dirty="0">
                <a:latin typeface="Roboto"/>
              </a:rPr>
              <a:t> è davvero un duplice obiettivo. Il primo è conoscere i propri obblighi e disporre di un processo per supportare questa conoscenza. Il secondo è soddisfare gli obblighi.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35F88F4-97C4-47D0-A791-02B2A0638931}" type="slidenum">
              <a:t>24</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quali obblighi di conformità devono essere soddisfatti nelle tipiche licenze Open Source.</a:t>
            </a:r>
          </a:p>
          <a:p>
            <a:pPr marL="215999" lvl="0" indent="-215999"/>
            <a:endParaRPr lang="it-IT" sz="1200" dirty="0">
              <a:latin typeface="Roboto"/>
            </a:endParaRPr>
          </a:p>
          <a:p>
            <a:pPr marL="215999" lvl="0" indent="-215999"/>
            <a:r>
              <a:rPr lang="it-IT" sz="1200" dirty="0">
                <a:latin typeface="Roboto"/>
              </a:rPr>
              <a:t>L'ambito della disponibilità del codice sorgente è determinato dalla licenza Open Source. Alcune licenze potrebbero richiedere la disponibilità del codice sorgente solo per il software Open Source. Altri potrebbero richiedere tutto il software.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07AAE31-98AD-49BE-B0A2-A57FFA9D9BC4}" type="slidenum">
              <a:t>25</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quando gli obblighi Open Source vengono "attivati". Le licenze Open Source sono licenze di copyright e il trigger di conformità di base si</a:t>
            </a:r>
            <a:r>
              <a:rPr lang="it-IT" sz="1200" baseline="0" dirty="0">
                <a:latin typeface="Roboto"/>
              </a:rPr>
              <a:t> ha</a:t>
            </a:r>
            <a:r>
              <a:rPr lang="it-IT" sz="1200" dirty="0">
                <a:latin typeface="Roboto"/>
              </a:rPr>
              <a:t> quando il codice è distribuito ad un'altra persona giuridica</a:t>
            </a:r>
            <a:r>
              <a:rPr lang="en-US" sz="1200" dirty="0">
                <a:latin typeface="Roboto"/>
              </a:rPr>
              <a:t>.</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133B11-8709-4E59-B1A8-213AF0EF7AE4}" type="slidenum">
              <a:t>26</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che la modifica del codice può imporre obblighi in base alle licenze Open Source. Tratta</a:t>
            </a:r>
            <a:r>
              <a:rPr lang="it-IT" sz="1200" baseline="0" dirty="0">
                <a:latin typeface="Roboto"/>
              </a:rPr>
              <a:t> poco i </a:t>
            </a:r>
            <a:r>
              <a:rPr lang="it-IT" sz="1200" dirty="0">
                <a:latin typeface="Roboto"/>
              </a:rPr>
              <a:t>lavori derivati.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2248F71-FF18-41C0-AC4F-39697404A517}" type="slidenum">
              <a:t>27</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come funzionano i programmi di Open Source </a:t>
            </a:r>
            <a:r>
              <a:rPr lang="it-IT" sz="1200" dirty="0" err="1">
                <a:latin typeface="Roboto"/>
              </a:rPr>
              <a:t>Compliance</a:t>
            </a:r>
            <a:r>
              <a:rPr lang="it-IT" sz="1200" dirty="0">
                <a:latin typeface="Roboto"/>
              </a:rPr>
              <a:t> in "grandi linee" (una panoramica di base).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29FC90-F8EC-4B2C-A2C8-84EDF0AB983F}" type="slidenum">
              <a:t>28</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di più su come le pratiche di Open Source </a:t>
            </a:r>
            <a:r>
              <a:rPr lang="it-IT" sz="1200" dirty="0" err="1">
                <a:latin typeface="Roboto"/>
              </a:rPr>
              <a:t>Compliance</a:t>
            </a:r>
            <a:r>
              <a:rPr lang="it-IT" sz="1200" dirty="0">
                <a:latin typeface="Roboto"/>
              </a:rPr>
              <a:t> possono funzionare in un'organizzazione.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4D2E8E-4FE1-40BA-913D-4C1783C11668}" type="slidenum">
              <a:t>29</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5800" y="1143000"/>
            <a:ext cx="5486400" cy="3086100"/>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è rilevante per fornire una singola sessione di formazione di tre ore o per spiegare come funzionerà una serie di sessioni più brevi incentrate sulla formazione "per capitolo".</a:t>
            </a:r>
            <a:br>
              <a:rPr lang="en-US" sz="1200" spc="0" dirty="0"/>
            </a:br>
            <a:br>
              <a:rPr lang="en-US" sz="1200" spc="0" dirty="0"/>
            </a:b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CD1D20-5F4C-406C-93E9-609BE1689D72}" type="slidenum">
              <a:t>3</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descrive alcuni dei vantaggi che la </a:t>
            </a:r>
            <a:r>
              <a:rPr lang="it-IT" sz="1200" dirty="0" err="1">
                <a:latin typeface="Roboto"/>
              </a:rPr>
              <a:t>compliance</a:t>
            </a:r>
            <a:r>
              <a:rPr lang="it-IT" sz="1200" dirty="0">
                <a:latin typeface="Roboto"/>
              </a:rPr>
              <a:t> porta a un'organizzazione oltre al fatto di adempiere agli obblighi legali della licenza.</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B4E8C25-841D-4A95-AE97-EE3DACAB7523}" type="slidenum">
              <a:t>30</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Open Source </a:t>
            </a:r>
            <a:r>
              <a:rPr lang="it-IT" sz="1200" dirty="0" err="1">
                <a:latin typeface="Roboto"/>
              </a:rPr>
              <a:t>Compliance</a:t>
            </a:r>
            <a:r>
              <a:rPr lang="it-IT" sz="1200" dirty="0">
                <a:latin typeface="Roboto"/>
              </a:rPr>
              <a:t> significa seguire i termini delle licenze Open Source. Implica la comprensione delle licenze, la disponibilità di processi per supportare i termini della licenza e la disponibilità di processi per affrontare eventuali sviste o errori.</a:t>
            </a:r>
          </a:p>
          <a:p>
            <a:pPr marL="215999" lvl="0" indent="-215999"/>
            <a:endParaRPr lang="en-US" sz="1200" dirty="0"/>
          </a:p>
          <a:p>
            <a:pPr marL="215999" lvl="0" indent="-215999"/>
            <a:r>
              <a:rPr lang="it-IT" sz="1200" dirty="0">
                <a:latin typeface="Roboto"/>
              </a:rPr>
              <a:t>I due obiettivi principali di un programma di Open Source </a:t>
            </a:r>
            <a:r>
              <a:rPr lang="it-IT" sz="1200" dirty="0" err="1">
                <a:latin typeface="Roboto"/>
              </a:rPr>
              <a:t>Compliance</a:t>
            </a:r>
            <a:r>
              <a:rPr lang="it-IT" sz="1200" dirty="0">
                <a:latin typeface="Roboto"/>
              </a:rPr>
              <a:t> sono conoscere i propri obblighi e soddisfare i propri obblighi.</a:t>
            </a:r>
            <a:endParaRPr lang="en-US" sz="1200" spc="0" dirty="0">
              <a:latin typeface="Arial"/>
            </a:endParaRPr>
          </a:p>
          <a:p>
            <a:pPr marL="215999" lvl="0" indent="-215999"/>
            <a:endParaRPr lang="en-US" sz="1200" spc="0" dirty="0">
              <a:latin typeface="Arial"/>
            </a:endParaRPr>
          </a:p>
          <a:p>
            <a:pPr marL="215999" lvl="0" indent="-215999"/>
            <a:r>
              <a:rPr lang="it-IT" sz="1200" dirty="0">
                <a:latin typeface="Roboto"/>
              </a:rPr>
              <a:t>Le importanti pratiche commerciali di un programma di Open Source </a:t>
            </a:r>
            <a:r>
              <a:rPr lang="it-IT" sz="1200" dirty="0" err="1">
                <a:latin typeface="Roboto"/>
              </a:rPr>
              <a:t>Compliance</a:t>
            </a:r>
            <a:r>
              <a:rPr lang="it-IT" sz="1200" dirty="0">
                <a:latin typeface="Roboto"/>
              </a:rPr>
              <a:t> includono</a:t>
            </a:r>
            <a:r>
              <a:rPr lang="en-US" sz="1200" dirty="0">
                <a:latin typeface="Roboto"/>
              </a:rPr>
              <a:t>:</a:t>
            </a:r>
            <a:endParaRPr lang="en-US" sz="1200" dirty="0"/>
          </a:p>
          <a:p>
            <a:pPr marL="171358" lvl="0" indent="-170636">
              <a:buClr>
                <a:srgbClr val="000000"/>
              </a:buClr>
              <a:buSzPct val="100000"/>
              <a:buFont typeface="Arial"/>
              <a:buChar char="•"/>
            </a:pPr>
            <a:r>
              <a:rPr lang="it-IT" sz="1200" dirty="0">
                <a:latin typeface="Roboto"/>
              </a:rPr>
              <a:t>Identificazione dell'origine e della licenza del software Open Source</a:t>
            </a:r>
          </a:p>
          <a:p>
            <a:pPr marL="171358" lvl="0" indent="-170636">
              <a:buClr>
                <a:srgbClr val="000000"/>
              </a:buClr>
              <a:buSzPct val="100000"/>
              <a:buFont typeface="Arial"/>
              <a:buChar char="•"/>
            </a:pPr>
            <a:r>
              <a:rPr lang="it-IT" sz="1200" dirty="0">
                <a:latin typeface="Roboto"/>
              </a:rPr>
              <a:t>Monitoraggio del software Open Source all'interno del processo di sviluppo</a:t>
            </a:r>
          </a:p>
          <a:p>
            <a:pPr marL="171358" lvl="0" indent="-170636">
              <a:buClr>
                <a:srgbClr val="000000"/>
              </a:buClr>
              <a:buSzPct val="100000"/>
              <a:buFont typeface="Arial"/>
              <a:buChar char="•"/>
            </a:pPr>
            <a:r>
              <a:rPr lang="it-IT" sz="1200" dirty="0">
                <a:latin typeface="Roboto"/>
              </a:rPr>
              <a:t>Esecuzione della revisione Open Source e identificazione degli obblighi di licenza</a:t>
            </a:r>
          </a:p>
          <a:p>
            <a:pPr marL="171358" lvl="0" indent="-170636">
              <a:buClr>
                <a:srgbClr val="000000"/>
              </a:buClr>
              <a:buSzPct val="100000"/>
              <a:buFont typeface="Arial"/>
              <a:buChar char="•"/>
            </a:pPr>
            <a:r>
              <a:rPr lang="it-IT" sz="1200" dirty="0">
                <a:latin typeface="Roboto"/>
              </a:rPr>
              <a:t>Adempimento degli obblighi di licenza quando il prodotto viene distribuito</a:t>
            </a:r>
          </a:p>
          <a:p>
            <a:pPr marL="171358" lvl="0" indent="-170636">
              <a:buClr>
                <a:srgbClr val="000000"/>
              </a:buClr>
              <a:buSzPct val="100000"/>
              <a:buFont typeface="Arial"/>
              <a:buChar char="•"/>
            </a:pPr>
            <a:r>
              <a:rPr lang="it-IT" sz="1200" dirty="0">
                <a:latin typeface="Roboto"/>
              </a:rPr>
              <a:t>Supervisione per il programma di Open Source </a:t>
            </a:r>
            <a:r>
              <a:rPr lang="it-IT" sz="1200" dirty="0" err="1">
                <a:latin typeface="Roboto"/>
              </a:rPr>
              <a:t>Compliance</a:t>
            </a:r>
            <a:r>
              <a:rPr lang="it-IT" sz="1200" dirty="0">
                <a:latin typeface="Roboto"/>
              </a:rPr>
              <a:t>, creazione di policy e decisioni di conformità</a:t>
            </a:r>
          </a:p>
          <a:p>
            <a:pPr marL="171358" lvl="0" indent="-170636">
              <a:buClr>
                <a:srgbClr val="000000"/>
              </a:buClr>
              <a:buSzPct val="100000"/>
              <a:buFont typeface="Arial"/>
              <a:buChar char="•"/>
            </a:pPr>
            <a:r>
              <a:rPr lang="en-US" sz="1200" dirty="0">
                <a:latin typeface="Roboto"/>
              </a:rPr>
              <a:t>Training</a:t>
            </a:r>
            <a:endParaRPr lang="en-US" sz="1200" dirty="0"/>
          </a:p>
          <a:p>
            <a:pPr marL="171358" lvl="0" indent="-170636"/>
            <a:endParaRPr lang="en-US" sz="1200" dirty="0"/>
          </a:p>
          <a:p>
            <a:pPr marL="171358" lvl="0" indent="-170636"/>
            <a:r>
              <a:rPr lang="it-IT" sz="1200" dirty="0">
                <a:latin typeface="Roboto"/>
              </a:rPr>
              <a:t>Un programma di Open Source </a:t>
            </a:r>
            <a:r>
              <a:rPr lang="it-IT" sz="1200" dirty="0" err="1">
                <a:latin typeface="Roboto"/>
              </a:rPr>
              <a:t>Compliance</a:t>
            </a:r>
            <a:r>
              <a:rPr lang="it-IT" sz="1200" dirty="0">
                <a:latin typeface="Roboto"/>
              </a:rPr>
              <a:t> offre vari vantaggi, come una maggiore comprensione dell'impatto dell'Open Source sulla tua organizzazione, una maggiore comprensione dei costi e dei rischi associati all'Open Source, migliori relazioni con la comunità Open Source e una maggiore conoscenza delle soluzioni Open Source disponibili.</a:t>
            </a:r>
            <a:endParaRPr lang="en-US" sz="1200" dirty="0"/>
          </a:p>
          <a:p>
            <a:pPr marL="171358" lvl="0" indent="-170636"/>
            <a:endParaRPr lang="en-US" sz="1200" dirty="0"/>
          </a:p>
          <a:p>
            <a:pPr marL="171358" lvl="0" indent="-170636"/>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5C9E1FD-C833-4D9D-943C-B20D1EE012AC}" type="slidenum">
              <a:t>31</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7388" y="1143000"/>
            <a:ext cx="5483225" cy="30845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en-US" sz="1200" dirty="0" err="1">
                <a:latin typeface="Roboto"/>
              </a:rPr>
              <a:t>Questo</a:t>
            </a:r>
            <a:r>
              <a:rPr lang="en-US" sz="1200" dirty="0">
                <a:latin typeface="Roboto"/>
              </a:rPr>
              <a:t> capitol</a:t>
            </a:r>
            <a:r>
              <a:rPr lang="it-IT" sz="1200" noProof="0" dirty="0">
                <a:latin typeface="Roboto"/>
              </a:rPr>
              <a:t>o</a:t>
            </a:r>
            <a:r>
              <a:rPr lang="it-IT" sz="1200" baseline="0" noProof="0" dirty="0">
                <a:latin typeface="Roboto"/>
              </a:rPr>
              <a:t> descrive alcuni concetti fondamentali per comprendere l’utilizzo dell’Open Source </a:t>
            </a:r>
            <a:endParaRPr lang="en-US" sz="1200" dirty="0">
              <a:latin typeface="Roboto"/>
            </a:endParaRPr>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1FA75BD-4C66-47ED-B810-51192AA038C4}" type="slidenum">
              <a:t>32</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Times New Roman"/>
              </a:rPr>
              <a:t>Questa diapositiva spiega come l'utilizzo di componenti Open Source sia una considerazione per la tua conformità. Casi d'uso diversi avranno effetti legali diversi. Le prossime diapositive spiegano questi concetti in modo più dettagliato.</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62AD568-54FC-4BB6-B3F3-E43A59627479}" type="slidenum">
              <a:t>33</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26442" lvl="0" indent="-225719"/>
            <a:r>
              <a:rPr lang="it-IT" sz="1200" dirty="0">
                <a:latin typeface="Times New Roman"/>
              </a:rPr>
              <a:t>Questa diapositiva delinea cosa significa incorporazione quando si utilizza l'Open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B2B7B2D-339A-469C-8ED6-82273C3676FD}" type="slidenum">
              <a:t>34</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26442" lvl="0" indent="-225719"/>
            <a:r>
              <a:rPr lang="it-IT" sz="1200" dirty="0">
                <a:latin typeface="Times New Roman"/>
              </a:rPr>
              <a:t>Questa diapositiva delinea cosa significa collegamento quando si utilizza l'Open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4A00CA1-8C9D-4A78-97C1-5969DAF04C17}" type="slidenum">
              <a:t>35</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26442" lvl="0" indent="-225719"/>
            <a:r>
              <a:rPr lang="it-IT" sz="1200" dirty="0">
                <a:latin typeface="Times New Roman"/>
              </a:rPr>
              <a:t>Questa diapositiva delinea cosa significa modifica quando si utilizza l'Open Source.</a:t>
            </a:r>
            <a:endParaRPr lang="en-US" sz="1200" dirty="0"/>
          </a:p>
          <a:p>
            <a:pPr marL="226442" lvl="0" indent="-225719"/>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D1BF6E3-39B8-483B-83A3-A0F9DB8CD7BC}" type="slidenum">
              <a:t>36</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26442" lvl="0" indent="-225719"/>
            <a:r>
              <a:rPr lang="it-IT" sz="1200" dirty="0">
                <a:latin typeface="Times New Roman"/>
              </a:rPr>
              <a:t>Questa diapositiva delinea cosa significa traslazione/traduzione quando si utilizza l'Open Source.</a:t>
            </a:r>
            <a:endParaRPr lang="en-US" sz="1200" dirty="0"/>
          </a:p>
          <a:p>
            <a:pPr marL="226442" lvl="0" indent="-225719"/>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28E051A-CF42-4D86-B138-F6DEB3E2FE5D}" type="slidenum">
              <a:t>37</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Times New Roman"/>
              </a:rPr>
              <a:t>Questa diapositiva spiega che gli strumenti di sviluppo possono eseguire alcune di queste azioni "dietro le quinte", e questa è un'area di cui le aziende dovrebbero essere consapevoli.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BA1312E-F8C8-4325-A1F7-228B3FAFDFA6}" type="slidenum">
              <a:t>38</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Times New Roman"/>
              </a:rPr>
              <a:t>Questa diapositiva spiega alcuni dei concetti alla base della distribuzione. Poiché le licenze Open Source di solito si applicano durante la distribuzione, questo è un punto chiave da considerare in un programma di </a:t>
            </a:r>
            <a:r>
              <a:rPr lang="it-IT" sz="1200" dirty="0" err="1">
                <a:latin typeface="Times New Roman"/>
              </a:rPr>
              <a:t>Compliance</a:t>
            </a:r>
            <a:r>
              <a:rPr lang="en-US" sz="1200" dirty="0">
                <a:latin typeface="Times New Roman"/>
              </a:rPr>
              <a:t>.</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D476310-6C44-4393-8BD4-22367D676682}" type="slidenum">
              <a:t>39</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85800"/>
            <a:ext cx="6094413" cy="3429000"/>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Questo capitolo è incentrato sul "quadro generale" della proprietà intellettuale. Questo capitolo è probabilmente più utile per i manager o gli sviluppatori che potrebbero non comprendere appieno i fondamenti del diritto d'autore, dei brevetti e dei marchi.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12F96A-82F9-409B-957B-23776400C916}" type="slidenum">
              <a:t>4</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Times New Roman"/>
              </a:rPr>
              <a:t>L'incorporazione è quando copi parti di un componente Open Source nel prodotto software.</a:t>
            </a:r>
          </a:p>
          <a:p>
            <a:pPr marL="215999" lvl="0" indent="-215999"/>
            <a:endParaRPr lang="it-IT" sz="1200" dirty="0">
              <a:latin typeface="Times New Roman"/>
            </a:endParaRPr>
          </a:p>
          <a:p>
            <a:pPr marL="215999" lvl="0" indent="-215999"/>
            <a:r>
              <a:rPr lang="it-IT" sz="1200" dirty="0">
                <a:latin typeface="Times New Roman"/>
              </a:rPr>
              <a:t>Il collegamento avviene quando si collega o si unisce a un componente Open Source con il prodotto software.</a:t>
            </a:r>
          </a:p>
          <a:p>
            <a:pPr marL="215999" lvl="0" indent="-215999"/>
            <a:endParaRPr lang="it-IT" sz="1200" dirty="0">
              <a:latin typeface="Times New Roman"/>
            </a:endParaRPr>
          </a:p>
          <a:p>
            <a:pPr marL="215999" lvl="0" indent="-215999"/>
            <a:r>
              <a:rPr lang="it-IT" sz="1200" dirty="0">
                <a:latin typeface="Times New Roman"/>
              </a:rPr>
              <a:t>La modifica avviene quando si apportano modifiche a un componente Open Source.</a:t>
            </a:r>
          </a:p>
          <a:p>
            <a:pPr marL="215999" lvl="0" indent="-215999"/>
            <a:endParaRPr lang="it-IT" sz="1200" dirty="0">
              <a:latin typeface="Times New Roman"/>
            </a:endParaRPr>
          </a:p>
          <a:p>
            <a:pPr marL="215999" lvl="0" indent="-215999"/>
            <a:r>
              <a:rPr lang="it-IT" sz="1200" dirty="0">
                <a:latin typeface="Times New Roman"/>
              </a:rPr>
              <a:t>La traduzione è quando si trasforma il codice da uno stato all'altro.</a:t>
            </a:r>
          </a:p>
          <a:p>
            <a:pPr marL="215999" lvl="0" indent="-215999"/>
            <a:endParaRPr lang="en-US" sz="1200" dirty="0"/>
          </a:p>
          <a:p>
            <a:pPr marL="215999" lvl="0" indent="-215999"/>
            <a:r>
              <a:rPr lang="it-IT" sz="1200" dirty="0">
                <a:latin typeface="Times New Roman"/>
              </a:rPr>
              <a:t>Quando si pensa alla distribuzione dell'Open Source si</a:t>
            </a:r>
            <a:r>
              <a:rPr lang="it-IT" sz="1200" baseline="0" dirty="0">
                <a:latin typeface="Times New Roman"/>
              </a:rPr>
              <a:t> dovrebbe </a:t>
            </a:r>
            <a:r>
              <a:rPr lang="it-IT" sz="1200" dirty="0">
                <a:latin typeface="Times New Roman"/>
              </a:rPr>
              <a:t>considerare:</a:t>
            </a:r>
          </a:p>
          <a:p>
            <a:pPr marL="215999" lvl="0" indent="-215999"/>
            <a:r>
              <a:rPr lang="it-IT" sz="1200" dirty="0">
                <a:latin typeface="Times New Roman"/>
              </a:rPr>
              <a:t>Chi riceve il software?</a:t>
            </a:r>
          </a:p>
          <a:p>
            <a:pPr marL="215999" lvl="0" indent="-215999">
              <a:buFont typeface="Arial" panose="020B0604020202020204" pitchFamily="34" charset="0"/>
              <a:buChar char="•"/>
            </a:pPr>
            <a:r>
              <a:rPr lang="it-IT" sz="1200" dirty="0">
                <a:latin typeface="Times New Roman"/>
              </a:rPr>
              <a:t>Cliente / Partner</a:t>
            </a:r>
          </a:p>
          <a:p>
            <a:pPr marL="215999" lvl="0" indent="-215999">
              <a:buFont typeface="Arial" panose="020B0604020202020204" pitchFamily="34" charset="0"/>
              <a:buChar char="•"/>
            </a:pPr>
            <a:r>
              <a:rPr lang="it-IT" sz="1200" dirty="0">
                <a:latin typeface="Times New Roman"/>
              </a:rPr>
              <a:t>Community</a:t>
            </a:r>
          </a:p>
          <a:p>
            <a:pPr marL="215999" lvl="0" indent="-215999"/>
            <a:r>
              <a:rPr lang="it-IT" sz="1200" dirty="0">
                <a:latin typeface="Times New Roman"/>
              </a:rPr>
              <a:t>Qual è il formato per la consegna?</a:t>
            </a:r>
          </a:p>
          <a:p>
            <a:pPr marL="215999" lvl="0" indent="-215999">
              <a:buFont typeface="Arial" panose="020B0604020202020204" pitchFamily="34" charset="0"/>
              <a:buChar char="•"/>
            </a:pPr>
            <a:r>
              <a:rPr lang="it-IT" sz="1200" dirty="0">
                <a:latin typeface="Times New Roman"/>
              </a:rPr>
              <a:t>Consegna del codice sorgente</a:t>
            </a:r>
          </a:p>
          <a:p>
            <a:pPr marL="215999" lvl="0" indent="-215999">
              <a:buFont typeface="Arial" panose="020B0604020202020204" pitchFamily="34" charset="0"/>
              <a:buChar char="•"/>
            </a:pPr>
            <a:r>
              <a:rPr lang="it-IT" sz="1200" dirty="0">
                <a:latin typeface="Times New Roman"/>
              </a:rPr>
              <a:t>Consegna binaria</a:t>
            </a:r>
          </a:p>
          <a:p>
            <a:pPr marL="215999" lvl="0" indent="-215999">
              <a:buFont typeface="Arial" panose="020B0604020202020204" pitchFamily="34" charset="0"/>
              <a:buChar char="•"/>
            </a:pPr>
            <a:r>
              <a:rPr lang="it-IT" sz="1200" dirty="0" err="1">
                <a:latin typeface="Times New Roman"/>
              </a:rPr>
              <a:t>Pre</a:t>
            </a:r>
            <a:r>
              <a:rPr lang="it-IT" sz="1200" dirty="0">
                <a:latin typeface="Times New Roman"/>
              </a:rPr>
              <a:t>-caricato sull'hardware</a:t>
            </a:r>
            <a:endParaRPr lang="en-US" sz="2400" dirty="0"/>
          </a:p>
          <a:p>
            <a:pPr lvl="0"/>
            <a:endParaRPr lang="en-US" sz="2400" dirty="0"/>
          </a:p>
          <a:p>
            <a:pPr lvl="0"/>
            <a:endParaRPr lang="en-US" sz="2400" dirty="0"/>
          </a:p>
          <a:p>
            <a:pPr lvl="0"/>
            <a:endParaRPr lang="en-US" sz="2400" dirty="0"/>
          </a:p>
          <a:p>
            <a:pPr lvl="0"/>
            <a:endParaRPr lang="en-US" sz="24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785271E-DB1B-4DCE-A9F4-10A735300A70}" type="slidenum">
              <a:t>40</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7388" y="1143000"/>
            <a:ext cx="5483225" cy="30845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Questo capitolo descrive un processo di "Revisione Open Source" in cui viene analizzato l'utilizzo dell'Open Source e vengono determinati gli obblighi pertinenti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73C9D90-7C98-4E7D-820D-40F69B39CD15}" type="slidenum">
              <a:t>41</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en-US" sz="1200" dirty="0">
                <a:latin typeface="Roboto"/>
              </a:rPr>
              <a:t>Il</a:t>
            </a:r>
            <a:r>
              <a:rPr lang="en-US" sz="1200" baseline="0" dirty="0">
                <a:latin typeface="Roboto"/>
              </a:rPr>
              <a:t> </a:t>
            </a:r>
            <a:r>
              <a:rPr lang="en-US" sz="1200" baseline="0" dirty="0" err="1">
                <a:latin typeface="Roboto"/>
              </a:rPr>
              <a:t>processo</a:t>
            </a:r>
            <a:r>
              <a:rPr lang="en-US" sz="1200" baseline="0" dirty="0">
                <a:latin typeface="Roboto"/>
              </a:rPr>
              <a:t> di</a:t>
            </a:r>
            <a:r>
              <a:rPr lang="en-US" sz="1200" dirty="0">
                <a:latin typeface="Roboto"/>
              </a:rPr>
              <a:t> Open Source Review è parte </a:t>
            </a:r>
            <a:r>
              <a:rPr lang="en-US" sz="1200" dirty="0" err="1">
                <a:latin typeface="Roboto"/>
              </a:rPr>
              <a:t>integrante</a:t>
            </a:r>
            <a:r>
              <a:rPr lang="en-US" sz="1200" dirty="0">
                <a:latin typeface="Roboto"/>
              </a:rPr>
              <a:t> del </a:t>
            </a:r>
            <a:r>
              <a:rPr lang="en-US" sz="1200" dirty="0" err="1">
                <a:latin typeface="Roboto"/>
              </a:rPr>
              <a:t>processo</a:t>
            </a:r>
            <a:r>
              <a:rPr lang="en-US" sz="1200" baseline="0" dirty="0">
                <a:latin typeface="Roboto"/>
              </a:rPr>
              <a:t> di Open Source </a:t>
            </a:r>
            <a:r>
              <a:rPr lang="it-IT" sz="1200" dirty="0" err="1">
                <a:latin typeface="Roboto"/>
              </a:rPr>
              <a:t>Compliance</a:t>
            </a:r>
            <a:r>
              <a:rPr lang="en-US" sz="1200" baseline="0" dirty="0">
                <a:latin typeface="Roboto"/>
              </a:rPr>
              <a:t>.</a:t>
            </a:r>
          </a:p>
          <a:p>
            <a:pPr marL="215999" lvl="0" indent="-215999"/>
            <a:endParaRPr lang="en-US" sz="1200" dirty="0">
              <a:latin typeface="Roboto"/>
            </a:endParaRPr>
          </a:p>
          <a:p>
            <a:pPr marL="215999" lvl="0" indent="-215999"/>
            <a:r>
              <a:rPr lang="en-US" sz="1200" dirty="0" err="1">
                <a:latin typeface="Roboto"/>
              </a:rPr>
              <a:t>Una</a:t>
            </a:r>
            <a:r>
              <a:rPr lang="en-US" sz="1200" dirty="0">
                <a:latin typeface="Roboto"/>
              </a:rPr>
              <a:t> Open Source Review </a:t>
            </a:r>
            <a:r>
              <a:rPr lang="en-US" sz="1200" dirty="0" err="1">
                <a:latin typeface="Roboto"/>
              </a:rPr>
              <a:t>può</a:t>
            </a:r>
            <a:r>
              <a:rPr lang="en-US" sz="1200" dirty="0">
                <a:latin typeface="Roboto"/>
              </a:rPr>
              <a:t> </a:t>
            </a:r>
            <a:r>
              <a:rPr lang="en-US" sz="1200" dirty="0" err="1">
                <a:latin typeface="Roboto"/>
              </a:rPr>
              <a:t>essere</a:t>
            </a:r>
            <a:r>
              <a:rPr lang="en-US" sz="1200" dirty="0">
                <a:latin typeface="Roboto"/>
              </a:rPr>
              <a:t> </a:t>
            </a:r>
            <a:r>
              <a:rPr lang="en-US" sz="1200" dirty="0" err="1">
                <a:latin typeface="Roboto"/>
              </a:rPr>
              <a:t>il</a:t>
            </a:r>
            <a:r>
              <a:rPr lang="en-US" sz="1200" dirty="0">
                <a:latin typeface="Roboto"/>
              </a:rPr>
              <a:t> </a:t>
            </a:r>
            <a:r>
              <a:rPr lang="en-US" sz="1200" dirty="0" err="1">
                <a:latin typeface="Roboto"/>
              </a:rPr>
              <a:t>punto</a:t>
            </a:r>
            <a:r>
              <a:rPr lang="en-US" sz="1200" dirty="0">
                <a:latin typeface="Roboto"/>
              </a:rPr>
              <a:t> </a:t>
            </a:r>
            <a:r>
              <a:rPr lang="en-US" sz="1200" dirty="0" err="1">
                <a:latin typeface="Roboto"/>
              </a:rPr>
              <a:t>d’incontro</a:t>
            </a:r>
            <a:r>
              <a:rPr lang="en-US" sz="1200" dirty="0">
                <a:latin typeface="Roboto"/>
              </a:rPr>
              <a:t> per la parte di </a:t>
            </a:r>
            <a:r>
              <a:rPr lang="en-US" sz="1200" dirty="0" err="1">
                <a:latin typeface="Roboto"/>
              </a:rPr>
              <a:t>ingegneria</a:t>
            </a:r>
            <a:r>
              <a:rPr lang="en-US" sz="1200" dirty="0">
                <a:latin typeface="Roboto"/>
              </a:rPr>
              <a:t>,</a:t>
            </a:r>
            <a:r>
              <a:rPr lang="en-US" sz="1200" baseline="0" dirty="0">
                <a:latin typeface="Roboto"/>
              </a:rPr>
              <a:t> </a:t>
            </a:r>
            <a:r>
              <a:rPr lang="en-US" sz="1200" baseline="0" dirty="0" err="1">
                <a:latin typeface="Roboto"/>
              </a:rPr>
              <a:t>quella</a:t>
            </a:r>
            <a:r>
              <a:rPr lang="en-US" sz="1200" baseline="0" dirty="0">
                <a:latin typeface="Roboto"/>
              </a:rPr>
              <a:t> di business </a:t>
            </a:r>
            <a:r>
              <a:rPr lang="en-US" sz="1200" baseline="0" dirty="0" err="1">
                <a:latin typeface="Roboto"/>
              </a:rPr>
              <a:t>ed</a:t>
            </a:r>
            <a:r>
              <a:rPr lang="en-US" sz="1200" baseline="0" dirty="0">
                <a:latin typeface="Roboto"/>
              </a:rPr>
              <a:t> </a:t>
            </a:r>
            <a:r>
              <a:rPr lang="en-US" sz="1200" baseline="0" dirty="0" err="1">
                <a:latin typeface="Roboto"/>
              </a:rPr>
              <a:t>il</a:t>
            </a:r>
            <a:r>
              <a:rPr lang="en-US" sz="1200" baseline="0" dirty="0">
                <a:latin typeface="Roboto"/>
              </a:rPr>
              <a:t> team </a:t>
            </a:r>
            <a:r>
              <a:rPr lang="en-US" sz="1200" baseline="0" dirty="0" err="1">
                <a:latin typeface="Roboto"/>
              </a:rPr>
              <a:t>legale</a:t>
            </a:r>
            <a:r>
              <a:rPr lang="en-US" sz="1200" baseline="0" dirty="0">
                <a:latin typeface="Roboto"/>
              </a:rPr>
              <a:t> e </a:t>
            </a:r>
            <a:r>
              <a:rPr lang="en-US" sz="1200" baseline="0" dirty="0" err="1">
                <a:latin typeface="Roboto"/>
              </a:rPr>
              <a:t>richiede</a:t>
            </a:r>
            <a:r>
              <a:rPr lang="en-US" sz="1200" baseline="0" dirty="0">
                <a:latin typeface="Roboto"/>
              </a:rPr>
              <a:t> </a:t>
            </a:r>
            <a:r>
              <a:rPr lang="en-US" sz="1200" baseline="0" dirty="0" err="1">
                <a:latin typeface="Roboto"/>
              </a:rPr>
              <a:t>pianificazione</a:t>
            </a:r>
            <a:r>
              <a:rPr lang="en-US" sz="1200" baseline="0" dirty="0">
                <a:latin typeface="Roboto"/>
              </a:rPr>
              <a:t> e </a:t>
            </a:r>
            <a:r>
              <a:rPr lang="en-US" sz="1200" baseline="0" dirty="0" err="1">
                <a:latin typeface="Roboto"/>
              </a:rPr>
              <a:t>organizzazione</a:t>
            </a:r>
            <a:r>
              <a:rPr lang="en-US" sz="1200" baseline="0" dirty="0">
                <a:latin typeface="Roboto"/>
              </a:rPr>
              <a:t> al fine di </a:t>
            </a:r>
            <a:r>
              <a:rPr lang="en-US" sz="1200" baseline="0" dirty="0" err="1">
                <a:latin typeface="Roboto"/>
              </a:rPr>
              <a:t>essere</a:t>
            </a:r>
            <a:r>
              <a:rPr lang="en-US" sz="1200" baseline="0" dirty="0">
                <a:latin typeface="Roboto"/>
              </a:rPr>
              <a:t> </a:t>
            </a:r>
            <a:r>
              <a:rPr lang="en-US" sz="1200" baseline="0" dirty="0" err="1">
                <a:latin typeface="Roboto"/>
              </a:rPr>
              <a:t>condotta</a:t>
            </a:r>
            <a:r>
              <a:rPr lang="en-US" sz="1200" baseline="0" dirty="0">
                <a:latin typeface="Roboto"/>
              </a:rPr>
              <a:t> in </a:t>
            </a:r>
            <a:r>
              <a:rPr lang="en-US" sz="1200" baseline="0" dirty="0" err="1">
                <a:latin typeface="Roboto"/>
              </a:rPr>
              <a:t>larga</a:t>
            </a:r>
            <a:r>
              <a:rPr lang="en-US" sz="1200" baseline="0" dirty="0">
                <a:latin typeface="Roboto"/>
              </a:rPr>
              <a:t> </a:t>
            </a:r>
            <a:r>
              <a:rPr lang="en-US" sz="1200" baseline="0" dirty="0" err="1">
                <a:latin typeface="Roboto"/>
              </a:rPr>
              <a:t>scala</a:t>
            </a:r>
            <a:r>
              <a:rPr lang="en-US" sz="1200" baseline="0" dirty="0">
                <a:latin typeface="Roboto"/>
              </a:rPr>
              <a:t>. </a:t>
            </a:r>
            <a:endParaRPr lang="en-US" sz="1200" dirty="0"/>
          </a:p>
          <a:p>
            <a:pPr marL="171358" lvl="0" indent="-170636">
              <a:buClr>
                <a:srgbClr val="000000"/>
              </a:buClr>
              <a:buSzPct val="100000"/>
              <a:buFont typeface="Arial"/>
              <a:buChar char="•"/>
            </a:pPr>
            <a:r>
              <a:rPr lang="it-IT" sz="1200" dirty="0">
                <a:latin typeface="Roboto"/>
              </a:rPr>
              <a:t>I team di ingegneri o sviluppatori possono partecipare alla raccolta di informazioni pertinenti</a:t>
            </a:r>
            <a:endParaRPr lang="en-US" sz="1200" dirty="0"/>
          </a:p>
          <a:p>
            <a:pPr marL="171358" lvl="0" indent="-170636">
              <a:buClr>
                <a:srgbClr val="000000"/>
              </a:buClr>
              <a:buSzPct val="100000"/>
              <a:buFont typeface="Arial"/>
              <a:buChar char="•"/>
            </a:pPr>
            <a:r>
              <a:rPr lang="it-IT" sz="1200" dirty="0">
                <a:latin typeface="Roboto"/>
              </a:rPr>
              <a:t>I team legali analizzano e determinano gli obblighi di licenza e forniscono indicazioni a riguardo</a:t>
            </a:r>
          </a:p>
          <a:p>
            <a:pPr marL="171358" lvl="0" indent="-170636">
              <a:buClr>
                <a:srgbClr val="000000"/>
              </a:buClr>
              <a:buSzPct val="100000"/>
              <a:buFont typeface="Arial"/>
              <a:buChar char="•"/>
            </a:pPr>
            <a:r>
              <a:rPr lang="it-IT" sz="1200" dirty="0">
                <a:latin typeface="Roboto"/>
              </a:rPr>
              <a:t>I team aziendali e di ingegneria possono ricevere e implementare le indicazioni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AD4388-9205-48C2-BB57-F94EADEC9836}" type="slidenum">
              <a:t>42</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2588" y="695325"/>
            <a:ext cx="6092825"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en-US" sz="1200" dirty="0">
                <a:latin typeface="Roboto"/>
              </a:rPr>
              <a:t>Lo step </a:t>
            </a:r>
            <a:r>
              <a:rPr lang="en-US" sz="1200" dirty="0" err="1">
                <a:latin typeface="Roboto"/>
              </a:rPr>
              <a:t>iniziale</a:t>
            </a:r>
            <a:r>
              <a:rPr lang="en-US" sz="1200" dirty="0">
                <a:latin typeface="Roboto"/>
              </a:rPr>
              <a:t> per </a:t>
            </a:r>
            <a:r>
              <a:rPr lang="en-US" sz="1200" dirty="0" err="1">
                <a:latin typeface="Roboto"/>
              </a:rPr>
              <a:t>identificare</a:t>
            </a:r>
            <a:r>
              <a:rPr lang="en-US" sz="1200" baseline="0" dirty="0">
                <a:latin typeface="Roboto"/>
              </a:rPr>
              <a:t> le component appropriate </a:t>
            </a:r>
            <a:r>
              <a:rPr lang="en-US" sz="1200" baseline="0" dirty="0" err="1">
                <a:latin typeface="Roboto"/>
              </a:rPr>
              <a:t>consiste</a:t>
            </a:r>
            <a:r>
              <a:rPr lang="en-US" sz="1200" baseline="0" dirty="0">
                <a:latin typeface="Roboto"/>
              </a:rPr>
              <a:t> </a:t>
            </a:r>
            <a:r>
              <a:rPr lang="en-US" sz="1200" baseline="0" dirty="0" err="1">
                <a:latin typeface="Roboto"/>
              </a:rPr>
              <a:t>nell’avviare</a:t>
            </a:r>
            <a:r>
              <a:rPr lang="en-US" sz="1200" baseline="0" dirty="0">
                <a:latin typeface="Roboto"/>
              </a:rPr>
              <a:t> </a:t>
            </a:r>
            <a:r>
              <a:rPr lang="en-US" sz="1200" baseline="0" dirty="0" err="1">
                <a:latin typeface="Roboto"/>
              </a:rPr>
              <a:t>una</a:t>
            </a:r>
            <a:r>
              <a:rPr lang="en-US" sz="1200" dirty="0">
                <a:latin typeface="Roboto"/>
              </a:rPr>
              <a:t> Open Source Review</a:t>
            </a:r>
            <a:endParaRPr lang="en-US" sz="1200" dirty="0"/>
          </a:p>
          <a:p>
            <a:pPr marL="215999" lvl="0" indent="-215999"/>
            <a:endParaRPr lang="en-US" sz="1200" dirty="0"/>
          </a:p>
          <a:p>
            <a:pPr marL="215999" lvl="0" indent="-215999"/>
            <a:r>
              <a:rPr lang="en-US" sz="1200" dirty="0" err="1">
                <a:latin typeface="Roboto"/>
              </a:rPr>
              <a:t>Domande</a:t>
            </a:r>
            <a:r>
              <a:rPr lang="en-US" sz="1200" baseline="0" dirty="0">
                <a:latin typeface="Roboto"/>
              </a:rPr>
              <a:t> </a:t>
            </a:r>
            <a:r>
              <a:rPr lang="en-US" sz="1200" baseline="0" dirty="0" err="1">
                <a:latin typeface="Roboto"/>
              </a:rPr>
              <a:t>importanti</a:t>
            </a:r>
            <a:r>
              <a:rPr lang="en-US" sz="1200" baseline="0" dirty="0">
                <a:latin typeface="Roboto"/>
              </a:rPr>
              <a:t> da </a:t>
            </a:r>
            <a:r>
              <a:rPr lang="en-US" sz="1200" baseline="0" dirty="0" err="1">
                <a:latin typeface="Roboto"/>
              </a:rPr>
              <a:t>includere</a:t>
            </a:r>
            <a:r>
              <a:rPr lang="en-US" sz="1200" baseline="0" dirty="0">
                <a:latin typeface="Roboto"/>
              </a:rPr>
              <a:t> </a:t>
            </a:r>
            <a:r>
              <a:rPr lang="en-US" sz="1200" baseline="0" dirty="0" err="1">
                <a:latin typeface="Roboto"/>
              </a:rPr>
              <a:t>nel</a:t>
            </a:r>
            <a:r>
              <a:rPr lang="en-US" sz="1200" baseline="0" dirty="0">
                <a:latin typeface="Roboto"/>
              </a:rPr>
              <a:t> </a:t>
            </a:r>
            <a:r>
              <a:rPr lang="en-US" sz="1200" baseline="0" dirty="0" err="1">
                <a:latin typeface="Roboto"/>
              </a:rPr>
              <a:t>processo</a:t>
            </a:r>
            <a:r>
              <a:rPr lang="en-US" sz="1200" baseline="0" dirty="0">
                <a:latin typeface="Roboto"/>
              </a:rPr>
              <a:t> </a:t>
            </a:r>
            <a:r>
              <a:rPr lang="en-US" sz="1200" dirty="0">
                <a:latin typeface="Roboto"/>
              </a:rPr>
              <a:t>:</a:t>
            </a:r>
            <a:endParaRPr lang="en-US" sz="1200" dirty="0"/>
          </a:p>
          <a:p>
            <a:pPr marL="171358" lvl="0" indent="-170636">
              <a:buClr>
                <a:srgbClr val="000000"/>
              </a:buClr>
              <a:buSzPct val="100000"/>
              <a:buFont typeface="Arial"/>
              <a:buChar char="•"/>
            </a:pPr>
            <a:r>
              <a:rPr lang="en-US" sz="1200" dirty="0">
                <a:latin typeface="Roboto"/>
              </a:rPr>
              <a:t>Chi è </a:t>
            </a:r>
            <a:r>
              <a:rPr lang="en-US" sz="1200" dirty="0" err="1">
                <a:latin typeface="Roboto"/>
              </a:rPr>
              <a:t>il</a:t>
            </a:r>
            <a:r>
              <a:rPr lang="en-US" sz="1200" dirty="0">
                <a:latin typeface="Roboto"/>
              </a:rPr>
              <a:t> decision maker</a:t>
            </a:r>
            <a:r>
              <a:rPr lang="en-US" sz="1200" baseline="0" dirty="0">
                <a:latin typeface="Roboto"/>
              </a:rPr>
              <a:t> </a:t>
            </a:r>
            <a:r>
              <a:rPr lang="en-US" sz="1200" baseline="0" dirty="0" err="1">
                <a:latin typeface="Roboto"/>
              </a:rPr>
              <a:t>riguardo</a:t>
            </a:r>
            <a:r>
              <a:rPr lang="en-US" sz="1200" baseline="0" dirty="0">
                <a:latin typeface="Roboto"/>
              </a:rPr>
              <a:t> </a:t>
            </a:r>
            <a:r>
              <a:rPr lang="en-US" sz="1200" baseline="0" dirty="0" err="1">
                <a:latin typeface="Roboto"/>
              </a:rPr>
              <a:t>l’utilizzo</a:t>
            </a:r>
            <a:r>
              <a:rPr lang="en-US" sz="1200" baseline="0" dirty="0">
                <a:latin typeface="Roboto"/>
              </a:rPr>
              <a:t> </a:t>
            </a:r>
            <a:r>
              <a:rPr lang="en-US" sz="1200" baseline="0" dirty="0" err="1">
                <a:latin typeface="Roboto"/>
              </a:rPr>
              <a:t>dell’</a:t>
            </a:r>
            <a:r>
              <a:rPr lang="en-US" sz="1200" dirty="0" err="1">
                <a:latin typeface="Roboto"/>
              </a:rPr>
              <a:t>Open</a:t>
            </a:r>
            <a:r>
              <a:rPr lang="en-US" sz="1200" dirty="0">
                <a:latin typeface="Roboto"/>
              </a:rPr>
              <a:t> Source (manager,</a:t>
            </a:r>
            <a:r>
              <a:rPr lang="en-US" sz="1200" baseline="0" dirty="0">
                <a:latin typeface="Roboto"/>
              </a:rPr>
              <a:t> </a:t>
            </a:r>
            <a:r>
              <a:rPr lang="en-US" sz="1200" baseline="0" dirty="0" err="1">
                <a:latin typeface="Roboto"/>
              </a:rPr>
              <a:t>ingegneri</a:t>
            </a:r>
            <a:r>
              <a:rPr lang="en-US" sz="1200" baseline="0" dirty="0">
                <a:latin typeface="Roboto"/>
              </a:rPr>
              <a:t>, </a:t>
            </a:r>
            <a:r>
              <a:rPr lang="en-US" sz="1200" baseline="0" dirty="0" err="1">
                <a:latin typeface="Roboto"/>
              </a:rPr>
              <a:t>altre</a:t>
            </a:r>
            <a:r>
              <a:rPr lang="en-US" sz="1200" baseline="0" dirty="0">
                <a:latin typeface="Roboto"/>
              </a:rPr>
              <a:t> figure </a:t>
            </a:r>
            <a:r>
              <a:rPr lang="en-US" sz="1200" baseline="0" dirty="0" err="1">
                <a:latin typeface="Roboto"/>
              </a:rPr>
              <a:t>lavorative</a:t>
            </a:r>
            <a:r>
              <a:rPr lang="en-US" sz="1200" dirty="0">
                <a:latin typeface="Roboto"/>
              </a:rPr>
              <a:t>)? </a:t>
            </a:r>
            <a:endParaRPr lang="en-US" sz="1200" dirty="0"/>
          </a:p>
          <a:p>
            <a:pPr marL="171358" lvl="0" indent="-170636">
              <a:buClr>
                <a:srgbClr val="000000"/>
              </a:buClr>
              <a:buSzPct val="100000"/>
              <a:buFont typeface="Arial"/>
              <a:buChar char="•"/>
            </a:pPr>
            <a:r>
              <a:rPr lang="it-IT" sz="1200" dirty="0">
                <a:latin typeface="Roboto"/>
              </a:rPr>
              <a:t>Come possono sollevare domande sull'utilizzo dell'Open Source</a:t>
            </a:r>
            <a:r>
              <a:rPr lang="en-US" sz="1200" dirty="0">
                <a:latin typeface="Roboto"/>
              </a:rPr>
              <a:t>?</a:t>
            </a:r>
            <a:endParaRPr lang="en-US" sz="1200" dirty="0"/>
          </a:p>
          <a:p>
            <a:pPr marL="171358" lvl="0" indent="-170636">
              <a:buClr>
                <a:srgbClr val="000000"/>
              </a:buClr>
              <a:buSzPct val="100000"/>
              <a:buFont typeface="Arial"/>
              <a:buChar char="•"/>
            </a:pPr>
            <a:r>
              <a:rPr lang="it-IT" sz="1200" dirty="0">
                <a:latin typeface="Roboto"/>
              </a:rPr>
              <a:t>C'è un punto regolare nel processo di sviluppo in cui può</a:t>
            </a:r>
            <a:r>
              <a:rPr lang="it-IT" sz="1200" baseline="0" dirty="0">
                <a:latin typeface="Roboto"/>
              </a:rPr>
              <a:t> essere avviata la </a:t>
            </a:r>
            <a:r>
              <a:rPr lang="it-IT" sz="1200" baseline="0" dirty="0" err="1">
                <a:latin typeface="Roboto"/>
              </a:rPr>
              <a:t>Review</a:t>
            </a:r>
            <a:r>
              <a:rPr lang="it-IT" sz="1200" baseline="0" dirty="0">
                <a:latin typeface="Roboto"/>
              </a:rPr>
              <a:t> dell’Open Source</a:t>
            </a:r>
            <a:r>
              <a:rPr lang="en-US" sz="1200" dirty="0">
                <a:latin typeface="Roboto"/>
              </a:rPr>
              <a:t>?</a:t>
            </a:r>
            <a:endParaRPr lang="en-US" sz="1200" dirty="0"/>
          </a:p>
          <a:p>
            <a:pPr lvl="0"/>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0CCCE0-54BE-4DA0-9DEF-1CAC8432D348}" type="slidenum">
              <a:t>43</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2588" y="695325"/>
            <a:ext cx="6092825" cy="3427413"/>
          </a:xfrm>
        </p:spPr>
      </p:sp>
      <p:sp>
        <p:nvSpPr>
          <p:cNvPr id="3" name="PlaceHolder 2"/>
          <p:cNvSpPr txBox="1">
            <a:spLocks noGrp="1"/>
          </p:cNvSpPr>
          <p:nvPr>
            <p:ph type="body" sz="quarter" idx="1"/>
          </p:nvPr>
        </p:nvSpPr>
        <p:spPr>
          <a:xfrm>
            <a:off x="685800" y="4400641"/>
            <a:ext cx="5485677" cy="3599636"/>
          </a:xfrm>
        </p:spPr>
        <p:txBody>
          <a:bodyPr/>
          <a:lstStyle/>
          <a:p>
            <a:pPr marL="215900" indent="-215900"/>
            <a:r>
              <a:rPr lang="it-IT" sz="1200" dirty="0">
                <a:cs typeface="Arial"/>
              </a:rPr>
              <a:t>Va notato che questo elenco di informazioni sembra piuttosto ampio. Tuttavia, la quantità di informazioni richieste dipende dalle dimensioni della tua azienda e da cosa intendi fare con il codice Open Source. Le organizzazioni grandi tendono a richiedere più informazioni rispetto a</a:t>
            </a:r>
            <a:r>
              <a:rPr lang="it-IT" sz="1200" baseline="0" dirty="0">
                <a:cs typeface="Arial"/>
              </a:rPr>
              <a:t> </a:t>
            </a:r>
            <a:r>
              <a:rPr lang="it-IT" sz="1200" dirty="0">
                <a:cs typeface="Arial"/>
              </a:rPr>
              <a:t>quelle più</a:t>
            </a:r>
            <a:r>
              <a:rPr lang="it-IT" sz="1200" baseline="0" dirty="0">
                <a:cs typeface="Arial"/>
              </a:rPr>
              <a:t> </a:t>
            </a:r>
            <a:r>
              <a:rPr lang="it-IT" sz="1200" dirty="0">
                <a:cs typeface="Arial"/>
              </a:rPr>
              <a:t>piccole.</a:t>
            </a:r>
            <a:endParaRPr lang="en-US" dirty="0"/>
          </a:p>
          <a:p>
            <a:pPr marL="215999" lvl="0" indent="-215999"/>
            <a:endParaRPr lang="en-US" sz="1200" dirty="0"/>
          </a:p>
          <a:p>
            <a:pPr marL="215900" indent="-215900"/>
            <a:r>
              <a:rPr lang="it-IT" sz="1200" dirty="0">
                <a:cs typeface="Arial"/>
              </a:rPr>
              <a:t>Ci sono un paio di problemi aggiuntivi nel caso di fornitori esterni. In primo luogo, potrebbe essere necessario contattare il fornitore se in futuro sorgono problemi di Open Source ed è importante avere un punto di contatto affidabile. Potrebbe anche essere necessario soddisfare gli obblighi di licenza Open perciò è necessario assicurarsi di disporre degli avvisi e del codice sorgente necessari per adempiere a questi obblighi.</a:t>
            </a:r>
            <a:endParaRPr lang="en-US" sz="1200" dirty="0">
              <a:cs typeface="Arial"/>
            </a:endParaRPr>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4FB341-F80A-4B5C-A60E-500872A305E6}" type="slidenum">
              <a:t>44</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Il team che si occuperà</a:t>
            </a:r>
            <a:r>
              <a:rPr lang="it-IT" sz="1200" baseline="0" dirty="0">
                <a:latin typeface="Roboto"/>
              </a:rPr>
              <a:t> dell’</a:t>
            </a:r>
            <a:r>
              <a:rPr lang="it-IT" sz="1200" dirty="0">
                <a:latin typeface="Roboto"/>
              </a:rPr>
              <a:t>Open Source </a:t>
            </a:r>
            <a:r>
              <a:rPr lang="it-IT" sz="1200" dirty="0" err="1">
                <a:latin typeface="Roboto"/>
              </a:rPr>
              <a:t>Review</a:t>
            </a:r>
            <a:r>
              <a:rPr lang="it-IT" sz="1200" dirty="0">
                <a:latin typeface="Roboto"/>
              </a:rPr>
              <a:t> può essere costituito da un team interdisciplinare</a:t>
            </a:r>
          </a:p>
          <a:p>
            <a:pPr marL="215999" lvl="0" indent="-215999"/>
            <a:endParaRPr lang="en-US" sz="1200" dirty="0"/>
          </a:p>
          <a:p>
            <a:pPr marL="215999" lvl="0" indent="-215999"/>
            <a:r>
              <a:rPr lang="it-IT" sz="1200" dirty="0">
                <a:latin typeface="Roboto"/>
              </a:rPr>
              <a:t>Il team legale, che può includere avvocati interni o esterni, esamina e valuta l'utilizzo dell'Open Source per gli obblighi di licenza</a:t>
            </a:r>
          </a:p>
          <a:p>
            <a:pPr marL="215999" lvl="0" indent="-215999"/>
            <a:endParaRPr lang="it-IT" sz="1200" dirty="0">
              <a:latin typeface="Roboto"/>
            </a:endParaRPr>
          </a:p>
          <a:p>
            <a:pPr marL="215999" lvl="0" indent="-215999"/>
            <a:r>
              <a:rPr lang="it-IT" sz="1200" dirty="0"/>
              <a:t>Il team legale può essere supportato da altri, inclusi</a:t>
            </a:r>
            <a:r>
              <a:rPr lang="en-US" sz="1200" dirty="0">
                <a:latin typeface="Roboto"/>
              </a:rPr>
              <a:t>:</a:t>
            </a:r>
            <a:endParaRPr lang="en-US" sz="1200" dirty="0"/>
          </a:p>
          <a:p>
            <a:pPr marL="171358" lvl="0" indent="-170636">
              <a:buClr>
                <a:srgbClr val="000000"/>
              </a:buClr>
              <a:buSzPct val="100000"/>
              <a:buFont typeface="Arial"/>
              <a:buChar char="•"/>
            </a:pPr>
            <a:r>
              <a:rPr lang="it-IT" sz="1200" dirty="0">
                <a:latin typeface="Roboto"/>
              </a:rPr>
              <a:t>Team di scansione e</a:t>
            </a:r>
            <a:r>
              <a:rPr lang="it-IT" sz="1200" baseline="0" dirty="0">
                <a:latin typeface="Roboto"/>
              </a:rPr>
              <a:t> supporto agli strumenti </a:t>
            </a:r>
            <a:r>
              <a:rPr lang="it-IT" sz="1200" dirty="0">
                <a:latin typeface="Roboto"/>
              </a:rPr>
              <a:t>che identificano e tengono traccia dell'utilizzo dell'Open Source. Questi team possono fornire supporto utilizzando la scansione del codice o gli strumenti per identificare i componenti Open Source. I team possono anche organizzare e tenere traccia delle informazioni raccolte sull'utilizzo dell'Open Source per i successivi processi di conformità.</a:t>
            </a:r>
          </a:p>
          <a:p>
            <a:pPr marL="171358" lvl="0" indent="-170636">
              <a:buClr>
                <a:srgbClr val="000000"/>
              </a:buClr>
              <a:buSzPct val="100000"/>
              <a:buFont typeface="Arial"/>
              <a:buChar char="•"/>
            </a:pPr>
            <a:r>
              <a:rPr lang="it-IT" sz="1200" dirty="0">
                <a:latin typeface="Roboto"/>
              </a:rPr>
              <a:t>Altri specialisti o rappresentanti che potrebbero essere interessati da problemi relativi all'Open Source, come le licenze commerciali, la conformità o i team che si occupano</a:t>
            </a:r>
            <a:r>
              <a:rPr lang="it-IT" sz="1200" baseline="0" dirty="0">
                <a:latin typeface="Roboto"/>
              </a:rPr>
              <a:t> di </a:t>
            </a:r>
            <a:r>
              <a:rPr lang="it-IT" sz="1200" dirty="0">
                <a:latin typeface="Roboto"/>
              </a:rPr>
              <a:t> pianificazione aziendale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6ADCC2-F56E-47F2-BBF1-3F5ECDB44321}" type="slidenum">
              <a:t>45</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00" indent="-215900"/>
            <a:r>
              <a:rPr lang="it-IT" sz="1200" dirty="0">
                <a:latin typeface="Roboto"/>
              </a:rPr>
              <a:t>Il team di  Open Source review dovrebbe avere le competenze per valutare correttamente l'utilizzo dell'Open Source. Ciò potrebbe richiedere il supporto dei team di ingegneri per istruire i team legali e aziendali sull'utilizzo dell'Open Source proposto. Ad esempio, la scansione del codice può essere utilizzata per individuare l'utilizzo di Open Source non divulgato.</a:t>
            </a:r>
            <a:endParaRPr lang="en-US" dirty="0"/>
          </a:p>
          <a:p>
            <a:pPr marL="215999" lvl="0" indent="-215999"/>
            <a:endParaRPr lang="it-IT" sz="1200" dirty="0">
              <a:latin typeface="Roboto"/>
            </a:endParaRPr>
          </a:p>
          <a:p>
            <a:pPr marL="215999" lvl="0" indent="-215999"/>
            <a:r>
              <a:rPr lang="it-IT" sz="1200" dirty="0">
                <a:latin typeface="Roboto"/>
              </a:rPr>
              <a:t>Una volta che l'utilizzo dell'Open Source proposto è stato completamente valutato, il team legale avrà quindi le informazioni necessarie per</a:t>
            </a:r>
            <a:r>
              <a:rPr lang="it-IT" sz="1200" baseline="0" dirty="0">
                <a:latin typeface="Roboto"/>
              </a:rPr>
              <a:t> </a:t>
            </a:r>
            <a:r>
              <a:rPr lang="it-IT" sz="1200" dirty="0">
                <a:latin typeface="Roboto"/>
              </a:rPr>
              <a:t>esprimere il proprio giudizio.</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E4E0429-F5FC-4C8F-B870-DDA42C2DBF1B}" type="slidenum">
              <a:t>46</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il quadro generale di cosa sono gli strumenti di scansione del codice Open Source, come funzionano e dove un nuovo utente può iniziare a raccogliere conoscenze sull'argomento.</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575B970-7F00-452B-83BC-B0D6F132C90A}" type="slidenum">
              <a:t>47</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Il processo di revisione Open Source dovrebbe essere sufficientemente flessibile da consentire alle parti interessate di collaborare. A volte uno scenario di utilizzo Open Source potrebbe non essere chiaro al team di revisione. Il team di ingegneri avrà bisogno della capacità di fornire ulteriori input. Allo stesso modo, il team di ingegneri potrebbe aver bisogno di assistenza nell'implementazione della guida del team di revisione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D6DFBA2-D512-4CA8-9910-7AC01C0DF6FE}" type="slidenum">
              <a:t>48</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Il processo di revisione open source dovrebbe avere la supervisione (ad esempio, un comitato esecutivo di revisione in questo diagramma). Il comitato di supervisione può prendere importanti decisioni politiche o risolvere disaccordi tra le parti nel processo di revisione.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AAA8E1-2C2A-452B-B03D-3489B1633FB3}" type="slidenum">
              <a:t>49</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7F437D3-6907-46AD-AF17-900539A792D7}" type="slidenum">
              <a:t>5</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1000" y="695325"/>
            <a:ext cx="6094413"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Questa panoramica non intende coprire tutti gli aspetti della proprietà intellettuale. Ha lo scopo di fornire un contesto per il "quadro generale" e di stabilire che oggi stiamo solo discutendo di copyright e brevetti, le aree più rilevanti per l’Open Source</a:t>
            </a:r>
            <a:r>
              <a:rPr lang="it-IT" sz="1200" baseline="0" dirty="0">
                <a:latin typeface="Roboto" pitchFamily="18"/>
              </a:rPr>
              <a:t> </a:t>
            </a:r>
            <a:r>
              <a:rPr lang="it-IT" sz="1200" baseline="0" dirty="0" err="1">
                <a:latin typeface="Roboto" pitchFamily="18"/>
              </a:rPr>
              <a:t>Compliance</a:t>
            </a:r>
            <a:r>
              <a:rPr lang="it-IT" sz="1200" dirty="0">
                <a:latin typeface="Roboto" pitchFamily="18"/>
              </a:rPr>
              <a:t>.</a:t>
            </a:r>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7069F6-B8EB-45FC-99B5-0CE440324088}" type="slidenum">
              <a:t>5</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27269381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Raccogliere e analizzare le informazioni sull'utilizzo dell'Open Source e produrre una guida appropriata.</a:t>
            </a:r>
          </a:p>
          <a:p>
            <a:pPr marL="215999" lvl="0" indent="-215999"/>
            <a:endParaRPr lang="en-US" sz="1200" dirty="0"/>
          </a:p>
          <a:p>
            <a:pPr marL="215999" lvl="0" indent="-215999"/>
            <a:r>
              <a:rPr lang="it-IT" sz="1200" dirty="0">
                <a:latin typeface="Roboto"/>
              </a:rPr>
              <a:t>Avviare un processo di revisione Open Source. Il metodo per avviare questo processo può variare a seconda dell'azienda, ma dovrebbe essere aperto a coloro che sono coinvolti nell'utilizzo dell'Open Source nello sviluppo.</a:t>
            </a:r>
          </a:p>
          <a:p>
            <a:pPr marL="215999" lvl="0" indent="-215999"/>
            <a:endParaRPr lang="it-IT" sz="1200" dirty="0">
              <a:latin typeface="Roboto"/>
            </a:endParaRPr>
          </a:p>
          <a:p>
            <a:pPr marL="215999" lvl="0" indent="-215999"/>
            <a:r>
              <a:rPr lang="it-IT" sz="1200" dirty="0">
                <a:latin typeface="Roboto"/>
              </a:rPr>
              <a:t>Avviare un processo di revisione Open Source o contattare il team di revisione Open Source. Il processo dovrebbe essere sufficientemente flessibile in modo che gli utenti Open Source della tua organizzazione abbiano accesso alla guida.</a:t>
            </a:r>
          </a:p>
          <a:p>
            <a:pPr marL="215999" lvl="0" indent="-215999"/>
            <a:endParaRPr lang="en-US" sz="1200" dirty="0"/>
          </a:p>
          <a:p>
            <a:pPr marL="215999" lvl="0" indent="-215999"/>
            <a:r>
              <a:rPr lang="it-IT" sz="1200" dirty="0">
                <a:latin typeface="Roboto"/>
              </a:rPr>
              <a:t>Il nome del pacchetto, la versione, l'URL di download, la licenza, la descrizione e l'uso previsto nel prodotto è un buon punto di partenza. Il livello preciso di dettaglio di cui avrai bisogno dipende dalla tua organizzazione e dal caso d'uso previsto.</a:t>
            </a:r>
          </a:p>
          <a:p>
            <a:pPr marL="215999" lvl="0" indent="-215999"/>
            <a:endParaRPr lang="en-US" sz="1200" dirty="0"/>
          </a:p>
          <a:p>
            <a:pPr marL="215999" lvl="0" indent="-215999"/>
            <a:r>
              <a:rPr lang="it-IT" sz="1200" dirty="0">
                <a:latin typeface="Roboto"/>
              </a:rPr>
              <a:t>Le note sul copyright, l'attribuzione e il codice sorgente normalmente aiutano a identificare chi concede in licenza il software Open Source.</a:t>
            </a:r>
          </a:p>
          <a:p>
            <a:pPr marL="215999" lvl="0" indent="-215999"/>
            <a:endParaRPr lang="en-US" sz="1200" dirty="0"/>
          </a:p>
          <a:p>
            <a:pPr marL="215999" lvl="0" indent="-215999"/>
            <a:r>
              <a:rPr lang="it-IT" sz="1200" dirty="0">
                <a:latin typeface="Roboto"/>
              </a:rPr>
              <a:t>Un punto di contatto del team di sviluppo nel caso in cui sia necessario dare seguito ad eventuali problemi Open Source. Si potrebbe anche voler ottenere copyright e avvisi di attribuzione e codice sorgente per modifiche del fornitore se queste sono necessarie per soddisfare gli obblighi di licenza per le licenze Open Source che regolano il software di terze parti.</a:t>
            </a:r>
          </a:p>
          <a:p>
            <a:pPr marL="215999" lvl="0" indent="-215999"/>
            <a:endParaRPr lang="en-US" sz="1200" dirty="0"/>
          </a:p>
          <a:p>
            <a:pPr marL="215999" lvl="0" indent="-215999"/>
            <a:r>
              <a:rPr lang="it-IT" sz="1200" dirty="0">
                <a:latin typeface="Roboto"/>
              </a:rPr>
              <a:t>Verificare le informazioni in termini di completezza, coerenza e accuratezza. Questo processo può essere assistito dai team di supporto, inclusi i team che eseguono</a:t>
            </a:r>
            <a:r>
              <a:rPr lang="it-IT" sz="1200" baseline="0" dirty="0">
                <a:latin typeface="Roboto"/>
              </a:rPr>
              <a:t> le scansioni di componenti Open Source non divulgate.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667D43-EA82-4CC8-AE2B-64D9C01350F0}" type="slidenum">
              <a:t>50</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7388" y="1143000"/>
            <a:ext cx="5483225" cy="3084513"/>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err="1">
                <a:solidFill>
                  <a:srgbClr val="000000"/>
                </a:solidFill>
                <a:latin typeface="Roboto"/>
                <a:ea typeface="Roboto"/>
              </a:rPr>
              <a:t>Questo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capitolo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contiene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esempi</a:t>
            </a:r>
            <a:r>
              <a:rPr lang="en-US" sz="1200" b="0" strike="noStrike" spc="-1" baseline="0" dirty="0">
                <a:solidFill>
                  <a:srgbClr val="000000"/>
                </a:solidFill>
                <a:latin typeface="Roboto"/>
                <a:ea typeface="Roboto"/>
              </a:rPr>
              <a:t> di un </a:t>
            </a:r>
            <a:r>
              <a:rPr lang="en-US" sz="1200" b="0" strike="noStrike" spc="-1" baseline="0" dirty="0" err="1">
                <a:solidFill>
                  <a:srgbClr val="000000"/>
                </a:solidFill>
                <a:latin typeface="Roboto"/>
                <a:ea typeface="Roboto"/>
              </a:rPr>
              <a:t>dettagliato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processo</a:t>
            </a:r>
            <a:r>
              <a:rPr lang="en-US" sz="1200" b="0" strike="noStrike" spc="-1" baseline="0" dirty="0">
                <a:solidFill>
                  <a:srgbClr val="000000"/>
                </a:solidFill>
                <a:latin typeface="Roboto"/>
                <a:ea typeface="Roboto"/>
              </a:rPr>
              <a:t> di </a:t>
            </a:r>
            <a:r>
              <a:rPr lang="en-US" sz="1200" b="0" strike="noStrike" spc="-1" baseline="0" dirty="0" err="1">
                <a:solidFill>
                  <a:srgbClr val="000000"/>
                </a:solidFill>
                <a:latin typeface="Roboto"/>
                <a:ea typeface="Roboto"/>
              </a:rPr>
              <a:t>gestione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della</a:t>
            </a:r>
            <a:r>
              <a:rPr lang="en-US" sz="1200" b="0" strike="noStrike" spc="-1" baseline="0" dirty="0">
                <a:solidFill>
                  <a:srgbClr val="000000"/>
                </a:solidFill>
                <a:latin typeface="Roboto"/>
                <a:ea typeface="Roboto"/>
              </a:rPr>
              <a:t> compliance end-to-end.</a:t>
            </a:r>
            <a:r>
              <a:rPr lang="en-US" sz="1200" b="0" strike="noStrike" spc="-1" dirty="0">
                <a:solidFill>
                  <a:srgbClr val="000000"/>
                </a:solidFill>
                <a:latin typeface="Roboto"/>
                <a:ea typeface="Roboto"/>
              </a:rPr>
              <a:t>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51AFED1A-49A0-4372-A5A2-7FD43E0F4E94}"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6263393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err="1">
                <a:solidFill>
                  <a:srgbClr val="000000"/>
                </a:solidFill>
                <a:latin typeface="Times New Roman"/>
              </a:rPr>
              <a:t>Queste</a:t>
            </a:r>
            <a:r>
              <a:rPr lang="en-US" sz="1200" b="0" strike="noStrike" spc="-1" dirty="0">
                <a:solidFill>
                  <a:srgbClr val="000000"/>
                </a:solidFill>
                <a:latin typeface="Times New Roman"/>
              </a:rPr>
              <a:t> slides </a:t>
            </a:r>
            <a:r>
              <a:rPr lang="en-US" sz="1200" b="0" strike="noStrike" spc="-1" dirty="0" err="1">
                <a:solidFill>
                  <a:srgbClr val="000000"/>
                </a:solidFill>
                <a:latin typeface="Times New Roman"/>
              </a:rPr>
              <a:t>descrivono</a:t>
            </a:r>
            <a:r>
              <a:rPr lang="en-US" sz="1200" b="0" strike="noStrike" spc="-1" dirty="0">
                <a:solidFill>
                  <a:srgbClr val="000000"/>
                </a:solidFill>
                <a:latin typeface="Times New Roman"/>
              </a:rPr>
              <a:t> la </a:t>
            </a:r>
            <a:r>
              <a:rPr lang="en-US" sz="1200" b="0" strike="noStrike" spc="-1" dirty="0" err="1">
                <a:solidFill>
                  <a:srgbClr val="000000"/>
                </a:solidFill>
                <a:latin typeface="Times New Roman"/>
              </a:rPr>
              <a:t>definizione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della</a:t>
            </a:r>
            <a:r>
              <a:rPr lang="en-US" sz="1200" b="0" strike="noStrike" spc="-1" dirty="0">
                <a:solidFill>
                  <a:srgbClr val="000000"/>
                </a:solidFill>
                <a:latin typeface="Times New Roman"/>
              </a:rPr>
              <a:t> Compliance Management </a:t>
            </a:r>
            <a:r>
              <a:rPr lang="en-US" sz="1200" b="0" strike="noStrike" spc="-1" dirty="0" err="1">
                <a:solidFill>
                  <a:srgbClr val="000000"/>
                </a:solidFill>
                <a:latin typeface="Times New Roman"/>
              </a:rPr>
              <a:t>ed</a:t>
            </a:r>
            <a:r>
              <a:rPr lang="en-US" sz="1200" b="0" strike="noStrike" spc="-1" baseline="0" dirty="0">
                <a:solidFill>
                  <a:srgbClr val="000000"/>
                </a:solidFill>
                <a:latin typeface="Times New Roman"/>
              </a:rPr>
              <a:t> </a:t>
            </a:r>
            <a:r>
              <a:rPr lang="en-US" sz="1200" b="0" strike="noStrike" spc="-1" baseline="0" dirty="0" err="1">
                <a:solidFill>
                  <a:srgbClr val="000000"/>
                </a:solidFill>
                <a:latin typeface="Times New Roman"/>
              </a:rPr>
              <a:t>i</a:t>
            </a:r>
            <a:r>
              <a:rPr lang="en-US" sz="1200" b="0" strike="noStrike" spc="-1" baseline="0" dirty="0">
                <a:solidFill>
                  <a:srgbClr val="000000"/>
                </a:solidFill>
                <a:latin typeface="Times New Roman"/>
              </a:rPr>
              <a:t> </a:t>
            </a:r>
            <a:r>
              <a:rPr lang="en-US" sz="1200" b="0" strike="noStrike" spc="-1" baseline="0" dirty="0" err="1">
                <a:solidFill>
                  <a:srgbClr val="000000"/>
                </a:solidFill>
                <a:latin typeface="Times New Roman"/>
              </a:rPr>
              <a:t>suoi</a:t>
            </a:r>
            <a:r>
              <a:rPr lang="en-US" sz="1200" b="0" strike="noStrike" spc="-1" baseline="0" dirty="0">
                <a:solidFill>
                  <a:srgbClr val="000000"/>
                </a:solidFill>
                <a:latin typeface="Times New Roman"/>
              </a:rPr>
              <a:t> </a:t>
            </a:r>
            <a:r>
              <a:rPr lang="en-US" sz="1200" b="0" strike="noStrike" spc="-1" baseline="0" dirty="0" err="1">
                <a:solidFill>
                  <a:srgbClr val="000000"/>
                </a:solidFill>
                <a:latin typeface="Times New Roman"/>
              </a:rPr>
              <a:t>obiettivi</a:t>
            </a:r>
            <a:r>
              <a:rPr lang="en-US" sz="1200" b="0" strike="noStrike" spc="-1" baseline="0" dirty="0">
                <a:solidFill>
                  <a:srgbClr val="000000"/>
                </a:solidFill>
                <a:latin typeface="Times New Roman"/>
              </a:rPr>
              <a:t> </a:t>
            </a:r>
            <a:r>
              <a:rPr lang="en-US" sz="1200" b="0" strike="noStrike" spc="-1" baseline="0" dirty="0" err="1">
                <a:solidFill>
                  <a:srgbClr val="000000"/>
                </a:solidFill>
                <a:latin typeface="Times New Roman"/>
              </a:rPr>
              <a:t>finali</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F79B99DA-0416-42F0-A4CF-6E60E20B22A4}"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630055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rPr>
              <a:t>Questa</a:t>
            </a:r>
            <a:r>
              <a:rPr lang="en-US" sz="1200" b="0" strike="noStrike" spc="-1" baseline="0" dirty="0">
                <a:solidFill>
                  <a:srgbClr val="000000"/>
                </a:solidFill>
                <a:latin typeface="Roboto"/>
              </a:rPr>
              <a:t> slide </a:t>
            </a:r>
            <a:r>
              <a:rPr lang="en-US" sz="1200" b="0" strike="noStrike" spc="-1" baseline="0" dirty="0" err="1">
                <a:solidFill>
                  <a:srgbClr val="000000"/>
                </a:solidFill>
                <a:latin typeface="Roboto"/>
              </a:rPr>
              <a:t>descrive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ciò</a:t>
            </a:r>
            <a:r>
              <a:rPr lang="en-US" sz="1200" b="0" strike="noStrike" spc="-1" baseline="0" dirty="0">
                <a:solidFill>
                  <a:srgbClr val="000000"/>
                </a:solidFill>
                <a:latin typeface="Roboto"/>
              </a:rPr>
              <a:t> di cui </a:t>
            </a:r>
            <a:r>
              <a:rPr lang="en-US" sz="1200" b="0" strike="noStrike" spc="-1" baseline="0" dirty="0" err="1">
                <a:solidFill>
                  <a:srgbClr val="000000"/>
                </a:solidFill>
                <a:latin typeface="Roboto"/>
              </a:rPr>
              <a:t>una</a:t>
            </a:r>
            <a:r>
              <a:rPr lang="en-US" sz="1200" b="0" strike="noStrike" spc="-1" baseline="0" dirty="0">
                <a:solidFill>
                  <a:srgbClr val="000000"/>
                </a:solidFill>
                <a:latin typeface="Roboto"/>
              </a:rPr>
              <a:t> PMI ha </a:t>
            </a:r>
            <a:r>
              <a:rPr lang="en-US" sz="1200" b="0" strike="noStrike" spc="-1" baseline="0" dirty="0" err="1">
                <a:solidFill>
                  <a:srgbClr val="000000"/>
                </a:solidFill>
                <a:latin typeface="Roboto"/>
              </a:rPr>
              <a:t>bisogno</a:t>
            </a:r>
            <a:r>
              <a:rPr lang="en-US" sz="1200" b="0" strike="noStrike" spc="-1" baseline="0" dirty="0">
                <a:solidFill>
                  <a:srgbClr val="000000"/>
                </a:solidFill>
                <a:latin typeface="Roboto"/>
              </a:rPr>
              <a:t> per </a:t>
            </a:r>
            <a:r>
              <a:rPr lang="en-US" sz="1200" b="0" strike="noStrike" spc="-1" baseline="0" dirty="0" err="1">
                <a:solidFill>
                  <a:srgbClr val="000000"/>
                </a:solidFill>
                <a:latin typeface="Roboto"/>
              </a:rPr>
              <a:t>creare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ed</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attuare</a:t>
            </a:r>
            <a:r>
              <a:rPr lang="en-US" sz="1200" b="0" strike="noStrike" spc="-1" baseline="0" dirty="0">
                <a:solidFill>
                  <a:srgbClr val="000000"/>
                </a:solidFill>
                <a:latin typeface="Roboto"/>
              </a:rPr>
              <a:t> un </a:t>
            </a:r>
            <a:r>
              <a:rPr lang="en-US" sz="1200" b="0" strike="noStrike" spc="-1" baseline="0" dirty="0" err="1">
                <a:solidFill>
                  <a:srgbClr val="000000"/>
                </a:solidFill>
                <a:latin typeface="Roboto"/>
              </a:rPr>
              <a:t>efficace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programma</a:t>
            </a:r>
            <a:r>
              <a:rPr lang="en-US" sz="1200" b="0" strike="noStrike" spc="-1" baseline="0" dirty="0">
                <a:solidFill>
                  <a:srgbClr val="000000"/>
                </a:solidFill>
                <a:latin typeface="Roboto"/>
              </a:rPr>
              <a:t> di compliance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A8ECF6D-A1DF-40A3-B84F-259844465E8D}"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4906901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rPr>
              <a:t>Questa slide è </a:t>
            </a:r>
            <a:r>
              <a:rPr lang="en-US" sz="1200" b="0" strike="noStrike" spc="-1" dirty="0" err="1">
                <a:solidFill>
                  <a:srgbClr val="000000"/>
                </a:solidFill>
                <a:latin typeface="Roboto"/>
              </a:rPr>
              <a:t>un’overview</a:t>
            </a:r>
            <a:r>
              <a:rPr lang="en-US" sz="1200" b="0" strike="noStrike" spc="-1" dirty="0">
                <a:solidFill>
                  <a:srgbClr val="000000"/>
                </a:solidFill>
                <a:latin typeface="Roboto"/>
              </a:rPr>
              <a:t> </a:t>
            </a:r>
            <a:r>
              <a:rPr lang="en-US" sz="1200" b="0" strike="noStrike" spc="-1" dirty="0" err="1">
                <a:solidFill>
                  <a:srgbClr val="000000"/>
                </a:solidFill>
                <a:latin typeface="Roboto"/>
              </a:rPr>
              <a:t>dei</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passi</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che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una</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grande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azienda</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dovrebbe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utilizzare</a:t>
            </a:r>
            <a:r>
              <a:rPr lang="en-US" sz="1200" b="0" strike="noStrike" spc="-1" baseline="0" dirty="0">
                <a:solidFill>
                  <a:srgbClr val="000000"/>
                </a:solidFill>
                <a:latin typeface="Roboto"/>
              </a:rPr>
              <a:t> per </a:t>
            </a:r>
            <a:r>
              <a:rPr lang="en-US" sz="1200" b="0" strike="noStrike" spc="-1" baseline="0" dirty="0" err="1">
                <a:solidFill>
                  <a:srgbClr val="000000"/>
                </a:solidFill>
                <a:latin typeface="Roboto"/>
              </a:rPr>
              <a:t>il</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proprio</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processo</a:t>
            </a:r>
            <a:endParaRPr lang="en-US" sz="1200" b="0" strike="noStrike" spc="-1" dirty="0">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24FDA18-7E65-42C7-9C47-98249C311F4A}"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0372621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Roboto"/>
              </a:rPr>
              <a:t>Il primo passo nel nostro</a:t>
            </a:r>
            <a:r>
              <a:rPr lang="it-IT" sz="1200" b="0" strike="noStrike" spc="-1" baseline="0" noProof="0" dirty="0">
                <a:solidFill>
                  <a:srgbClr val="000000"/>
                </a:solidFill>
                <a:latin typeface="Roboto"/>
              </a:rPr>
              <a:t> processo di esempio è l’identificazione dell’Open Source utilizzato.</a:t>
            </a:r>
          </a:p>
          <a:p>
            <a:pPr marL="216000" indent="-216000">
              <a:lnSpc>
                <a:spcPct val="100000"/>
              </a:lnSpc>
            </a:pPr>
            <a:r>
              <a:rPr lang="it-IT" sz="1200" b="0" strike="noStrike" spc="-1" baseline="0" noProof="0" dirty="0">
                <a:solidFill>
                  <a:srgbClr val="000000"/>
                </a:solidFill>
                <a:latin typeface="Roboto"/>
              </a:rPr>
              <a:t>Questo passo potrebbe essere avviato da uno degli eventi elencati nei </a:t>
            </a:r>
            <a:r>
              <a:rPr lang="it-IT" sz="1200" b="0" strike="noStrike" spc="-1" baseline="0" noProof="0" dirty="0" err="1">
                <a:solidFill>
                  <a:srgbClr val="000000"/>
                </a:solidFill>
                <a:latin typeface="Roboto"/>
              </a:rPr>
              <a:t>prerequisite</a:t>
            </a:r>
            <a:r>
              <a:rPr lang="it-IT" sz="1200" b="0" strike="noStrike" spc="-1" baseline="0" noProof="0" dirty="0">
                <a:solidFill>
                  <a:srgbClr val="000000"/>
                </a:solidFill>
                <a:latin typeface="Roboto"/>
              </a:rPr>
              <a:t>. Ad esempio, un team di sviluppo potrebbe avviare una richiesta (o iniziare una Open Source </a:t>
            </a:r>
            <a:r>
              <a:rPr lang="it-IT" sz="1200" b="0" strike="noStrike" spc="-1" baseline="0" noProof="0" dirty="0" err="1">
                <a:solidFill>
                  <a:srgbClr val="000000"/>
                </a:solidFill>
                <a:latin typeface="Roboto"/>
              </a:rPr>
              <a:t>Review</a:t>
            </a:r>
            <a:r>
              <a:rPr lang="it-IT" sz="1200" b="0" strike="noStrike" spc="-1" baseline="0" noProof="0" dirty="0">
                <a:solidFill>
                  <a:srgbClr val="000000"/>
                </a:solidFill>
                <a:latin typeface="Roboto"/>
              </a:rPr>
              <a:t>). Il passo può inoltre iniziare se il team di </a:t>
            </a:r>
            <a:r>
              <a:rPr lang="it-IT" sz="1200" b="0" strike="noStrike" spc="-1" baseline="0" noProof="0" dirty="0" err="1">
                <a:solidFill>
                  <a:srgbClr val="000000"/>
                </a:solidFill>
                <a:latin typeface="Roboto"/>
              </a:rPr>
              <a:t>revision</a:t>
            </a:r>
            <a:r>
              <a:rPr lang="it-IT" sz="1200" b="0" strike="noStrike" spc="-1" baseline="0" noProof="0" dirty="0">
                <a:solidFill>
                  <a:srgbClr val="000000"/>
                </a:solidFill>
                <a:latin typeface="Roboto"/>
              </a:rPr>
              <a:t> scopre, o riceve una notifica, che l’Open Source si sta utilizzando in un rilascio software o in un software di terze parti usato dall’organizzazione, e una revisione deve essere avviata.</a:t>
            </a:r>
          </a:p>
          <a:p>
            <a:pPr marL="216000" indent="-216000">
              <a:lnSpc>
                <a:spcPct val="100000"/>
              </a:lnSpc>
            </a:pPr>
            <a:endParaRPr lang="it-IT" sz="1200" b="0" strike="noStrike" spc="-1" baseline="0" noProof="0" dirty="0">
              <a:solidFill>
                <a:srgbClr val="000000"/>
              </a:solidFill>
              <a:latin typeface="Roboto"/>
            </a:endParaRPr>
          </a:p>
          <a:p>
            <a:pPr marL="216000" indent="-216000">
              <a:lnSpc>
                <a:spcPct val="100000"/>
              </a:lnSpc>
            </a:pPr>
            <a:r>
              <a:rPr lang="it-IT" sz="1200" dirty="0"/>
              <a:t>In questo esempio, il team di revisione Open Source può identificare l'utilizzo dell'Open Source tramite richieste di revisione da parte degli ingegneri, dall'esecuzione di scansioni di software sviluppato internamente e di terze parti o dalla revisione del codice archiviato nei rami di sviluppo. Il team di revisione creerà quindi un record della revisione, quindi passerà alla fase successiva ("Audit").</a:t>
            </a:r>
            <a:endParaRPr lang="it-IT" sz="1200" b="0" strike="noStrike" spc="-1" baseline="0" noProof="0" dirty="0">
              <a:solidFill>
                <a:srgbClr val="000000"/>
              </a:solidFill>
              <a:latin typeface="Roboto"/>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7AE4C0A-EAEC-48AC-9A3A-5294837E2473}"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4100653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rPr>
              <a:t>Il </a:t>
            </a:r>
            <a:r>
              <a:rPr lang="en-US" sz="1200" b="0" strike="noStrike" spc="-1" dirty="0" err="1">
                <a:solidFill>
                  <a:srgbClr val="000000"/>
                </a:solidFill>
                <a:latin typeface="Roboto"/>
              </a:rPr>
              <a:t>prossimo</a:t>
            </a:r>
            <a:r>
              <a:rPr lang="en-US" sz="1200" b="0" strike="noStrike" spc="-1" dirty="0">
                <a:solidFill>
                  <a:srgbClr val="000000"/>
                </a:solidFill>
                <a:latin typeface="Roboto"/>
              </a:rPr>
              <a:t> </a:t>
            </a:r>
            <a:r>
              <a:rPr lang="en-US" sz="1200" b="0" strike="noStrike" spc="-1" dirty="0" err="1">
                <a:solidFill>
                  <a:srgbClr val="000000"/>
                </a:solidFill>
                <a:latin typeface="Roboto"/>
              </a:rPr>
              <a:t>passo</a:t>
            </a:r>
            <a:r>
              <a:rPr lang="en-US" sz="1200" b="0" strike="noStrike" spc="-1" dirty="0">
                <a:solidFill>
                  <a:srgbClr val="000000"/>
                </a:solidFill>
                <a:latin typeface="Roboto"/>
              </a:rPr>
              <a:t> è </a:t>
            </a:r>
            <a:r>
              <a:rPr lang="en-US" sz="1200" b="0" strike="noStrike" spc="-1" dirty="0" err="1">
                <a:solidFill>
                  <a:srgbClr val="000000"/>
                </a:solidFill>
                <a:latin typeface="Roboto"/>
              </a:rPr>
              <a:t>l’auditing</a:t>
            </a:r>
            <a:r>
              <a:rPr lang="en-US" sz="1200" b="0" strike="noStrike" spc="-1" dirty="0">
                <a:solidFill>
                  <a:srgbClr val="000000"/>
                </a:solidFill>
                <a:latin typeface="Roboto"/>
              </a:rPr>
              <a:t> del </a:t>
            </a:r>
            <a:r>
              <a:rPr lang="en-US" sz="1200" b="0" strike="noStrike" spc="-1" dirty="0" err="1">
                <a:solidFill>
                  <a:srgbClr val="000000"/>
                </a:solidFill>
                <a:latin typeface="Roboto"/>
              </a:rPr>
              <a:t>codice</a:t>
            </a:r>
            <a:r>
              <a:rPr lang="en-US" sz="1200" b="0" strike="noStrike" spc="-1" dirty="0">
                <a:solidFill>
                  <a:srgbClr val="000000"/>
                </a:solidFill>
                <a:latin typeface="Roboto"/>
              </a:rPr>
              <a:t> </a:t>
            </a:r>
            <a:r>
              <a:rPr lang="en-US" sz="1200" b="0" strike="noStrike" spc="-1" dirty="0" err="1">
                <a:solidFill>
                  <a:srgbClr val="000000"/>
                </a:solidFill>
                <a:latin typeface="Roboto"/>
              </a:rPr>
              <a:t>sorgente</a:t>
            </a:r>
            <a:r>
              <a:rPr lang="en-US" sz="1200" b="0" strike="noStrike" spc="-1" dirty="0">
                <a:solidFill>
                  <a:srgbClr val="000000"/>
                </a:solidFill>
                <a:latin typeface="Roboto"/>
              </a:rPr>
              <a:t> </a:t>
            </a:r>
            <a:r>
              <a:rPr lang="en-US" sz="1200" b="0" strike="noStrike" spc="-1" dirty="0" err="1">
                <a:solidFill>
                  <a:srgbClr val="000000"/>
                </a:solidFill>
                <a:latin typeface="Roboto"/>
              </a:rPr>
              <a:t>identificato</a:t>
            </a:r>
            <a:r>
              <a:rPr lang="en-US" sz="1200" b="0" strike="noStrike" spc="-1" dirty="0">
                <a:solidFill>
                  <a:srgbClr val="000000"/>
                </a:solidFill>
                <a:latin typeface="Roboto"/>
              </a:rPr>
              <a:t> al </a:t>
            </a:r>
            <a:r>
              <a:rPr lang="en-US" sz="1200" b="0" strike="noStrike" spc="-1" dirty="0" err="1">
                <a:solidFill>
                  <a:srgbClr val="000000"/>
                </a:solidFill>
                <a:latin typeface="Roboto"/>
              </a:rPr>
              <a:t>passo</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precedente</a:t>
            </a:r>
            <a:r>
              <a:rPr lang="en-US" sz="1200" b="0" strike="noStrike" spc="-1" baseline="0" dirty="0">
                <a:solidFill>
                  <a:srgbClr val="000000"/>
                </a:solidFill>
                <a:latin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it-IT" sz="1200" dirty="0"/>
              <a:t>Nel nostro esempio, l'azienda può condurre ricerche sul componente Open Source identificato (ad esempio, rivedere le licenze dichiarate, origini della ricerca del componente Open Source). L'azienda può anche eseguire la scansione del codice sorgente per verificare l'origine e la composizione del codice. Il team di revisione può quindi produrre un rapporto di verifica con le sue conclusioni sull'origine e sulla licenza del codice sorgente.</a:t>
            </a:r>
            <a:endParaRPr lang="en-US" sz="1200" b="0" strike="noStrike" spc="-1" dirty="0">
              <a:latin typeface="Arial"/>
            </a:endParaRPr>
          </a:p>
          <a:p>
            <a:pPr marL="216000" indent="-216000">
              <a:lnSpc>
                <a:spcPct val="100000"/>
              </a:lnSpc>
            </a:pPr>
            <a:endParaRPr lang="en-US" sz="1200" b="0" strike="noStrike" spc="-1" dirty="0">
              <a:latin typeface="Arial"/>
            </a:endParaRPr>
          </a:p>
          <a:p>
            <a:r>
              <a:rPr lang="it-IT" sz="2000" b="0" i="0" u="none" strike="noStrike" kern="1200" cap="none" spc="-1" baseline="0" dirty="0">
                <a:solidFill>
                  <a:srgbClr val="000000"/>
                </a:solidFill>
                <a:effectLst/>
                <a:uFillTx/>
                <a:latin typeface="Arial"/>
                <a:ea typeface="DejaVu Sans"/>
                <a:cs typeface="DejaVu Sans"/>
              </a:rPr>
              <a:t>Il team di revisione può quindi produrre un rapporto di verifica con le sue conclusioni sull'origine e sulla licenza del codice sorgente.</a:t>
            </a:r>
          </a:p>
          <a:p>
            <a:br>
              <a:rPr lang="it-IT" sz="1200" dirty="0"/>
            </a:b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9B0A8CD-1CE0-492F-BE34-AD434685037C}"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737590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err="1">
                <a:solidFill>
                  <a:srgbClr val="000000"/>
                </a:solidFill>
                <a:latin typeface="Roboto"/>
                <a:ea typeface="Roboto"/>
              </a:rPr>
              <a:t>Una</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volta</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che</a:t>
            </a:r>
            <a:r>
              <a:rPr lang="en-US" sz="1200" b="0" strike="noStrike" spc="-1" baseline="0" dirty="0">
                <a:solidFill>
                  <a:srgbClr val="000000"/>
                </a:solidFill>
                <a:latin typeface="Roboto"/>
                <a:ea typeface="Roboto"/>
              </a:rPr>
              <a:t> è </a:t>
            </a:r>
            <a:r>
              <a:rPr lang="en-US" sz="1200" b="0" strike="noStrike" spc="-1" baseline="0" dirty="0" err="1">
                <a:solidFill>
                  <a:srgbClr val="000000"/>
                </a:solidFill>
                <a:latin typeface="Roboto"/>
                <a:ea typeface="Roboto"/>
              </a:rPr>
              <a:t>stato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prodotto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report di audit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conferma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l’origine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ed</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licensing del </a:t>
            </a:r>
            <a:r>
              <a:rPr lang="en-US" sz="1200" b="0" strike="noStrike" spc="-1" baseline="0" dirty="0" err="1">
                <a:solidFill>
                  <a:srgbClr val="000000"/>
                </a:solidFill>
                <a:latin typeface="Roboto"/>
                <a:ea typeface="Roboto"/>
              </a:rPr>
              <a:t>codice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sorgente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team di </a:t>
            </a:r>
            <a:r>
              <a:rPr lang="en-US" sz="1200" b="0" strike="noStrike" spc="-1" baseline="0" dirty="0" err="1">
                <a:solidFill>
                  <a:srgbClr val="000000"/>
                </a:solidFill>
                <a:latin typeface="Roboto"/>
                <a:ea typeface="Roboto"/>
              </a:rPr>
              <a:t>revisione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dovrebbe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analizzare</a:t>
            </a:r>
            <a:r>
              <a:rPr lang="en-US" sz="1200" b="0" strike="noStrike" spc="-1" baseline="0" dirty="0">
                <a:solidFill>
                  <a:srgbClr val="000000"/>
                </a:solidFill>
                <a:latin typeface="Roboto"/>
                <a:ea typeface="Roboto"/>
              </a:rPr>
              <a:t> e </a:t>
            </a:r>
            <a:r>
              <a:rPr lang="en-US" sz="1200" b="0" strike="noStrike" spc="-1" baseline="0" dirty="0" err="1">
                <a:solidFill>
                  <a:srgbClr val="000000"/>
                </a:solidFill>
                <a:latin typeface="Roboto"/>
                <a:ea typeface="Roboto"/>
              </a:rPr>
              <a:t>rivedere</a:t>
            </a:r>
            <a:r>
              <a:rPr lang="en-US" sz="1200" b="0" strike="noStrike" spc="-1" baseline="0" dirty="0">
                <a:solidFill>
                  <a:srgbClr val="000000"/>
                </a:solidFill>
                <a:latin typeface="Roboto"/>
                <a:ea typeface="Roboto"/>
              </a:rPr>
              <a:t> le issues </a:t>
            </a:r>
            <a:r>
              <a:rPr lang="en-US" sz="1200" b="0" strike="noStrike" spc="-1" baseline="0" dirty="0" err="1">
                <a:solidFill>
                  <a:srgbClr val="000000"/>
                </a:solidFill>
                <a:latin typeface="Roboto"/>
                <a:ea typeface="Roboto"/>
              </a:rPr>
              <a:t>sulla</a:t>
            </a:r>
            <a:r>
              <a:rPr lang="en-US" sz="1200" b="0" strike="noStrike" spc="-1" baseline="0" dirty="0">
                <a:solidFill>
                  <a:srgbClr val="000000"/>
                </a:solidFill>
                <a:latin typeface="Roboto"/>
                <a:ea typeface="Roboto"/>
              </a:rPr>
              <a:t> base di </a:t>
            </a:r>
            <a:r>
              <a:rPr lang="en-US" sz="1200" b="0" strike="noStrike" spc="-1" baseline="0" dirty="0" err="1">
                <a:solidFill>
                  <a:srgbClr val="000000"/>
                </a:solidFill>
                <a:latin typeface="Roboto"/>
                <a:ea typeface="Roboto"/>
              </a:rPr>
              <a:t>quanto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previsto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dalla</a:t>
            </a:r>
            <a:r>
              <a:rPr lang="en-US" sz="1200" b="0" strike="noStrike" spc="-1" baseline="0" dirty="0">
                <a:solidFill>
                  <a:srgbClr val="000000"/>
                </a:solidFill>
                <a:latin typeface="Roboto"/>
                <a:ea typeface="Roboto"/>
              </a:rPr>
              <a:t> policy </a:t>
            </a:r>
            <a:r>
              <a:rPr lang="en-US" sz="1200" b="0" strike="noStrike" spc="-1" dirty="0">
                <a:solidFill>
                  <a:srgbClr val="000000"/>
                </a:solidFill>
                <a:latin typeface="Roboto"/>
                <a:ea typeface="Roboto"/>
              </a:rPr>
              <a:t>Open Source.</a:t>
            </a:r>
            <a:r>
              <a:rPr lang="en-US" sz="1200" b="0" strike="noStrike" spc="-1" baseline="0" dirty="0">
                <a:solidFill>
                  <a:srgbClr val="000000"/>
                </a:solidFill>
                <a:latin typeface="Roboto"/>
                <a:ea typeface="Roboto"/>
              </a:rPr>
              <a:t> Ad </a:t>
            </a:r>
            <a:r>
              <a:rPr lang="en-US" sz="1200" b="0" strike="noStrike" spc="-1" baseline="0" dirty="0" err="1">
                <a:solidFill>
                  <a:srgbClr val="000000"/>
                </a:solidFill>
                <a:latin typeface="Roboto"/>
                <a:ea typeface="Roboto"/>
              </a:rPr>
              <a:t>esempio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primo </a:t>
            </a:r>
            <a:r>
              <a:rPr lang="en-US" sz="1200" b="0" strike="noStrike" spc="-1" baseline="0" dirty="0" err="1">
                <a:solidFill>
                  <a:srgbClr val="000000"/>
                </a:solidFill>
                <a:latin typeface="Roboto"/>
                <a:ea typeface="Roboto"/>
              </a:rPr>
              <a:t>passo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potrebbe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essere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quello</a:t>
            </a:r>
            <a:r>
              <a:rPr lang="en-US" sz="1200" b="0" strike="noStrike" spc="-1" baseline="0" dirty="0">
                <a:solidFill>
                  <a:srgbClr val="000000"/>
                </a:solidFill>
                <a:latin typeface="Roboto"/>
                <a:ea typeface="Roboto"/>
              </a:rPr>
              <a:t> di </a:t>
            </a:r>
            <a:r>
              <a:rPr lang="en-US" sz="1200" b="0" strike="noStrike" spc="-1" baseline="0" dirty="0" err="1">
                <a:solidFill>
                  <a:srgbClr val="000000"/>
                </a:solidFill>
                <a:latin typeface="Roboto"/>
                <a:ea typeface="Roboto"/>
              </a:rPr>
              <a:t>identificare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una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componente</a:t>
            </a:r>
            <a:r>
              <a:rPr lang="en-US" sz="1200" b="0" strike="noStrike" spc="-1" baseline="0" dirty="0">
                <a:solidFill>
                  <a:srgbClr val="000000"/>
                </a:solidFill>
                <a:latin typeface="Roboto"/>
                <a:ea typeface="Roboto"/>
              </a:rPr>
              <a:t> Open Source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contiene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altro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codice</a:t>
            </a:r>
            <a:r>
              <a:rPr lang="en-US" sz="1200" b="0" strike="noStrike" spc="-1" baseline="0" dirty="0">
                <a:solidFill>
                  <a:srgbClr val="000000"/>
                </a:solidFill>
                <a:latin typeface="Roboto"/>
                <a:ea typeface="Roboto"/>
              </a:rPr>
              <a:t> Open Source </a:t>
            </a:r>
            <a:r>
              <a:rPr lang="en-US" sz="1200" b="0" strike="noStrike" spc="-1" baseline="0" dirty="0" err="1">
                <a:solidFill>
                  <a:srgbClr val="000000"/>
                </a:solidFill>
                <a:latin typeface="Roboto"/>
                <a:ea typeface="Roboto"/>
              </a:rPr>
              <a:t>rilasciato</a:t>
            </a:r>
            <a:r>
              <a:rPr lang="en-US" sz="1200" b="0" strike="noStrike" spc="-1" baseline="0" dirty="0">
                <a:solidFill>
                  <a:srgbClr val="000000"/>
                </a:solidFill>
                <a:latin typeface="Roboto"/>
                <a:ea typeface="Roboto"/>
              </a:rPr>
              <a:t> con </a:t>
            </a:r>
            <a:r>
              <a:rPr lang="en-US" sz="1200" b="0" strike="noStrike" spc="-1" baseline="0" dirty="0" err="1">
                <a:solidFill>
                  <a:srgbClr val="000000"/>
                </a:solidFill>
                <a:latin typeface="Roboto"/>
                <a:ea typeface="Roboto"/>
              </a:rPr>
              <a:t>una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licenza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incompatibile</a:t>
            </a:r>
            <a:r>
              <a:rPr lang="en-US" sz="1200" b="0" strike="noStrike" spc="-1" baseline="0" dirty="0">
                <a:solidFill>
                  <a:srgbClr val="000000"/>
                </a:solidFill>
                <a:latin typeface="Roboto"/>
                <a:ea typeface="Roboto"/>
              </a:rPr>
              <a:t>.</a:t>
            </a:r>
            <a:r>
              <a:rPr lang="en-US" sz="1200" b="0" strike="noStrike" spc="-1" dirty="0">
                <a:solidFill>
                  <a:srgbClr val="000000"/>
                </a:solidFill>
                <a:latin typeface="Roboto"/>
                <a:ea typeface="Roboto"/>
              </a:rPr>
              <a:t> Il team di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revisione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dovrebbe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fornire</a:t>
            </a:r>
            <a:r>
              <a:rPr lang="en-US" sz="1200" b="0" strike="noStrike" spc="-1" baseline="0" dirty="0">
                <a:solidFill>
                  <a:srgbClr val="000000"/>
                </a:solidFill>
                <a:latin typeface="Roboto"/>
                <a:ea typeface="Roboto"/>
              </a:rPr>
              <a:t> un feedback </a:t>
            </a:r>
            <a:r>
              <a:rPr lang="en-US" sz="1200" b="0" strike="noStrike" spc="-1" baseline="0" dirty="0" err="1">
                <a:solidFill>
                  <a:srgbClr val="000000"/>
                </a:solidFill>
                <a:latin typeface="Roboto"/>
                <a:ea typeface="Roboto"/>
              </a:rPr>
              <a:t>appropriato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all’ingegneria</a:t>
            </a:r>
            <a:r>
              <a:rPr lang="en-US" sz="1200" b="0" strike="noStrike" spc="-1" baseline="0" dirty="0">
                <a:solidFill>
                  <a:srgbClr val="000000"/>
                </a:solidFill>
                <a:latin typeface="Roboto"/>
                <a:ea typeface="Roboto"/>
              </a:rPr>
              <a:t> per </a:t>
            </a:r>
            <a:r>
              <a:rPr lang="en-US" sz="1200" b="0" strike="noStrike" spc="-1" baseline="0" dirty="0" err="1">
                <a:solidFill>
                  <a:srgbClr val="000000"/>
                </a:solidFill>
                <a:latin typeface="Roboto"/>
                <a:ea typeface="Roboto"/>
              </a:rPr>
              <a:t>risolvere</a:t>
            </a:r>
            <a:r>
              <a:rPr lang="en-US" sz="1200" b="0" strike="noStrike" spc="-1" baseline="0" dirty="0">
                <a:solidFill>
                  <a:srgbClr val="000000"/>
                </a:solidFill>
                <a:latin typeface="Roboto"/>
                <a:ea typeface="Roboto"/>
              </a:rPr>
              <a:t> la issue</a:t>
            </a:r>
            <a:r>
              <a:rPr lang="en-US" sz="1200" b="0" strike="noStrike" spc="-1" dirty="0">
                <a:solidFill>
                  <a:srgbClr val="000000"/>
                </a:solidFill>
                <a:latin typeface="Roboto"/>
                <a:ea typeface="Roboto"/>
              </a:rPr>
              <a:t>.</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03692F4B-29C0-4463-A1E6-0DF0158EBD6A}"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6805189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Questa slide </a:t>
            </a:r>
            <a:r>
              <a:rPr lang="en-US" sz="1200" b="0" strike="noStrike" spc="-1" dirty="0" err="1">
                <a:solidFill>
                  <a:srgbClr val="000000"/>
                </a:solidFill>
                <a:latin typeface="Roboto"/>
                <a:ea typeface="Roboto"/>
              </a:rPr>
              <a:t>contiene</a:t>
            </a:r>
            <a:r>
              <a:rPr lang="en-US" sz="1200" b="0" strike="noStrike" spc="-1" dirty="0">
                <a:solidFill>
                  <a:srgbClr val="000000"/>
                </a:solidFill>
                <a:latin typeface="Roboto"/>
                <a:ea typeface="Roboto"/>
              </a:rPr>
              <a:t> un template </a:t>
            </a:r>
            <a:r>
              <a:rPr lang="en-US" sz="1200" b="0" strike="noStrike" spc="-1" dirty="0" err="1">
                <a:solidFill>
                  <a:srgbClr val="000000"/>
                </a:solidFill>
                <a:latin typeface="Roboto"/>
                <a:ea typeface="Roboto"/>
              </a:rPr>
              <a:t>che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può</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essere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usato</a:t>
            </a:r>
            <a:r>
              <a:rPr lang="en-US" sz="1200" b="0" strike="noStrike" spc="-1" dirty="0">
                <a:solidFill>
                  <a:srgbClr val="000000"/>
                </a:solidFill>
                <a:latin typeface="Roboto"/>
                <a:ea typeface="Roboto"/>
              </a:rPr>
              <a:t> per </a:t>
            </a:r>
            <a:r>
              <a:rPr lang="en-US" sz="1200" b="0" strike="noStrike" spc="-1" dirty="0" err="1">
                <a:solidFill>
                  <a:srgbClr val="000000"/>
                </a:solidFill>
                <a:latin typeface="Roboto"/>
                <a:ea typeface="Roboto"/>
              </a:rPr>
              <a:t>illustrare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l’utilizzo</a:t>
            </a:r>
            <a:r>
              <a:rPr lang="en-US" sz="1200" b="0" strike="noStrike" spc="-1" dirty="0">
                <a:solidFill>
                  <a:srgbClr val="000000"/>
                </a:solidFill>
                <a:latin typeface="Roboto"/>
                <a:ea typeface="Roboto"/>
              </a:rPr>
              <a:t> del software Open</a:t>
            </a:r>
            <a:r>
              <a:rPr lang="en-US" sz="1200" b="0" strike="noStrike" spc="-1" baseline="0" dirty="0">
                <a:solidFill>
                  <a:srgbClr val="000000"/>
                </a:solidFill>
                <a:latin typeface="Roboto"/>
                <a:ea typeface="Roboto"/>
              </a:rPr>
              <a:t> Source e le sue </a:t>
            </a:r>
            <a:r>
              <a:rPr lang="en-US" sz="1200" b="0" strike="noStrike" spc="-1" baseline="0" dirty="0" err="1">
                <a:solidFill>
                  <a:srgbClr val="000000"/>
                </a:solidFill>
                <a:latin typeface="Roboto"/>
                <a:ea typeface="Roboto"/>
              </a:rPr>
              <a:t>relazioni</a:t>
            </a:r>
            <a:r>
              <a:rPr lang="en-US" sz="1200" b="0" strike="noStrike" spc="-1" baseline="0" dirty="0">
                <a:solidFill>
                  <a:srgbClr val="000000"/>
                </a:solidFill>
                <a:latin typeface="Roboto"/>
                <a:ea typeface="Roboto"/>
              </a:rPr>
              <a:t> con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software </a:t>
            </a:r>
            <a:r>
              <a:rPr lang="en-US" sz="1200" b="0" strike="noStrike" spc="-1" baseline="0" dirty="0" err="1">
                <a:solidFill>
                  <a:srgbClr val="000000"/>
                </a:solidFill>
                <a:latin typeface="Roboto"/>
                <a:ea typeface="Roboto"/>
              </a:rPr>
              <a:t>aziendale</a:t>
            </a:r>
            <a:r>
              <a:rPr lang="en-US" sz="1200" b="0" strike="noStrike" spc="-1" baseline="0" dirty="0">
                <a:solidFill>
                  <a:srgbClr val="000000"/>
                </a:solidFill>
                <a:latin typeface="Roboto"/>
                <a:ea typeface="Roboto"/>
              </a:rPr>
              <a:t>. Ad </a:t>
            </a:r>
            <a:r>
              <a:rPr lang="en-US" sz="1200" b="0" strike="noStrike" spc="-1" baseline="0" dirty="0" err="1">
                <a:solidFill>
                  <a:srgbClr val="000000"/>
                </a:solidFill>
                <a:latin typeface="Roboto"/>
                <a:ea typeface="Roboto"/>
              </a:rPr>
              <a:t>esempio</a:t>
            </a:r>
            <a:r>
              <a:rPr lang="en-US" sz="1200" b="0" strike="noStrike" spc="-1" baseline="0" dirty="0">
                <a:solidFill>
                  <a:srgbClr val="000000"/>
                </a:solidFill>
                <a:latin typeface="Roboto"/>
                <a:ea typeface="Roboto"/>
              </a:rPr>
              <a:t>, come </a:t>
            </a:r>
            <a:r>
              <a:rPr lang="en-US" sz="1200" b="0" strike="noStrike" spc="-1" baseline="0" dirty="0" err="1">
                <a:solidFill>
                  <a:srgbClr val="000000"/>
                </a:solidFill>
                <a:latin typeface="Roboto"/>
                <a:ea typeface="Roboto"/>
              </a:rPr>
              <a:t>sono</a:t>
            </a:r>
            <a:r>
              <a:rPr lang="en-US" sz="1200" b="0" strike="noStrike" spc="-1" baseline="0" dirty="0">
                <a:solidFill>
                  <a:srgbClr val="000000"/>
                </a:solidFill>
                <a:latin typeface="Roboto"/>
                <a:ea typeface="Roboto"/>
              </a:rPr>
              <a:t> legate le component Open Source e </a:t>
            </a:r>
            <a:r>
              <a:rPr lang="en-US" sz="1200" b="0" strike="noStrike" spc="-1" baseline="0" dirty="0" err="1">
                <a:solidFill>
                  <a:srgbClr val="000000"/>
                </a:solidFill>
                <a:latin typeface="Roboto"/>
                <a:ea typeface="Roboto"/>
              </a:rPr>
              <a:t>quelle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aziendali</a:t>
            </a:r>
            <a:r>
              <a:rPr lang="en-US" sz="1200" b="0" strike="noStrike" spc="-1" baseline="0" dirty="0">
                <a:solidFill>
                  <a:srgbClr val="000000"/>
                </a:solidFill>
                <a:latin typeface="Roboto"/>
                <a:ea typeface="Roboto"/>
              </a:rPr>
              <a:t>? Templates come </a:t>
            </a:r>
            <a:r>
              <a:rPr lang="en-US" sz="1200" b="0" strike="noStrike" spc="-1" baseline="0" dirty="0" err="1">
                <a:solidFill>
                  <a:srgbClr val="000000"/>
                </a:solidFill>
                <a:latin typeface="Roboto"/>
                <a:ea typeface="Roboto"/>
              </a:rPr>
              <a:t>questi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possono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essere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creati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dall’ingegneria</a:t>
            </a:r>
            <a:r>
              <a:rPr lang="en-US" sz="1200" b="0" strike="noStrike" spc="-1" baseline="0" dirty="0">
                <a:solidFill>
                  <a:srgbClr val="000000"/>
                </a:solidFill>
                <a:latin typeface="Roboto"/>
                <a:ea typeface="Roboto"/>
              </a:rPr>
              <a:t> per </a:t>
            </a:r>
            <a:r>
              <a:rPr lang="en-US" sz="1200" b="0" strike="noStrike" spc="-1" baseline="0" dirty="0" err="1">
                <a:solidFill>
                  <a:srgbClr val="000000"/>
                </a:solidFill>
                <a:latin typeface="Roboto"/>
                <a:ea typeface="Roboto"/>
              </a:rPr>
              <a:t>supportare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team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occupa</a:t>
            </a:r>
            <a:r>
              <a:rPr lang="en-US" sz="1200" b="0" strike="noStrike" spc="-1" baseline="0" dirty="0">
                <a:solidFill>
                  <a:srgbClr val="000000"/>
                </a:solidFill>
                <a:latin typeface="Roboto"/>
                <a:ea typeface="Roboto"/>
              </a:rPr>
              <a:t> di Open Source review a </a:t>
            </a:r>
            <a:r>
              <a:rPr lang="en-US" sz="1200" b="0" strike="noStrike" spc="-1" baseline="0" dirty="0" err="1">
                <a:solidFill>
                  <a:srgbClr val="000000"/>
                </a:solidFill>
                <a:latin typeface="Roboto"/>
                <a:ea typeface="Roboto"/>
              </a:rPr>
              <a:t>pianificare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l’utilizzo</a:t>
            </a:r>
            <a:r>
              <a:rPr lang="en-US" sz="1200" b="0" strike="noStrike" spc="-1" baseline="0" dirty="0">
                <a:solidFill>
                  <a:srgbClr val="000000"/>
                </a:solidFill>
                <a:latin typeface="Roboto"/>
                <a:ea typeface="Roboto"/>
              </a:rPr>
              <a:t> del software Open Source.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FDEC747-AAE7-4B51-8720-EF4090522D48}"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491990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questo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punto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team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occupa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della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revisione</a:t>
            </a:r>
            <a:r>
              <a:rPr lang="en-US" sz="1200" b="0" strike="noStrike" spc="-1" baseline="0" dirty="0">
                <a:solidFill>
                  <a:srgbClr val="000000"/>
                </a:solidFill>
                <a:latin typeface="Roboto"/>
                <a:ea typeface="Roboto"/>
              </a:rPr>
              <a:t> del software</a:t>
            </a:r>
            <a:r>
              <a:rPr lang="en-US" sz="1200" b="0" strike="noStrike" spc="-1" dirty="0">
                <a:solidFill>
                  <a:srgbClr val="000000"/>
                </a:solidFill>
                <a:latin typeface="Roboto"/>
                <a:ea typeface="Roboto"/>
              </a:rPr>
              <a:t> Open Source </a:t>
            </a:r>
            <a:r>
              <a:rPr lang="en-US" sz="1200" b="0" strike="noStrike" spc="-1" dirty="0" err="1">
                <a:solidFill>
                  <a:srgbClr val="000000"/>
                </a:solidFill>
                <a:latin typeface="Roboto"/>
                <a:ea typeface="Roboto"/>
              </a:rPr>
              <a:t>riesamina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quanto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emerso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nei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passi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precedenti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ed</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identifica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gli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obblighi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dell’azienda</a:t>
            </a:r>
            <a:r>
              <a:rPr lang="en-US" sz="1200" b="0" strike="noStrike" spc="-1" baseline="0" dirty="0">
                <a:solidFill>
                  <a:srgbClr val="000000"/>
                </a:solidFill>
                <a:latin typeface="Roboto"/>
                <a:ea typeface="Roboto"/>
              </a:rPr>
              <a:t> per </a:t>
            </a:r>
            <a:r>
              <a:rPr lang="en-US" sz="1200" b="0" strike="noStrike" spc="-1" baseline="0" dirty="0" err="1">
                <a:solidFill>
                  <a:srgbClr val="000000"/>
                </a:solidFill>
                <a:latin typeface="Roboto"/>
                <a:ea typeface="Roboto"/>
              </a:rPr>
              <a:t>quel</a:t>
            </a:r>
            <a:r>
              <a:rPr lang="en-US" sz="1200" b="0" strike="noStrike" spc="-1" baseline="0" dirty="0">
                <a:solidFill>
                  <a:srgbClr val="000000"/>
                </a:solidFill>
                <a:latin typeface="Roboto"/>
                <a:ea typeface="Roboto"/>
              </a:rPr>
              <a:t> </a:t>
            </a:r>
            <a:r>
              <a:rPr lang="it-IT" sz="1200" b="0" strike="noStrike" spc="-1" baseline="0" noProof="0" dirty="0">
                <a:solidFill>
                  <a:srgbClr val="000000"/>
                </a:solidFill>
                <a:latin typeface="Roboto"/>
                <a:ea typeface="Roboto"/>
              </a:rPr>
              <a:t>che concerne le licenze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Roboto"/>
                <a:ea typeface="Roboto"/>
              </a:rPr>
              <a:t>Questo</a:t>
            </a:r>
            <a:r>
              <a:rPr lang="en-US" sz="1200" b="0" strike="noStrike" spc="-1" dirty="0">
                <a:solidFill>
                  <a:srgbClr val="000000"/>
                </a:solidFill>
                <a:latin typeface="Roboto"/>
                <a:ea typeface="Roboto"/>
              </a:rPr>
              <a:t> step è </a:t>
            </a:r>
            <a:r>
              <a:rPr lang="en-US" sz="1200" b="0" strike="noStrike" spc="-1" dirty="0" err="1">
                <a:solidFill>
                  <a:srgbClr val="000000"/>
                </a:solidFill>
                <a:latin typeface="Roboto"/>
                <a:ea typeface="Roboto"/>
              </a:rPr>
              <a:t>strettamente</a:t>
            </a:r>
            <a:r>
              <a:rPr lang="en-US" sz="1200" b="0" strike="noStrike" spc="-1" baseline="0" dirty="0">
                <a:solidFill>
                  <a:srgbClr val="000000"/>
                </a:solidFill>
                <a:latin typeface="Roboto"/>
                <a:ea typeface="Roboto"/>
              </a:rPr>
              <a:t> legato </a:t>
            </a:r>
            <a:r>
              <a:rPr lang="en-US" sz="1200" b="0" strike="noStrike" spc="-1" baseline="0" dirty="0" err="1">
                <a:solidFill>
                  <a:srgbClr val="000000"/>
                </a:solidFill>
                <a:latin typeface="Roboto"/>
                <a:ea typeface="Roboto"/>
              </a:rPr>
              <a:t>allo</a:t>
            </a:r>
            <a:r>
              <a:rPr lang="en-US" sz="1200" b="0" strike="noStrike" spc="-1" baseline="0" dirty="0">
                <a:solidFill>
                  <a:srgbClr val="000000"/>
                </a:solidFill>
                <a:latin typeface="Roboto"/>
                <a:ea typeface="Roboto"/>
              </a:rPr>
              <a:t> step </a:t>
            </a:r>
            <a:r>
              <a:rPr lang="en-US" sz="1200" b="0" strike="noStrike" spc="-1" baseline="0" dirty="0" err="1">
                <a:solidFill>
                  <a:srgbClr val="000000"/>
                </a:solidFill>
                <a:latin typeface="Roboto"/>
                <a:ea typeface="Roboto"/>
              </a:rPr>
              <a:t>precedente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Risoluzione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delle</a:t>
            </a:r>
            <a:r>
              <a:rPr lang="en-US" sz="1200" b="0" strike="noStrike" spc="-1" baseline="0" dirty="0">
                <a:solidFill>
                  <a:srgbClr val="000000"/>
                </a:solidFill>
                <a:latin typeface="Roboto"/>
                <a:ea typeface="Roboto"/>
              </a:rPr>
              <a:t> Issues di Audit)</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Nello</a:t>
            </a:r>
            <a:r>
              <a:rPr lang="en-US" sz="1200" b="0" strike="noStrike" spc="-1" baseline="0" dirty="0">
                <a:solidFill>
                  <a:srgbClr val="000000"/>
                </a:solidFill>
                <a:latin typeface="Roboto"/>
                <a:ea typeface="Roboto"/>
              </a:rPr>
              <a:t> step </a:t>
            </a:r>
            <a:r>
              <a:rPr lang="en-US" sz="1200" b="0" strike="noStrike" spc="-1" dirty="0" err="1">
                <a:solidFill>
                  <a:srgbClr val="000000"/>
                </a:solidFill>
                <a:latin typeface="Roboto"/>
                <a:ea typeface="Roboto"/>
              </a:rPr>
              <a:t>precedente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sono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stati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rimossi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gli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utilizzi</a:t>
            </a:r>
            <a:r>
              <a:rPr lang="en-US" sz="1200" b="0" strike="noStrike" spc="-1" baseline="0" dirty="0">
                <a:solidFill>
                  <a:srgbClr val="000000"/>
                </a:solidFill>
                <a:latin typeface="Roboto"/>
                <a:ea typeface="Roboto"/>
              </a:rPr>
              <a:t> di software Open Source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non </a:t>
            </a:r>
            <a:r>
              <a:rPr lang="en-US" sz="1200" b="0" strike="noStrike" spc="-1" baseline="0" dirty="0" err="1">
                <a:solidFill>
                  <a:srgbClr val="000000"/>
                </a:solidFill>
                <a:latin typeface="Roboto"/>
                <a:ea typeface="Roboto"/>
              </a:rPr>
              <a:t>risultavano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conformi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alla</a:t>
            </a:r>
            <a:r>
              <a:rPr lang="en-US" sz="1200" b="0" strike="noStrike" spc="-1" baseline="0" dirty="0">
                <a:solidFill>
                  <a:srgbClr val="000000"/>
                </a:solidFill>
                <a:latin typeface="Roboto"/>
                <a:ea typeface="Roboto"/>
              </a:rPr>
              <a:t> policy </a:t>
            </a:r>
            <a:r>
              <a:rPr lang="en-US" sz="1200" b="0" strike="noStrike" spc="-1" baseline="0" dirty="0" err="1">
                <a:solidFill>
                  <a:srgbClr val="000000"/>
                </a:solidFill>
                <a:latin typeface="Roboto"/>
                <a:ea typeface="Roboto"/>
              </a:rPr>
              <a:t>aziendale</a:t>
            </a:r>
            <a:r>
              <a:rPr lang="en-US" sz="1200" b="0" strike="noStrike" spc="-1" dirty="0">
                <a:solidFill>
                  <a:srgbClr val="000000"/>
                </a:solidFill>
                <a:latin typeface="Roboto"/>
                <a:ea typeface="Roboto"/>
              </a:rPr>
              <a:t>. In </a:t>
            </a:r>
            <a:r>
              <a:rPr lang="en-US" sz="1200" b="0" strike="noStrike" spc="-1" dirty="0" err="1">
                <a:solidFill>
                  <a:srgbClr val="000000"/>
                </a:solidFill>
                <a:latin typeface="Roboto"/>
                <a:ea typeface="Roboto"/>
              </a:rPr>
              <a:t>questo</a:t>
            </a:r>
            <a:r>
              <a:rPr lang="en-US" sz="1200" b="0" strike="noStrike" spc="-1" dirty="0">
                <a:solidFill>
                  <a:srgbClr val="000000"/>
                </a:solidFill>
                <a:latin typeface="Roboto"/>
                <a:ea typeface="Roboto"/>
              </a:rPr>
              <a:t> step, </a:t>
            </a:r>
            <a:r>
              <a:rPr lang="en-US" sz="1200" b="0" strike="noStrike" spc="-1" dirty="0" err="1">
                <a:solidFill>
                  <a:srgbClr val="000000"/>
                </a:solidFill>
                <a:latin typeface="Roboto"/>
                <a:ea typeface="Roboto"/>
              </a:rPr>
              <a:t>si</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valutano</a:t>
            </a:r>
            <a:r>
              <a:rPr lang="en-US" sz="1200" b="0" strike="noStrike" spc="-1" dirty="0">
                <a:solidFill>
                  <a:srgbClr val="000000"/>
                </a:solidFill>
                <a:latin typeface="Roboto"/>
                <a:ea typeface="Roboto"/>
              </a:rPr>
              <a:t> e </a:t>
            </a:r>
            <a:r>
              <a:rPr lang="en-US" sz="1200" b="0" strike="noStrike" spc="-1" dirty="0" err="1">
                <a:solidFill>
                  <a:srgbClr val="000000"/>
                </a:solidFill>
                <a:latin typeface="Roboto"/>
                <a:ea typeface="Roboto"/>
              </a:rPr>
              <a:t>si</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identificano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gli</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obblighi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previsti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licenze</a:t>
            </a:r>
            <a:r>
              <a:rPr lang="en-US" sz="1200" b="0" strike="noStrike" spc="-1" baseline="0" dirty="0">
                <a:solidFill>
                  <a:srgbClr val="000000"/>
                </a:solidFill>
                <a:latin typeface="Roboto"/>
                <a:ea typeface="Roboto"/>
              </a:rPr>
              <a:t> del software Open Source </a:t>
            </a:r>
            <a:r>
              <a:rPr lang="en-US" sz="1200" b="0" strike="noStrike" spc="-1" baseline="0" dirty="0" err="1">
                <a:solidFill>
                  <a:srgbClr val="000000"/>
                </a:solidFill>
                <a:latin typeface="Roboto"/>
                <a:ea typeface="Roboto"/>
              </a:rPr>
              <a:t>rimasto</a:t>
            </a:r>
            <a:r>
              <a:rPr lang="en-US" sz="1200" b="0" strike="noStrike" spc="-1" baseline="0" dirty="0">
                <a:solidFill>
                  <a:srgbClr val="000000"/>
                </a:solidFill>
                <a:latin typeface="Roboto"/>
                <a:ea typeface="Roboto"/>
              </a:rPr>
              <a:t> in </a:t>
            </a:r>
            <a:r>
              <a:rPr lang="en-US" sz="1200" b="0" strike="noStrike" spc="-1" baseline="0" dirty="0" err="1">
                <a:solidFill>
                  <a:srgbClr val="000000"/>
                </a:solidFill>
                <a:latin typeface="Roboto"/>
                <a:ea typeface="Roboto"/>
              </a:rPr>
              <a:t>uso</a:t>
            </a:r>
            <a:r>
              <a:rPr lang="en-US" sz="1200" b="0" strike="noStrike" spc="-1" baseline="0" dirty="0">
                <a:solidFill>
                  <a:srgbClr val="000000"/>
                </a:solidFill>
                <a:latin typeface="Roboto"/>
                <a:ea typeface="Roboto"/>
              </a:rPr>
              <a:t>.</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762D4297-C1A6-49F2-9AA0-528081868869}"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28640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A40BF17-4CC3-4513-85DD-2AE96EB09EDC}" type="slidenum">
              <a:t>6</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1000" y="695325"/>
            <a:ext cx="6094413"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Questa diapositiva spiega il "quadro generale" del copyright nel software.</a:t>
            </a:r>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60BE959-7D21-47C7-9D1B-334AB33F7994}" type="slidenum">
              <a:t>6</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7283663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err="1">
                <a:solidFill>
                  <a:srgbClr val="000000"/>
                </a:solidFill>
                <a:latin typeface="Roboto"/>
                <a:ea typeface="Roboto"/>
              </a:rPr>
              <a:t>Nello</a:t>
            </a:r>
            <a:r>
              <a:rPr lang="en-US" sz="1200" b="0" strike="noStrike" spc="-1" dirty="0">
                <a:solidFill>
                  <a:srgbClr val="000000"/>
                </a:solidFill>
                <a:latin typeface="Roboto"/>
                <a:ea typeface="Roboto"/>
              </a:rPr>
              <a:t> step di </a:t>
            </a:r>
            <a:r>
              <a:rPr lang="en-US" sz="1200" b="0" strike="noStrike" spc="-1" dirty="0" err="1">
                <a:solidFill>
                  <a:srgbClr val="000000"/>
                </a:solidFill>
                <a:latin typeface="Roboto"/>
                <a:ea typeface="Roboto"/>
              </a:rPr>
              <a:t>approvazione</a:t>
            </a:r>
            <a:r>
              <a:rPr lang="en-US" sz="1200" b="0" strike="noStrike" spc="-1" dirty="0">
                <a:solidFill>
                  <a:srgbClr val="000000"/>
                </a:solidFill>
                <a:latin typeface="Roboto"/>
                <a:ea typeface="Roboto"/>
              </a:rPr>
              <a:t> del </a:t>
            </a:r>
            <a:r>
              <a:rPr lang="en-US" sz="1200" b="0" strike="noStrike" spc="-1" dirty="0" err="1">
                <a:solidFill>
                  <a:srgbClr val="000000"/>
                </a:solidFill>
                <a:latin typeface="Roboto"/>
                <a:ea typeface="Roboto"/>
              </a:rPr>
              <a:t>nostro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processo</a:t>
            </a:r>
            <a:r>
              <a:rPr lang="en-US" sz="1200" b="0" strike="noStrike" spc="-1" baseline="0" dirty="0">
                <a:solidFill>
                  <a:srgbClr val="000000"/>
                </a:solidFill>
                <a:latin typeface="Roboto"/>
                <a:ea typeface="Roboto"/>
              </a:rPr>
              <a:t> di </a:t>
            </a:r>
            <a:r>
              <a:rPr lang="en-US" sz="1200" b="0" strike="noStrike" spc="-1" baseline="0" dirty="0" err="1">
                <a:solidFill>
                  <a:srgbClr val="000000"/>
                </a:solidFill>
                <a:latin typeface="Roboto"/>
                <a:ea typeface="Roboto"/>
              </a:rPr>
              <a:t>esempio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il</a:t>
            </a:r>
            <a:r>
              <a:rPr lang="en-US" sz="1200" b="0" strike="noStrike" spc="-1" dirty="0">
                <a:solidFill>
                  <a:srgbClr val="000000"/>
                </a:solidFill>
                <a:latin typeface="Roboto"/>
                <a:ea typeface="Roboto"/>
              </a:rPr>
              <a:t> team di revision </a:t>
            </a:r>
            <a:r>
              <a:rPr lang="en-US" sz="1200" b="0" strike="noStrike" spc="-1" dirty="0" err="1">
                <a:solidFill>
                  <a:srgbClr val="000000"/>
                </a:solidFill>
                <a:latin typeface="Roboto"/>
                <a:ea typeface="Roboto"/>
              </a:rPr>
              <a:t>comunica</a:t>
            </a:r>
            <a:r>
              <a:rPr lang="en-US" sz="1200" b="0" strike="noStrike" spc="-1" dirty="0">
                <a:solidFill>
                  <a:srgbClr val="000000"/>
                </a:solidFill>
                <a:latin typeface="Roboto"/>
                <a:ea typeface="Roboto"/>
              </a:rPr>
              <a:t> se </a:t>
            </a:r>
            <a:r>
              <a:rPr lang="en-US" sz="1200" b="0" strike="noStrike" spc="-1" dirty="0" err="1">
                <a:solidFill>
                  <a:srgbClr val="000000"/>
                </a:solidFill>
                <a:latin typeface="Roboto"/>
                <a:ea typeface="Roboto"/>
              </a:rPr>
              <a:t>approva</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dell’Open</a:t>
            </a:r>
            <a:r>
              <a:rPr lang="en-US" sz="1200" b="0" strike="noStrike" spc="-1" dirty="0">
                <a:solidFill>
                  <a:srgbClr val="000000"/>
                </a:solidFill>
                <a:latin typeface="Roboto"/>
                <a:ea typeface="Roboto"/>
              </a:rPr>
              <a:t> source in </a:t>
            </a:r>
            <a:r>
              <a:rPr lang="en-US" sz="1200" b="0" strike="noStrike" spc="-1" dirty="0" err="1">
                <a:solidFill>
                  <a:srgbClr val="000000"/>
                </a:solidFill>
                <a:latin typeface="Roboto"/>
                <a:ea typeface="Roboto"/>
              </a:rPr>
              <a:t>questione</a:t>
            </a:r>
            <a:r>
              <a:rPr lang="en-US" sz="1200" b="0" strike="noStrike" spc="-1" dirty="0">
                <a:solidFill>
                  <a:srgbClr val="000000"/>
                </a:solidFill>
                <a:latin typeface="Roboto"/>
                <a:ea typeface="Roboto"/>
              </a:rPr>
              <a:t>, e</a:t>
            </a:r>
            <a:r>
              <a:rPr lang="en-US" sz="1200" b="0" strike="noStrike" spc="-1" baseline="0" dirty="0">
                <a:solidFill>
                  <a:srgbClr val="000000"/>
                </a:solidFill>
                <a:latin typeface="Roboto"/>
                <a:ea typeface="Roboto"/>
              </a:rPr>
              <a:t> con </a:t>
            </a:r>
            <a:r>
              <a:rPr lang="en-US" sz="1200" b="0" strike="noStrike" spc="-1" baseline="0" dirty="0" err="1">
                <a:solidFill>
                  <a:srgbClr val="000000"/>
                </a:solidFill>
                <a:latin typeface="Roboto"/>
                <a:ea typeface="Roboto"/>
              </a:rPr>
              <a:t>quali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condizioni</a:t>
            </a:r>
            <a:r>
              <a:rPr lang="en-US" sz="1200" b="0" strike="noStrike" spc="-1" baseline="0" dirty="0">
                <a:solidFill>
                  <a:srgbClr val="000000"/>
                </a:solidFill>
                <a:latin typeface="Roboto"/>
                <a:ea typeface="Roboto"/>
              </a:rPr>
              <a:t> o </a:t>
            </a:r>
            <a:r>
              <a:rPr lang="en-US" sz="1200" b="0" strike="noStrike" spc="-1" baseline="0" dirty="0" err="1">
                <a:solidFill>
                  <a:srgbClr val="000000"/>
                </a:solidFill>
                <a:latin typeface="Roboto"/>
                <a:ea typeface="Roboto"/>
              </a:rPr>
              <a:t>obblighi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associati</a:t>
            </a:r>
            <a:r>
              <a:rPr lang="en-US" sz="1200" b="0" strike="noStrike" spc="-1" baseline="0" dirty="0">
                <a:solidFill>
                  <a:srgbClr val="000000"/>
                </a:solidFill>
                <a:latin typeface="Roboto"/>
                <a:ea typeface="Roboto"/>
              </a:rPr>
              <a:t>.</a:t>
            </a:r>
            <a:r>
              <a:rPr lang="it-IT" sz="1200" b="0" strike="noStrike" spc="-1" baseline="0" noProof="0" dirty="0">
                <a:solidFill>
                  <a:srgbClr val="000000"/>
                </a:solidFill>
                <a:latin typeface="Roboto"/>
                <a:ea typeface="Roboto"/>
              </a:rPr>
              <a:t> L’approvazione dovrebbe includere dettagli importanti come i numeri di versione delle componenti Open Source e lo scenario di utilizzo approvato.</a:t>
            </a:r>
            <a:endParaRPr lang="en-US" sz="1200" b="0" strike="noStrike" spc="-1" dirty="0">
              <a:solidFill>
                <a:srgbClr val="000000"/>
              </a:solidFill>
              <a:latin typeface="Roboto"/>
              <a:ea typeface="Roboto"/>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00850E0E-A171-4847-89CC-533019F1E04A}"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7599196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Le </a:t>
            </a:r>
            <a:r>
              <a:rPr lang="en-US" sz="1200" b="0" strike="noStrike" spc="-1" dirty="0" err="1">
                <a:solidFill>
                  <a:srgbClr val="000000"/>
                </a:solidFill>
                <a:latin typeface="Roboto"/>
                <a:ea typeface="Roboto"/>
              </a:rPr>
              <a:t>informazioni</a:t>
            </a:r>
            <a:r>
              <a:rPr lang="en-US" sz="1200" b="0" strike="noStrike" spc="-1" dirty="0">
                <a:solidFill>
                  <a:srgbClr val="000000"/>
                </a:solidFill>
                <a:latin typeface="Roboto"/>
                <a:ea typeface="Roboto"/>
              </a:rPr>
              <a:t> di </a:t>
            </a:r>
            <a:r>
              <a:rPr lang="en-US" sz="1200" b="0" strike="noStrike" spc="-1" dirty="0" err="1">
                <a:solidFill>
                  <a:srgbClr val="000000"/>
                </a:solidFill>
                <a:latin typeface="Roboto"/>
                <a:ea typeface="Roboto"/>
              </a:rPr>
              <a:t>approvazione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provengono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dallo</a:t>
            </a:r>
            <a:r>
              <a:rPr lang="en-US" sz="1200" b="0" strike="noStrike" spc="-1" baseline="0" dirty="0">
                <a:solidFill>
                  <a:srgbClr val="000000"/>
                </a:solidFill>
                <a:latin typeface="Roboto"/>
                <a:ea typeface="Roboto"/>
              </a:rPr>
              <a:t> step </a:t>
            </a:r>
            <a:r>
              <a:rPr lang="en-US" sz="1200" b="0" strike="noStrike" spc="-1" baseline="0" dirty="0" err="1">
                <a:solidFill>
                  <a:srgbClr val="000000"/>
                </a:solidFill>
                <a:latin typeface="Roboto"/>
                <a:ea typeface="Roboto"/>
              </a:rPr>
              <a:t>precedente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dovrebbero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essere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tracciate</a:t>
            </a:r>
            <a:r>
              <a:rPr lang="en-US" sz="1200" b="0" strike="noStrike" spc="-1" baseline="0" dirty="0">
                <a:solidFill>
                  <a:srgbClr val="000000"/>
                </a:solidFill>
                <a:latin typeface="Roboto"/>
                <a:ea typeface="Roboto"/>
              </a:rPr>
              <a:t> o </a:t>
            </a:r>
            <a:r>
              <a:rPr lang="en-US" sz="1200" b="0" strike="noStrike" spc="-1" baseline="0" dirty="0" err="1">
                <a:solidFill>
                  <a:srgbClr val="000000"/>
                </a:solidFill>
                <a:latin typeface="Roboto"/>
                <a:ea typeface="Roboto"/>
              </a:rPr>
              <a:t>registrate</a:t>
            </a:r>
            <a:r>
              <a:rPr lang="en-US" sz="1200" b="0" strike="noStrike" spc="-1" baseline="0" dirty="0">
                <a:solidFill>
                  <a:srgbClr val="000000"/>
                </a:solidFill>
                <a:latin typeface="Roboto"/>
                <a:ea typeface="Roboto"/>
              </a:rPr>
              <a:t> in </a:t>
            </a:r>
            <a:r>
              <a:rPr lang="en-US" sz="1200" b="0" strike="noStrike" spc="-1" baseline="0" dirty="0" err="1">
                <a:solidFill>
                  <a:srgbClr val="000000"/>
                </a:solidFill>
                <a:latin typeface="Roboto"/>
                <a:ea typeface="Roboto"/>
              </a:rPr>
              <a:t>maniera</a:t>
            </a:r>
            <a:r>
              <a:rPr lang="en-US" sz="1200" b="0" strike="noStrike" spc="-1" baseline="0" dirty="0">
                <a:solidFill>
                  <a:srgbClr val="000000"/>
                </a:solidFill>
                <a:latin typeface="Roboto"/>
                <a:ea typeface="Roboto"/>
              </a:rPr>
              <a:t> tale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chiunque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rilasci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software </a:t>
            </a:r>
            <a:r>
              <a:rPr lang="en-US" sz="1200" b="0" strike="noStrike" spc="-1" baseline="0" dirty="0" err="1">
                <a:solidFill>
                  <a:srgbClr val="000000"/>
                </a:solidFill>
                <a:latin typeface="Roboto"/>
                <a:ea typeface="Roboto"/>
              </a:rPr>
              <a:t>possa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capire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ed</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ottemperare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agli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obblighi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previsti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licenza</a:t>
            </a:r>
            <a:r>
              <a:rPr lang="en-US" sz="1200" b="0" strike="noStrike" spc="-1" baseline="0" dirty="0">
                <a:solidFill>
                  <a:srgbClr val="000000"/>
                </a:solidFill>
                <a:latin typeface="Roboto"/>
                <a:ea typeface="Roboto"/>
              </a:rPr>
              <a:t>.</a:t>
            </a:r>
            <a:endParaRPr lang="en-US" sz="1200" b="0" strike="noStrike" spc="-1" dirty="0">
              <a:solidFill>
                <a:srgbClr val="000000"/>
              </a:solidFill>
              <a:latin typeface="Roboto"/>
              <a:ea typeface="Roboto"/>
            </a:endParaRPr>
          </a:p>
          <a:p>
            <a:pPr marL="216000" indent="-216000">
              <a:lnSpc>
                <a:spcPct val="100000"/>
              </a:lnSpc>
            </a:pPr>
            <a:r>
              <a:rPr lang="en-US" sz="1200" b="0" strike="noStrike" spc="-1" dirty="0">
                <a:solidFill>
                  <a:srgbClr val="000000"/>
                </a:solidFill>
                <a:latin typeface="Roboto"/>
                <a:ea typeface="Roboto"/>
              </a:rPr>
              <a:t>.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08F26E7F-121C-4760-B3BE-71BFDD4895B6}"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4266707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Roboto"/>
                <a:ea typeface="Roboto"/>
              </a:rPr>
              <a:t>Se richiesto da una</a:t>
            </a:r>
            <a:r>
              <a:rPr lang="it-IT" sz="1200" b="0" strike="noStrike" spc="-1" baseline="0" noProof="0" dirty="0">
                <a:solidFill>
                  <a:srgbClr val="000000"/>
                </a:solidFill>
                <a:latin typeface="Roboto"/>
                <a:ea typeface="Roboto"/>
              </a:rPr>
              <a:t> licenza Open Source, dovrebbero essere predisposte delle </a:t>
            </a:r>
            <a:r>
              <a:rPr lang="it-IT" sz="1200" b="0" strike="noStrike" spc="-1" baseline="0" noProof="0" dirty="0" err="1">
                <a:solidFill>
                  <a:srgbClr val="000000"/>
                </a:solidFill>
                <a:latin typeface="Roboto"/>
                <a:ea typeface="Roboto"/>
              </a:rPr>
              <a:t>notices</a:t>
            </a:r>
            <a:r>
              <a:rPr lang="it-IT" sz="1200" b="0" strike="noStrike" spc="-1" baseline="0" noProof="0" dirty="0">
                <a:solidFill>
                  <a:srgbClr val="000000"/>
                </a:solidFill>
                <a:latin typeface="Roboto"/>
                <a:ea typeface="Roboto"/>
              </a:rPr>
              <a:t> appropriate (spesso in un file di testo che accompagna la release).</a:t>
            </a:r>
          </a:p>
          <a:p>
            <a:pPr marL="216000" indent="-216000">
              <a:lnSpc>
                <a:spcPct val="100000"/>
              </a:lnSpc>
            </a:pPr>
            <a:r>
              <a:rPr lang="it-IT" sz="1200" b="0" strike="noStrike" spc="-1" baseline="0" noProof="0" dirty="0">
                <a:solidFill>
                  <a:srgbClr val="000000"/>
                </a:solidFill>
                <a:latin typeface="Roboto"/>
                <a:ea typeface="Roboto"/>
              </a:rPr>
              <a:t>Le </a:t>
            </a:r>
            <a:r>
              <a:rPr lang="it-IT" sz="1200" b="0" strike="noStrike" spc="-1" baseline="0" noProof="0" dirty="0" err="1">
                <a:solidFill>
                  <a:srgbClr val="000000"/>
                </a:solidFill>
                <a:latin typeface="Roboto"/>
                <a:ea typeface="Roboto"/>
              </a:rPr>
              <a:t>notices</a:t>
            </a:r>
            <a:r>
              <a:rPr lang="it-IT" sz="1200" b="0" strike="noStrike" spc="-1" baseline="0" noProof="0" dirty="0">
                <a:solidFill>
                  <a:srgbClr val="000000"/>
                </a:solidFill>
                <a:latin typeface="Roboto"/>
                <a:ea typeface="Roboto"/>
              </a:rPr>
              <a:t> possono includere: attribuzioni, modifiche o offerta di codice sorgente. Per alcune licenze, può essere necessario includere una copia completa del testo della licenza.</a:t>
            </a: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37556821-52B2-4720-A4CB-C8BDE43E19A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9909863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a:t>
            </a:r>
            <a:r>
              <a:rPr lang="en-US" sz="1200" b="0" strike="noStrike" spc="-1" dirty="0" err="1">
                <a:solidFill>
                  <a:srgbClr val="000000"/>
                </a:solidFill>
                <a:latin typeface="Roboto"/>
                <a:ea typeface="Roboto"/>
              </a:rPr>
              <a:t>questa</a:t>
            </a:r>
            <a:r>
              <a:rPr lang="en-US" sz="1200" b="0" strike="noStrike" spc="-1" dirty="0">
                <a:solidFill>
                  <a:srgbClr val="000000"/>
                </a:solidFill>
                <a:latin typeface="Roboto"/>
                <a:ea typeface="Roboto"/>
              </a:rPr>
              <a:t> slide del </a:t>
            </a:r>
            <a:r>
              <a:rPr lang="en-US" sz="1200" b="0" strike="noStrike" spc="-1" dirty="0" err="1">
                <a:solidFill>
                  <a:srgbClr val="000000"/>
                </a:solidFill>
                <a:latin typeface="Roboto"/>
                <a:ea typeface="Roboto"/>
              </a:rPr>
              <a:t>nostro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processo</a:t>
            </a:r>
            <a:r>
              <a:rPr lang="en-US" sz="1200" b="0" strike="noStrike" spc="-1" baseline="0" dirty="0">
                <a:solidFill>
                  <a:srgbClr val="000000"/>
                </a:solidFill>
                <a:latin typeface="Roboto"/>
                <a:ea typeface="Roboto"/>
              </a:rPr>
              <a:t> di </a:t>
            </a:r>
            <a:r>
              <a:rPr lang="en-US" sz="1200" b="0" strike="noStrike" spc="-1" baseline="0" dirty="0" err="1">
                <a:solidFill>
                  <a:srgbClr val="000000"/>
                </a:solidFill>
                <a:latin typeface="Roboto"/>
                <a:ea typeface="Roboto"/>
              </a:rPr>
              <a:t>esempio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l’organizzazione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verifica</a:t>
            </a:r>
            <a:r>
              <a:rPr lang="en-US" sz="1200" b="0" strike="noStrike" spc="-1" baseline="0" dirty="0">
                <a:solidFill>
                  <a:srgbClr val="000000"/>
                </a:solidFill>
                <a:latin typeface="Roboto"/>
                <a:ea typeface="Roboto"/>
              </a:rPr>
              <a:t> di aver </a:t>
            </a:r>
            <a:r>
              <a:rPr lang="en-US" sz="1200" b="0" strike="noStrike" spc="-1" baseline="0" dirty="0" err="1">
                <a:solidFill>
                  <a:srgbClr val="000000"/>
                </a:solidFill>
                <a:latin typeface="Roboto"/>
                <a:ea typeface="Roboto"/>
              </a:rPr>
              <a:t>soddisfatto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tutte</a:t>
            </a:r>
            <a:r>
              <a:rPr lang="en-US" sz="1200" b="0" strike="noStrike" spc="-1" baseline="0" dirty="0">
                <a:solidFill>
                  <a:srgbClr val="000000"/>
                </a:solidFill>
                <a:latin typeface="Roboto"/>
                <a:ea typeface="Roboto"/>
              </a:rPr>
              <a:t> le </a:t>
            </a:r>
            <a:r>
              <a:rPr lang="en-US" sz="1200" b="0" strike="noStrike" spc="-1" baseline="0" dirty="0" err="1">
                <a:solidFill>
                  <a:srgbClr val="000000"/>
                </a:solidFill>
                <a:latin typeface="Roboto"/>
                <a:ea typeface="Roboto"/>
              </a:rPr>
              <a:t>obb</a:t>
            </a:r>
            <a:r>
              <a:rPr lang="it-IT" sz="1200" b="0" strike="noStrike" spc="-1" baseline="0" noProof="0" dirty="0" err="1">
                <a:solidFill>
                  <a:srgbClr val="000000"/>
                </a:solidFill>
                <a:latin typeface="Roboto"/>
                <a:ea typeface="Roboto"/>
              </a:rPr>
              <a:t>ligazioni</a:t>
            </a:r>
            <a:r>
              <a:rPr lang="it-IT" sz="1200" b="0" strike="noStrike" spc="-1" baseline="0" noProof="0" dirty="0">
                <a:solidFill>
                  <a:srgbClr val="000000"/>
                </a:solidFill>
                <a:latin typeface="Roboto"/>
                <a:ea typeface="Roboto"/>
              </a:rPr>
              <a:t> previste dalle licenze Open Source prima di rilasciare il software. Nei casi in cui il codice sorgente deve essere disponibile, l’organizzazione verifica che il codice sorgente coincide con i </a:t>
            </a:r>
            <a:r>
              <a:rPr lang="it-IT" sz="1200" b="0" strike="noStrike" spc="-1" baseline="0" noProof="0" dirty="0" err="1">
                <a:solidFill>
                  <a:srgbClr val="000000"/>
                </a:solidFill>
                <a:latin typeface="Roboto"/>
                <a:ea typeface="Roboto"/>
              </a:rPr>
              <a:t>files</a:t>
            </a:r>
            <a:r>
              <a:rPr lang="it-IT" sz="1200" b="0" strike="noStrike" spc="-1" baseline="0" noProof="0" dirty="0">
                <a:solidFill>
                  <a:srgbClr val="000000"/>
                </a:solidFill>
                <a:latin typeface="Roboto"/>
                <a:ea typeface="Roboto"/>
              </a:rPr>
              <a:t> </a:t>
            </a:r>
            <a:r>
              <a:rPr lang="it-IT" sz="1200" b="0" strike="noStrike" spc="-1" baseline="0" noProof="0" dirty="0" err="1">
                <a:solidFill>
                  <a:srgbClr val="000000"/>
                </a:solidFill>
                <a:latin typeface="Roboto"/>
                <a:ea typeface="Roboto"/>
              </a:rPr>
              <a:t>binaripronti</a:t>
            </a:r>
            <a:r>
              <a:rPr lang="it-IT" sz="1200" b="0" strike="noStrike" spc="-1" baseline="0" noProof="0" dirty="0">
                <a:solidFill>
                  <a:srgbClr val="000000"/>
                </a:solidFill>
                <a:latin typeface="Roboto"/>
                <a:ea typeface="Roboto"/>
              </a:rPr>
              <a:t> per essere distribuiti. L’organizzazione inoltre verifica che le </a:t>
            </a:r>
            <a:r>
              <a:rPr lang="it-IT" sz="1200" b="0" strike="noStrike" spc="-1" baseline="0" noProof="0" dirty="0" err="1">
                <a:solidFill>
                  <a:srgbClr val="000000"/>
                </a:solidFill>
                <a:latin typeface="Roboto"/>
                <a:ea typeface="Roboto"/>
              </a:rPr>
              <a:t>notices</a:t>
            </a:r>
            <a:r>
              <a:rPr lang="it-IT" sz="1200" b="0" strike="noStrike" spc="-1" baseline="0" noProof="0" dirty="0">
                <a:solidFill>
                  <a:srgbClr val="000000"/>
                </a:solidFill>
                <a:latin typeface="Roboto"/>
                <a:ea typeface="Roboto"/>
              </a:rPr>
              <a:t> sono propriamente prodotte ed incluse nel package di distribuzione se necessario.</a:t>
            </a:r>
            <a:endParaRPr lang="en-US" sz="1200" b="0" strike="noStrike" spc="-1" dirty="0">
              <a:solidFill>
                <a:srgbClr val="000000"/>
              </a:solidFill>
              <a:latin typeface="Roboto"/>
              <a:ea typeface="Roboto"/>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B6300CA-BFE9-407D-9A91-99F503653732}"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600199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endParaRPr lang="en-US" sz="1200" b="0" strike="noStrike" spc="-1" dirty="0">
              <a:solidFill>
                <a:srgbClr val="000000"/>
              </a:solidFill>
              <a:latin typeface="Roboto"/>
              <a:ea typeface="Roboto"/>
            </a:endParaRPr>
          </a:p>
          <a:p>
            <a:pPr marL="216000" indent="-216000">
              <a:lnSpc>
                <a:spcPct val="100000"/>
              </a:lnSpc>
            </a:pPr>
            <a:r>
              <a:rPr lang="en-US" sz="1200" b="0" strike="noStrike" spc="-1" dirty="0" err="1">
                <a:solidFill>
                  <a:srgbClr val="000000"/>
                </a:solidFill>
                <a:latin typeface="Roboto"/>
                <a:ea typeface="Roboto"/>
              </a:rPr>
              <a:t>Nei</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casi</a:t>
            </a:r>
            <a:r>
              <a:rPr lang="en-US" sz="1200" b="0" strike="noStrike" spc="-1" dirty="0">
                <a:solidFill>
                  <a:srgbClr val="000000"/>
                </a:solidFill>
                <a:latin typeface="Roboto"/>
                <a:ea typeface="Roboto"/>
              </a:rPr>
              <a:t> in cui </a:t>
            </a:r>
            <a:r>
              <a:rPr lang="en-US" sz="1200" b="0" strike="noStrike" spc="-1" dirty="0" err="1">
                <a:solidFill>
                  <a:srgbClr val="000000"/>
                </a:solidFill>
                <a:latin typeface="Roboto"/>
                <a:ea typeface="Roboto"/>
              </a:rPr>
              <a:t>il</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codice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sorgente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deve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essere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reso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disponibile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l’organizzazione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fornisce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codice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sorgente</a:t>
            </a:r>
            <a:r>
              <a:rPr lang="en-US" sz="1200" b="0" strike="noStrike" spc="-1" baseline="0" dirty="0">
                <a:solidFill>
                  <a:srgbClr val="000000"/>
                </a:solidFill>
                <a:latin typeface="Roboto"/>
                <a:ea typeface="Roboto"/>
              </a:rPr>
              <a:t> di </a:t>
            </a:r>
            <a:r>
              <a:rPr lang="en-US" sz="1200" b="0" strike="noStrike" spc="-1" baseline="0" dirty="0" err="1">
                <a:solidFill>
                  <a:srgbClr val="000000"/>
                </a:solidFill>
                <a:latin typeface="Roboto"/>
                <a:ea typeface="Roboto"/>
              </a:rPr>
              <a:t>acompagnamento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attraverso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meccanismi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consentiti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licenza</a:t>
            </a:r>
            <a:r>
              <a:rPr lang="en-US" sz="1200" b="0" strike="noStrike" spc="-1" baseline="0" dirty="0">
                <a:solidFill>
                  <a:srgbClr val="000000"/>
                </a:solidFill>
                <a:latin typeface="Roboto"/>
                <a:ea typeface="Roboto"/>
              </a:rPr>
              <a:t> Open Source. </a:t>
            </a:r>
            <a:r>
              <a:rPr lang="en-US" sz="1200" b="0" strike="noStrike" spc="-1" baseline="0" dirty="0" err="1">
                <a:solidFill>
                  <a:srgbClr val="000000"/>
                </a:solidFill>
                <a:latin typeface="Roboto"/>
                <a:ea typeface="Roboto"/>
              </a:rPr>
              <a:t>Ciò</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può</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essere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fatto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distribuendo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codice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sorgente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insieme</a:t>
            </a:r>
            <a:r>
              <a:rPr lang="en-US" sz="1200" b="0" strike="noStrike" spc="-1" baseline="0" dirty="0">
                <a:solidFill>
                  <a:srgbClr val="000000"/>
                </a:solidFill>
                <a:latin typeface="Roboto"/>
                <a:ea typeface="Roboto"/>
              </a:rPr>
              <a:t> al software, </a:t>
            </a:r>
            <a:r>
              <a:rPr lang="en-US" sz="1200" b="0" strike="noStrike" spc="-1" baseline="0" dirty="0" err="1">
                <a:solidFill>
                  <a:srgbClr val="000000"/>
                </a:solidFill>
                <a:latin typeface="Roboto"/>
                <a:ea typeface="Roboto"/>
              </a:rPr>
              <a:t>rendendolo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disponibile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mediante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un’offerta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scritta</a:t>
            </a:r>
            <a:r>
              <a:rPr lang="en-US" sz="1200" b="0" strike="noStrike" spc="-1" baseline="0" dirty="0">
                <a:solidFill>
                  <a:srgbClr val="000000"/>
                </a:solidFill>
                <a:latin typeface="Roboto"/>
                <a:ea typeface="Roboto"/>
              </a:rPr>
              <a:t>, o </a:t>
            </a:r>
            <a:r>
              <a:rPr lang="en-US" sz="1200" b="0" strike="noStrike" spc="-1" baseline="0" dirty="0" err="1">
                <a:solidFill>
                  <a:srgbClr val="000000"/>
                </a:solidFill>
                <a:latin typeface="Roboto"/>
                <a:ea typeface="Roboto"/>
              </a:rPr>
              <a:t>caricandolo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su</a:t>
            </a:r>
            <a:r>
              <a:rPr lang="en-US" sz="1200" b="0" strike="noStrike" spc="-1" baseline="0" dirty="0">
                <a:solidFill>
                  <a:srgbClr val="000000"/>
                </a:solidFill>
                <a:latin typeface="Roboto"/>
                <a:ea typeface="Roboto"/>
              </a:rPr>
              <a:t> un </a:t>
            </a:r>
            <a:r>
              <a:rPr lang="en-US" sz="1200" b="0" strike="noStrike" spc="-1" baseline="0" dirty="0" err="1">
                <a:solidFill>
                  <a:srgbClr val="000000"/>
                </a:solidFill>
                <a:latin typeface="Roboto"/>
                <a:ea typeface="Roboto"/>
              </a:rPr>
              <a:t>sito</a:t>
            </a:r>
            <a:r>
              <a:rPr lang="en-US" sz="1200" b="0" strike="noStrike" spc="-1" baseline="0" dirty="0">
                <a:solidFill>
                  <a:srgbClr val="000000"/>
                </a:solidFill>
                <a:latin typeface="Roboto"/>
                <a:ea typeface="Roboto"/>
              </a:rPr>
              <a:t> web.</a:t>
            </a:r>
            <a:r>
              <a:rPr lang="en-US" sz="1200" b="0" strike="noStrike" spc="-1" dirty="0">
                <a:solidFill>
                  <a:srgbClr val="000000"/>
                </a:solidFill>
                <a:latin typeface="Roboto"/>
                <a:ea typeface="Roboto"/>
              </a:rPr>
              <a: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5A84CE57-2799-4A95-8432-CB09208881E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5844266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Roboto"/>
                <a:ea typeface="Roboto"/>
              </a:rPr>
              <a:t>In questo </a:t>
            </a:r>
            <a:r>
              <a:rPr lang="it-IT" sz="1200" b="0" strike="noStrike" spc="-1" noProof="0" dirty="0" err="1">
                <a:solidFill>
                  <a:srgbClr val="000000"/>
                </a:solidFill>
                <a:latin typeface="Roboto"/>
                <a:ea typeface="Roboto"/>
              </a:rPr>
              <a:t>step</a:t>
            </a:r>
            <a:r>
              <a:rPr lang="it-IT" sz="1200" b="0" strike="noStrike" spc="-1" noProof="0" dirty="0">
                <a:solidFill>
                  <a:srgbClr val="000000"/>
                </a:solidFill>
                <a:latin typeface="Roboto"/>
                <a:ea typeface="Roboto"/>
              </a:rPr>
              <a:t> l’organizzazione verifica se la propria distribuzione rispetta</a:t>
            </a:r>
            <a:r>
              <a:rPr lang="it-IT" sz="1200" b="0" strike="noStrike" spc="-1" baseline="0" noProof="0" dirty="0">
                <a:solidFill>
                  <a:srgbClr val="000000"/>
                </a:solidFill>
                <a:latin typeface="Roboto"/>
                <a:ea typeface="Roboto"/>
              </a:rPr>
              <a:t> quanto previsto dagli obblighi di licenza. Questo passo potrebbe essere una funzione svolta da un’entità che supervisiona tutto il processo di revisione dell’Open Source.</a:t>
            </a:r>
            <a:endParaRPr lang="it-IT" sz="1200" b="0" strike="noStrike" spc="-1" noProof="0" dirty="0">
              <a:solidFill>
                <a:srgbClr val="000000"/>
              </a:solidFill>
              <a:latin typeface="Roboto"/>
              <a:ea typeface="Roboto"/>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E5678D38-C7DB-4E23-9A43-E7858A5691B6}"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2903758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1000" y="695325"/>
            <a:ext cx="6094413" cy="3427413"/>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it-IT" sz="1200" b="0" strike="noStrike" spc="-1" noProof="0" dirty="0">
                <a:solidFill>
                  <a:srgbClr val="000000"/>
                </a:solidFill>
                <a:latin typeface="Times New Roman"/>
                <a:ea typeface="Times New Roman"/>
              </a:rPr>
              <a:t>Per il nostro processo di esempio, gli </a:t>
            </a:r>
            <a:r>
              <a:rPr lang="it-IT" sz="1200" b="0" strike="noStrike" spc="-1" noProof="0" dirty="0" err="1">
                <a:solidFill>
                  <a:srgbClr val="000000"/>
                </a:solidFill>
                <a:latin typeface="Times New Roman"/>
                <a:ea typeface="Times New Roman"/>
              </a:rPr>
              <a:t>steps</a:t>
            </a:r>
            <a:r>
              <a:rPr lang="it-IT" sz="1200" b="0" strike="noStrike" spc="-1" noProof="0" dirty="0">
                <a:solidFill>
                  <a:srgbClr val="000000"/>
                </a:solidFill>
                <a:latin typeface="Times New Roman"/>
                <a:ea typeface="Times New Roman"/>
              </a:rPr>
              <a:t> includono:</a:t>
            </a:r>
            <a:endParaRPr lang="it-IT" sz="1200" b="0" strike="noStrike" spc="-1" noProof="0" dirty="0">
              <a:latin typeface="Arial"/>
            </a:endParaRPr>
          </a:p>
          <a:p>
            <a:pPr marL="226440" indent="-225720">
              <a:lnSpc>
                <a:spcPct val="100000"/>
              </a:lnSpc>
              <a:buClr>
                <a:srgbClr val="000000"/>
              </a:buClr>
              <a:buFont typeface="Arial"/>
              <a:buChar char="•"/>
            </a:pPr>
            <a:r>
              <a:rPr lang="it-IT" sz="1200" b="0" strike="noStrike" spc="-1" noProof="0" dirty="0">
                <a:solidFill>
                  <a:srgbClr val="000000"/>
                </a:solidFill>
                <a:latin typeface="Times New Roman"/>
                <a:ea typeface="Times New Roman"/>
              </a:rPr>
              <a:t>Identificazione – Identificare e tracciare l’open</a:t>
            </a:r>
            <a:r>
              <a:rPr lang="it-IT" sz="1200" b="0" strike="noStrike" spc="-1" baseline="0" noProof="0" dirty="0">
                <a:solidFill>
                  <a:srgbClr val="000000"/>
                </a:solidFill>
                <a:latin typeface="Times New Roman"/>
                <a:ea typeface="Times New Roman"/>
              </a:rPr>
              <a:t> source utilizzato. </a:t>
            </a:r>
            <a:r>
              <a:rPr lang="it-IT" sz="1200" b="0" strike="noStrike" spc="-1" baseline="0" noProof="0" dirty="0" err="1">
                <a:solidFill>
                  <a:srgbClr val="000000"/>
                </a:solidFill>
                <a:latin typeface="Times New Roman"/>
                <a:ea typeface="Times New Roman"/>
              </a:rPr>
              <a:t>Cio</a:t>
            </a:r>
            <a:r>
              <a:rPr lang="it-IT" sz="1200" b="0" strike="noStrike" spc="-1" baseline="0" noProof="0" dirty="0">
                <a:solidFill>
                  <a:srgbClr val="000000"/>
                </a:solidFill>
                <a:latin typeface="Times New Roman"/>
                <a:ea typeface="Times New Roman"/>
              </a:rPr>
              <a:t> può essere fatto attraverso interviste all’ingegneria, presa visione di  accordi con terze parti o scansione del codice</a:t>
            </a:r>
          </a:p>
          <a:p>
            <a:pPr marL="226440" indent="-225720">
              <a:lnSpc>
                <a:spcPct val="100000"/>
              </a:lnSpc>
              <a:buClr>
                <a:srgbClr val="000000"/>
              </a:buClr>
              <a:buFont typeface="Arial"/>
              <a:buChar char="•"/>
            </a:pPr>
            <a:r>
              <a:rPr lang="it-IT" sz="1200" b="0" strike="noStrike" spc="-1" baseline="0" noProof="0" dirty="0">
                <a:solidFill>
                  <a:srgbClr val="000000"/>
                </a:solidFill>
                <a:latin typeface="Times New Roman"/>
              </a:rPr>
              <a:t>Auditing del codice sorgente – esaminare le componenti Open Source identificate per recuperare informazioni sulla loro origine e sulle licenze</a:t>
            </a:r>
            <a:r>
              <a:rPr lang="it-IT" sz="1200" b="0" strike="noStrike" spc="-1" noProof="0" dirty="0">
                <a:solidFill>
                  <a:srgbClr val="000000"/>
                </a:solidFill>
                <a:latin typeface="Times New Roman"/>
                <a:ea typeface="Times New Roman"/>
              </a:rPr>
              <a:t>.</a:t>
            </a:r>
          </a:p>
          <a:p>
            <a:pPr marL="226440" indent="-225720">
              <a:lnSpc>
                <a:spcPct val="100000"/>
              </a:lnSpc>
              <a:buClr>
                <a:srgbClr val="000000"/>
              </a:buClr>
              <a:buFont typeface="Arial"/>
              <a:buChar char="•"/>
            </a:pPr>
            <a:r>
              <a:rPr lang="it-IT" sz="1200" b="0" strike="noStrike" spc="-1" noProof="0" dirty="0">
                <a:solidFill>
                  <a:srgbClr val="000000"/>
                </a:solidFill>
                <a:latin typeface="Times New Roman"/>
              </a:rPr>
              <a:t>Risoluzione</a:t>
            </a:r>
            <a:r>
              <a:rPr lang="it-IT" sz="1200" b="0" strike="noStrike" spc="-1" baseline="0" noProof="0" dirty="0">
                <a:solidFill>
                  <a:srgbClr val="000000"/>
                </a:solidFill>
                <a:latin typeface="Times New Roman"/>
              </a:rPr>
              <a:t> delle </a:t>
            </a:r>
            <a:r>
              <a:rPr lang="it-IT" sz="1200" b="0" strike="noStrike" spc="-1" baseline="0" noProof="0" dirty="0" err="1">
                <a:solidFill>
                  <a:srgbClr val="000000"/>
                </a:solidFill>
                <a:latin typeface="Times New Roman"/>
              </a:rPr>
              <a:t>issues</a:t>
            </a:r>
            <a:r>
              <a:rPr lang="it-IT" sz="1200" b="0" strike="noStrike" spc="-1" baseline="0" noProof="0" dirty="0">
                <a:solidFill>
                  <a:srgbClr val="000000"/>
                </a:solidFill>
                <a:latin typeface="Times New Roman"/>
              </a:rPr>
              <a:t> – Rimuovere gli utilizzi dell’Open Source che sono incompatibili con le </a:t>
            </a:r>
            <a:r>
              <a:rPr lang="it-IT" sz="1200" b="0" strike="noStrike" spc="-1" baseline="0" noProof="0" dirty="0" err="1">
                <a:solidFill>
                  <a:srgbClr val="000000"/>
                </a:solidFill>
                <a:latin typeface="Times New Roman"/>
              </a:rPr>
              <a:t>policies</a:t>
            </a:r>
            <a:endParaRPr lang="it-IT" sz="1200" b="0" strike="noStrike" spc="-1" noProof="0" dirty="0">
              <a:latin typeface="Arial"/>
            </a:endParaRPr>
          </a:p>
          <a:p>
            <a:pPr marL="226440" indent="-225720">
              <a:lnSpc>
                <a:spcPct val="100000"/>
              </a:lnSpc>
              <a:buClr>
                <a:srgbClr val="000000"/>
              </a:buClr>
              <a:buFont typeface="Arial"/>
              <a:buChar char="•"/>
            </a:pPr>
            <a:r>
              <a:rPr lang="it-IT" sz="1200" b="0" strike="noStrike" spc="-1" noProof="0" dirty="0">
                <a:solidFill>
                  <a:srgbClr val="000000"/>
                </a:solidFill>
                <a:latin typeface="Times New Roman"/>
                <a:ea typeface="Times New Roman"/>
              </a:rPr>
              <a:t>Revisione</a:t>
            </a:r>
            <a:r>
              <a:rPr lang="it-IT" sz="1200" b="0" strike="noStrike" spc="-1" baseline="0" noProof="0" dirty="0">
                <a:solidFill>
                  <a:srgbClr val="000000"/>
                </a:solidFill>
                <a:latin typeface="Times New Roman"/>
                <a:ea typeface="Times New Roman"/>
              </a:rPr>
              <a:t> – Valutare e determinare gli obblighi sottesi all’utilizzo dell’Open Source</a:t>
            </a:r>
            <a:endParaRPr lang="it-IT" sz="1200" b="0" strike="noStrike" spc="-1" noProof="0" dirty="0">
              <a:latin typeface="Arial"/>
            </a:endParaRPr>
          </a:p>
          <a:p>
            <a:pPr marL="226440" indent="-225720">
              <a:lnSpc>
                <a:spcPct val="100000"/>
              </a:lnSpc>
              <a:buClr>
                <a:srgbClr val="000000"/>
              </a:buClr>
              <a:buFont typeface="Arial"/>
              <a:buChar char="•"/>
            </a:pPr>
            <a:r>
              <a:rPr lang="it-IT" sz="1200" b="0" strike="noStrike" spc="-1" noProof="0" dirty="0">
                <a:solidFill>
                  <a:srgbClr val="000000"/>
                </a:solidFill>
                <a:latin typeface="Times New Roman"/>
                <a:ea typeface="Times New Roman"/>
              </a:rPr>
              <a:t>Approvazione – Comunicare le condizioni di approvazione</a:t>
            </a:r>
            <a:r>
              <a:rPr lang="it-IT" sz="1200" b="0" strike="noStrike" spc="-1" baseline="0" noProof="0" dirty="0">
                <a:solidFill>
                  <a:srgbClr val="000000"/>
                </a:solidFill>
                <a:latin typeface="Times New Roman"/>
                <a:ea typeface="Times New Roman"/>
              </a:rPr>
              <a:t> e gli obblighi sottesi dalle licenze</a:t>
            </a:r>
            <a:endParaRPr lang="it-IT" sz="1200" b="0" strike="noStrike" spc="-1" noProof="0" dirty="0">
              <a:solidFill>
                <a:srgbClr val="000000"/>
              </a:solidFill>
              <a:latin typeface="Times New Roman"/>
              <a:ea typeface="Times New Roman"/>
            </a:endParaRPr>
          </a:p>
          <a:p>
            <a:pPr marL="226440" indent="-225720">
              <a:lnSpc>
                <a:spcPct val="100000"/>
              </a:lnSpc>
              <a:buClr>
                <a:srgbClr val="000000"/>
              </a:buClr>
              <a:buFont typeface="Arial"/>
              <a:buChar char="•"/>
            </a:pPr>
            <a:r>
              <a:rPr lang="it-IT" sz="1200" b="0" strike="noStrike" spc="-1" noProof="0" dirty="0">
                <a:latin typeface="Arial"/>
              </a:rPr>
              <a:t>Registrazione/tracciamento dell’approvazione – tracciare le</a:t>
            </a:r>
            <a:r>
              <a:rPr lang="it-IT" sz="1200" b="0" strike="noStrike" spc="-1" baseline="0" noProof="0" dirty="0">
                <a:latin typeface="Arial"/>
              </a:rPr>
              <a:t> condizioni di approvazione e gli obblighi sottesi dalle licenze per poterli utilizzare nei successivi </a:t>
            </a:r>
            <a:r>
              <a:rPr lang="it-IT" sz="1200" b="0" strike="noStrike" spc="-1" baseline="0" noProof="0" dirty="0" err="1">
                <a:latin typeface="Arial"/>
              </a:rPr>
              <a:t>steps</a:t>
            </a:r>
            <a:r>
              <a:rPr lang="it-IT" sz="1200" b="0" strike="noStrike" spc="-1" baseline="0" noProof="0" dirty="0">
                <a:latin typeface="Arial"/>
              </a:rPr>
              <a:t> di </a:t>
            </a:r>
            <a:r>
              <a:rPr lang="it-IT" sz="1200" b="0" strike="noStrike" spc="-1" baseline="0" noProof="0" dirty="0" err="1">
                <a:latin typeface="Arial"/>
              </a:rPr>
              <a:t>compliance</a:t>
            </a:r>
            <a:endParaRPr lang="it-IT" sz="1200" b="0" strike="noStrike" spc="-1" noProof="0" dirty="0">
              <a:latin typeface="Arial"/>
            </a:endParaRPr>
          </a:p>
          <a:p>
            <a:pPr marL="226440" indent="-225720">
              <a:lnSpc>
                <a:spcPct val="100000"/>
              </a:lnSpc>
              <a:buClr>
                <a:srgbClr val="000000"/>
              </a:buClr>
              <a:buFont typeface="Arial"/>
              <a:buChar char="•"/>
            </a:pPr>
            <a:r>
              <a:rPr lang="it-IT" sz="1200" b="0" strike="noStrike" spc="-1" noProof="0" dirty="0" err="1">
                <a:solidFill>
                  <a:srgbClr val="000000"/>
                </a:solidFill>
                <a:latin typeface="Times New Roman"/>
                <a:ea typeface="Times New Roman"/>
              </a:rPr>
              <a:t>Notices</a:t>
            </a:r>
            <a:r>
              <a:rPr lang="it-IT" sz="1200" b="0" strike="noStrike" spc="-1" noProof="0" dirty="0">
                <a:solidFill>
                  <a:srgbClr val="000000"/>
                </a:solidFill>
                <a:latin typeface="Times New Roman"/>
                <a:ea typeface="Times New Roman"/>
              </a:rPr>
              <a:t> - Preparare le</a:t>
            </a:r>
            <a:r>
              <a:rPr lang="it-IT" sz="1200" b="0" strike="noStrike" spc="-1" baseline="0" noProof="0" dirty="0">
                <a:solidFill>
                  <a:srgbClr val="000000"/>
                </a:solidFill>
                <a:latin typeface="Times New Roman"/>
                <a:ea typeface="Times New Roman"/>
              </a:rPr>
              <a:t> </a:t>
            </a:r>
            <a:r>
              <a:rPr lang="it-IT" sz="1200" b="0" strike="noStrike" spc="-1" baseline="0" noProof="0" dirty="0" err="1">
                <a:solidFill>
                  <a:srgbClr val="000000"/>
                </a:solidFill>
                <a:latin typeface="Times New Roman"/>
                <a:ea typeface="Times New Roman"/>
              </a:rPr>
              <a:t>n</a:t>
            </a:r>
            <a:r>
              <a:rPr lang="it-IT" sz="1200" b="0" strike="noStrike" spc="-1" noProof="0" dirty="0" err="1">
                <a:solidFill>
                  <a:srgbClr val="000000"/>
                </a:solidFill>
                <a:latin typeface="Times New Roman"/>
                <a:ea typeface="Times New Roman"/>
              </a:rPr>
              <a:t>otices</a:t>
            </a:r>
            <a:r>
              <a:rPr lang="it-IT" sz="1200" b="0" strike="noStrike" spc="-1" noProof="0" dirty="0">
                <a:solidFill>
                  <a:srgbClr val="000000"/>
                </a:solidFill>
                <a:latin typeface="Times New Roman"/>
                <a:ea typeface="Times New Roman"/>
              </a:rPr>
              <a:t> secondo quanto previsto dalle licenze Open Source.</a:t>
            </a:r>
          </a:p>
          <a:p>
            <a:pPr marL="226440" indent="-225720">
              <a:lnSpc>
                <a:spcPct val="100000"/>
              </a:lnSpc>
              <a:buClr>
                <a:srgbClr val="000000"/>
              </a:buClr>
              <a:buFont typeface="Arial"/>
              <a:buChar char="•"/>
            </a:pPr>
            <a:r>
              <a:rPr lang="it-IT" sz="1200" b="0" strike="noStrike" spc="-1" noProof="0" dirty="0">
                <a:solidFill>
                  <a:srgbClr val="000000"/>
                </a:solidFill>
                <a:latin typeface="Times New Roman"/>
              </a:rPr>
              <a:t>Verifiche</a:t>
            </a:r>
            <a:r>
              <a:rPr lang="it-IT" sz="1200" b="0" strike="noStrike" spc="-1" baseline="0" noProof="0" dirty="0">
                <a:solidFill>
                  <a:srgbClr val="000000"/>
                </a:solidFill>
                <a:latin typeface="Times New Roman"/>
              </a:rPr>
              <a:t> </a:t>
            </a:r>
            <a:r>
              <a:rPr lang="it-IT" sz="1200" b="0" strike="noStrike" spc="-1" baseline="0" noProof="0" dirty="0" err="1">
                <a:solidFill>
                  <a:srgbClr val="000000"/>
                </a:solidFill>
                <a:latin typeface="Times New Roman"/>
              </a:rPr>
              <a:t>pre</a:t>
            </a:r>
            <a:r>
              <a:rPr lang="it-IT" sz="1200" b="0" strike="noStrike" spc="-1" baseline="0" noProof="0" dirty="0">
                <a:solidFill>
                  <a:srgbClr val="000000"/>
                </a:solidFill>
                <a:latin typeface="Times New Roman"/>
              </a:rPr>
              <a:t>-distribuzione – Verificare di essere in regola con la </a:t>
            </a:r>
            <a:r>
              <a:rPr lang="it-IT" sz="1200" b="0" strike="noStrike" spc="-1" baseline="0" noProof="0" dirty="0" err="1">
                <a:solidFill>
                  <a:srgbClr val="000000"/>
                </a:solidFill>
                <a:latin typeface="Times New Roman"/>
              </a:rPr>
              <a:t>compliance</a:t>
            </a:r>
            <a:r>
              <a:rPr lang="it-IT" sz="1200" b="0" strike="noStrike" spc="-1" baseline="0" noProof="0" dirty="0">
                <a:solidFill>
                  <a:srgbClr val="000000"/>
                </a:solidFill>
                <a:latin typeface="Times New Roman"/>
              </a:rPr>
              <a:t> prima della release</a:t>
            </a:r>
            <a:endParaRPr lang="it-IT" sz="1200" b="0" strike="noStrike" spc="-1" noProof="0" dirty="0">
              <a:latin typeface="Arial"/>
            </a:endParaRPr>
          </a:p>
          <a:p>
            <a:pPr marL="226440" indent="-225720">
              <a:lnSpc>
                <a:spcPct val="100000"/>
              </a:lnSpc>
              <a:buClr>
                <a:srgbClr val="000000"/>
              </a:buClr>
              <a:buFont typeface="Arial"/>
              <a:buChar char="•"/>
            </a:pPr>
            <a:r>
              <a:rPr lang="it-IT" sz="1200" b="0" strike="noStrike" spc="-1" noProof="0" dirty="0">
                <a:solidFill>
                  <a:srgbClr val="000000"/>
                </a:solidFill>
                <a:latin typeface="Times New Roman"/>
                <a:ea typeface="Times New Roman"/>
              </a:rPr>
              <a:t>Distribuzione del codice sorgente di accompagnamento – rendere il codice sorgente disponibile</a:t>
            </a:r>
            <a:r>
              <a:rPr lang="it-IT" sz="1200" b="0" strike="noStrike" spc="-1" baseline="0" noProof="0" dirty="0">
                <a:solidFill>
                  <a:srgbClr val="000000"/>
                </a:solidFill>
                <a:latin typeface="Times New Roman"/>
                <a:ea typeface="Times New Roman"/>
              </a:rPr>
              <a:t> se richiesto</a:t>
            </a:r>
            <a:endParaRPr lang="it-IT" sz="1200" b="0" strike="noStrike" spc="-1" noProof="0" dirty="0">
              <a:solidFill>
                <a:srgbClr val="000000"/>
              </a:solidFill>
              <a:latin typeface="Times New Roman"/>
              <a:ea typeface="Times New Roman"/>
            </a:endParaRPr>
          </a:p>
          <a:p>
            <a:pPr marL="226440" indent="-225720">
              <a:lnSpc>
                <a:spcPct val="100000"/>
              </a:lnSpc>
              <a:buClr>
                <a:srgbClr val="000000"/>
              </a:buClr>
              <a:buFont typeface="Arial"/>
              <a:buChar char="•"/>
            </a:pPr>
            <a:r>
              <a:rPr lang="it-IT" sz="1200" b="0" strike="noStrike" spc="-1" noProof="0" dirty="0">
                <a:solidFill>
                  <a:srgbClr val="000000"/>
                </a:solidFill>
                <a:latin typeface="Times New Roman"/>
              </a:rPr>
              <a:t>Verifica</a:t>
            </a:r>
            <a:r>
              <a:rPr lang="it-IT" sz="1200" b="0" strike="noStrike" spc="-1" baseline="0" noProof="0" dirty="0">
                <a:solidFill>
                  <a:srgbClr val="000000"/>
                </a:solidFill>
                <a:latin typeface="Times New Roman"/>
              </a:rPr>
              <a:t> – Supervisionare il processo di </a:t>
            </a:r>
            <a:r>
              <a:rPr lang="it-IT" sz="1200" b="0" strike="noStrike" spc="-1" baseline="0" noProof="0" dirty="0" err="1">
                <a:solidFill>
                  <a:srgbClr val="000000"/>
                </a:solidFill>
                <a:latin typeface="Times New Roman"/>
              </a:rPr>
              <a:t>compliance</a:t>
            </a:r>
            <a:endParaRPr lang="it-IT" sz="1200" b="0" strike="noStrike" spc="-1" noProof="0" dirty="0">
              <a:latin typeface="+mn-lt"/>
            </a:endParaRPr>
          </a:p>
          <a:p>
            <a:pPr>
              <a:lnSpc>
                <a:spcPct val="100000"/>
              </a:lnSpc>
            </a:pPr>
            <a:endParaRPr lang="it-IT" sz="1200" b="0" strike="noStrike" spc="-1" noProof="0" dirty="0">
              <a:latin typeface="+mn-lt"/>
            </a:endParaRPr>
          </a:p>
          <a:p>
            <a:pPr>
              <a:lnSpc>
                <a:spcPct val="100000"/>
              </a:lnSpc>
            </a:pPr>
            <a:r>
              <a:rPr lang="it-IT" sz="1200" b="0" strike="noStrike" spc="-1" noProof="0" dirty="0">
                <a:latin typeface="+mn-lt"/>
              </a:rPr>
              <a:t>La revisione dell’Architettura esamina le relazioni tra le</a:t>
            </a:r>
            <a:r>
              <a:rPr lang="it-IT" sz="1200" b="0" strike="noStrike" spc="-1" baseline="0" noProof="0" dirty="0">
                <a:latin typeface="+mn-lt"/>
              </a:rPr>
              <a:t> componenti Open Source e il software dell’organizzazione. Ad esempio, come il software Open source è legato alle componenti software dell’organizzazione?</a:t>
            </a:r>
            <a:endParaRPr lang="it-IT" sz="1200" b="0" strike="noStrike" spc="-1" noProof="0" dirty="0">
              <a:latin typeface="Arial"/>
            </a:endParaRPr>
          </a:p>
          <a:p>
            <a:pPr>
              <a:lnSpc>
                <a:spcPct val="100000"/>
              </a:lnSpc>
            </a:pPr>
            <a:endParaRPr lang="it-IT" sz="1200" b="0" strike="noStrike" spc="-1" noProof="0"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BE6EF056-4182-4C80-9659-9A4FE0C066E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994992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7388" y="1143000"/>
            <a:ext cx="5483225" cy="3084513"/>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Roboto"/>
                <a:ea typeface="Roboto"/>
              </a:rPr>
              <a:t>Questo capitolo descrive</a:t>
            </a:r>
            <a:r>
              <a:rPr lang="it-IT" sz="1200" b="0" strike="noStrike" spc="-1" baseline="0" noProof="0" dirty="0">
                <a:solidFill>
                  <a:srgbClr val="000000"/>
                </a:solidFill>
                <a:latin typeface="Roboto"/>
                <a:ea typeface="Roboto"/>
              </a:rPr>
              <a:t> alcune insidie comuni nel processo di Open Source </a:t>
            </a:r>
            <a:r>
              <a:rPr lang="it-IT" sz="1200" b="0" strike="noStrike" spc="-1" baseline="0" noProof="0" dirty="0" err="1">
                <a:solidFill>
                  <a:srgbClr val="000000"/>
                </a:solidFill>
                <a:latin typeface="Roboto"/>
                <a:ea typeface="Roboto"/>
              </a:rPr>
              <a:t>Compliance</a:t>
            </a:r>
            <a:r>
              <a:rPr lang="it-IT" sz="1200" b="0" strike="noStrike" spc="-1" baseline="0" noProof="0" dirty="0">
                <a:solidFill>
                  <a:srgbClr val="000000"/>
                </a:solidFill>
                <a:latin typeface="Roboto"/>
                <a:ea typeface="Roboto"/>
              </a:rPr>
              <a:t> e discute gli approcci per evitarle.</a:t>
            </a:r>
            <a:endParaRPr lang="it-IT" sz="1200" b="0" strike="noStrike" spc="-1" noProof="0" dirty="0">
              <a:solidFill>
                <a:srgbClr val="000000"/>
              </a:solidFill>
              <a:latin typeface="Roboto"/>
              <a:ea typeface="Roboto"/>
            </a:endParaRPr>
          </a:p>
          <a:p>
            <a:pPr marL="216000" indent="-216000">
              <a:lnSpc>
                <a:spcPct val="100000"/>
              </a:lnSpc>
            </a:pPr>
            <a:endParaRPr lang="it-IT" sz="1200" b="0" strike="noStrike" spc="-1" noProof="0"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FC44FEA0-5A0B-46C6-8EF5-EEBDAAE5DB57}"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9442327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1000" y="695325"/>
            <a:ext cx="6094413" cy="3427413"/>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it-IT" sz="1200" b="0" strike="noStrike" spc="-1" noProof="0" dirty="0">
                <a:solidFill>
                  <a:srgbClr val="000000"/>
                </a:solidFill>
                <a:latin typeface="Times New Roman"/>
                <a:ea typeface="Times New Roman"/>
              </a:rPr>
              <a:t>In questo capitolo descriveremo alcune comuni insidie nel</a:t>
            </a:r>
            <a:r>
              <a:rPr lang="it-IT" sz="1200" b="0" strike="noStrike" spc="-1" baseline="0" noProof="0" dirty="0">
                <a:solidFill>
                  <a:srgbClr val="000000"/>
                </a:solidFill>
                <a:latin typeface="Times New Roman"/>
                <a:ea typeface="Times New Roman"/>
              </a:rPr>
              <a:t> processo di Open Source </a:t>
            </a:r>
            <a:r>
              <a:rPr lang="it-IT" sz="1200" b="0" strike="noStrike" spc="-1" baseline="0" noProof="0" dirty="0" err="1">
                <a:solidFill>
                  <a:srgbClr val="000000"/>
                </a:solidFill>
                <a:latin typeface="Times New Roman"/>
                <a:ea typeface="Times New Roman"/>
              </a:rPr>
              <a:t>compliance</a:t>
            </a:r>
            <a:r>
              <a:rPr lang="it-IT" sz="1200" b="0" strike="noStrike" spc="-1" baseline="0" noProof="0" dirty="0">
                <a:solidFill>
                  <a:srgbClr val="000000"/>
                </a:solidFill>
                <a:latin typeface="Times New Roman"/>
                <a:ea typeface="Times New Roman"/>
              </a:rPr>
              <a:t> da evitare</a:t>
            </a:r>
            <a:endParaRPr lang="it-IT" sz="1200" b="0" strike="noStrike" spc="-1" noProof="0" dirty="0">
              <a:solidFill>
                <a:srgbClr val="000000"/>
              </a:solidFill>
              <a:latin typeface="Times New Roman"/>
              <a:ea typeface="Times New Roman"/>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3D9CDE7E-376B-4CF1-A87C-1F17C1B992B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9707934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it-IT" sz="1200" b="0" strike="noStrike" spc="-1" noProof="0" dirty="0">
                <a:solidFill>
                  <a:srgbClr val="000000"/>
                </a:solidFill>
                <a:latin typeface="Times New Roman"/>
                <a:ea typeface="Times New Roman"/>
              </a:rPr>
              <a:t>La prima insidia descritta in questa</a:t>
            </a:r>
            <a:r>
              <a:rPr lang="it-IT" sz="1200" b="0" strike="noStrike" spc="-1" baseline="0" noProof="0" dirty="0">
                <a:solidFill>
                  <a:srgbClr val="000000"/>
                </a:solidFill>
                <a:latin typeface="Times New Roman"/>
                <a:ea typeface="Times New Roman"/>
              </a:rPr>
              <a:t> slide riguarda la situazione in cui codice Open Source con un licenza </a:t>
            </a:r>
            <a:r>
              <a:rPr lang="it-IT" sz="1200" b="0" strike="noStrike" spc="-1" baseline="0" noProof="0" dirty="0" err="1">
                <a:solidFill>
                  <a:srgbClr val="000000"/>
                </a:solidFill>
                <a:latin typeface="Times New Roman"/>
                <a:ea typeface="Times New Roman"/>
              </a:rPr>
              <a:t>copyleft</a:t>
            </a:r>
            <a:r>
              <a:rPr lang="it-IT" sz="1200" b="0" strike="noStrike" spc="-1" baseline="0" noProof="0" dirty="0">
                <a:solidFill>
                  <a:srgbClr val="000000"/>
                </a:solidFill>
                <a:latin typeface="Times New Roman"/>
                <a:ea typeface="Times New Roman"/>
              </a:rPr>
              <a:t> è inavvertitamente aggiunto al codice proprietario.</a:t>
            </a:r>
          </a:p>
          <a:p>
            <a:pPr marL="226440" indent="-225720">
              <a:lnSpc>
                <a:spcPct val="100000"/>
              </a:lnSpc>
            </a:pPr>
            <a:r>
              <a:rPr lang="it-IT" sz="1200" b="0" strike="noStrike" spc="-1" noProof="0" dirty="0">
                <a:latin typeface="Arial"/>
              </a:rPr>
              <a:t>Questo</a:t>
            </a:r>
            <a:r>
              <a:rPr lang="it-IT" sz="1200" b="0" strike="noStrike" spc="-1" baseline="0" noProof="0" dirty="0">
                <a:latin typeface="Arial"/>
              </a:rPr>
              <a:t> problema può essere scoperto sottoponendo ad audit il codice sorgente per trovare avvisi sulla licenza o usando </a:t>
            </a:r>
            <a:r>
              <a:rPr lang="it-IT" sz="1200" b="0" strike="noStrike" spc="-1" baseline="0" noProof="0" dirty="0" err="1">
                <a:latin typeface="Arial"/>
              </a:rPr>
              <a:t>tool</a:t>
            </a:r>
            <a:r>
              <a:rPr lang="it-IT" sz="1200" b="0" strike="noStrike" spc="-1" baseline="0" noProof="0" dirty="0">
                <a:latin typeface="Arial"/>
              </a:rPr>
              <a:t> di scansione.</a:t>
            </a:r>
          </a:p>
          <a:p>
            <a:pPr marL="226440" indent="-225720">
              <a:lnSpc>
                <a:spcPct val="100000"/>
              </a:lnSpc>
            </a:pPr>
            <a:r>
              <a:rPr lang="it-IT" sz="1200" b="0" strike="noStrike" spc="-1" baseline="0" noProof="0" dirty="0">
                <a:latin typeface="Arial"/>
              </a:rPr>
              <a:t>Misure per prevenire il verificarsi di questo problema includono l’erogazione di sessioni di training all’ingegneria e l’inserimento nel processo di sviluppo di scansioni ed audit effettuati regolarmente.</a:t>
            </a:r>
            <a:endParaRPr lang="it-IT" sz="1200" b="0" strike="noStrike" spc="-1" noProof="0"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FCD5DF6B-7937-4A89-AFAD-825FB86C557E}"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771277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54F4314-2047-4C97-9B43-C5A4647308D0}" type="slidenum">
              <a:t>7</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2588" y="695325"/>
            <a:ext cx="6092825"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Questa diapositiva chiarisce le parti più importanti della legge sul copyright per il software.</a:t>
            </a:r>
            <a:endParaRPr lang="it-IT" sz="1200" dirty="0"/>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5275417-7116-45DD-A447-0575770B9DC9}" type="slidenum">
              <a:t>7</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35130814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La prima insidia in questa slide concerne le</a:t>
            </a:r>
            <a:r>
              <a:rPr lang="it-IT" sz="1200" b="0" strike="noStrike" spc="-1" baseline="0" noProof="0" dirty="0">
                <a:solidFill>
                  <a:srgbClr val="000000"/>
                </a:solidFill>
                <a:latin typeface="Times New Roman"/>
                <a:ea typeface="Times New Roman"/>
              </a:rPr>
              <a:t> situazioni in cui il software Open Source con licenza </a:t>
            </a:r>
            <a:r>
              <a:rPr lang="it-IT" sz="1200" b="0" strike="noStrike" spc="-1" baseline="0" noProof="0" dirty="0" err="1">
                <a:solidFill>
                  <a:srgbClr val="000000"/>
                </a:solidFill>
                <a:latin typeface="Times New Roman"/>
                <a:ea typeface="Times New Roman"/>
              </a:rPr>
              <a:t>copyleft</a:t>
            </a:r>
            <a:r>
              <a:rPr lang="it-IT" sz="1200" b="0" strike="noStrike" spc="-1" baseline="0" noProof="0" dirty="0">
                <a:solidFill>
                  <a:srgbClr val="000000"/>
                </a:solidFill>
                <a:latin typeface="Times New Roman"/>
                <a:ea typeface="Times New Roman"/>
              </a:rPr>
              <a:t>  viene </a:t>
            </a:r>
            <a:r>
              <a:rPr lang="it-IT" sz="1200" b="0" strike="noStrike" spc="-1" baseline="0" noProof="0" dirty="0" err="1">
                <a:solidFill>
                  <a:srgbClr val="000000"/>
                </a:solidFill>
                <a:latin typeface="Times New Roman"/>
                <a:ea typeface="Times New Roman"/>
              </a:rPr>
              <a:t>innavvertitamente</a:t>
            </a:r>
            <a:r>
              <a:rPr lang="it-IT" sz="1200" b="0" strike="noStrike" spc="-1" baseline="0" noProof="0" dirty="0">
                <a:solidFill>
                  <a:srgbClr val="000000"/>
                </a:solidFill>
                <a:latin typeface="Times New Roman"/>
                <a:ea typeface="Times New Roman"/>
              </a:rPr>
              <a:t> linkato al codice proprietario.</a:t>
            </a:r>
          </a:p>
          <a:p>
            <a:pPr marL="216000" indent="-216000">
              <a:lnSpc>
                <a:spcPct val="100000"/>
              </a:lnSpc>
            </a:pPr>
            <a:endParaRPr lang="it-IT" sz="1200" b="0" strike="noStrike" spc="-1" baseline="0" noProof="0" dirty="0">
              <a:solidFill>
                <a:srgbClr val="000000"/>
              </a:solidFill>
              <a:latin typeface="Times New Roman"/>
            </a:endParaRPr>
          </a:p>
          <a:p>
            <a:pPr marL="216000" indent="-216000">
              <a:lnSpc>
                <a:spcPct val="100000"/>
              </a:lnSpc>
            </a:pPr>
            <a:r>
              <a:rPr lang="it-IT" sz="1200" b="0" strike="noStrike" spc="-1" baseline="0" noProof="0" dirty="0">
                <a:solidFill>
                  <a:srgbClr val="000000"/>
                </a:solidFill>
                <a:latin typeface="Times New Roman"/>
              </a:rPr>
              <a:t>Questo tipo di problema può essere individuato utilizzando </a:t>
            </a:r>
            <a:r>
              <a:rPr lang="it-IT" sz="1200" b="0" strike="noStrike" spc="-1" baseline="0" noProof="0" dirty="0" err="1">
                <a:solidFill>
                  <a:srgbClr val="000000"/>
                </a:solidFill>
                <a:latin typeface="Times New Roman"/>
              </a:rPr>
              <a:t>tools</a:t>
            </a:r>
            <a:r>
              <a:rPr lang="it-IT" sz="1200" b="0" strike="noStrike" spc="-1" baseline="0" noProof="0" dirty="0">
                <a:solidFill>
                  <a:srgbClr val="000000"/>
                </a:solidFill>
                <a:latin typeface="Times New Roman"/>
              </a:rPr>
              <a:t> di </a:t>
            </a:r>
            <a:r>
              <a:rPr lang="it-IT" sz="1200" b="0" strike="noStrike" spc="-1" baseline="0" noProof="0" dirty="0" err="1">
                <a:solidFill>
                  <a:srgbClr val="000000"/>
                </a:solidFill>
                <a:latin typeface="Times New Roman"/>
              </a:rPr>
              <a:t>dependency</a:t>
            </a:r>
            <a:r>
              <a:rPr lang="it-IT" sz="1200" b="0" strike="noStrike" spc="-1" baseline="0" noProof="0" dirty="0">
                <a:solidFill>
                  <a:srgbClr val="000000"/>
                </a:solidFill>
                <a:latin typeface="Times New Roman"/>
              </a:rPr>
              <a:t> </a:t>
            </a:r>
            <a:r>
              <a:rPr lang="it-IT" sz="1200" b="0" strike="noStrike" spc="-1" baseline="0" noProof="0" dirty="0" err="1">
                <a:solidFill>
                  <a:srgbClr val="000000"/>
                </a:solidFill>
                <a:latin typeface="Times New Roman"/>
              </a:rPr>
              <a:t>tracking</a:t>
            </a:r>
            <a:r>
              <a:rPr lang="it-IT" sz="1200" b="0" strike="noStrike" spc="-1" baseline="0" noProof="0" dirty="0">
                <a:solidFill>
                  <a:srgbClr val="000000"/>
                </a:solidFill>
                <a:latin typeface="Times New Roman"/>
              </a:rPr>
              <a:t> o modificando l’architettura.</a:t>
            </a:r>
          </a:p>
          <a:p>
            <a:pPr marL="216000" marR="0" lvl="0" indent="-216000" algn="l" defTabSz="457200" rtl="0" eaLnBrk="1" fontAlgn="auto" latinLnBrk="0" hangingPunct="1">
              <a:lnSpc>
                <a:spcPct val="100000"/>
              </a:lnSpc>
              <a:spcBef>
                <a:spcPts val="0"/>
              </a:spcBef>
              <a:spcAft>
                <a:spcPts val="0"/>
              </a:spcAft>
              <a:buClrTx/>
              <a:buSzTx/>
              <a:buFontTx/>
              <a:buNone/>
              <a:tabLst/>
              <a:defRPr/>
            </a:pPr>
            <a:endParaRPr lang="it-IT" sz="1200" b="0" strike="noStrike" spc="-1" noProof="0" dirty="0">
              <a:solidFill>
                <a:srgbClr val="000000"/>
              </a:solidFill>
              <a:latin typeface="Times New Roman"/>
              <a:ea typeface="Times New Roman"/>
            </a:endParaRPr>
          </a:p>
          <a:p>
            <a:pPr marL="216000" marR="0" lvl="0" indent="-216000" algn="l" defTabSz="457200" rtl="0" eaLnBrk="1" fontAlgn="auto" latinLnBrk="0" hangingPunct="1">
              <a:lnSpc>
                <a:spcPct val="100000"/>
              </a:lnSpc>
              <a:spcBef>
                <a:spcPts val="0"/>
              </a:spcBef>
              <a:spcAft>
                <a:spcPts val="0"/>
              </a:spcAft>
              <a:buClrTx/>
              <a:buSzTx/>
              <a:buFontTx/>
              <a:buNone/>
              <a:tabLst/>
              <a:defRPr/>
            </a:pPr>
            <a:r>
              <a:rPr lang="it-IT" sz="1200" b="0" strike="noStrike" spc="-1" noProof="0" dirty="0">
                <a:solidFill>
                  <a:srgbClr val="000000"/>
                </a:solidFill>
                <a:latin typeface="Times New Roman"/>
                <a:ea typeface="Times New Roman"/>
              </a:rPr>
              <a:t>Misure preventive includono </a:t>
            </a:r>
            <a:r>
              <a:rPr lang="it-IT" sz="1200" b="0" strike="noStrike" spc="-1" baseline="0" noProof="0" dirty="0">
                <a:latin typeface="+mn-lt"/>
              </a:rPr>
              <a:t>l’erogazione di sessioni di training all’ingegneria e l’inserimento nel processo di sviluppo di revisioni all’architettura.</a:t>
            </a:r>
            <a:endParaRPr lang="it-IT" sz="1200" b="0" strike="noStrike" spc="-1" noProof="0" dirty="0">
              <a:latin typeface="+mn-lt"/>
            </a:endParaRPr>
          </a:p>
          <a:p>
            <a:pPr marL="216000" indent="-216000">
              <a:lnSpc>
                <a:spcPct val="100000"/>
              </a:lnSpc>
            </a:pPr>
            <a:endParaRPr lang="it-IT" sz="1200" b="0" strike="noStrike" spc="-1" noProof="0" dirty="0">
              <a:solidFill>
                <a:srgbClr val="000000"/>
              </a:solidFill>
              <a:latin typeface="Times New Roman"/>
              <a:ea typeface="Times New Roman"/>
            </a:endParaRPr>
          </a:p>
          <a:p>
            <a:pPr marL="216000" indent="-216000">
              <a:lnSpc>
                <a:spcPct val="100000"/>
              </a:lnSpc>
            </a:pPr>
            <a:r>
              <a:rPr lang="it-IT" sz="1200" b="0" strike="noStrike" spc="-1" noProof="0" dirty="0">
                <a:solidFill>
                  <a:srgbClr val="000000"/>
                </a:solidFill>
                <a:latin typeface="Times New Roman"/>
                <a:ea typeface="Times New Roman"/>
              </a:rPr>
              <a:t>La seconda insidia</a:t>
            </a:r>
            <a:r>
              <a:rPr lang="it-IT" sz="1200" b="0" strike="noStrike" spc="-1" baseline="0" noProof="0" dirty="0">
                <a:solidFill>
                  <a:srgbClr val="000000"/>
                </a:solidFill>
                <a:latin typeface="Times New Roman"/>
                <a:ea typeface="Times New Roman"/>
              </a:rPr>
              <a:t> concerne le situazioni in cui il codice proprietario e inserito nel software Open Source rilasciato con licenza </a:t>
            </a:r>
            <a:r>
              <a:rPr lang="it-IT" sz="1200" b="0" strike="noStrike" spc="-1" baseline="0" noProof="0" dirty="0" err="1">
                <a:solidFill>
                  <a:srgbClr val="000000"/>
                </a:solidFill>
                <a:latin typeface="Times New Roman"/>
                <a:ea typeface="Times New Roman"/>
              </a:rPr>
              <a:t>copyleft</a:t>
            </a:r>
            <a:r>
              <a:rPr lang="it-IT" sz="1200" b="0" strike="noStrike" spc="-1" baseline="0" noProof="0" dirty="0">
                <a:solidFill>
                  <a:srgbClr val="000000"/>
                </a:solidFill>
                <a:latin typeface="Times New Roman"/>
                <a:ea typeface="Times New Roman"/>
              </a:rPr>
              <a:t>. Ciò ad esempio si verifica quando l’ingegneria modifica un componente Open Source mediante l’introduzione di codice proprietario.</a:t>
            </a:r>
            <a:endParaRPr lang="it-IT" sz="1200" b="0" strike="noStrike" spc="-1" noProof="0" dirty="0">
              <a:solidFill>
                <a:srgbClr val="000000"/>
              </a:solidFill>
              <a:latin typeface="Times New Roman"/>
              <a:ea typeface="Times New Roman"/>
            </a:endParaRPr>
          </a:p>
          <a:p>
            <a:pPr>
              <a:lnSpc>
                <a:spcPct val="100000"/>
              </a:lnSpc>
            </a:pPr>
            <a:endParaRPr lang="it-IT" sz="1200" b="0" strike="noStrike" spc="-1" noProof="0" dirty="0">
              <a:solidFill>
                <a:srgbClr val="292934"/>
              </a:solidFill>
              <a:latin typeface="Roboto"/>
              <a:ea typeface="Roboto"/>
            </a:endParaRPr>
          </a:p>
          <a:p>
            <a:pPr>
              <a:lnSpc>
                <a:spcPct val="100000"/>
              </a:lnSpc>
            </a:pPr>
            <a:r>
              <a:rPr lang="it-IT" sz="1200" b="0" strike="noStrike" spc="-1" noProof="0" dirty="0">
                <a:solidFill>
                  <a:srgbClr val="292934"/>
                </a:solidFill>
                <a:latin typeface="Roboto"/>
                <a:ea typeface="Roboto"/>
              </a:rPr>
              <a:t>Questo tipo di problema può essere scoperto</a:t>
            </a:r>
            <a:r>
              <a:rPr lang="it-IT" sz="1200" b="0" strike="noStrike" spc="-1" baseline="0" noProof="0" dirty="0">
                <a:solidFill>
                  <a:srgbClr val="292934"/>
                </a:solidFill>
                <a:latin typeface="Roboto"/>
                <a:ea typeface="Roboto"/>
              </a:rPr>
              <a:t> effettuando l’audit del codice sorgente che è stato inserito nel componente Open Source.</a:t>
            </a:r>
            <a:endParaRPr lang="it-IT" sz="1200" b="0" strike="noStrike" spc="-1" noProof="0" dirty="0">
              <a:latin typeface="+mn-lt"/>
            </a:endParaRPr>
          </a:p>
          <a:p>
            <a:pPr marL="216000" marR="0" lvl="0" indent="-216000" algn="l" defTabSz="457200" rtl="0" eaLnBrk="1" fontAlgn="auto" latinLnBrk="0" hangingPunct="1">
              <a:lnSpc>
                <a:spcPct val="100000"/>
              </a:lnSpc>
              <a:spcBef>
                <a:spcPts val="0"/>
              </a:spcBef>
              <a:spcAft>
                <a:spcPts val="0"/>
              </a:spcAft>
              <a:buClrTx/>
              <a:buSzTx/>
              <a:buFontTx/>
              <a:buNone/>
              <a:tabLst/>
              <a:defRPr/>
            </a:pPr>
            <a:endParaRPr lang="it-IT" sz="1200" b="0" strike="noStrike" spc="-1" noProof="0" dirty="0">
              <a:solidFill>
                <a:srgbClr val="000000"/>
              </a:solidFill>
              <a:latin typeface="Times New Roman"/>
              <a:ea typeface="Times New Roman"/>
            </a:endParaRPr>
          </a:p>
          <a:p>
            <a:pPr marL="216000" marR="0" lvl="0" indent="-216000" algn="l" defTabSz="457200" rtl="0" eaLnBrk="1" fontAlgn="auto" latinLnBrk="0" hangingPunct="1">
              <a:lnSpc>
                <a:spcPct val="100000"/>
              </a:lnSpc>
              <a:spcBef>
                <a:spcPts val="0"/>
              </a:spcBef>
              <a:spcAft>
                <a:spcPts val="0"/>
              </a:spcAft>
              <a:buClrTx/>
              <a:buSzTx/>
              <a:buFontTx/>
              <a:buNone/>
              <a:tabLst/>
              <a:defRPr/>
            </a:pPr>
            <a:r>
              <a:rPr lang="it-IT" sz="1200" b="0" strike="noStrike" spc="-1" noProof="0" dirty="0">
                <a:solidFill>
                  <a:srgbClr val="000000"/>
                </a:solidFill>
                <a:latin typeface="Times New Roman"/>
                <a:ea typeface="Times New Roman"/>
              </a:rPr>
              <a:t>Misure preventive includono </a:t>
            </a:r>
            <a:r>
              <a:rPr lang="it-IT" sz="1200" b="0" strike="noStrike" spc="-1" baseline="0" noProof="0" dirty="0">
                <a:latin typeface="+mn-lt"/>
              </a:rPr>
              <a:t>l’erogazione di sessioni di training all’ingegneria e l’inserimento nel processo di sviluppo di audit effettuati con regolarità.</a:t>
            </a:r>
            <a:endParaRPr lang="it-IT" sz="1200" b="0" strike="noStrike" spc="-1" noProof="0" dirty="0">
              <a:latin typeface="+mn-lt"/>
            </a:endParaRPr>
          </a:p>
          <a:p>
            <a:pPr marL="216000" indent="-216000">
              <a:lnSpc>
                <a:spcPct val="100000"/>
              </a:lnSpc>
            </a:pPr>
            <a:endParaRPr lang="it-IT" sz="1200" b="0" strike="noStrike" spc="-1" noProof="0"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5662117-B47E-41B9-8A83-4BFF9500DB24}"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663650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La</a:t>
            </a:r>
            <a:r>
              <a:rPr lang="it-IT" sz="1200" b="0" strike="noStrike" spc="-1" baseline="0" noProof="0" dirty="0">
                <a:solidFill>
                  <a:srgbClr val="000000"/>
                </a:solidFill>
                <a:latin typeface="Times New Roman"/>
                <a:ea typeface="Times New Roman"/>
              </a:rPr>
              <a:t> prima insidia in questa slide concerne la situazione in cui un’organizzazione ha l’obbligo di fornire il codice sorgente di accompagnamento, ma non lo fa.</a:t>
            </a:r>
            <a:endParaRPr lang="it-IT" sz="1200" b="0" strike="noStrike" spc="-1" noProof="0" dirty="0">
              <a:solidFill>
                <a:srgbClr val="000000"/>
              </a:solidFill>
              <a:latin typeface="Times New Roman"/>
              <a:ea typeface="Times New Roman"/>
            </a:endParaRPr>
          </a:p>
          <a:p>
            <a:pPr marL="216000" indent="-216000">
              <a:lnSpc>
                <a:spcPct val="100000"/>
              </a:lnSpc>
            </a:pPr>
            <a:endParaRPr lang="it-IT" sz="1200" b="0" strike="noStrike" spc="-1" noProof="0" dirty="0">
              <a:latin typeface="Arial"/>
            </a:endParaRPr>
          </a:p>
          <a:p>
            <a:pPr marL="216000" indent="-216000">
              <a:lnSpc>
                <a:spcPct val="100000"/>
              </a:lnSpc>
            </a:pPr>
            <a:r>
              <a:rPr lang="it-IT" sz="1200" b="0" strike="noStrike" spc="-1" noProof="0" dirty="0">
                <a:latin typeface="Arial"/>
              </a:rPr>
              <a:t>La</a:t>
            </a:r>
            <a:r>
              <a:rPr lang="it-IT" sz="1200" b="0" strike="noStrike" spc="-1" baseline="0" noProof="0" dirty="0">
                <a:latin typeface="Arial"/>
              </a:rPr>
              <a:t> seconda insidia concerne la situazione in cui un’organizzazione fornisce il codice sorgente di accompagnamento, ma la versione fornita non corrisponde alla versione di codice binario rilasciato.</a:t>
            </a:r>
            <a:endParaRPr lang="it-IT" sz="1200" b="0" strike="noStrike" spc="-1" noProof="0" dirty="0">
              <a:latin typeface="Arial"/>
            </a:endParaRPr>
          </a:p>
          <a:p>
            <a:pPr marL="216000" indent="-216000">
              <a:lnSpc>
                <a:spcPct val="100000"/>
              </a:lnSpc>
            </a:pPr>
            <a:endParaRPr lang="it-IT" sz="1200" b="0" strike="noStrike" spc="-1" noProof="0" dirty="0">
              <a:latin typeface="Arial"/>
            </a:endParaRPr>
          </a:p>
          <a:p>
            <a:pPr marL="216000" indent="-216000">
              <a:lnSpc>
                <a:spcPct val="100000"/>
              </a:lnSpc>
            </a:pPr>
            <a:r>
              <a:rPr lang="it-IT" sz="1200" b="0" strike="noStrike" spc="-1" noProof="0" dirty="0">
                <a:latin typeface="Arial"/>
              </a:rPr>
              <a:t>La</a:t>
            </a:r>
            <a:r>
              <a:rPr lang="it-IT" sz="1200" b="0" strike="noStrike" spc="-1" baseline="0" noProof="0" dirty="0">
                <a:latin typeface="Arial"/>
              </a:rPr>
              <a:t> terza insidia concerne la situazione in cui un’organizzazione modifica una componente Open Source, ma non pubblica la versione modificata del codice sorgente. Il codice sorgente pubblicato dall’organizzazione è quello della versione originale del componente Open Source.</a:t>
            </a:r>
            <a:endParaRPr lang="it-IT" sz="1200" b="0" strike="noStrike" spc="-1" noProof="0" dirty="0">
              <a:latin typeface="Arial"/>
            </a:endParaRPr>
          </a:p>
          <a:p>
            <a:pPr marL="216000" indent="-216000">
              <a:lnSpc>
                <a:spcPct val="100000"/>
              </a:lnSpc>
            </a:pPr>
            <a:endParaRPr lang="it-IT" sz="1200" b="0" strike="noStrike" spc="-1" noProof="0" dirty="0">
              <a:solidFill>
                <a:srgbClr val="000000"/>
              </a:solidFill>
              <a:latin typeface="Times New Roman"/>
            </a:endParaRPr>
          </a:p>
          <a:p>
            <a:pPr marL="216000" indent="-216000">
              <a:lnSpc>
                <a:spcPct val="100000"/>
              </a:lnSpc>
            </a:pPr>
            <a:r>
              <a:rPr lang="it-IT" sz="1200" b="0" strike="noStrike" spc="-1" noProof="0" dirty="0">
                <a:solidFill>
                  <a:srgbClr val="000000"/>
                </a:solidFill>
                <a:latin typeface="Times New Roman"/>
              </a:rPr>
              <a:t>In</a:t>
            </a:r>
            <a:r>
              <a:rPr lang="it-IT" sz="1200" b="0" strike="noStrike" spc="-1" baseline="0" noProof="0" dirty="0">
                <a:solidFill>
                  <a:srgbClr val="000000"/>
                </a:solidFill>
                <a:latin typeface="Times New Roman"/>
              </a:rPr>
              <a:t> ogni caso, i problemi possono essere evitati inserendo appositi </a:t>
            </a:r>
            <a:r>
              <a:rPr lang="it-IT" sz="1200" b="0" strike="noStrike" spc="-1" baseline="0" noProof="0" dirty="0" err="1">
                <a:solidFill>
                  <a:srgbClr val="000000"/>
                </a:solidFill>
                <a:latin typeface="Times New Roman"/>
              </a:rPr>
              <a:t>steps</a:t>
            </a:r>
            <a:r>
              <a:rPr lang="it-IT" sz="1200" b="0" strike="noStrike" spc="-1" baseline="0" noProof="0" dirty="0">
                <a:solidFill>
                  <a:srgbClr val="000000"/>
                </a:solidFill>
                <a:latin typeface="Times New Roman"/>
              </a:rPr>
              <a:t> nel processo di </a:t>
            </a:r>
            <a:r>
              <a:rPr lang="it-IT" sz="1200" b="0" strike="noStrike" spc="-1" baseline="0" noProof="0" dirty="0" err="1">
                <a:solidFill>
                  <a:srgbClr val="000000"/>
                </a:solidFill>
                <a:latin typeface="Times New Roman"/>
              </a:rPr>
              <a:t>compliance</a:t>
            </a:r>
            <a:r>
              <a:rPr lang="it-IT" sz="1200" b="0" strike="noStrike" spc="-1" baseline="0" noProof="0" dirty="0">
                <a:solidFill>
                  <a:srgbClr val="000000"/>
                </a:solidFill>
                <a:latin typeface="Times New Roman"/>
              </a:rPr>
              <a:t>, ad esempio, il codice sorgente associato ai binari rilasciati dovrebbe essere acquisito ed archiviato insieme alla versione binaria. Le verifiche prima del rilascio dovrebbero garantire che il codice sorgente corretto venga fornito con i file binari.</a:t>
            </a:r>
            <a:endParaRPr lang="it-IT" sz="1200" b="0" strike="noStrike" spc="-1" noProof="0" dirty="0">
              <a:latin typeface="Arial"/>
            </a:endParaRPr>
          </a:p>
          <a:p>
            <a:pPr marL="216000" indent="-216000">
              <a:lnSpc>
                <a:spcPct val="100000"/>
              </a:lnSpc>
            </a:pPr>
            <a:endParaRPr lang="it-IT" sz="1200" b="0" strike="noStrike" spc="-1" noProof="0"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BD7F4FE-4C08-4846-A98B-67315454AB46}"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771734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L’insidia in questa slide concerne la situazione in cui un’organizzazione modifica una</a:t>
            </a:r>
            <a:r>
              <a:rPr lang="it-IT" sz="1200" b="0" strike="noStrike" spc="-1" baseline="0" noProof="0" dirty="0">
                <a:solidFill>
                  <a:srgbClr val="000000"/>
                </a:solidFill>
                <a:latin typeface="Times New Roman"/>
                <a:ea typeface="Times New Roman"/>
              </a:rPr>
              <a:t> componente Open Source e non evidenzia le modifiche effettuate come previsto dalla licenza. Questa insidia può essere prevenuta mediante l’implementazione di un processo che si occupi di evidenziare le modifiche o all’interno di appositi </a:t>
            </a:r>
            <a:r>
              <a:rPr lang="it-IT" sz="1200" b="0" strike="noStrike" spc="-1" baseline="0" noProof="0" dirty="0" err="1">
                <a:solidFill>
                  <a:srgbClr val="000000"/>
                </a:solidFill>
                <a:latin typeface="Times New Roman"/>
                <a:ea typeface="Times New Roman"/>
              </a:rPr>
              <a:t>step</a:t>
            </a:r>
            <a:r>
              <a:rPr lang="it-IT" sz="1200" b="0" strike="noStrike" spc="-1" baseline="0" noProof="0" dirty="0">
                <a:solidFill>
                  <a:srgbClr val="000000"/>
                </a:solidFill>
                <a:latin typeface="Times New Roman"/>
                <a:ea typeface="Times New Roman"/>
              </a:rPr>
              <a:t> di verifica.</a:t>
            </a: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81C5F0A8-95E3-4296-9224-36AF8AC709BE}"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979590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Le insidie in questa slide concernono la</a:t>
            </a:r>
            <a:r>
              <a:rPr lang="it-IT" sz="1200" b="0" strike="noStrike" spc="-1" baseline="0" noProof="0" dirty="0">
                <a:solidFill>
                  <a:srgbClr val="000000"/>
                </a:solidFill>
                <a:latin typeface="Times New Roman"/>
                <a:ea typeface="Times New Roman"/>
              </a:rPr>
              <a:t> mancanza di integrazione tra il processo di Open Source </a:t>
            </a:r>
            <a:r>
              <a:rPr lang="it-IT" sz="1200" b="0" strike="noStrike" spc="-1" baseline="0" noProof="0" dirty="0" err="1">
                <a:solidFill>
                  <a:srgbClr val="000000"/>
                </a:solidFill>
                <a:latin typeface="Times New Roman"/>
                <a:ea typeface="Times New Roman"/>
              </a:rPr>
              <a:t>Compliance</a:t>
            </a:r>
            <a:r>
              <a:rPr lang="it-IT" sz="1200" b="0" strike="noStrike" spc="-1" baseline="0" noProof="0" dirty="0">
                <a:solidFill>
                  <a:srgbClr val="000000"/>
                </a:solidFill>
                <a:latin typeface="Times New Roman"/>
                <a:ea typeface="Times New Roman"/>
              </a:rPr>
              <a:t> e il gruppo di ingegneria. In questi casi il gruppo di </a:t>
            </a:r>
            <a:r>
              <a:rPr lang="it-IT" sz="1200" b="0" strike="noStrike" spc="-1" baseline="0" noProof="0" dirty="0" err="1">
                <a:solidFill>
                  <a:srgbClr val="000000"/>
                </a:solidFill>
                <a:latin typeface="Times New Roman"/>
                <a:ea typeface="Times New Roman"/>
              </a:rPr>
              <a:t>ingegeneria</a:t>
            </a:r>
            <a:r>
              <a:rPr lang="it-IT" sz="1200" b="0" strike="noStrike" spc="-1" baseline="0" noProof="0" dirty="0">
                <a:solidFill>
                  <a:srgbClr val="000000"/>
                </a:solidFill>
                <a:latin typeface="Times New Roman"/>
                <a:ea typeface="Times New Roman"/>
              </a:rPr>
              <a:t> non sottopone l’utilizzo dell’Open Source al processo di revisione, o non riceve la formazione necessaria su come gestire l’utilizzo dell’Open Source.</a:t>
            </a:r>
            <a:endParaRPr lang="it-IT" sz="1200" b="0" strike="noStrike" spc="-1" noProof="0" dirty="0">
              <a:solidFill>
                <a:srgbClr val="000000"/>
              </a:solidFill>
              <a:latin typeface="Times New Roman"/>
              <a:ea typeface="Times New Roman"/>
            </a:endParaRPr>
          </a:p>
          <a:p>
            <a:pPr marL="216000" indent="-216000">
              <a:lnSpc>
                <a:spcPct val="100000"/>
              </a:lnSpc>
            </a:pPr>
            <a:endParaRPr lang="it-IT" sz="1200" b="0" strike="noStrike" spc="-1" noProof="0" dirty="0">
              <a:latin typeface="Arial"/>
            </a:endParaRPr>
          </a:p>
          <a:p>
            <a:pPr marL="216000" indent="-216000">
              <a:lnSpc>
                <a:spcPct val="100000"/>
              </a:lnSpc>
            </a:pPr>
            <a:r>
              <a:rPr lang="it-IT" sz="1200" b="0" strike="noStrike" spc="-1" noProof="0" dirty="0">
                <a:latin typeface="Arial"/>
              </a:rPr>
              <a:t>Le</a:t>
            </a:r>
            <a:r>
              <a:rPr lang="it-IT" sz="1200" b="0" strike="noStrike" spc="-1" baseline="0" noProof="0" dirty="0">
                <a:latin typeface="Arial"/>
              </a:rPr>
              <a:t> misure di prevenzione includono il monitoraggio della formazione all’ingegneria ed inoltre sono finalizzate a rendere il processo di </a:t>
            </a:r>
            <a:r>
              <a:rPr lang="it-IT" sz="1200" b="0" strike="noStrike" spc="-1" baseline="0" noProof="0" dirty="0" err="1">
                <a:latin typeface="Arial"/>
              </a:rPr>
              <a:t>compliance</a:t>
            </a:r>
            <a:r>
              <a:rPr lang="it-IT" sz="1200" b="0" strike="noStrike" spc="-1" baseline="0" noProof="0" dirty="0">
                <a:latin typeface="Arial"/>
              </a:rPr>
              <a:t> facilmente accessibile all’ingegneria.</a:t>
            </a:r>
            <a:endParaRPr lang="it-IT" sz="1200" b="0" strike="noStrike" spc="-1" noProof="0"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D2499652-A60A-4687-BB6B-85BB49CC630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7559575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Questa</a:t>
            </a:r>
            <a:r>
              <a:rPr lang="it-IT" sz="1200" b="0" strike="noStrike" spc="-1" baseline="0" noProof="0" dirty="0">
                <a:solidFill>
                  <a:srgbClr val="000000"/>
                </a:solidFill>
                <a:latin typeface="Times New Roman"/>
                <a:ea typeface="Times New Roman"/>
              </a:rPr>
              <a:t> slide descrive le potenziali conseguenze dei fallimenti nel processo di </a:t>
            </a:r>
            <a:r>
              <a:rPr lang="it-IT" sz="1200" b="0" strike="noStrike" spc="-1" baseline="0" noProof="0" dirty="0" err="1">
                <a:solidFill>
                  <a:srgbClr val="000000"/>
                </a:solidFill>
                <a:latin typeface="Times New Roman"/>
                <a:ea typeface="Times New Roman"/>
              </a:rPr>
              <a:t>Compliance</a:t>
            </a:r>
            <a:r>
              <a:rPr lang="it-IT" sz="1200" b="0" strike="noStrike" spc="-1" baseline="0" noProof="0" dirty="0">
                <a:solidFill>
                  <a:srgbClr val="000000"/>
                </a:solidFill>
                <a:latin typeface="Times New Roman"/>
                <a:ea typeface="Times New Roman"/>
              </a:rPr>
              <a:t>. </a:t>
            </a:r>
          </a:p>
          <a:p>
            <a:pPr marL="216000" indent="-216000">
              <a:lnSpc>
                <a:spcPct val="100000"/>
              </a:lnSpc>
            </a:pPr>
            <a:r>
              <a:rPr lang="it-IT" dirty="0"/>
              <a:t>Nel primo caso, una base di codice può essere utilizzata nello sviluppo e nei rilasci senza un'adeguata revisione.</a:t>
            </a:r>
          </a:p>
          <a:p>
            <a:pPr marL="216000" indent="-216000">
              <a:lnSpc>
                <a:spcPct val="100000"/>
              </a:lnSpc>
            </a:pPr>
            <a:r>
              <a:rPr lang="it-IT" dirty="0"/>
              <a:t>Nel secondo caso, l'utilizzo dell'Open Source può essere noto, ma gli obblighi di licenza non vengono rivisti o determinati. </a:t>
            </a:r>
          </a:p>
          <a:p>
            <a:pPr marL="216000" indent="-216000">
              <a:lnSpc>
                <a:spcPct val="100000"/>
              </a:lnSpc>
            </a:pPr>
            <a:r>
              <a:rPr lang="it-IT" dirty="0"/>
              <a:t>Nell'ultimo caso, il processo di </a:t>
            </a:r>
            <a:r>
              <a:rPr lang="it-IT" dirty="0" err="1"/>
              <a:t>compliance</a:t>
            </a:r>
            <a:r>
              <a:rPr lang="it-IT" dirty="0"/>
              <a:t> potrebbe subire pressioni sulla scadenza del rilascio e avere un tempo limitato per svolgere i suoi compiti.</a:t>
            </a:r>
            <a:endParaRPr lang="it-IT" sz="1200" b="0" strike="noStrike" spc="-1" noProof="0" dirty="0">
              <a:solidFill>
                <a:srgbClr val="000000"/>
              </a:solidFill>
              <a:latin typeface="Times New Roman"/>
              <a:ea typeface="Times New Roman"/>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FA515DC2-D764-4CB5-95B9-9254587ED9AD}"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94716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dirty="0"/>
              <a:t>Sebbene evitare le insidie ​​descritte in questo capitolo possa richiedere risorse e impegno, è importante dare la priorità al processo di Open Source </a:t>
            </a:r>
            <a:r>
              <a:rPr lang="it-IT" dirty="0" err="1"/>
              <a:t>Compliance</a:t>
            </a:r>
            <a:r>
              <a:rPr lang="it-IT" dirty="0"/>
              <a:t>. Ciò</a:t>
            </a:r>
            <a:r>
              <a:rPr lang="it-IT" baseline="0" dirty="0"/>
              <a:t> può aiutare ad </a:t>
            </a:r>
            <a:r>
              <a:rPr lang="it-IT" dirty="0"/>
              <a:t>utilizzare in modo più efficace l'Open Source nel processo di sviluppo ed anche a mantenere buoni rapporti di lavoro all'interno della comunità Open Source</a:t>
            </a:r>
            <a:r>
              <a:rPr lang="en-US" sz="1200" b="0" strike="noStrike" spc="-1" dirty="0">
                <a:latin typeface="Arial"/>
              </a:rPr>
              <a:t>.</a:t>
            </a:r>
            <a:endParaRPr lang="it-IT" sz="1200" b="0" strike="noStrike" spc="-1" noProof="0" dirty="0">
              <a:solidFill>
                <a:srgbClr val="000000"/>
              </a:solidFill>
              <a:latin typeface="Times New Roman"/>
              <a:ea typeface="Times New Roman"/>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EA5F3380-D794-45BB-A2C7-92427EFE7748}"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9030006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dirty="0"/>
              <a:t>Il processo di Open Source </a:t>
            </a:r>
            <a:r>
              <a:rPr lang="it-IT" dirty="0" err="1"/>
              <a:t>Compliance</a:t>
            </a:r>
            <a:r>
              <a:rPr lang="it-IT" baseline="0" dirty="0"/>
              <a:t> </a:t>
            </a:r>
            <a:r>
              <a:rPr lang="it-IT" dirty="0"/>
              <a:t>è un elemento fondamentale per stabilire buoni rapporti di lavoro all'interno della comunità Open Source.</a:t>
            </a:r>
            <a:endParaRPr lang="it-IT" sz="1200" b="0" strike="noStrike" spc="-1" noProof="0" dirty="0">
              <a:solidFill>
                <a:srgbClr val="000000"/>
              </a:solidFill>
              <a:latin typeface="Roboto"/>
              <a:ea typeface="Roboto"/>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8BA8E1C2-4816-4CC4-99CE-2D8AC372BE90}"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2148462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Le insidie possono verificarsi</a:t>
            </a:r>
            <a:r>
              <a:rPr lang="it-IT" sz="1200" b="0" strike="noStrike" spc="-1" baseline="0" noProof="0" dirty="0">
                <a:solidFill>
                  <a:srgbClr val="000000"/>
                </a:solidFill>
                <a:latin typeface="Times New Roman"/>
                <a:ea typeface="Times New Roman"/>
              </a:rPr>
              <a:t> nelle seguenti categorie: violazione della proprietà intellettuale, violazione della </a:t>
            </a:r>
            <a:r>
              <a:rPr lang="it-IT" sz="1200" b="0" strike="noStrike" spc="-1" baseline="0" noProof="0" dirty="0" err="1">
                <a:solidFill>
                  <a:srgbClr val="000000"/>
                </a:solidFill>
                <a:latin typeface="Times New Roman"/>
                <a:ea typeface="Times New Roman"/>
              </a:rPr>
              <a:t>compliance</a:t>
            </a:r>
            <a:r>
              <a:rPr lang="it-IT" sz="1200" b="0" strike="noStrike" spc="-1" baseline="0" noProof="0" dirty="0">
                <a:solidFill>
                  <a:srgbClr val="000000"/>
                </a:solidFill>
                <a:latin typeface="Times New Roman"/>
                <a:ea typeface="Times New Roman"/>
              </a:rPr>
              <a:t> sulle licenze e violazione del processo di </a:t>
            </a:r>
            <a:r>
              <a:rPr lang="it-IT" sz="1200" b="0" strike="noStrike" spc="-1" baseline="0" noProof="0" dirty="0" err="1">
                <a:solidFill>
                  <a:srgbClr val="000000"/>
                </a:solidFill>
                <a:latin typeface="Times New Roman"/>
                <a:ea typeface="Times New Roman"/>
              </a:rPr>
              <a:t>compliance</a:t>
            </a:r>
            <a:r>
              <a:rPr lang="it-IT" sz="1200" b="0" strike="noStrike" spc="-1" baseline="0" noProof="0" dirty="0">
                <a:solidFill>
                  <a:srgbClr val="000000"/>
                </a:solidFill>
                <a:latin typeface="Times New Roman"/>
                <a:ea typeface="Times New Roman"/>
              </a:rPr>
              <a:t>.</a:t>
            </a:r>
            <a:endParaRPr lang="it-IT" sz="1200" b="0" strike="noStrike" spc="-1" noProof="0" dirty="0">
              <a:solidFill>
                <a:srgbClr val="000000"/>
              </a:solidFill>
              <a:latin typeface="Times New Roman"/>
              <a:ea typeface="Times New Roman"/>
            </a:endParaRPr>
          </a:p>
          <a:p>
            <a:pPr marL="216000" indent="-216000">
              <a:lnSpc>
                <a:spcPct val="100000"/>
              </a:lnSpc>
            </a:pPr>
            <a:endParaRPr lang="it-IT" sz="1200" b="0" strike="noStrike" spc="-1" noProof="0" dirty="0">
              <a:latin typeface="Arial"/>
            </a:endParaRPr>
          </a:p>
          <a:p>
            <a:pPr marL="216000" indent="-216000">
              <a:lnSpc>
                <a:spcPct val="100000"/>
              </a:lnSpc>
            </a:pPr>
            <a:r>
              <a:rPr lang="it-IT" sz="1200" b="0" strike="noStrike" spc="-1" noProof="0" dirty="0">
                <a:solidFill>
                  <a:srgbClr val="000000"/>
                </a:solidFill>
                <a:latin typeface="Times New Roman"/>
                <a:ea typeface="Times New Roman"/>
              </a:rPr>
              <a:t>Un esempio di violazione della proprietà intellettuale </a:t>
            </a:r>
            <a:r>
              <a:rPr lang="it-IT" dirty="0"/>
              <a:t>potrebbe essere la commistione di codice proprietario e codice open source, che potrebbe portare a rendere il software proprietario disponibile al pubblico in generale nonostante le intenzioni dell'azienda.</a:t>
            </a:r>
            <a:endParaRPr lang="it-IT" sz="1200" b="0" strike="noStrike" spc="-1" noProof="0" dirty="0">
              <a:solidFill>
                <a:srgbClr val="000000"/>
              </a:solidFill>
              <a:latin typeface="Times New Roman"/>
              <a:ea typeface="Times New Roman"/>
            </a:endParaRPr>
          </a:p>
          <a:p>
            <a:pPr marL="216000" indent="-216000">
              <a:lnSpc>
                <a:spcPct val="100000"/>
              </a:lnSpc>
            </a:pPr>
            <a:endParaRPr lang="it-IT" sz="1200" b="0" strike="noStrike" spc="-1" noProof="0" dirty="0">
              <a:latin typeface="Arial"/>
            </a:endParaRPr>
          </a:p>
          <a:p>
            <a:pPr marL="216000" indent="-216000">
              <a:lnSpc>
                <a:spcPct val="100000"/>
              </a:lnSpc>
            </a:pPr>
            <a:r>
              <a:rPr lang="it-IT" dirty="0"/>
              <a:t>Un esempio di violazione della</a:t>
            </a:r>
            <a:r>
              <a:rPr lang="it-IT" baseline="0" dirty="0"/>
              <a:t> licenza </a:t>
            </a:r>
            <a:r>
              <a:rPr lang="it-IT" dirty="0"/>
              <a:t>potrebbe essere un errore nel contrassegnare un software open source dopo la modifica o nel</a:t>
            </a:r>
            <a:r>
              <a:rPr lang="it-IT" baseline="0" dirty="0"/>
              <a:t> fornire l’</a:t>
            </a:r>
            <a:r>
              <a:rPr lang="it-IT" dirty="0"/>
              <a:t>elenco corretto dei componenti software open source presenti nel software o nel rendere disponibile il corrispondente codice sorgente completo.</a:t>
            </a:r>
          </a:p>
          <a:p>
            <a:pPr marL="216000" indent="-216000">
              <a:lnSpc>
                <a:spcPct val="100000"/>
              </a:lnSpc>
            </a:pPr>
            <a:endParaRPr lang="it-IT" sz="1200" b="0" strike="noStrike" spc="-1" noProof="0" dirty="0">
              <a:solidFill>
                <a:srgbClr val="000000"/>
              </a:solidFill>
              <a:latin typeface="Times New Roman"/>
              <a:ea typeface="Times New Roman"/>
            </a:endParaRPr>
          </a:p>
          <a:p>
            <a:pPr marL="216000" indent="-216000">
              <a:lnSpc>
                <a:spcPct val="100000"/>
              </a:lnSpc>
            </a:pPr>
            <a:r>
              <a:rPr lang="it-IT" dirty="0"/>
              <a:t>Un esempio di fallimento del processo di </a:t>
            </a:r>
            <a:r>
              <a:rPr lang="it-IT" dirty="0" err="1"/>
              <a:t>compliance</a:t>
            </a:r>
            <a:r>
              <a:rPr lang="it-IT" dirty="0"/>
              <a:t> potrebbe essere un errore nel processo di audit, revisione o approvazione del software open source. Gli auditors hanno "rinunciato" a risolvere</a:t>
            </a:r>
            <a:r>
              <a:rPr lang="it-IT" baseline="0" dirty="0"/>
              <a:t> </a:t>
            </a:r>
            <a:r>
              <a:rPr lang="it-IT" dirty="0"/>
              <a:t>tutti gli elementi contrassegnati in rosso nel rapporto di audit , oppure il processo di revisione ed approvazione richiede troppo tempo.</a:t>
            </a:r>
            <a:endParaRPr lang="it-IT" sz="1200" b="0" strike="noStrike" spc="-1" noProof="0" dirty="0">
              <a:solidFill>
                <a:srgbClr val="000000"/>
              </a:solidFill>
              <a:latin typeface="Times New Roman"/>
              <a:ea typeface="Times New Roman"/>
            </a:endParaRPr>
          </a:p>
          <a:p>
            <a:pPr marL="216000" indent="-216000">
              <a:lnSpc>
                <a:spcPct val="100000"/>
              </a:lnSpc>
            </a:pPr>
            <a:endParaRPr lang="it-IT" sz="1200" b="0" strike="noStrike" spc="-1" noProof="0" dirty="0">
              <a:latin typeface="Arial"/>
            </a:endParaRPr>
          </a:p>
          <a:p>
            <a:pPr marL="216000" indent="-216000">
              <a:lnSpc>
                <a:spcPct val="100000"/>
              </a:lnSpc>
            </a:pPr>
            <a:r>
              <a:rPr lang="it-IT" sz="1200" b="0" strike="noStrike" spc="-1" noProof="0" dirty="0">
                <a:latin typeface="Arial"/>
              </a:rPr>
              <a:t>I benefici che</a:t>
            </a:r>
            <a:r>
              <a:rPr lang="it-IT" sz="1200" b="0" strike="noStrike" spc="-1" baseline="0" noProof="0" dirty="0">
                <a:latin typeface="Arial"/>
              </a:rPr>
              <a:t> si ottengono nel dare priorità alla </a:t>
            </a:r>
            <a:r>
              <a:rPr lang="it-IT" sz="1200" b="0" strike="noStrike" spc="-1" baseline="0" noProof="0" dirty="0" err="1">
                <a:latin typeface="Arial"/>
              </a:rPr>
              <a:t>compliance</a:t>
            </a:r>
            <a:r>
              <a:rPr lang="it-IT" sz="1200" b="0" strike="noStrike" spc="-1" baseline="0" noProof="0" dirty="0">
                <a:latin typeface="Arial"/>
              </a:rPr>
              <a:t> sono: diventare più efficienti nell’utilizzo dell’Open Source e costruire relazioni migliori con la community.</a:t>
            </a:r>
            <a:endParaRPr lang="it-IT" sz="1200" b="0" strike="noStrike" spc="-1" noProof="0" dirty="0">
              <a:latin typeface="Arial"/>
            </a:endParaRPr>
          </a:p>
          <a:p>
            <a:pPr marL="216000" indent="-216000">
              <a:lnSpc>
                <a:spcPct val="100000"/>
              </a:lnSpc>
            </a:pPr>
            <a:endParaRPr lang="it-IT" dirty="0"/>
          </a:p>
          <a:p>
            <a:pPr marL="216000" indent="-216000">
              <a:lnSpc>
                <a:spcPct val="100000"/>
              </a:lnSpc>
            </a:pPr>
            <a:r>
              <a:rPr lang="it-IT" dirty="0"/>
              <a:t>I benefici che si ottengono dal mantenere un buon rapporto con la comunità sono che è</a:t>
            </a:r>
            <a:r>
              <a:rPr lang="it-IT" baseline="0" dirty="0"/>
              <a:t> possibile </a:t>
            </a:r>
            <a:r>
              <a:rPr lang="it-IT" dirty="0"/>
              <a:t>valutare meglio come  soddisfare i requisiti della licenza Open Source ed</a:t>
            </a:r>
            <a:r>
              <a:rPr lang="it-IT" baseline="0" dirty="0"/>
              <a:t> una</a:t>
            </a:r>
            <a:r>
              <a:rPr lang="it-IT" dirty="0"/>
              <a:t> migliore comunicazione bidirezionale per quanto riguarda il contributo e l'uso dell'Open Source.</a:t>
            </a:r>
            <a:endParaRPr lang="it-IT" sz="1200" b="0" strike="noStrike" spc="-1" noProof="0" dirty="0">
              <a:latin typeface="Arial"/>
            </a:endParaRPr>
          </a:p>
          <a:p>
            <a:pPr marL="216000" indent="-216000">
              <a:lnSpc>
                <a:spcPct val="100000"/>
              </a:lnSpc>
            </a:pPr>
            <a:endParaRPr lang="it-IT" sz="1200" b="0" strike="noStrike" spc="-1" noProof="0" dirty="0">
              <a:latin typeface="Arial"/>
            </a:endParaRPr>
          </a:p>
          <a:p>
            <a:pPr marL="216000" indent="-216000">
              <a:lnSpc>
                <a:spcPct val="100000"/>
              </a:lnSpc>
            </a:pPr>
            <a:endParaRPr lang="it-IT" sz="1200" b="0" strike="noStrike" spc="-1" noProof="0" dirty="0">
              <a:latin typeface="Arial"/>
            </a:endParaRPr>
          </a:p>
          <a:p>
            <a:pPr marL="216000" indent="-216000">
              <a:lnSpc>
                <a:spcPct val="100000"/>
              </a:lnSpc>
            </a:pPr>
            <a:endParaRPr lang="it-IT" sz="1200" b="0" strike="noStrike" spc="-1" noProof="0"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3874424A-F49E-43D5-873F-F2FD24A5AFB0}"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0451522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7388" y="1143000"/>
            <a:ext cx="5483225" cy="3084513"/>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5900" indent="-215900">
              <a:lnSpc>
                <a:spcPct val="100000"/>
              </a:lnSpc>
            </a:pPr>
            <a:br>
              <a:rPr dirty="0">
                <a:cs typeface="Arial"/>
              </a:rPr>
            </a:br>
            <a:endParaRPr lang="en-US" sz="1200" b="0" strike="noStrike" spc="-1">
              <a:latin typeface="Arial"/>
              <a:cs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14532416-95B5-4CD7-8E11-AFD2EF870FA7}"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3107252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it-IT" sz="1200" b="0" strike="noStrike" spc="-1" noProof="0" dirty="0">
                <a:solidFill>
                  <a:srgbClr val="000000"/>
                </a:solidFill>
                <a:latin typeface="Roboto"/>
                <a:ea typeface="Roboto"/>
              </a:rPr>
              <a:t>Questa slide sottolinea l’importanza di linee</a:t>
            </a:r>
            <a:r>
              <a:rPr lang="it-IT" sz="1200" b="0" strike="noStrike" spc="-1" baseline="0" noProof="0" dirty="0">
                <a:solidFill>
                  <a:srgbClr val="000000"/>
                </a:solidFill>
                <a:latin typeface="Roboto"/>
                <a:ea typeface="Roboto"/>
              </a:rPr>
              <a:t> guida necessarie per un approccio alla </a:t>
            </a:r>
            <a:r>
              <a:rPr lang="it-IT" sz="1200" b="0" strike="noStrike" spc="-1" baseline="0" noProof="0" dirty="0" err="1">
                <a:solidFill>
                  <a:srgbClr val="000000"/>
                </a:solidFill>
                <a:latin typeface="Roboto"/>
                <a:ea typeface="Roboto"/>
              </a:rPr>
              <a:t>compliance</a:t>
            </a:r>
            <a:r>
              <a:rPr lang="it-IT" sz="1200" b="0" strike="noStrike" spc="-1" baseline="0" noProof="0" dirty="0">
                <a:solidFill>
                  <a:srgbClr val="000000"/>
                </a:solidFill>
                <a:latin typeface="Roboto"/>
                <a:ea typeface="Roboto"/>
              </a:rPr>
              <a:t> ad elevata qualità.</a:t>
            </a:r>
            <a:endParaRPr lang="it-IT" sz="1200" b="0" strike="noStrike" spc="-1" noProof="0" dirty="0">
              <a:solidFill>
                <a:srgbClr val="000000"/>
              </a:solidFill>
              <a:latin typeface="Roboto"/>
              <a:ea typeface="Roboto"/>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3113B5B3-B9FB-44E4-8703-432A7BFF719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17919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DCFD12-43BD-43B8-9C4B-0794AEF13E9F}" type="slidenum">
              <a:t>8</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1000" y="695325"/>
            <a:ext cx="6094413"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Questa diapositiva spiega i concetti di brevetto rilevanti per il software.</a:t>
            </a:r>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ADEE912-4A42-47B8-961C-3C295588EE95}" type="slidenum">
              <a:t>8</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129340569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err="1">
                <a:solidFill>
                  <a:srgbClr val="000000"/>
                </a:solidFill>
                <a:latin typeface="Roboto"/>
                <a:ea typeface="Roboto"/>
              </a:rPr>
              <a:t>Queste</a:t>
            </a:r>
            <a:r>
              <a:rPr lang="en-US" sz="1200" b="0" strike="noStrike" spc="-1" dirty="0">
                <a:solidFill>
                  <a:srgbClr val="000000"/>
                </a:solidFill>
                <a:latin typeface="Roboto"/>
                <a:ea typeface="Roboto"/>
              </a:rPr>
              <a:t> slides </a:t>
            </a:r>
            <a:r>
              <a:rPr lang="en-US" sz="1200" b="0" strike="noStrike" spc="-1" dirty="0" err="1">
                <a:solidFill>
                  <a:srgbClr val="000000"/>
                </a:solidFill>
                <a:latin typeface="Roboto"/>
                <a:ea typeface="Roboto"/>
              </a:rPr>
              <a:t>illustrano</a:t>
            </a:r>
            <a:r>
              <a:rPr lang="en-US" sz="1200" b="0" strike="noStrike" spc="-1" baseline="0" dirty="0">
                <a:solidFill>
                  <a:srgbClr val="000000"/>
                </a:solidFill>
                <a:latin typeface="Roboto"/>
                <a:ea typeface="Roboto"/>
              </a:rPr>
              <a:t> come </a:t>
            </a:r>
            <a:r>
              <a:rPr lang="en-US" sz="1200" b="0" strike="noStrike" spc="-1" baseline="0" dirty="0" err="1">
                <a:solidFill>
                  <a:srgbClr val="000000"/>
                </a:solidFill>
                <a:latin typeface="Roboto"/>
                <a:ea typeface="Roboto"/>
              </a:rPr>
              <a:t>anticipare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a:t>
            </a:r>
            <a:r>
              <a:rPr lang="en-US" sz="1200" b="0" strike="noStrike" spc="-1" baseline="0" dirty="0">
                <a:solidFill>
                  <a:srgbClr val="000000"/>
                </a:solidFill>
                <a:latin typeface="Roboto"/>
                <a:ea typeface="Roboto"/>
              </a:rPr>
              <a:t> </a:t>
            </a:r>
            <a:r>
              <a:rPr lang="it-IT" sz="1200" b="0" strike="noStrike" spc="-1" baseline="0" noProof="0" dirty="0">
                <a:solidFill>
                  <a:srgbClr val="000000"/>
                </a:solidFill>
                <a:latin typeface="Roboto"/>
                <a:ea typeface="Roboto"/>
              </a:rPr>
              <a:t>requisiti</a:t>
            </a:r>
            <a:r>
              <a:rPr lang="en-US" sz="1200" b="0" strike="noStrike" spc="-1" baseline="0" dirty="0">
                <a:solidFill>
                  <a:srgbClr val="000000"/>
                </a:solidFill>
                <a:latin typeface="Roboto"/>
                <a:ea typeface="Roboto"/>
              </a:rPr>
              <a:t> del </a:t>
            </a:r>
            <a:r>
              <a:rPr lang="en-US" sz="1200" b="0" strike="noStrike" spc="-1" baseline="0" dirty="0" err="1">
                <a:solidFill>
                  <a:srgbClr val="000000"/>
                </a:solidFill>
                <a:latin typeface="Roboto"/>
                <a:ea typeface="Roboto"/>
              </a:rPr>
              <a:t>processo</a:t>
            </a:r>
            <a:r>
              <a:rPr lang="en-US" sz="1200" b="0" strike="noStrike" spc="-1" baseline="0" dirty="0">
                <a:solidFill>
                  <a:srgbClr val="000000"/>
                </a:solidFill>
                <a:latin typeface="Roboto"/>
                <a:ea typeface="Roboto"/>
              </a:rPr>
              <a:t> di compliance.</a:t>
            </a: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3421CB26-705B-4CB2-843A-32B5B681A21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931953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it-IT" dirty="0"/>
              <a:t>Questa diapositiva sottolinea come un processo di </a:t>
            </a:r>
            <a:r>
              <a:rPr lang="it-IT" dirty="0" err="1"/>
              <a:t>compliance</a:t>
            </a:r>
            <a:r>
              <a:rPr lang="it-IT" dirty="0"/>
              <a:t> può e deve essere applicato a tutti i componenti Open Source che entrano nell’organizzazione.</a:t>
            </a:r>
            <a:endParaRPr lang="en-US" sz="1200" b="0" strike="noStrike" spc="-1" dirty="0">
              <a:solidFill>
                <a:srgbClr val="000000"/>
              </a:solidFill>
              <a:latin typeface="Roboto"/>
              <a:ea typeface="Roboto"/>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045A8BFD-24D4-4565-85CC-1B8B38699720}"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2381424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720" indent="0">
              <a:lnSpc>
                <a:spcPct val="90000"/>
              </a:lnSpc>
              <a:buClr>
                <a:srgbClr val="93A299"/>
              </a:buClr>
              <a:buSzPct val="85000"/>
              <a:buFont typeface="Arial"/>
              <a:buNone/>
            </a:pPr>
            <a:r>
              <a:rPr lang="it-IT" sz="2400" b="0" strike="noStrike" spc="-1" dirty="0">
                <a:solidFill>
                  <a:srgbClr val="292934"/>
                </a:solidFill>
                <a:latin typeface="Roboto"/>
                <a:ea typeface="Roboto"/>
              </a:rPr>
              <a:t>Le linee guida generali che uno sviluppatore può seguire quando lavora con l’Open Source</a:t>
            </a:r>
          </a:p>
          <a:p>
            <a:pPr marL="182880" indent="-182160">
              <a:lnSpc>
                <a:spcPct val="90000"/>
              </a:lnSpc>
              <a:buClr>
                <a:srgbClr val="93A299"/>
              </a:buClr>
              <a:buSzPct val="85000"/>
              <a:buFont typeface="Arial"/>
              <a:buChar char="•"/>
            </a:pPr>
            <a:r>
              <a:rPr lang="it-IT" sz="2400" b="0" strike="noStrike" spc="-1" dirty="0">
                <a:solidFill>
                  <a:srgbClr val="292934"/>
                </a:solidFill>
                <a:latin typeface="Roboto"/>
                <a:ea typeface="Roboto"/>
              </a:rPr>
              <a:t>Selezionare codice di alta qualità, ben supportato dalla community Open Source </a:t>
            </a:r>
          </a:p>
          <a:p>
            <a:pPr marL="182880" indent="-182160">
              <a:lnSpc>
                <a:spcPct val="90000"/>
              </a:lnSpc>
              <a:buClr>
                <a:srgbClr val="93A299"/>
              </a:buClr>
              <a:buSzPct val="85000"/>
              <a:buFont typeface="Arial"/>
              <a:buChar char="•"/>
            </a:pPr>
            <a:r>
              <a:rPr lang="it-IT" sz="2400" b="0" strike="noStrike" spc="-1" dirty="0">
                <a:solidFill>
                  <a:srgbClr val="292934"/>
                </a:solidFill>
                <a:latin typeface="Roboto"/>
                <a:ea typeface="Roboto"/>
              </a:rPr>
              <a:t>Cercare una guida</a:t>
            </a:r>
            <a:endParaRPr lang="it-IT" sz="2400" b="0" strike="noStrike" spc="-1" dirty="0">
              <a:latin typeface="+mn-lt"/>
            </a:endParaRPr>
          </a:p>
          <a:p>
            <a:pPr marL="182880" indent="-182160">
              <a:lnSpc>
                <a:spcPct val="90000"/>
              </a:lnSpc>
              <a:spcBef>
                <a:spcPts val="479"/>
              </a:spcBef>
              <a:buClr>
                <a:srgbClr val="93A299"/>
              </a:buClr>
              <a:buSzPct val="85000"/>
              <a:buFont typeface="Arial"/>
              <a:buChar char="•"/>
            </a:pPr>
            <a:r>
              <a:rPr lang="it-IT" sz="2400" b="0" strike="noStrike" spc="-1" dirty="0">
                <a:solidFill>
                  <a:srgbClr val="292934"/>
                </a:solidFill>
                <a:latin typeface="Roboto"/>
                <a:ea typeface="Roboto"/>
              </a:rPr>
              <a:t>Preservare le informazioni di licenza esistenti</a:t>
            </a:r>
            <a:endParaRPr lang="it-IT" sz="2400" b="0" strike="noStrike" spc="-1" dirty="0">
              <a:latin typeface="+mn-lt"/>
            </a:endParaRPr>
          </a:p>
          <a:p>
            <a:pPr marL="182880" indent="-182160">
              <a:lnSpc>
                <a:spcPct val="90000"/>
              </a:lnSpc>
              <a:spcBef>
                <a:spcPts val="479"/>
              </a:spcBef>
              <a:buClr>
                <a:srgbClr val="93A299"/>
              </a:buClr>
              <a:buSzPct val="85000"/>
              <a:buFont typeface="Arial"/>
              <a:buChar char="•"/>
            </a:pPr>
            <a:r>
              <a:rPr lang="it-IT" sz="2400" b="0" strike="noStrike" spc="-1" dirty="0">
                <a:solidFill>
                  <a:srgbClr val="292934"/>
                </a:solidFill>
                <a:latin typeface="Roboto"/>
                <a:ea typeface="Roboto"/>
              </a:rPr>
              <a:t>Acquisire e conservare le informazioni sul progetto Open Source che sono necessarie per il processo di revisione</a:t>
            </a:r>
            <a:endParaRPr lang="it-IT" sz="2400" b="0" strike="noStrike" spc="-1" dirty="0">
              <a:latin typeface="+mn-lt"/>
            </a:endParaRPr>
          </a:p>
          <a:p>
            <a:pPr marL="182880" indent="-182160">
              <a:lnSpc>
                <a:spcPct val="90000"/>
              </a:lnSpc>
              <a:spcBef>
                <a:spcPts val="479"/>
              </a:spcBef>
            </a:pPr>
            <a:endParaRPr lang="it-IT" sz="2400" b="0" strike="noStrike" spc="-1" dirty="0">
              <a:latin typeface="+mn-lt"/>
            </a:endParaRPr>
          </a:p>
          <a:p>
            <a:pPr marL="182880" indent="-182160">
              <a:lnSpc>
                <a:spcPct val="90000"/>
              </a:lnSpc>
              <a:spcBef>
                <a:spcPts val="479"/>
              </a:spcBef>
            </a:pPr>
            <a:r>
              <a:rPr lang="it-IT" sz="2400" dirty="0">
                <a:latin typeface="Roboto"/>
              </a:rPr>
              <a:t>Dovresti </a:t>
            </a:r>
            <a:r>
              <a:rPr lang="it-IT" altLang="it-IT" sz="2400" dirty="0">
                <a:latin typeface="Roboto"/>
              </a:rPr>
              <a:t>rimuovere o alterare le informazioni di intestazione della licenza Open Source?</a:t>
            </a:r>
            <a:endParaRPr lang="it-IT" sz="2400" b="0" strike="noStrike" spc="-1" dirty="0">
              <a:latin typeface="+mn-lt"/>
            </a:endParaRPr>
          </a:p>
          <a:p>
            <a:pPr marL="226440" indent="-225720">
              <a:lnSpc>
                <a:spcPct val="100000"/>
              </a:lnSpc>
            </a:pPr>
            <a:r>
              <a:rPr lang="it-IT" sz="1200" b="0" strike="noStrike" spc="-1" noProof="0" dirty="0">
                <a:solidFill>
                  <a:srgbClr val="000000"/>
                </a:solidFill>
                <a:latin typeface="Roboto"/>
                <a:ea typeface="Roboto"/>
              </a:rPr>
              <a:t>No – le informazioni</a:t>
            </a:r>
            <a:r>
              <a:rPr lang="it-IT" sz="1200" b="0" strike="noStrike" spc="-1" baseline="0" noProof="0" dirty="0">
                <a:solidFill>
                  <a:srgbClr val="000000"/>
                </a:solidFill>
                <a:latin typeface="Roboto"/>
                <a:ea typeface="Roboto"/>
              </a:rPr>
              <a:t> sulle licenze esistenti dovrebbero essere preservate, altre informazioni possono essere aggiunte</a:t>
            </a:r>
            <a:r>
              <a:rPr lang="it-IT" sz="1200" b="0" strike="noStrike" spc="-1" noProof="0" dirty="0">
                <a:solidFill>
                  <a:srgbClr val="000000"/>
                </a:solidFill>
                <a:latin typeface="Roboto"/>
                <a:ea typeface="Roboto"/>
              </a:rPr>
              <a:t> (note, alcune licenze richiedono</a:t>
            </a:r>
            <a:r>
              <a:rPr lang="it-IT" sz="1200" b="0" strike="noStrike" spc="-1" baseline="0" noProof="0" dirty="0">
                <a:solidFill>
                  <a:srgbClr val="000000"/>
                </a:solidFill>
                <a:latin typeface="Roboto"/>
                <a:ea typeface="Roboto"/>
              </a:rPr>
              <a:t> di documentare i cambiamenti</a:t>
            </a:r>
            <a:r>
              <a:rPr lang="it-IT" sz="1200" b="0" strike="noStrike" spc="-1" noProof="0" dirty="0">
                <a:solidFill>
                  <a:srgbClr val="000000"/>
                </a:solidFill>
                <a:latin typeface="Roboto"/>
                <a:ea typeface="Roboto"/>
              </a:rPr>
              <a:t>) . </a:t>
            </a:r>
          </a:p>
          <a:p>
            <a:pPr marL="226440" indent="-225720">
              <a:lnSpc>
                <a:spcPct val="100000"/>
              </a:lnSpc>
            </a:pPr>
            <a:endParaRPr lang="it-IT" sz="1200" b="0" strike="noStrike" spc="-1" noProof="0" dirty="0">
              <a:latin typeface="Arial"/>
            </a:endParaRPr>
          </a:p>
          <a:p>
            <a:pPr marL="226440" indent="-225720">
              <a:lnSpc>
                <a:spcPct val="100000"/>
              </a:lnSpc>
            </a:pPr>
            <a:r>
              <a:rPr lang="it-IT" sz="1200" b="0" strike="noStrike" spc="-1" noProof="0" dirty="0">
                <a:solidFill>
                  <a:srgbClr val="000000"/>
                </a:solidFill>
                <a:latin typeface="Roboto"/>
                <a:ea typeface="Roboto"/>
              </a:rPr>
              <a:t>Passi importanti nel processo di </a:t>
            </a:r>
            <a:r>
              <a:rPr lang="it-IT" sz="1200" b="0" strike="noStrike" spc="-1" noProof="0" dirty="0" err="1">
                <a:solidFill>
                  <a:srgbClr val="000000"/>
                </a:solidFill>
                <a:latin typeface="Roboto"/>
                <a:ea typeface="Roboto"/>
              </a:rPr>
              <a:t>compliance</a:t>
            </a:r>
            <a:r>
              <a:rPr lang="it-IT" sz="1200" b="0" strike="noStrike" spc="-1" noProof="0" dirty="0">
                <a:solidFill>
                  <a:srgbClr val="000000"/>
                </a:solidFill>
                <a:latin typeface="Roboto"/>
                <a:ea typeface="Roboto"/>
              </a:rPr>
              <a:t>: </a:t>
            </a:r>
            <a:endParaRPr lang="it-IT" sz="1200" b="0" strike="noStrike" spc="-1" noProof="0" dirty="0">
              <a:latin typeface="Arial"/>
            </a:endParaRPr>
          </a:p>
          <a:p>
            <a:pPr marL="226440" indent="-225720">
              <a:lnSpc>
                <a:spcPct val="100000"/>
              </a:lnSpc>
              <a:buFontTx/>
              <a:buChar char="-"/>
            </a:pPr>
            <a:r>
              <a:rPr lang="it-IT" sz="1200" b="0" strike="noStrike" spc="-1" noProof="0" dirty="0">
                <a:solidFill>
                  <a:srgbClr val="000000"/>
                </a:solidFill>
                <a:latin typeface="Roboto"/>
                <a:ea typeface="Roboto"/>
              </a:rPr>
              <a:t>Seguire le linee guida per gli sviluppatori</a:t>
            </a:r>
            <a:r>
              <a:rPr lang="it-IT" sz="1200" b="0" strike="noStrike" spc="-1" baseline="0" noProof="0" dirty="0">
                <a:solidFill>
                  <a:srgbClr val="000000"/>
                </a:solidFill>
                <a:latin typeface="Roboto"/>
                <a:ea typeface="Roboto"/>
              </a:rPr>
              <a:t>, specialmente per il codice Open Source incluso o linkato nel codice proprietario</a:t>
            </a:r>
          </a:p>
          <a:p>
            <a:pPr marL="226440" indent="-225720">
              <a:lnSpc>
                <a:spcPct val="100000"/>
              </a:lnSpc>
              <a:buFontTx/>
              <a:buChar char="-"/>
            </a:pPr>
            <a:r>
              <a:rPr lang="it-IT" sz="1200" b="0" strike="noStrike" spc="-1" noProof="0" dirty="0">
                <a:solidFill>
                  <a:srgbClr val="000000"/>
                </a:solidFill>
                <a:latin typeface="Roboto"/>
                <a:ea typeface="Roboto"/>
              </a:rPr>
              <a:t>Rivedere ed approvare tutto l’Open Source precocemente nel ciclo</a:t>
            </a:r>
          </a:p>
          <a:p>
            <a:pPr marL="226440" indent="-225720">
              <a:lnSpc>
                <a:spcPct val="100000"/>
              </a:lnSpc>
              <a:buFontTx/>
              <a:buChar char="-"/>
            </a:pPr>
            <a:r>
              <a:rPr lang="it-IT" sz="1200" b="0" strike="noStrike" spc="-1" noProof="0" dirty="0">
                <a:solidFill>
                  <a:srgbClr val="000000"/>
                </a:solidFill>
                <a:latin typeface="Roboto"/>
                <a:ea typeface="Roboto"/>
              </a:rPr>
              <a:t>Rivedere l’architettura ed evitare di mixare componenti</a:t>
            </a:r>
            <a:r>
              <a:rPr lang="it-IT" sz="1200" b="0" strike="noStrike" spc="-1" baseline="0" noProof="0" dirty="0">
                <a:solidFill>
                  <a:srgbClr val="000000"/>
                </a:solidFill>
                <a:latin typeface="Roboto"/>
                <a:ea typeface="Roboto"/>
              </a:rPr>
              <a:t> con licenze tra loro incompatibili</a:t>
            </a:r>
          </a:p>
          <a:p>
            <a:pPr marL="226440" indent="-225720">
              <a:lnSpc>
                <a:spcPct val="100000"/>
              </a:lnSpc>
              <a:buFontTx/>
              <a:buChar char="-"/>
            </a:pPr>
            <a:r>
              <a:rPr lang="it-IT" sz="1200" b="0" strike="noStrike" spc="-1" noProof="0" dirty="0">
                <a:solidFill>
                  <a:srgbClr val="000000"/>
                </a:solidFill>
                <a:latin typeface="Roboto"/>
                <a:ea typeface="Roboto"/>
              </a:rPr>
              <a:t>Verificare</a:t>
            </a:r>
            <a:r>
              <a:rPr lang="it-IT" sz="1200" b="0" strike="noStrike" spc="-1" baseline="0" noProof="0" dirty="0">
                <a:solidFill>
                  <a:srgbClr val="000000"/>
                </a:solidFill>
                <a:latin typeface="Roboto"/>
                <a:ea typeface="Roboto"/>
              </a:rPr>
              <a:t> la</a:t>
            </a:r>
            <a:r>
              <a:rPr lang="it-IT" sz="1200" b="0" strike="noStrike" spc="-1" noProof="0" dirty="0">
                <a:solidFill>
                  <a:srgbClr val="000000"/>
                </a:solidFill>
                <a:latin typeface="Roboto"/>
                <a:ea typeface="Roboto"/>
              </a:rPr>
              <a:t> OSS </a:t>
            </a:r>
            <a:r>
              <a:rPr lang="it-IT" sz="1200" b="0" strike="noStrike" spc="-1" noProof="0" dirty="0" err="1">
                <a:solidFill>
                  <a:srgbClr val="000000"/>
                </a:solidFill>
                <a:latin typeface="Roboto"/>
                <a:ea typeface="Roboto"/>
              </a:rPr>
              <a:t>compliance</a:t>
            </a:r>
            <a:r>
              <a:rPr lang="it-IT" sz="1200" b="0" strike="noStrike" spc="-1" noProof="0" dirty="0">
                <a:solidFill>
                  <a:srgbClr val="000000"/>
                </a:solidFill>
                <a:latin typeface="Roboto"/>
                <a:ea typeface="Roboto"/>
              </a:rPr>
              <a:t> per</a:t>
            </a:r>
            <a:r>
              <a:rPr lang="it-IT" sz="1200" b="0" strike="noStrike" spc="-1" baseline="0" noProof="0" dirty="0">
                <a:solidFill>
                  <a:srgbClr val="000000"/>
                </a:solidFill>
                <a:latin typeface="Roboto"/>
                <a:ea typeface="Roboto"/>
              </a:rPr>
              <a:t> ogni prodotto e per ogni versione prima di rilasciare</a:t>
            </a:r>
          </a:p>
          <a:p>
            <a:pPr marL="226440" indent="-225720">
              <a:lnSpc>
                <a:spcPct val="100000"/>
              </a:lnSpc>
              <a:buFontTx/>
              <a:buChar char="-"/>
            </a:pPr>
            <a:r>
              <a:rPr lang="it-IT" sz="1200" b="0" strike="noStrike" spc="-1" baseline="0" noProof="0" dirty="0">
                <a:solidFill>
                  <a:srgbClr val="000000"/>
                </a:solidFill>
                <a:latin typeface="Roboto"/>
                <a:ea typeface="Roboto"/>
              </a:rPr>
              <a:t>Rivedere la </a:t>
            </a:r>
            <a:r>
              <a:rPr lang="it-IT" sz="1200" b="0" strike="noStrike" spc="-1" noProof="0" dirty="0">
                <a:solidFill>
                  <a:srgbClr val="000000"/>
                </a:solidFill>
                <a:latin typeface="Roboto"/>
                <a:ea typeface="Roboto"/>
              </a:rPr>
              <a:t>OSS </a:t>
            </a:r>
            <a:r>
              <a:rPr lang="it-IT" sz="1200" b="0" strike="noStrike" spc="-1" noProof="0" dirty="0" err="1">
                <a:solidFill>
                  <a:srgbClr val="000000"/>
                </a:solidFill>
                <a:latin typeface="Roboto"/>
                <a:ea typeface="Roboto"/>
              </a:rPr>
              <a:t>compliance</a:t>
            </a:r>
            <a:r>
              <a:rPr lang="it-IT" sz="1200" b="0" strike="noStrike" spc="-1" noProof="0" dirty="0">
                <a:solidFill>
                  <a:srgbClr val="000000"/>
                </a:solidFill>
                <a:latin typeface="Roboto"/>
                <a:ea typeface="Roboto"/>
              </a:rPr>
              <a:t> per le nuove versioni di OSS </a:t>
            </a:r>
          </a:p>
          <a:p>
            <a:pPr marL="720" indent="0">
              <a:lnSpc>
                <a:spcPct val="100000"/>
              </a:lnSpc>
              <a:buFontTx/>
              <a:buNone/>
            </a:pPr>
            <a:endParaRPr lang="it-IT" sz="1200" b="0" strike="noStrike" spc="-1" noProof="0" dirty="0">
              <a:solidFill>
                <a:srgbClr val="000000"/>
              </a:solidFill>
              <a:latin typeface="Roboto"/>
            </a:endParaRPr>
          </a:p>
          <a:p>
            <a:pPr marL="720" indent="0">
              <a:lnSpc>
                <a:spcPct val="100000"/>
              </a:lnSpc>
              <a:buFontTx/>
              <a:buNone/>
            </a:pPr>
            <a:r>
              <a:rPr lang="it-IT" sz="1200" b="0" strike="noStrike" spc="-1" noProof="0" dirty="0">
                <a:solidFill>
                  <a:srgbClr val="000000"/>
                </a:solidFill>
                <a:latin typeface="Roboto"/>
              </a:rPr>
              <a:t>Una</a:t>
            </a:r>
            <a:r>
              <a:rPr lang="it-IT" sz="1200" b="0" strike="noStrike" spc="-1" baseline="0" noProof="0" dirty="0">
                <a:solidFill>
                  <a:srgbClr val="000000"/>
                </a:solidFill>
                <a:latin typeface="Roboto"/>
              </a:rPr>
              <a:t> nuova versione di una componente Open Source può creare nuove </a:t>
            </a:r>
            <a:r>
              <a:rPr lang="it-IT" sz="1200" b="0" strike="noStrike" spc="-1" baseline="0" noProof="0" dirty="0" err="1">
                <a:solidFill>
                  <a:srgbClr val="000000"/>
                </a:solidFill>
                <a:latin typeface="Roboto"/>
              </a:rPr>
              <a:t>issues</a:t>
            </a:r>
            <a:r>
              <a:rPr lang="it-IT" sz="1200" b="0" strike="noStrike" spc="-1" baseline="0" noProof="0" dirty="0">
                <a:solidFill>
                  <a:srgbClr val="000000"/>
                </a:solidFill>
                <a:latin typeface="Roboto"/>
              </a:rPr>
              <a:t> di </a:t>
            </a:r>
            <a:r>
              <a:rPr lang="it-IT" sz="1200" b="0" strike="noStrike" spc="-1" baseline="0" noProof="0" dirty="0" err="1">
                <a:solidFill>
                  <a:srgbClr val="000000"/>
                </a:solidFill>
                <a:latin typeface="Roboto"/>
              </a:rPr>
              <a:t>compliance</a:t>
            </a:r>
            <a:r>
              <a:rPr lang="it-IT" sz="1200" b="0" strike="noStrike" spc="-1" baseline="0" noProof="0" dirty="0">
                <a:solidFill>
                  <a:srgbClr val="000000"/>
                </a:solidFill>
                <a:latin typeface="Roboto"/>
              </a:rPr>
              <a:t>:</a:t>
            </a:r>
            <a:endParaRPr lang="it-IT" sz="1200" b="0" strike="noStrike" spc="-1" noProof="0" dirty="0">
              <a:latin typeface="Arial"/>
            </a:endParaRPr>
          </a:p>
          <a:p>
            <a:pPr marL="226440" indent="-225720">
              <a:lnSpc>
                <a:spcPct val="100000"/>
              </a:lnSpc>
            </a:pPr>
            <a:r>
              <a:rPr lang="it-IT" sz="1200" b="0" strike="noStrike" spc="-1" noProof="0" dirty="0">
                <a:solidFill>
                  <a:srgbClr val="000000"/>
                </a:solidFill>
                <a:latin typeface="Roboto"/>
                <a:ea typeface="Roboto"/>
              </a:rPr>
              <a:t>- Un cambiamento nella licenza Open Source per la nuova versione della</a:t>
            </a:r>
            <a:r>
              <a:rPr lang="it-IT" sz="1200" b="0" strike="noStrike" spc="-1" baseline="0" noProof="0" dirty="0">
                <a:solidFill>
                  <a:srgbClr val="000000"/>
                </a:solidFill>
                <a:latin typeface="Roboto"/>
                <a:ea typeface="Roboto"/>
              </a:rPr>
              <a:t> componente (es.</a:t>
            </a:r>
            <a:r>
              <a:rPr lang="it-IT" sz="1200" b="0" strike="noStrike" spc="-1" noProof="0" dirty="0">
                <a:solidFill>
                  <a:srgbClr val="000000"/>
                </a:solidFill>
                <a:latin typeface="Roboto"/>
                <a:ea typeface="Roboto"/>
              </a:rPr>
              <a:t> </a:t>
            </a:r>
            <a:r>
              <a:rPr lang="it-IT" sz="1200" b="0" strike="noStrike" spc="-1" noProof="0" dirty="0" err="1">
                <a:solidFill>
                  <a:srgbClr val="000000"/>
                </a:solidFill>
                <a:latin typeface="Roboto"/>
                <a:ea typeface="Roboto"/>
              </a:rPr>
              <a:t>ghostscript</a:t>
            </a:r>
            <a:r>
              <a:rPr lang="it-IT" sz="1200" b="0" strike="noStrike" spc="-1" noProof="0" dirty="0">
                <a:solidFill>
                  <a:srgbClr val="000000"/>
                </a:solidFill>
                <a:latin typeface="Roboto"/>
                <a:ea typeface="Roboto"/>
              </a:rPr>
              <a:t> </a:t>
            </a:r>
            <a:r>
              <a:rPr lang="it-IT" sz="1200" b="0" u="sng" strike="noStrike" spc="-1" noProof="0" dirty="0">
                <a:solidFill>
                  <a:srgbClr val="000000"/>
                </a:solidFill>
                <a:uFillTx/>
                <a:latin typeface="Roboto"/>
                <a:ea typeface="Roboto"/>
                <a:hlinkClick r:id="rId3"/>
              </a:rPr>
              <a:t>https://en.wikipedia.org/wiki/Ghostscript</a:t>
            </a:r>
            <a:r>
              <a:rPr lang="it-IT" sz="1200" b="0" strike="noStrike" spc="-1" noProof="0" dirty="0">
                <a:solidFill>
                  <a:srgbClr val="000000"/>
                </a:solidFill>
                <a:latin typeface="Roboto"/>
                <a:ea typeface="Roboto"/>
              </a:rPr>
              <a:t>) </a:t>
            </a:r>
            <a:endParaRPr lang="it-IT" sz="1200" b="0" strike="noStrike" spc="-1" noProof="0" dirty="0">
              <a:latin typeface="Arial"/>
            </a:endParaRPr>
          </a:p>
          <a:p>
            <a:pPr marL="226440" indent="-225720">
              <a:lnSpc>
                <a:spcPct val="100000"/>
              </a:lnSpc>
              <a:buFontTx/>
              <a:buChar char="-"/>
            </a:pPr>
            <a:r>
              <a:rPr lang="it-IT" sz="1200" b="0" strike="noStrike" spc="-1" noProof="0" dirty="0">
                <a:solidFill>
                  <a:srgbClr val="000000"/>
                </a:solidFill>
                <a:latin typeface="Roboto"/>
                <a:ea typeface="Roboto"/>
              </a:rPr>
              <a:t>Le nuove</a:t>
            </a:r>
            <a:r>
              <a:rPr lang="it-IT" sz="1200" b="0" strike="noStrike" spc="-1" baseline="0" noProof="0" dirty="0">
                <a:solidFill>
                  <a:srgbClr val="000000"/>
                </a:solidFill>
                <a:latin typeface="Roboto"/>
                <a:ea typeface="Roboto"/>
              </a:rPr>
              <a:t> dipendenze introdotte con le nuove versioni determinano obblighi aggiuntivi. Queste dipendenze possono essere incluse nella distribuzione Open Source o possono essere risolte in fase di </a:t>
            </a:r>
            <a:r>
              <a:rPr lang="it-IT" sz="1200" b="0" strike="noStrike" spc="-1" baseline="0" noProof="0" dirty="0" err="1">
                <a:solidFill>
                  <a:srgbClr val="000000"/>
                </a:solidFill>
                <a:latin typeface="Roboto"/>
                <a:ea typeface="Roboto"/>
              </a:rPr>
              <a:t>build</a:t>
            </a:r>
            <a:r>
              <a:rPr lang="it-IT" sz="1200" b="0" strike="noStrike" spc="-1" noProof="0" dirty="0">
                <a:solidFill>
                  <a:srgbClr val="000000"/>
                </a:solidFill>
                <a:latin typeface="Roboto"/>
                <a:ea typeface="Roboto"/>
              </a:rPr>
              <a:t>. </a:t>
            </a:r>
          </a:p>
          <a:p>
            <a:pPr marL="226440" indent="-225720">
              <a:lnSpc>
                <a:spcPct val="100000"/>
              </a:lnSpc>
              <a:buFontTx/>
              <a:buChar char="-"/>
            </a:pPr>
            <a:endParaRPr lang="it-IT" sz="1200" b="0" strike="noStrike" spc="-1" noProof="0" dirty="0">
              <a:latin typeface="Arial"/>
            </a:endParaRPr>
          </a:p>
          <a:p>
            <a:pPr marL="226440" indent="-225720">
              <a:lnSpc>
                <a:spcPct val="100000"/>
              </a:lnSpc>
            </a:pPr>
            <a:r>
              <a:rPr lang="it-IT" sz="1200" b="0" strike="noStrike" spc="-1" dirty="0">
                <a:solidFill>
                  <a:srgbClr val="292934"/>
                </a:solidFill>
                <a:latin typeface="Roboto"/>
                <a:ea typeface="Roboto"/>
              </a:rPr>
              <a:t>Quali rischi si corrono con il software in-</a:t>
            </a:r>
            <a:r>
              <a:rPr lang="it-IT" sz="1200" b="0" strike="noStrike" spc="-1" dirty="0" err="1">
                <a:solidFill>
                  <a:srgbClr val="292934"/>
                </a:solidFill>
                <a:latin typeface="Roboto"/>
                <a:ea typeface="Roboto"/>
              </a:rPr>
              <a:t>bound</a:t>
            </a:r>
            <a:r>
              <a:rPr lang="it-IT" sz="1200" b="0" strike="noStrike" spc="-1" noProof="0" dirty="0">
                <a:solidFill>
                  <a:srgbClr val="000000"/>
                </a:solidFill>
                <a:latin typeface="Roboto"/>
                <a:ea typeface="Roboto"/>
              </a:rPr>
              <a:t>? </a:t>
            </a:r>
            <a:endParaRPr lang="it-IT" sz="1200" b="0" strike="noStrike" spc="-1" noProof="0" dirty="0">
              <a:latin typeface="Arial"/>
            </a:endParaRPr>
          </a:p>
          <a:p>
            <a:pPr marL="226440" indent="-225720">
              <a:lnSpc>
                <a:spcPct val="100000"/>
              </a:lnSpc>
            </a:pPr>
            <a:r>
              <a:rPr lang="it-IT" sz="1200" b="0" strike="noStrike" spc="-1" noProof="0" dirty="0">
                <a:solidFill>
                  <a:srgbClr val="000000"/>
                </a:solidFill>
                <a:latin typeface="Roboto"/>
                <a:ea typeface="Roboto"/>
              </a:rPr>
              <a:t>- License </a:t>
            </a:r>
            <a:r>
              <a:rPr lang="it-IT" sz="1200" b="0" strike="noStrike" spc="-1" noProof="0" dirty="0" err="1">
                <a:solidFill>
                  <a:srgbClr val="000000"/>
                </a:solidFill>
                <a:latin typeface="Roboto"/>
                <a:ea typeface="Roboto"/>
              </a:rPr>
              <a:t>compliance</a:t>
            </a:r>
            <a:r>
              <a:rPr lang="it-IT" sz="1200" b="0" strike="noStrike" spc="-1" noProof="0" dirty="0">
                <a:solidFill>
                  <a:srgbClr val="000000"/>
                </a:solidFill>
                <a:latin typeface="Roboto"/>
                <a:ea typeface="Roboto"/>
              </a:rPr>
              <a:t> per ogni</a:t>
            </a:r>
            <a:r>
              <a:rPr lang="it-IT" sz="1200" b="0" strike="noStrike" spc="-1" baseline="0" noProof="0" dirty="0">
                <a:solidFill>
                  <a:srgbClr val="000000"/>
                </a:solidFill>
                <a:latin typeface="Roboto"/>
                <a:ea typeface="Roboto"/>
              </a:rPr>
              <a:t> componente</a:t>
            </a:r>
            <a:r>
              <a:rPr lang="it-IT" sz="1200" b="0" strike="noStrike" spc="-1" noProof="0" dirty="0">
                <a:solidFill>
                  <a:srgbClr val="000000"/>
                </a:solidFill>
                <a:latin typeface="Roboto"/>
                <a:ea typeface="Roboto"/>
              </a:rPr>
              <a:t> Open Source </a:t>
            </a:r>
            <a:r>
              <a:rPr lang="it-IT" sz="1200" b="0" strike="noStrike" spc="-1" noProof="0" dirty="0" err="1">
                <a:solidFill>
                  <a:srgbClr val="000000"/>
                </a:solidFill>
                <a:latin typeface="Roboto"/>
                <a:ea typeface="Roboto"/>
              </a:rPr>
              <a:t>embedded</a:t>
            </a:r>
            <a:r>
              <a:rPr lang="it-IT" sz="1200" b="0" strike="noStrike" spc="-1" noProof="0" dirty="0">
                <a:solidFill>
                  <a:srgbClr val="000000"/>
                </a:solidFill>
                <a:latin typeface="Roboto"/>
                <a:ea typeface="Roboto"/>
              </a:rPr>
              <a:t> nel</a:t>
            </a:r>
            <a:r>
              <a:rPr lang="it-IT" sz="1200" b="0" strike="noStrike" spc="-1" baseline="0" noProof="0" dirty="0">
                <a:solidFill>
                  <a:srgbClr val="000000"/>
                </a:solidFill>
                <a:latin typeface="Roboto"/>
                <a:ea typeface="Roboto"/>
              </a:rPr>
              <a:t> software</a:t>
            </a:r>
            <a:r>
              <a:rPr lang="it-IT" sz="1200" b="0" strike="noStrike" spc="-1" noProof="0" dirty="0">
                <a:solidFill>
                  <a:srgbClr val="000000"/>
                </a:solidFill>
                <a:latin typeface="Roboto"/>
                <a:ea typeface="Roboto"/>
              </a:rPr>
              <a:t> in-</a:t>
            </a:r>
            <a:r>
              <a:rPr lang="it-IT" sz="1200" b="0" strike="noStrike" spc="-1" noProof="0" dirty="0" err="1">
                <a:solidFill>
                  <a:srgbClr val="000000"/>
                </a:solidFill>
                <a:latin typeface="Roboto"/>
                <a:ea typeface="Roboto"/>
              </a:rPr>
              <a:t>bound</a:t>
            </a:r>
            <a:endParaRPr lang="it-IT" sz="1200" b="0" strike="noStrike" spc="-1" noProof="0" dirty="0">
              <a:latin typeface="Arial"/>
            </a:endParaRPr>
          </a:p>
          <a:p>
            <a:pPr marL="226440" indent="-225720">
              <a:lnSpc>
                <a:spcPct val="100000"/>
              </a:lnSpc>
            </a:pPr>
            <a:r>
              <a:rPr lang="it-IT" sz="1200" b="0" strike="noStrike" spc="-1" noProof="0" dirty="0">
                <a:solidFill>
                  <a:srgbClr val="000000"/>
                </a:solidFill>
                <a:latin typeface="Roboto"/>
                <a:ea typeface="Roboto"/>
              </a:rPr>
              <a:t>- Potenzialmente possono crearsi dei conflitti sulle</a:t>
            </a:r>
            <a:r>
              <a:rPr lang="it-IT" sz="1200" b="0" strike="noStrike" spc="-1" baseline="0" noProof="0" dirty="0">
                <a:solidFill>
                  <a:srgbClr val="000000"/>
                </a:solidFill>
                <a:latin typeface="Roboto"/>
                <a:ea typeface="Roboto"/>
              </a:rPr>
              <a:t> licenze integrando il software </a:t>
            </a:r>
            <a:r>
              <a:rPr lang="it-IT" sz="1200" b="0" strike="noStrike" spc="-1" baseline="0" noProof="0" dirty="0" err="1">
                <a:solidFill>
                  <a:srgbClr val="000000"/>
                </a:solidFill>
                <a:latin typeface="Roboto"/>
                <a:ea typeface="Roboto"/>
              </a:rPr>
              <a:t>inbound</a:t>
            </a:r>
            <a:r>
              <a:rPr lang="it-IT" sz="1200" b="0" strike="noStrike" spc="-1" baseline="0" noProof="0" dirty="0">
                <a:solidFill>
                  <a:srgbClr val="000000"/>
                </a:solidFill>
                <a:latin typeface="Roboto"/>
                <a:ea typeface="Roboto"/>
              </a:rPr>
              <a:t> con altro software Open Source o proprietario</a:t>
            </a:r>
            <a:endParaRPr lang="it-IT" sz="1200" b="0" strike="noStrike" spc="-1" noProof="0" dirty="0">
              <a:latin typeface="Arial"/>
            </a:endParaRPr>
          </a:p>
          <a:p>
            <a:pPr marL="226440" indent="-225720">
              <a:lnSpc>
                <a:spcPct val="100000"/>
              </a:lnSpc>
            </a:pPr>
            <a:r>
              <a:rPr lang="it-IT" sz="1200" b="0" strike="noStrike" spc="-1" noProof="0" dirty="0">
                <a:solidFill>
                  <a:srgbClr val="000000"/>
                </a:solidFill>
                <a:latin typeface="Roboto"/>
                <a:ea typeface="Roboto"/>
              </a:rPr>
              <a:t>- Software</a:t>
            </a:r>
            <a:r>
              <a:rPr lang="it-IT" sz="1200" b="0" strike="noStrike" spc="-1" baseline="0" noProof="0" dirty="0">
                <a:solidFill>
                  <a:srgbClr val="000000"/>
                </a:solidFill>
                <a:latin typeface="Roboto"/>
                <a:ea typeface="Roboto"/>
              </a:rPr>
              <a:t> Open Source non dichiarato o sconosciuto incluso nel software </a:t>
            </a:r>
            <a:r>
              <a:rPr lang="it-IT" sz="1200" b="0" strike="noStrike" spc="-1" noProof="0" dirty="0">
                <a:solidFill>
                  <a:srgbClr val="000000"/>
                </a:solidFill>
                <a:latin typeface="Roboto"/>
                <a:ea typeface="Roboto"/>
              </a:rPr>
              <a:t>in-</a:t>
            </a:r>
            <a:r>
              <a:rPr lang="it-IT" sz="1200" b="0" strike="noStrike" spc="-1" noProof="0" dirty="0" err="1">
                <a:solidFill>
                  <a:srgbClr val="000000"/>
                </a:solidFill>
                <a:latin typeface="Roboto"/>
                <a:ea typeface="Roboto"/>
              </a:rPr>
              <a:t>bound</a:t>
            </a:r>
            <a:r>
              <a:rPr lang="it-IT" sz="1200" b="0" strike="noStrike" spc="-1" noProof="0" dirty="0">
                <a:solidFill>
                  <a:srgbClr val="000000"/>
                </a:solidFill>
                <a:latin typeface="Roboto"/>
                <a:ea typeface="Roboto"/>
              </a:rPr>
              <a:t> </a:t>
            </a:r>
            <a:endParaRPr lang="it-IT" sz="1200" b="0" strike="noStrike" spc="-1" noProof="0"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C1550F80-D10A-49CD-8621-8C96C25F01A5}"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730330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C046C27-943C-45BE-B049-62EE65C51A18}" type="slidenum">
              <a:t>9</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1000" y="695325"/>
            <a:ext cx="6094413"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Questa diapositiva spiega cos'è una "licenza", diversa da un contratto ai sensi della legge statunitense. Questa diapositiva spiega i confini di ciò che può essere contenuto in una licenza.</a:t>
            </a:r>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D7C196F-BC11-4F5C-B339-27D6C121DA57}" type="slidenum">
              <a:t>9</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2852250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30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body" idx="2"/>
          </p:nvPr>
        </p:nvSpPr>
        <p:spPr>
          <a:xfrm>
            <a:off x="609484" y="1604515"/>
            <a:ext cx="5353921"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1582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
        <p:nvSpPr>
          <p:cNvPr id="6" name="PlaceHolder 5"/>
          <p:cNvSpPr txBox="1">
            <a:spLocks noGrp="1"/>
          </p:cNvSpPr>
          <p:nvPr>
            <p:ph idx="4"/>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9146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txBox="1">
            <a:spLocks noGrp="1"/>
          </p:cNvSpPr>
          <p:nvPr>
            <p:ph type="title" idx="4294967295"/>
          </p:nvPr>
        </p:nvSpPr>
        <p:spPr/>
        <p:txBody>
          <a:bodyPr/>
          <a:lstStyle>
            <a:lvl1pPr>
              <a:defRPr/>
            </a:lvl1pPr>
          </a:lstStyle>
          <a:p>
            <a:pPr lvl="0"/>
            <a:endParaRPr lang="en-US"/>
          </a:p>
        </p:txBody>
      </p:sp>
      <p:sp>
        <p:nvSpPr>
          <p:cNvPr id="3" name="PlaceHolder 2"/>
          <p:cNvSpPr txBox="1">
            <a:spLocks noGrp="1"/>
          </p:cNvSpPr>
          <p:nvPr>
            <p:ph type="body" idx="4294967295"/>
          </p:nvPr>
        </p:nvSpPr>
        <p:spPr>
          <a:xfrm>
            <a:off x="609484" y="1604515"/>
            <a:ext cx="1723680" cy="904323"/>
          </a:xfrm>
        </p:spPr>
        <p:txBody>
          <a:bodyPr/>
          <a:lstStyle>
            <a:lvl1pPr marL="0" indent="0">
              <a:spcBef>
                <a:spcPts val="0"/>
              </a:spcBef>
              <a:buNone/>
              <a:defRPr/>
            </a:lvl1pPr>
          </a:lstStyle>
          <a:p>
            <a:pPr lvl="0"/>
            <a:endParaRPr lang="en-US"/>
          </a:p>
        </p:txBody>
      </p:sp>
      <p:sp>
        <p:nvSpPr>
          <p:cNvPr id="4" name="PlaceHolder 3"/>
          <p:cNvSpPr txBox="1">
            <a:spLocks noGrp="1"/>
          </p:cNvSpPr>
          <p:nvPr>
            <p:ph type="body" idx="4294967295"/>
          </p:nvPr>
        </p:nvSpPr>
        <p:spPr>
          <a:xfrm>
            <a:off x="2419557" y="1604515"/>
            <a:ext cx="1723680" cy="904323"/>
          </a:xfrm>
        </p:spPr>
        <p:txBody>
          <a:bodyPr/>
          <a:lstStyle>
            <a:lvl1pPr marL="0" indent="0">
              <a:spcBef>
                <a:spcPts val="0"/>
              </a:spcBef>
              <a:buNone/>
              <a:defRPr/>
            </a:lvl1pPr>
          </a:lstStyle>
          <a:p>
            <a:pPr lvl="0"/>
            <a:endParaRPr lang="en-US"/>
          </a:p>
        </p:txBody>
      </p:sp>
      <p:sp>
        <p:nvSpPr>
          <p:cNvPr id="5" name="PlaceHolder 4"/>
          <p:cNvSpPr txBox="1">
            <a:spLocks noGrp="1"/>
          </p:cNvSpPr>
          <p:nvPr>
            <p:ph type="body" idx="4294967295"/>
          </p:nvPr>
        </p:nvSpPr>
        <p:spPr>
          <a:xfrm>
            <a:off x="4229996" y="1604515"/>
            <a:ext cx="1723680" cy="904323"/>
          </a:xfrm>
        </p:spPr>
        <p:txBody>
          <a:bodyPr/>
          <a:lstStyle>
            <a:lvl1pPr marL="0" indent="0">
              <a:spcBef>
                <a:spcPts val="0"/>
              </a:spcBef>
              <a:buNone/>
              <a:defRPr/>
            </a:lvl1pPr>
          </a:lstStyle>
          <a:p>
            <a:pPr lvl="0"/>
            <a:endParaRPr lang="en-US"/>
          </a:p>
        </p:txBody>
      </p:sp>
      <p:sp>
        <p:nvSpPr>
          <p:cNvPr id="6" name="PlaceHolder 5"/>
          <p:cNvSpPr txBox="1">
            <a:spLocks noGrp="1"/>
          </p:cNvSpPr>
          <p:nvPr>
            <p:ph type="body" idx="4294967295"/>
          </p:nvPr>
        </p:nvSpPr>
        <p:spPr>
          <a:xfrm>
            <a:off x="609484" y="2595240"/>
            <a:ext cx="1723680" cy="904323"/>
          </a:xfrm>
        </p:spPr>
        <p:txBody>
          <a:bodyPr/>
          <a:lstStyle>
            <a:lvl1pPr marL="0" indent="0">
              <a:spcBef>
                <a:spcPts val="0"/>
              </a:spcBef>
              <a:buNone/>
              <a:defRPr/>
            </a:lvl1pPr>
          </a:lstStyle>
          <a:p>
            <a:pPr lvl="0"/>
            <a:endParaRPr lang="en-US"/>
          </a:p>
        </p:txBody>
      </p:sp>
      <p:sp>
        <p:nvSpPr>
          <p:cNvPr id="7" name="PlaceHolder 6"/>
          <p:cNvSpPr txBox="1">
            <a:spLocks noGrp="1"/>
          </p:cNvSpPr>
          <p:nvPr>
            <p:ph type="body" idx="4294967295"/>
          </p:nvPr>
        </p:nvSpPr>
        <p:spPr>
          <a:xfrm>
            <a:off x="2419557" y="2595240"/>
            <a:ext cx="1723680" cy="904323"/>
          </a:xfrm>
        </p:spPr>
        <p:txBody>
          <a:bodyPr/>
          <a:lstStyle>
            <a:lvl1pPr marL="0" indent="0">
              <a:spcBef>
                <a:spcPts val="0"/>
              </a:spcBef>
              <a:buNone/>
              <a:defRPr/>
            </a:lvl1pPr>
          </a:lstStyle>
          <a:p>
            <a:pPr lvl="0"/>
            <a:endParaRPr lang="en-US"/>
          </a:p>
        </p:txBody>
      </p:sp>
      <p:sp>
        <p:nvSpPr>
          <p:cNvPr id="8" name="PlaceHolder 7"/>
          <p:cNvSpPr txBox="1">
            <a:spLocks noGrp="1"/>
          </p:cNvSpPr>
          <p:nvPr>
            <p:ph type="body" idx="4294967295"/>
          </p:nvPr>
        </p:nvSpPr>
        <p:spPr>
          <a:xfrm>
            <a:off x="4229996" y="2595240"/>
            <a:ext cx="1723680"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958691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2591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subTitle" idx="4294967295"/>
          </p:nvPr>
        </p:nvSpPr>
        <p:spPr>
          <a:xfrm>
            <a:off x="609484" y="1604515"/>
            <a:ext cx="5353921" cy="1896483"/>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2485713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5353921"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579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203718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Tree>
    <p:extLst>
      <p:ext uri="{BB962C8B-B14F-4D97-AF65-F5344CB8AC3E}">
        <p14:creationId xmlns:p14="http://schemas.microsoft.com/office/powerpoint/2010/main" val="2255483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txBox="1">
            <a:spLocks noGrp="1"/>
          </p:cNvSpPr>
          <p:nvPr>
            <p:ph type="subTitle" idx="4294967295"/>
          </p:nvPr>
        </p:nvSpPr>
        <p:spPr>
          <a:xfrm>
            <a:off x="609484" y="273597"/>
            <a:ext cx="10972077" cy="5306400"/>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1756047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97225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subTitle" idx="4294967295"/>
          </p:nvPr>
        </p:nvSpPr>
        <p:spPr>
          <a:xfrm>
            <a:off x="609484" y="1604515"/>
            <a:ext cx="5353921" cy="1896483"/>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1823711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570465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3"/>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2"/>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786599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2"/>
          </p:nvPr>
        </p:nvSpPr>
        <p:spPr>
          <a:xfrm>
            <a:off x="609484" y="1604515"/>
            <a:ext cx="5353921"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737836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
        <p:nvSpPr>
          <p:cNvPr id="6" name="PlaceHolder 5"/>
          <p:cNvSpPr txBox="1">
            <a:spLocks noGrp="1"/>
          </p:cNvSpPr>
          <p:nvPr>
            <p:ph idx="4"/>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352311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txBox="1">
            <a:spLocks noGrp="1"/>
          </p:cNvSpPr>
          <p:nvPr>
            <p:ph type="title" idx="4294967295"/>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4294967295"/>
          </p:nvPr>
        </p:nvSpPr>
        <p:spPr>
          <a:xfrm>
            <a:off x="609484" y="1604515"/>
            <a:ext cx="1723680" cy="904323"/>
          </a:xfrm>
        </p:spPr>
        <p:txBody>
          <a:bodyPr/>
          <a:lstStyle>
            <a:lvl1pPr marL="0" indent="0">
              <a:spcBef>
                <a:spcPts val="0"/>
              </a:spcBef>
              <a:buNone/>
              <a:defRPr/>
            </a:lvl1pPr>
          </a:lstStyle>
          <a:p>
            <a:pPr lvl="0"/>
            <a:endParaRPr lang="en-US"/>
          </a:p>
        </p:txBody>
      </p:sp>
      <p:sp>
        <p:nvSpPr>
          <p:cNvPr id="4" name="PlaceHolder 3"/>
          <p:cNvSpPr txBox="1">
            <a:spLocks noGrp="1"/>
          </p:cNvSpPr>
          <p:nvPr>
            <p:ph type="body" idx="4294967295"/>
          </p:nvPr>
        </p:nvSpPr>
        <p:spPr>
          <a:xfrm>
            <a:off x="2419557" y="1604515"/>
            <a:ext cx="1723680" cy="904323"/>
          </a:xfrm>
        </p:spPr>
        <p:txBody>
          <a:bodyPr/>
          <a:lstStyle>
            <a:lvl1pPr marL="0" indent="0">
              <a:spcBef>
                <a:spcPts val="0"/>
              </a:spcBef>
              <a:buNone/>
              <a:defRPr/>
            </a:lvl1pPr>
          </a:lstStyle>
          <a:p>
            <a:pPr lvl="0"/>
            <a:endParaRPr lang="en-US"/>
          </a:p>
        </p:txBody>
      </p:sp>
      <p:sp>
        <p:nvSpPr>
          <p:cNvPr id="5" name="PlaceHolder 4"/>
          <p:cNvSpPr txBox="1">
            <a:spLocks noGrp="1"/>
          </p:cNvSpPr>
          <p:nvPr>
            <p:ph type="body" idx="4294967295"/>
          </p:nvPr>
        </p:nvSpPr>
        <p:spPr>
          <a:xfrm>
            <a:off x="4229996" y="1604515"/>
            <a:ext cx="1723680" cy="904323"/>
          </a:xfrm>
        </p:spPr>
        <p:txBody>
          <a:bodyPr/>
          <a:lstStyle>
            <a:lvl1pPr marL="0" indent="0">
              <a:spcBef>
                <a:spcPts val="0"/>
              </a:spcBef>
              <a:buNone/>
              <a:defRPr/>
            </a:lvl1pPr>
          </a:lstStyle>
          <a:p>
            <a:pPr lvl="0"/>
            <a:endParaRPr lang="en-US"/>
          </a:p>
        </p:txBody>
      </p:sp>
      <p:sp>
        <p:nvSpPr>
          <p:cNvPr id="6" name="PlaceHolder 5"/>
          <p:cNvSpPr txBox="1">
            <a:spLocks noGrp="1"/>
          </p:cNvSpPr>
          <p:nvPr>
            <p:ph type="body" idx="4294967295"/>
          </p:nvPr>
        </p:nvSpPr>
        <p:spPr>
          <a:xfrm>
            <a:off x="609484" y="2595240"/>
            <a:ext cx="1723680" cy="904323"/>
          </a:xfrm>
        </p:spPr>
        <p:txBody>
          <a:bodyPr/>
          <a:lstStyle>
            <a:lvl1pPr marL="0" indent="0">
              <a:spcBef>
                <a:spcPts val="0"/>
              </a:spcBef>
              <a:buNone/>
              <a:defRPr/>
            </a:lvl1pPr>
          </a:lstStyle>
          <a:p>
            <a:pPr lvl="0"/>
            <a:endParaRPr lang="en-US"/>
          </a:p>
        </p:txBody>
      </p:sp>
      <p:sp>
        <p:nvSpPr>
          <p:cNvPr id="7" name="PlaceHolder 6"/>
          <p:cNvSpPr txBox="1">
            <a:spLocks noGrp="1"/>
          </p:cNvSpPr>
          <p:nvPr>
            <p:ph type="body" idx="4294967295"/>
          </p:nvPr>
        </p:nvSpPr>
        <p:spPr>
          <a:xfrm>
            <a:off x="2419557" y="2595240"/>
            <a:ext cx="1723680" cy="904323"/>
          </a:xfrm>
        </p:spPr>
        <p:txBody>
          <a:bodyPr/>
          <a:lstStyle>
            <a:lvl1pPr marL="0" indent="0">
              <a:spcBef>
                <a:spcPts val="0"/>
              </a:spcBef>
              <a:buNone/>
              <a:defRPr/>
            </a:lvl1pPr>
          </a:lstStyle>
          <a:p>
            <a:pPr lvl="0"/>
            <a:endParaRPr lang="en-US"/>
          </a:p>
        </p:txBody>
      </p:sp>
      <p:sp>
        <p:nvSpPr>
          <p:cNvPr id="8" name="PlaceHolder 7"/>
          <p:cNvSpPr txBox="1">
            <a:spLocks noGrp="1"/>
          </p:cNvSpPr>
          <p:nvPr>
            <p:ph type="body" idx="4294967295"/>
          </p:nvPr>
        </p:nvSpPr>
        <p:spPr>
          <a:xfrm>
            <a:off x="4229996" y="2595240"/>
            <a:ext cx="1723680"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4176267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1_Blank Slid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lvl1pPr hangingPunct="0">
              <a:defRPr lang="it-IT" sz="4400" kern="1200">
                <a:latin typeface="Liberation Sans" pitchFamily="18"/>
              </a:defRPr>
            </a:lvl1pPr>
          </a:lstStyle>
          <a:p>
            <a:pPr lvl="0"/>
            <a:endParaRPr lang="it-IT"/>
          </a:p>
        </p:txBody>
      </p:sp>
      <p:sp>
        <p:nvSpPr>
          <p:cNvPr id="3" name="Text Placeholder 2"/>
          <p:cNvSpPr txBox="1">
            <a:spLocks noGrp="1"/>
          </p:cNvSpPr>
          <p:nvPr>
            <p:ph type="body" idx="4294967295"/>
          </p:nvPr>
        </p:nvSpPr>
        <p:spPr/>
        <p:txBody>
          <a:bodyPr/>
          <a:lstStyle>
            <a:lvl1pPr hangingPunct="0">
              <a:defRPr lang="it-IT" sz="3200" kern="1200">
                <a:latin typeface="Liberation Sans" pitchFamily="18"/>
              </a:defRPr>
            </a:lvl1pPr>
          </a:lstStyle>
          <a:p>
            <a:pPr lvl="0"/>
            <a:endParaRPr lang="it-IT"/>
          </a:p>
        </p:txBody>
      </p:sp>
    </p:spTree>
    <p:extLst>
      <p:ext uri="{BB962C8B-B14F-4D97-AF65-F5344CB8AC3E}">
        <p14:creationId xmlns:p14="http://schemas.microsoft.com/office/powerpoint/2010/main" val="206036637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88328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subTitle" idx="4294967295"/>
          </p:nvPr>
        </p:nvSpPr>
        <p:spPr>
          <a:xfrm>
            <a:off x="609484" y="1604515"/>
            <a:ext cx="5353921" cy="1896483"/>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33978536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5353921"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4956439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17178575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5353921"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417719365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Tree>
    <p:extLst>
      <p:ext uri="{BB962C8B-B14F-4D97-AF65-F5344CB8AC3E}">
        <p14:creationId xmlns:p14="http://schemas.microsoft.com/office/powerpoint/2010/main" val="1031529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txBox="1">
            <a:spLocks noGrp="1"/>
          </p:cNvSpPr>
          <p:nvPr>
            <p:ph type="subTitle" idx="4294967295"/>
          </p:nvPr>
        </p:nvSpPr>
        <p:spPr>
          <a:xfrm>
            <a:off x="609484" y="273597"/>
            <a:ext cx="10972077" cy="5306400"/>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3651288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42245964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7734536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body" idx="3"/>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2"/>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584604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body" idx="2"/>
          </p:nvPr>
        </p:nvSpPr>
        <p:spPr>
          <a:xfrm>
            <a:off x="609484" y="1604515"/>
            <a:ext cx="5353921"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331794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
        <p:nvSpPr>
          <p:cNvPr id="6" name="PlaceHolder 5"/>
          <p:cNvSpPr txBox="1">
            <a:spLocks noGrp="1"/>
          </p:cNvSpPr>
          <p:nvPr>
            <p:ph idx="4"/>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4089079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txBox="1">
            <a:spLocks noGrp="1"/>
          </p:cNvSpPr>
          <p:nvPr>
            <p:ph type="title" idx="4294967295"/>
          </p:nvPr>
        </p:nvSpPr>
        <p:spPr/>
        <p:txBody>
          <a:bodyPr/>
          <a:lstStyle>
            <a:lvl1pPr>
              <a:defRPr/>
            </a:lvl1pPr>
          </a:lstStyle>
          <a:p>
            <a:pPr lvl="0"/>
            <a:endParaRPr lang="en-US"/>
          </a:p>
        </p:txBody>
      </p:sp>
      <p:sp>
        <p:nvSpPr>
          <p:cNvPr id="3" name="PlaceHolder 2"/>
          <p:cNvSpPr txBox="1">
            <a:spLocks noGrp="1"/>
          </p:cNvSpPr>
          <p:nvPr>
            <p:ph type="body" idx="4294967295"/>
          </p:nvPr>
        </p:nvSpPr>
        <p:spPr>
          <a:xfrm>
            <a:off x="609484" y="1604515"/>
            <a:ext cx="1723680" cy="904323"/>
          </a:xfrm>
        </p:spPr>
        <p:txBody>
          <a:bodyPr/>
          <a:lstStyle>
            <a:lvl1pPr marL="0" indent="0">
              <a:spcBef>
                <a:spcPts val="0"/>
              </a:spcBef>
              <a:buNone/>
              <a:defRPr/>
            </a:lvl1pPr>
          </a:lstStyle>
          <a:p>
            <a:pPr lvl="0"/>
            <a:endParaRPr lang="en-US"/>
          </a:p>
        </p:txBody>
      </p:sp>
      <p:sp>
        <p:nvSpPr>
          <p:cNvPr id="4" name="PlaceHolder 3"/>
          <p:cNvSpPr txBox="1">
            <a:spLocks noGrp="1"/>
          </p:cNvSpPr>
          <p:nvPr>
            <p:ph type="body" idx="4294967295"/>
          </p:nvPr>
        </p:nvSpPr>
        <p:spPr>
          <a:xfrm>
            <a:off x="2419557" y="1604515"/>
            <a:ext cx="1723680" cy="904323"/>
          </a:xfrm>
        </p:spPr>
        <p:txBody>
          <a:bodyPr/>
          <a:lstStyle>
            <a:lvl1pPr marL="0" indent="0">
              <a:spcBef>
                <a:spcPts val="0"/>
              </a:spcBef>
              <a:buNone/>
              <a:defRPr/>
            </a:lvl1pPr>
          </a:lstStyle>
          <a:p>
            <a:pPr lvl="0"/>
            <a:endParaRPr lang="en-US"/>
          </a:p>
        </p:txBody>
      </p:sp>
      <p:sp>
        <p:nvSpPr>
          <p:cNvPr id="5" name="PlaceHolder 4"/>
          <p:cNvSpPr txBox="1">
            <a:spLocks noGrp="1"/>
          </p:cNvSpPr>
          <p:nvPr>
            <p:ph type="body" idx="4294967295"/>
          </p:nvPr>
        </p:nvSpPr>
        <p:spPr>
          <a:xfrm>
            <a:off x="4229996" y="1604515"/>
            <a:ext cx="1723680" cy="904323"/>
          </a:xfrm>
        </p:spPr>
        <p:txBody>
          <a:bodyPr/>
          <a:lstStyle>
            <a:lvl1pPr marL="0" indent="0">
              <a:spcBef>
                <a:spcPts val="0"/>
              </a:spcBef>
              <a:buNone/>
              <a:defRPr/>
            </a:lvl1pPr>
          </a:lstStyle>
          <a:p>
            <a:pPr lvl="0"/>
            <a:endParaRPr lang="en-US"/>
          </a:p>
        </p:txBody>
      </p:sp>
      <p:sp>
        <p:nvSpPr>
          <p:cNvPr id="6" name="PlaceHolder 5"/>
          <p:cNvSpPr txBox="1">
            <a:spLocks noGrp="1"/>
          </p:cNvSpPr>
          <p:nvPr>
            <p:ph type="body" idx="4294967295"/>
          </p:nvPr>
        </p:nvSpPr>
        <p:spPr>
          <a:xfrm>
            <a:off x="609484" y="2595240"/>
            <a:ext cx="1723680" cy="904323"/>
          </a:xfrm>
        </p:spPr>
        <p:txBody>
          <a:bodyPr/>
          <a:lstStyle>
            <a:lvl1pPr marL="0" indent="0">
              <a:spcBef>
                <a:spcPts val="0"/>
              </a:spcBef>
              <a:buNone/>
              <a:defRPr/>
            </a:lvl1pPr>
          </a:lstStyle>
          <a:p>
            <a:pPr lvl="0"/>
            <a:endParaRPr lang="en-US"/>
          </a:p>
        </p:txBody>
      </p:sp>
      <p:sp>
        <p:nvSpPr>
          <p:cNvPr id="7" name="PlaceHolder 6"/>
          <p:cNvSpPr txBox="1">
            <a:spLocks noGrp="1"/>
          </p:cNvSpPr>
          <p:nvPr>
            <p:ph type="body" idx="4294967295"/>
          </p:nvPr>
        </p:nvSpPr>
        <p:spPr>
          <a:xfrm>
            <a:off x="2419557" y="2595240"/>
            <a:ext cx="1723680" cy="904323"/>
          </a:xfrm>
        </p:spPr>
        <p:txBody>
          <a:bodyPr/>
          <a:lstStyle>
            <a:lvl1pPr marL="0" indent="0">
              <a:spcBef>
                <a:spcPts val="0"/>
              </a:spcBef>
              <a:buNone/>
              <a:defRPr/>
            </a:lvl1pPr>
          </a:lstStyle>
          <a:p>
            <a:pPr lvl="0"/>
            <a:endParaRPr lang="en-US"/>
          </a:p>
        </p:txBody>
      </p:sp>
      <p:sp>
        <p:nvSpPr>
          <p:cNvPr id="8" name="PlaceHolder 7"/>
          <p:cNvSpPr txBox="1">
            <a:spLocks noGrp="1"/>
          </p:cNvSpPr>
          <p:nvPr>
            <p:ph type="body" idx="4294967295"/>
          </p:nvPr>
        </p:nvSpPr>
        <p:spPr>
          <a:xfrm>
            <a:off x="4229996" y="2595240"/>
            <a:ext cx="1723680"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0678184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238805"/>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subTitle" idx="4294967295"/>
          </p:nvPr>
        </p:nvSpPr>
        <p:spPr>
          <a:xfrm>
            <a:off x="609484" y="1604515"/>
            <a:ext cx="5353921" cy="1896483"/>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207885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5894444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5353921"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5424728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234558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Tree>
    <p:extLst>
      <p:ext uri="{BB962C8B-B14F-4D97-AF65-F5344CB8AC3E}">
        <p14:creationId xmlns:p14="http://schemas.microsoft.com/office/powerpoint/2010/main" val="18827908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txBox="1">
            <a:spLocks noGrp="1"/>
          </p:cNvSpPr>
          <p:nvPr>
            <p:ph type="subTitle" idx="4294967295"/>
          </p:nvPr>
        </p:nvSpPr>
        <p:spPr>
          <a:xfrm>
            <a:off x="609484" y="273597"/>
            <a:ext cx="10972077" cy="5306400"/>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21748385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13850389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11800131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3"/>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2"/>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9325250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2"/>
          </p:nvPr>
        </p:nvSpPr>
        <p:spPr>
          <a:xfrm>
            <a:off x="609484" y="1604515"/>
            <a:ext cx="5353921"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13360272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
        <p:nvSpPr>
          <p:cNvPr id="6" name="PlaceHolder 5"/>
          <p:cNvSpPr txBox="1">
            <a:spLocks noGrp="1"/>
          </p:cNvSpPr>
          <p:nvPr>
            <p:ph idx="4"/>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9093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txBox="1">
            <a:spLocks noGrp="1"/>
          </p:cNvSpPr>
          <p:nvPr>
            <p:ph type="title" idx="4294967295"/>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4294967295"/>
          </p:nvPr>
        </p:nvSpPr>
        <p:spPr>
          <a:xfrm>
            <a:off x="609484" y="1604515"/>
            <a:ext cx="1723680" cy="904323"/>
          </a:xfrm>
        </p:spPr>
        <p:txBody>
          <a:bodyPr/>
          <a:lstStyle>
            <a:lvl1pPr marL="0" indent="0">
              <a:spcBef>
                <a:spcPts val="0"/>
              </a:spcBef>
              <a:buNone/>
              <a:defRPr/>
            </a:lvl1pPr>
          </a:lstStyle>
          <a:p>
            <a:pPr lvl="0"/>
            <a:endParaRPr lang="en-US"/>
          </a:p>
        </p:txBody>
      </p:sp>
      <p:sp>
        <p:nvSpPr>
          <p:cNvPr id="4" name="PlaceHolder 3"/>
          <p:cNvSpPr txBox="1">
            <a:spLocks noGrp="1"/>
          </p:cNvSpPr>
          <p:nvPr>
            <p:ph type="body" idx="4294967295"/>
          </p:nvPr>
        </p:nvSpPr>
        <p:spPr>
          <a:xfrm>
            <a:off x="2419557" y="1604515"/>
            <a:ext cx="1723680" cy="904323"/>
          </a:xfrm>
        </p:spPr>
        <p:txBody>
          <a:bodyPr/>
          <a:lstStyle>
            <a:lvl1pPr marL="0" indent="0">
              <a:spcBef>
                <a:spcPts val="0"/>
              </a:spcBef>
              <a:buNone/>
              <a:defRPr/>
            </a:lvl1pPr>
          </a:lstStyle>
          <a:p>
            <a:pPr lvl="0"/>
            <a:endParaRPr lang="en-US"/>
          </a:p>
        </p:txBody>
      </p:sp>
      <p:sp>
        <p:nvSpPr>
          <p:cNvPr id="5" name="PlaceHolder 4"/>
          <p:cNvSpPr txBox="1">
            <a:spLocks noGrp="1"/>
          </p:cNvSpPr>
          <p:nvPr>
            <p:ph type="body" idx="4294967295"/>
          </p:nvPr>
        </p:nvSpPr>
        <p:spPr>
          <a:xfrm>
            <a:off x="4229996" y="1604515"/>
            <a:ext cx="1723680" cy="904323"/>
          </a:xfrm>
        </p:spPr>
        <p:txBody>
          <a:bodyPr/>
          <a:lstStyle>
            <a:lvl1pPr marL="0" indent="0">
              <a:spcBef>
                <a:spcPts val="0"/>
              </a:spcBef>
              <a:buNone/>
              <a:defRPr/>
            </a:lvl1pPr>
          </a:lstStyle>
          <a:p>
            <a:pPr lvl="0"/>
            <a:endParaRPr lang="en-US"/>
          </a:p>
        </p:txBody>
      </p:sp>
      <p:sp>
        <p:nvSpPr>
          <p:cNvPr id="6" name="PlaceHolder 5"/>
          <p:cNvSpPr txBox="1">
            <a:spLocks noGrp="1"/>
          </p:cNvSpPr>
          <p:nvPr>
            <p:ph type="body" idx="4294967295"/>
          </p:nvPr>
        </p:nvSpPr>
        <p:spPr>
          <a:xfrm>
            <a:off x="609484" y="2595240"/>
            <a:ext cx="1723680" cy="904323"/>
          </a:xfrm>
        </p:spPr>
        <p:txBody>
          <a:bodyPr/>
          <a:lstStyle>
            <a:lvl1pPr marL="0" indent="0">
              <a:spcBef>
                <a:spcPts val="0"/>
              </a:spcBef>
              <a:buNone/>
              <a:defRPr/>
            </a:lvl1pPr>
          </a:lstStyle>
          <a:p>
            <a:pPr lvl="0"/>
            <a:endParaRPr lang="en-US"/>
          </a:p>
        </p:txBody>
      </p:sp>
      <p:sp>
        <p:nvSpPr>
          <p:cNvPr id="7" name="PlaceHolder 6"/>
          <p:cNvSpPr txBox="1">
            <a:spLocks noGrp="1"/>
          </p:cNvSpPr>
          <p:nvPr>
            <p:ph type="body" idx="4294967295"/>
          </p:nvPr>
        </p:nvSpPr>
        <p:spPr>
          <a:xfrm>
            <a:off x="2419557" y="2595240"/>
            <a:ext cx="1723680" cy="904323"/>
          </a:xfrm>
        </p:spPr>
        <p:txBody>
          <a:bodyPr/>
          <a:lstStyle>
            <a:lvl1pPr marL="0" indent="0">
              <a:spcBef>
                <a:spcPts val="0"/>
              </a:spcBef>
              <a:buNone/>
              <a:defRPr/>
            </a:lvl1pPr>
          </a:lstStyle>
          <a:p>
            <a:pPr lvl="0"/>
            <a:endParaRPr lang="en-US"/>
          </a:p>
        </p:txBody>
      </p:sp>
      <p:sp>
        <p:nvSpPr>
          <p:cNvPr id="8" name="PlaceHolder 7"/>
          <p:cNvSpPr txBox="1">
            <a:spLocks noGrp="1"/>
          </p:cNvSpPr>
          <p:nvPr>
            <p:ph type="body" idx="4294967295"/>
          </p:nvPr>
        </p:nvSpPr>
        <p:spPr>
          <a:xfrm>
            <a:off x="4229996" y="2595240"/>
            <a:ext cx="1723680"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80823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Tree>
    <p:extLst>
      <p:ext uri="{BB962C8B-B14F-4D97-AF65-F5344CB8AC3E}">
        <p14:creationId xmlns:p14="http://schemas.microsoft.com/office/powerpoint/2010/main" val="16077254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2432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32144486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9454911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57426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887535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38533773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7276621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2086012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7400720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412785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txBox="1">
            <a:spLocks noGrp="1"/>
          </p:cNvSpPr>
          <p:nvPr>
            <p:ph type="subTitle" idx="4294967295"/>
          </p:nvPr>
        </p:nvSpPr>
        <p:spPr>
          <a:xfrm>
            <a:off x="609484" y="273597"/>
            <a:ext cx="10972077" cy="5306400"/>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3028971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5567835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4719910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7050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17562518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3184280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0229167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2234152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137239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6892958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52044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3281575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01383179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8209108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9732748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7803371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0321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37817748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41957533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2363187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0749737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07262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27237420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41130178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8373775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7847613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4961995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15476819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04439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body" idx="3"/>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2"/>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43831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theme" Target="../theme/theme7.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220681"/>
            <a:ext cx="12191402" cy="227877"/>
          </a:xfrm>
          <a:prstGeom prst="rect">
            <a:avLst/>
          </a:prstGeom>
          <a:solidFill>
            <a:srgbClr val="FFFFFF"/>
          </a:solidFill>
          <a:ln cap="flat">
            <a:noFill/>
            <a:prstDash val="solid"/>
          </a:ln>
        </p:spPr>
        <p:txBody>
          <a:bodyPr lIns="0" tIns="0" rIns="0" bIns="0"/>
          <a:lstStyle/>
          <a:p>
            <a:endParaRPr lang="en-US"/>
          </a:p>
        </p:txBody>
      </p:sp>
      <p:sp>
        <p:nvSpPr>
          <p:cNvPr id="3" name="CustomShape 2"/>
          <p:cNvSpPr/>
          <p:nvPr/>
        </p:nvSpPr>
        <p:spPr>
          <a:xfrm>
            <a:off x="0" y="0"/>
            <a:ext cx="12191402" cy="365037"/>
          </a:xfrm>
          <a:prstGeom prst="rect">
            <a:avLst/>
          </a:prstGeom>
          <a:solidFill>
            <a:srgbClr val="93A299"/>
          </a:solidFill>
          <a:ln cap="flat">
            <a:noFill/>
            <a:prstDash val="solid"/>
          </a:ln>
        </p:spPr>
        <p:txBody>
          <a:bodyPr lIns="0" tIns="0" rIns="0" bIns="0"/>
          <a:lstStyle/>
          <a:p>
            <a:endParaRPr lang="en-US"/>
          </a:p>
        </p:txBody>
      </p:sp>
      <p:sp>
        <p:nvSpPr>
          <p:cNvPr id="4" name="CustomShape 3"/>
          <p:cNvSpPr/>
          <p:nvPr/>
        </p:nvSpPr>
        <p:spPr>
          <a:xfrm>
            <a:off x="914400" y="3398404"/>
            <a:ext cx="10464119" cy="72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3"/>
                </a:lnTo>
              </a:path>
            </a:pathLst>
          </a:custGeom>
          <a:noFill/>
          <a:ln w="19083" cap="flat">
            <a:solidFill>
              <a:srgbClr val="D2533C"/>
            </a:solidFill>
            <a:prstDash val="solid"/>
            <a:round/>
          </a:ln>
        </p:spPr>
        <p:txBody>
          <a:bodyPr lIns="0" tIns="0" rIns="0" bIns="0"/>
          <a:lstStyle/>
          <a:p>
            <a:endParaRPr lang="en-US"/>
          </a:p>
        </p:txBody>
      </p:sp>
      <p:sp>
        <p:nvSpPr>
          <p:cNvPr id="5" name="CustomShape 4"/>
          <p:cNvSpPr/>
          <p:nvPr/>
        </p:nvSpPr>
        <p:spPr>
          <a:xfrm>
            <a:off x="3519948" y="6488637"/>
            <a:ext cx="5948517" cy="249118"/>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chemeClr val="bg1">
                    <a:lumMod val="50000"/>
                  </a:schemeClr>
                </a:solidFill>
                <a:uFillTx/>
                <a:latin typeface="Arial"/>
                <a:ea typeface="DejaVu Sans"/>
                <a:cs typeface="DejaVu Sans"/>
              </a:rPr>
              <a:t>Queste</a:t>
            </a:r>
            <a:r>
              <a:rPr lang="en-US" sz="1800" b="0" i="0" u="none" strike="noStrike" kern="1200" cap="none" spc="-1" baseline="0" dirty="0">
                <a:solidFill>
                  <a:schemeClr val="bg1">
                    <a:lumMod val="50000"/>
                  </a:schemeClr>
                </a:solidFill>
                <a:uFillTx/>
                <a:latin typeface="Arial"/>
                <a:ea typeface="DejaVu Sans"/>
                <a:cs typeface="DejaVu Sans"/>
              </a:rPr>
              <a:t> </a:t>
            </a:r>
            <a:r>
              <a:rPr lang="en-US" sz="1800" b="0" i="0" u="none" strike="noStrike" kern="1200" cap="none" spc="-1" baseline="0" dirty="0" err="1">
                <a:solidFill>
                  <a:schemeClr val="bg1">
                    <a:lumMod val="50000"/>
                  </a:schemeClr>
                </a:solidFill>
                <a:uFillTx/>
                <a:latin typeface="Arial"/>
                <a:ea typeface="DejaVu Sans"/>
                <a:cs typeface="DejaVu Sans"/>
              </a:rPr>
              <a:t>diapositive</a:t>
            </a:r>
            <a:r>
              <a:rPr lang="en-US" sz="1800" b="0" i="0" u="none" strike="noStrike" kern="1200" cap="none" spc="-1" baseline="0" dirty="0">
                <a:solidFill>
                  <a:schemeClr val="bg1">
                    <a:lumMod val="50000"/>
                  </a:schemeClr>
                </a:solidFill>
                <a:uFillTx/>
                <a:latin typeface="Arial"/>
                <a:ea typeface="DejaVu Sans"/>
                <a:cs typeface="DejaVu Sans"/>
              </a:rPr>
              <a:t> non </a:t>
            </a:r>
            <a:r>
              <a:rPr lang="en-US" sz="1800" b="0" i="0" u="none" strike="noStrike" kern="1200" cap="none" spc="-1" baseline="0" dirty="0" err="1">
                <a:solidFill>
                  <a:schemeClr val="bg1">
                    <a:lumMod val="50000"/>
                  </a:schemeClr>
                </a:solidFill>
                <a:uFillTx/>
                <a:latin typeface="Arial"/>
                <a:ea typeface="DejaVu Sans"/>
                <a:cs typeface="DejaVu Sans"/>
              </a:rPr>
              <a:t>contengono</a:t>
            </a:r>
            <a:r>
              <a:rPr lang="en-US" sz="1800" b="0" i="0" u="none" strike="noStrike" kern="1200" cap="none" spc="-1" baseline="0" dirty="0">
                <a:solidFill>
                  <a:schemeClr val="bg1">
                    <a:lumMod val="50000"/>
                  </a:schemeClr>
                </a:solidFill>
                <a:uFillTx/>
                <a:latin typeface="Arial"/>
                <a:ea typeface="DejaVu Sans"/>
                <a:cs typeface="DejaVu Sans"/>
              </a:rPr>
              <a:t> </a:t>
            </a:r>
            <a:r>
              <a:rPr lang="en-US" sz="1800" b="0" i="0" u="none" strike="noStrike" kern="1200" cap="none" spc="-1" baseline="0" dirty="0" err="1">
                <a:solidFill>
                  <a:schemeClr val="bg1">
                    <a:lumMod val="50000"/>
                  </a:schemeClr>
                </a:solidFill>
                <a:uFillTx/>
                <a:latin typeface="Arial"/>
                <a:ea typeface="DejaVu Sans"/>
                <a:cs typeface="DejaVu Sans"/>
              </a:rPr>
              <a:t>consigli</a:t>
            </a:r>
            <a:r>
              <a:rPr lang="en-US" sz="1800" b="0" i="0" u="none" strike="noStrike" kern="1200" cap="none" spc="-1" baseline="0" dirty="0">
                <a:solidFill>
                  <a:schemeClr val="bg1">
                    <a:lumMod val="50000"/>
                  </a:schemeClr>
                </a:solidFill>
                <a:uFillTx/>
                <a:latin typeface="Arial"/>
                <a:ea typeface="DejaVu Sans"/>
                <a:cs typeface="DejaVu Sans"/>
              </a:rPr>
              <a:t> </a:t>
            </a:r>
            <a:r>
              <a:rPr lang="en-US" sz="1800" b="0" i="0" u="none" strike="noStrike" kern="1200" cap="none" spc="-1" baseline="0" dirty="0" err="1">
                <a:solidFill>
                  <a:schemeClr val="bg1">
                    <a:lumMod val="50000"/>
                  </a:schemeClr>
                </a:solidFill>
                <a:uFillTx/>
                <a:latin typeface="Arial"/>
                <a:ea typeface="DejaVu Sans"/>
                <a:cs typeface="DejaVu Sans"/>
              </a:rPr>
              <a:t>legali</a:t>
            </a:r>
            <a:endParaRPr lang="en-US" sz="1800" b="0" i="0" u="none" strike="noStrike" kern="1200" cap="none" spc="-1" baseline="0" dirty="0">
              <a:solidFill>
                <a:schemeClr val="bg1">
                  <a:lumMod val="50000"/>
                </a:schemeClr>
              </a:solidFill>
              <a:uFillTx/>
              <a:latin typeface="Arial"/>
              <a:ea typeface="DejaVu Sans"/>
              <a:cs typeface="DejaVu Sans"/>
            </a:endParaRPr>
          </a:p>
        </p:txBody>
      </p:sp>
      <p:sp>
        <p:nvSpPr>
          <p:cNvPr id="6" name="PlaceHolder 5"/>
          <p:cNvSpPr txBox="1">
            <a:spLocks noGrp="1"/>
          </p:cNvSpPr>
          <p:nvPr>
            <p:ph type="title"/>
          </p:nvPr>
        </p:nvSpPr>
        <p:spPr>
          <a:xfrm>
            <a:off x="609484" y="273597"/>
            <a:ext cx="10972077" cy="1144435"/>
          </a:xfrm>
          <a:prstGeom prst="rect">
            <a:avLst/>
          </a:prstGeom>
          <a:noFill/>
          <a:ln>
            <a:noFill/>
          </a:ln>
        </p:spPr>
        <p:txBody>
          <a:bodyPr vert="horz" wrap="square" lIns="0" tIns="0" rIns="0" bIns="0" anchor="ctr" anchorCtr="0" compatLnSpc="1">
            <a:noAutofit/>
          </a:bodyPr>
          <a:lstStyle/>
          <a:p>
            <a:pPr lvl="0"/>
            <a:r>
              <a:rPr lang="en-US"/>
              <a:t>Click to edit the title text format</a:t>
            </a:r>
          </a:p>
        </p:txBody>
      </p:sp>
      <p:sp>
        <p:nvSpPr>
          <p:cNvPr id="7" name="PlaceHolder 6"/>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marR="0" lvl="0" indent="0" defTabSz="914400" rtl="0" fontAlgn="auto" hangingPunct="1">
        <a:lnSpc>
          <a:spcPct val="100000"/>
        </a:lnSpc>
        <a:spcBef>
          <a:spcPts val="0"/>
        </a:spcBef>
        <a:spcAft>
          <a:spcPts val="0"/>
        </a:spcAft>
        <a:buNone/>
        <a:tabLst/>
        <a:defRPr lang="en-US" sz="1800" b="0" i="0" u="none" strike="noStrike" kern="0" cap="none" spc="-1" baseline="0">
          <a:solidFill>
            <a:srgbClr val="000000"/>
          </a:solidFill>
          <a:uFillTx/>
          <a:latin typeface="Arial"/>
        </a:defRPr>
      </a:lvl1pPr>
    </p:titleStyle>
    <p:bodyStyle>
      <a:lvl1pPr marL="431999" marR="0" lvl="0" indent="-323999" defTabSz="914400" rtl="0" fontAlgn="auto" hangingPunct="1">
        <a:lnSpc>
          <a:spcPct val="100000"/>
        </a:lnSpc>
        <a:spcBef>
          <a:spcPts val="141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1pPr>
      <a:lvl2pPr marL="863998" marR="0" lvl="1" indent="-323999" defTabSz="914400" rtl="0" fontAlgn="auto" hangingPunct="1">
        <a:lnSpc>
          <a:spcPct val="100000"/>
        </a:lnSpc>
        <a:spcBef>
          <a:spcPts val="113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2pPr>
      <a:lvl3pPr marL="1295997" marR="0" lvl="2" indent="-287999" defTabSz="914400" rtl="0" fontAlgn="auto" hangingPunct="1">
        <a:lnSpc>
          <a:spcPct val="100000"/>
        </a:lnSpc>
        <a:spcBef>
          <a:spcPts val="850"/>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3pPr>
      <a:lvl4pPr marL="1727996" marR="0" lvl="3" indent="-215999" defTabSz="914400" rtl="0" fontAlgn="auto" hangingPunct="1">
        <a:lnSpc>
          <a:spcPct val="100000"/>
        </a:lnSpc>
        <a:spcBef>
          <a:spcPts val="56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4pPr>
      <a:lvl5pPr marL="2159995" marR="0" lvl="4"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5pPr>
      <a:lvl6pPr marL="2592003" marR="0" lvl="5"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6pPr>
      <a:lvl7pPr marL="3024003" marR="0" lvl="6"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220681"/>
            <a:ext cx="12191402" cy="227877"/>
          </a:xfrm>
          <a:prstGeom prst="rect">
            <a:avLst/>
          </a:prstGeom>
          <a:solidFill>
            <a:srgbClr val="FFFFFF"/>
          </a:solidFill>
          <a:ln cap="flat">
            <a:noFill/>
            <a:prstDash val="solid"/>
          </a:ln>
        </p:spPr>
        <p:txBody>
          <a:bodyPr lIns="0" tIns="0" rIns="0" bIns="0"/>
          <a:lstStyle/>
          <a:p>
            <a:endParaRPr lang="en-US"/>
          </a:p>
        </p:txBody>
      </p:sp>
      <p:sp>
        <p:nvSpPr>
          <p:cNvPr id="3" name="CustomShape 2"/>
          <p:cNvSpPr/>
          <p:nvPr/>
        </p:nvSpPr>
        <p:spPr>
          <a:xfrm>
            <a:off x="0" y="0"/>
            <a:ext cx="12191402" cy="365037"/>
          </a:xfrm>
          <a:prstGeom prst="rect">
            <a:avLst/>
          </a:prstGeom>
          <a:solidFill>
            <a:srgbClr val="93A299"/>
          </a:solidFill>
          <a:ln cap="flat">
            <a:noFill/>
            <a:prstDash val="solid"/>
          </a:ln>
        </p:spPr>
        <p:txBody>
          <a:bodyPr lIns="0" tIns="0" rIns="0" bIns="0"/>
          <a:lstStyle/>
          <a:p>
            <a:endParaRPr lang="en-US"/>
          </a:p>
        </p:txBody>
      </p:sp>
      <p:pic>
        <p:nvPicPr>
          <p:cNvPr id="4" name="Shape 31"/>
          <p:cNvPicPr>
            <a:picLocks noChangeAspect="1"/>
          </p:cNvPicPr>
          <p:nvPr/>
        </p:nvPicPr>
        <p:blipFill>
          <a:blip r:embed="rId15"/>
          <a:stretch>
            <a:fillRect/>
          </a:stretch>
        </p:blipFill>
        <p:spPr>
          <a:xfrm>
            <a:off x="10963802" y="501118"/>
            <a:ext cx="948964" cy="527041"/>
          </a:xfrm>
          <a:prstGeom prst="rect">
            <a:avLst/>
          </a:prstGeom>
          <a:noFill/>
          <a:ln cap="flat">
            <a:noFill/>
          </a:ln>
        </p:spPr>
      </p:pic>
      <p:sp>
        <p:nvSpPr>
          <p:cNvPr id="5" name="PlaceHolder 3"/>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0" compatLnSpc="1">
            <a:noAutofit/>
          </a:bodyPr>
          <a:lstStyle/>
          <a:p>
            <a:pPr lvl="0"/>
            <a:r>
              <a:rPr lang="en-US"/>
              <a:t>Click to edit the title text format</a:t>
            </a:r>
          </a:p>
        </p:txBody>
      </p:sp>
      <p:sp>
        <p:nvSpPr>
          <p:cNvPr id="6" name="PlaceHolder 4"/>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13" r:id="rId13"/>
  </p:sldLayoutIdLst>
  <p:txStyles>
    <p:titleStyle>
      <a:lvl1pPr marL="0" marR="0" lvl="0" indent="0" defTabSz="914400" rtl="0" fontAlgn="auto" hangingPunct="1">
        <a:lnSpc>
          <a:spcPct val="100000"/>
        </a:lnSpc>
        <a:spcBef>
          <a:spcPts val="0"/>
        </a:spcBef>
        <a:spcAft>
          <a:spcPts val="0"/>
        </a:spcAft>
        <a:buNone/>
        <a:tabLst/>
        <a:defRPr lang="en-US" sz="1800" b="0" i="0" u="none" strike="noStrike" kern="0" cap="none" spc="-1" baseline="0">
          <a:solidFill>
            <a:srgbClr val="000000"/>
          </a:solidFill>
          <a:uFillTx/>
          <a:latin typeface="Arial"/>
        </a:defRPr>
      </a:lvl1pPr>
    </p:titleStyle>
    <p:bodyStyle>
      <a:lvl1pPr marL="431999" marR="0" lvl="0" indent="-323999" defTabSz="914400" rtl="0" fontAlgn="auto" hangingPunct="1">
        <a:lnSpc>
          <a:spcPct val="100000"/>
        </a:lnSpc>
        <a:spcBef>
          <a:spcPts val="141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1pPr>
      <a:lvl2pPr marL="863998" marR="0" lvl="1" indent="-323999" defTabSz="914400" rtl="0" fontAlgn="auto" hangingPunct="1">
        <a:lnSpc>
          <a:spcPct val="100000"/>
        </a:lnSpc>
        <a:spcBef>
          <a:spcPts val="113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2pPr>
      <a:lvl3pPr marL="1295997" marR="0" lvl="2" indent="-287999" defTabSz="914400" rtl="0" fontAlgn="auto" hangingPunct="1">
        <a:lnSpc>
          <a:spcPct val="100000"/>
        </a:lnSpc>
        <a:spcBef>
          <a:spcPts val="850"/>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3pPr>
      <a:lvl4pPr marL="1727996" marR="0" lvl="3" indent="-215999" defTabSz="914400" rtl="0" fontAlgn="auto" hangingPunct="1">
        <a:lnSpc>
          <a:spcPct val="100000"/>
        </a:lnSpc>
        <a:spcBef>
          <a:spcPts val="56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4pPr>
      <a:lvl5pPr marL="2159995" marR="0" lvl="4"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5pPr>
      <a:lvl6pPr marL="2592003" marR="0" lvl="5"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6pPr>
      <a:lvl7pPr marL="3024003" marR="0" lvl="6"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220681"/>
            <a:ext cx="12191402" cy="227877"/>
          </a:xfrm>
          <a:prstGeom prst="rect">
            <a:avLst/>
          </a:prstGeom>
          <a:solidFill>
            <a:srgbClr val="FFFFFF"/>
          </a:solidFill>
          <a:ln cap="flat">
            <a:noFill/>
            <a:prstDash val="solid"/>
          </a:ln>
        </p:spPr>
        <p:txBody>
          <a:bodyPr lIns="0" tIns="0" rIns="0" bIns="0"/>
          <a:lstStyle/>
          <a:p>
            <a:endParaRPr lang="en-US"/>
          </a:p>
        </p:txBody>
      </p:sp>
      <p:sp>
        <p:nvSpPr>
          <p:cNvPr id="3" name="CustomShape 2"/>
          <p:cNvSpPr/>
          <p:nvPr/>
        </p:nvSpPr>
        <p:spPr>
          <a:xfrm>
            <a:off x="0" y="0"/>
            <a:ext cx="12191402" cy="365037"/>
          </a:xfrm>
          <a:prstGeom prst="rect">
            <a:avLst/>
          </a:prstGeom>
          <a:solidFill>
            <a:srgbClr val="93A299"/>
          </a:solidFill>
          <a:ln cap="flat">
            <a:noFill/>
            <a:prstDash val="solid"/>
          </a:ln>
        </p:spPr>
        <p:txBody>
          <a:bodyPr lIns="0" tIns="0" rIns="0" bIns="0"/>
          <a:lstStyle/>
          <a:p>
            <a:endParaRPr lang="en-US"/>
          </a:p>
        </p:txBody>
      </p:sp>
      <p:pic>
        <p:nvPicPr>
          <p:cNvPr id="4" name="Shape 29"/>
          <p:cNvPicPr>
            <a:picLocks noChangeAspect="1"/>
          </p:cNvPicPr>
          <p:nvPr/>
        </p:nvPicPr>
        <p:blipFill>
          <a:blip r:embed="rId14"/>
          <a:stretch>
            <a:fillRect/>
          </a:stretch>
        </p:blipFill>
        <p:spPr>
          <a:xfrm>
            <a:off x="10963802" y="501118"/>
            <a:ext cx="948964" cy="527041"/>
          </a:xfrm>
          <a:prstGeom prst="rect">
            <a:avLst/>
          </a:prstGeom>
          <a:noFill/>
          <a:ln cap="flat">
            <a:noFill/>
          </a:ln>
        </p:spPr>
      </p:pic>
      <p:sp>
        <p:nvSpPr>
          <p:cNvPr id="5" name="PlaceHolder 3"/>
          <p:cNvSpPr txBox="1">
            <a:spLocks noGrp="1"/>
          </p:cNvSpPr>
          <p:nvPr>
            <p:ph type="title"/>
          </p:nvPr>
        </p:nvSpPr>
        <p:spPr>
          <a:xfrm>
            <a:off x="609484" y="273597"/>
            <a:ext cx="10972077" cy="1144435"/>
          </a:xfrm>
          <a:prstGeom prst="rect">
            <a:avLst/>
          </a:prstGeom>
          <a:noFill/>
          <a:ln>
            <a:noFill/>
          </a:ln>
        </p:spPr>
        <p:txBody>
          <a:bodyPr vert="horz" wrap="square" lIns="0" tIns="0" rIns="0" bIns="0" anchor="ctr" anchorCtr="0" compatLnSpc="1">
            <a:noAutofit/>
          </a:bodyPr>
          <a:lstStyle/>
          <a:p>
            <a:pPr lvl="0"/>
            <a:r>
              <a:rPr lang="en-US"/>
              <a:t>Click to edit the title text format</a:t>
            </a:r>
          </a:p>
        </p:txBody>
      </p:sp>
      <p:sp>
        <p:nvSpPr>
          <p:cNvPr id="6" name="PlaceHolder 4"/>
          <p:cNvSpPr txBox="1">
            <a:spLocks noGrp="1"/>
          </p:cNvSpPr>
          <p:nvPr>
            <p:ph type="body" idx="1"/>
          </p:nvPr>
        </p:nvSpPr>
        <p:spPr>
          <a:xfrm>
            <a:off x="609484" y="1604515"/>
            <a:ext cx="5353921" cy="3976917"/>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
        <p:nvSpPr>
          <p:cNvPr id="7" name="PlaceHolder 5"/>
          <p:cNvSpPr txBox="1">
            <a:spLocks noGrp="1"/>
          </p:cNvSpPr>
          <p:nvPr>
            <p:ph type="body" sz="quarter" idx="4294967295"/>
          </p:nvPr>
        </p:nvSpPr>
        <p:spPr>
          <a:xfrm>
            <a:off x="6231956" y="1604515"/>
            <a:ext cx="5353921" cy="3976917"/>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marL="0" marR="0" lvl="0" indent="0" defTabSz="914400" rtl="0" fontAlgn="auto" hangingPunct="1">
        <a:lnSpc>
          <a:spcPct val="100000"/>
        </a:lnSpc>
        <a:spcBef>
          <a:spcPts val="0"/>
        </a:spcBef>
        <a:spcAft>
          <a:spcPts val="0"/>
        </a:spcAft>
        <a:buNone/>
        <a:tabLst/>
        <a:defRPr lang="en-US" sz="1800" b="0" i="0" u="none" strike="noStrike" kern="0" cap="none" spc="-1" baseline="0">
          <a:solidFill>
            <a:srgbClr val="000000"/>
          </a:solidFill>
          <a:uFillTx/>
          <a:latin typeface="Arial"/>
        </a:defRPr>
      </a:lvl1pPr>
    </p:titleStyle>
    <p:bodyStyle>
      <a:lvl1pPr marL="431999" marR="0" lvl="0" indent="-323999" defTabSz="914400" rtl="0" fontAlgn="auto" hangingPunct="1">
        <a:lnSpc>
          <a:spcPct val="100000"/>
        </a:lnSpc>
        <a:spcBef>
          <a:spcPts val="141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1pPr>
      <a:lvl2pPr marL="863998" marR="0" lvl="1" indent="-323999" defTabSz="914400" rtl="0" fontAlgn="auto" hangingPunct="1">
        <a:lnSpc>
          <a:spcPct val="100000"/>
        </a:lnSpc>
        <a:spcBef>
          <a:spcPts val="113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2pPr>
      <a:lvl3pPr marL="1295997" marR="0" lvl="2" indent="-287999" defTabSz="914400" rtl="0" fontAlgn="auto" hangingPunct="1">
        <a:lnSpc>
          <a:spcPct val="100000"/>
        </a:lnSpc>
        <a:spcBef>
          <a:spcPts val="850"/>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3pPr>
      <a:lvl4pPr marL="1727996" marR="0" lvl="3" indent="-215999" defTabSz="914400" rtl="0" fontAlgn="auto" hangingPunct="1">
        <a:lnSpc>
          <a:spcPct val="100000"/>
        </a:lnSpc>
        <a:spcBef>
          <a:spcPts val="56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4pPr>
      <a:lvl5pPr marL="2159995" marR="0" lvl="4" indent="-215999" defTabSz="914400" rtl="0" fontAlgn="auto" hangingPunct="1">
        <a:lnSpc>
          <a:spcPct val="100000"/>
        </a:lnSpc>
        <a:spcBef>
          <a:spcPts val="28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5pPr>
      <a:lvl6pPr marL="2592003" marR="0" lvl="5" indent="-215999" defTabSz="914400" rtl="0" fontAlgn="auto" hangingPunct="1">
        <a:lnSpc>
          <a:spcPct val="100000"/>
        </a:lnSpc>
        <a:spcBef>
          <a:spcPts val="28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6pPr>
      <a:lvl7pPr marL="3024003" marR="0" lvl="6" indent="-215999" defTabSz="914400" rtl="0" fontAlgn="auto" hangingPunct="1">
        <a:lnSpc>
          <a:spcPct val="100000"/>
        </a:lnSpc>
        <a:spcBef>
          <a:spcPts val="28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2" name="CustomShape 1"/>
          <p:cNvSpPr/>
          <p:nvPr/>
        </p:nvSpPr>
        <p:spPr>
          <a:xfrm>
            <a:off x="0" y="220681"/>
            <a:ext cx="12191402" cy="227877"/>
          </a:xfrm>
          <a:prstGeom prst="rect">
            <a:avLst/>
          </a:prstGeom>
          <a:solidFill>
            <a:srgbClr val="FFFFFF"/>
          </a:solidFill>
          <a:ln cap="flat">
            <a:noFill/>
            <a:prstDash val="solid"/>
          </a:ln>
        </p:spPr>
        <p:txBody>
          <a:bodyPr lIns="0" tIns="0" rIns="0" bIns="0"/>
          <a:lstStyle/>
          <a:p>
            <a:endParaRPr lang="en-US"/>
          </a:p>
        </p:txBody>
      </p:sp>
      <p:sp>
        <p:nvSpPr>
          <p:cNvPr id="3" name="CustomShape 2"/>
          <p:cNvSpPr/>
          <p:nvPr/>
        </p:nvSpPr>
        <p:spPr>
          <a:xfrm>
            <a:off x="0" y="0"/>
            <a:ext cx="12191402" cy="365037"/>
          </a:xfrm>
          <a:prstGeom prst="rect">
            <a:avLst/>
          </a:prstGeom>
          <a:solidFill>
            <a:srgbClr val="93A299"/>
          </a:solidFill>
          <a:ln cap="flat">
            <a:noFill/>
            <a:prstDash val="solid"/>
          </a:ln>
        </p:spPr>
        <p:txBody>
          <a:bodyPr lIns="0" tIns="0" rIns="0" bIns="0"/>
          <a:lstStyle/>
          <a:p>
            <a:endParaRPr lang="en-US"/>
          </a:p>
        </p:txBody>
      </p:sp>
      <p:sp>
        <p:nvSpPr>
          <p:cNvPr id="4" name="CustomShape 3"/>
          <p:cNvSpPr/>
          <p:nvPr/>
        </p:nvSpPr>
        <p:spPr>
          <a:xfrm>
            <a:off x="975244" y="4599358"/>
            <a:ext cx="10464119" cy="72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3"/>
                </a:lnTo>
              </a:path>
            </a:pathLst>
          </a:custGeom>
          <a:noFill/>
          <a:ln w="19083" cap="flat">
            <a:solidFill>
              <a:srgbClr val="F3F2DC"/>
            </a:solidFill>
            <a:prstDash val="solid"/>
            <a:round/>
          </a:ln>
        </p:spPr>
        <p:txBody>
          <a:bodyPr lIns="0" tIns="0" rIns="0" bIns="0"/>
          <a:lstStyle/>
          <a:p>
            <a:endParaRPr lang="en-US"/>
          </a:p>
        </p:txBody>
      </p:sp>
      <p:sp>
        <p:nvSpPr>
          <p:cNvPr id="5" name="PlaceHolder 4"/>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0" compatLnSpc="1">
            <a:noAutofit/>
          </a:bodyPr>
          <a:lstStyle/>
          <a:p>
            <a:pPr lvl="0"/>
            <a:r>
              <a:rPr lang="en-US"/>
              <a:t>Click to edit the title text format</a:t>
            </a:r>
          </a:p>
        </p:txBody>
      </p:sp>
      <p:sp>
        <p:nvSpPr>
          <p:cNvPr id="6" name="PlaceHolder 5"/>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marL="0" marR="0" lvl="0" indent="0" defTabSz="914400" rtl="0" fontAlgn="auto" hangingPunct="1">
        <a:lnSpc>
          <a:spcPct val="100000"/>
        </a:lnSpc>
        <a:spcBef>
          <a:spcPts val="0"/>
        </a:spcBef>
        <a:spcAft>
          <a:spcPts val="0"/>
        </a:spcAft>
        <a:buNone/>
        <a:tabLst/>
        <a:defRPr lang="en-US" sz="1800" b="0" i="0" u="none" strike="noStrike" kern="0" cap="none" spc="-1" baseline="0">
          <a:solidFill>
            <a:srgbClr val="000000"/>
          </a:solidFill>
          <a:uFillTx/>
          <a:latin typeface="Arial"/>
        </a:defRPr>
      </a:lvl1pPr>
    </p:titleStyle>
    <p:bodyStyle>
      <a:lvl1pPr marL="431999" marR="0" lvl="0" indent="-323999" defTabSz="914400" rtl="0" fontAlgn="auto" hangingPunct="1">
        <a:lnSpc>
          <a:spcPct val="100000"/>
        </a:lnSpc>
        <a:spcBef>
          <a:spcPts val="141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1pPr>
      <a:lvl2pPr marL="863998" marR="0" lvl="1" indent="-323999" defTabSz="914400" rtl="0" fontAlgn="auto" hangingPunct="1">
        <a:lnSpc>
          <a:spcPct val="100000"/>
        </a:lnSpc>
        <a:spcBef>
          <a:spcPts val="113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2pPr>
      <a:lvl3pPr marL="1295997" marR="0" lvl="2" indent="-287999" defTabSz="914400" rtl="0" fontAlgn="auto" hangingPunct="1">
        <a:lnSpc>
          <a:spcPct val="100000"/>
        </a:lnSpc>
        <a:spcBef>
          <a:spcPts val="850"/>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3pPr>
      <a:lvl4pPr marL="1727996" marR="0" lvl="3" indent="-215999" defTabSz="914400" rtl="0" fontAlgn="auto" hangingPunct="1">
        <a:lnSpc>
          <a:spcPct val="100000"/>
        </a:lnSpc>
        <a:spcBef>
          <a:spcPts val="56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4pPr>
      <a:lvl5pPr marL="2159995" marR="0" lvl="4"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5pPr>
      <a:lvl6pPr marL="2592003" marR="0" lvl="5"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6pPr>
      <a:lvl7pPr marL="3024003" marR="0" lvl="6"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19580908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420903044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extLst>
      <p:ext uri="{BB962C8B-B14F-4D97-AF65-F5344CB8AC3E}">
        <p14:creationId xmlns:p14="http://schemas.microsoft.com/office/powerpoint/2010/main" val="366427337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2.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148">
    <p:spTree>
      <p:nvGrpSpPr>
        <p:cNvPr id="1" name=""/>
        <p:cNvGrpSpPr/>
        <p:nvPr/>
      </p:nvGrpSpPr>
      <p:grpSpPr>
        <a:xfrm>
          <a:off x="0" y="0"/>
          <a:ext cx="0" cy="0"/>
          <a:chOff x="0" y="0"/>
          <a:chExt cx="0" cy="0"/>
        </a:xfrm>
      </p:grpSpPr>
      <p:pic>
        <p:nvPicPr>
          <p:cNvPr id="2" name="Picture 3" descr="A close up of text on a white background&#10;&#10;Description automatically generated"/>
          <p:cNvPicPr>
            <a:picLocks noChangeAspect="1"/>
          </p:cNvPicPr>
          <p:nvPr/>
        </p:nvPicPr>
        <p:blipFill>
          <a:blip r:embed="rId3"/>
          <a:stretch>
            <a:fillRect/>
          </a:stretch>
        </p:blipFill>
        <p:spPr>
          <a:xfrm>
            <a:off x="1082466" y="897200"/>
            <a:ext cx="2582073" cy="1437400"/>
          </a:xfrm>
          <a:prstGeom prst="rect">
            <a:avLst/>
          </a:prstGeom>
          <a:noFill/>
          <a:ln cap="flat">
            <a:noFill/>
          </a:ln>
        </p:spPr>
      </p:pic>
      <p:sp>
        <p:nvSpPr>
          <p:cNvPr id="3" name="CustomShape 1"/>
          <p:cNvSpPr/>
          <p:nvPr/>
        </p:nvSpPr>
        <p:spPr>
          <a:xfrm>
            <a:off x="914400" y="1371600"/>
            <a:ext cx="10464119" cy="1926357"/>
          </a:xfrm>
          <a:prstGeom prst="rect">
            <a:avLst/>
          </a:prstGeom>
          <a:noFill/>
          <a:ln cap="flat">
            <a:noFill/>
            <a:prstDash val="solid"/>
          </a:ln>
        </p:spPr>
        <p:txBody>
          <a:bodyPr vert="horz" wrap="square" lIns="90004" tIns="44997" rIns="90004" bIns="44997" anchor="b" anchorCtr="0" compatLnSpc="1">
            <a:noAutofit/>
          </a:bodyPr>
          <a:lstStyle/>
          <a:p>
            <a:pPr defTabSz="457200">
              <a:defRPr sz="1800" b="0" i="0" u="none" strike="noStrike" kern="0" cap="none" spc="0" baseline="0">
                <a:solidFill>
                  <a:srgbClr val="000000"/>
                </a:solidFill>
                <a:uFillTx/>
              </a:defRPr>
            </a:pPr>
            <a:r>
              <a:rPr lang="en-US" sz="5400" spc="-1" dirty="0">
                <a:solidFill>
                  <a:srgbClr val="E56B45"/>
                </a:solidFill>
                <a:latin typeface="Roboto"/>
              </a:rPr>
              <a:t>Reference Training Slides</a:t>
            </a:r>
            <a:endParaRPr lang="en-US" dirty="0"/>
          </a:p>
        </p:txBody>
      </p:sp>
      <p:sp>
        <p:nvSpPr>
          <p:cNvPr id="4" name="CustomShape 2"/>
          <p:cNvSpPr/>
          <p:nvPr/>
        </p:nvSpPr>
        <p:spPr>
          <a:xfrm>
            <a:off x="914400" y="3505315"/>
            <a:ext cx="10459080" cy="2778843"/>
          </a:xfrm>
          <a:prstGeom prst="rect">
            <a:avLst/>
          </a:prstGeom>
          <a:noFill/>
          <a:ln cap="flat">
            <a:noFill/>
            <a:prstDash val="solid"/>
          </a:ln>
        </p:spPr>
        <p:txBody>
          <a:bodyPr vert="horz" wrap="square" lIns="90004" tIns="44997" rIns="90004" bIns="44997" anchor="t" anchorCtr="0" compatLnSpc="1">
            <a:noAutofit/>
          </a:bodyPr>
          <a:lstStyle/>
          <a:p>
            <a:pPr defTabSz="457200">
              <a:lnSpc>
                <a:spcPct val="90000"/>
              </a:lnSpc>
              <a:defRPr sz="1800" b="0" i="0" u="none" strike="noStrike" kern="0" cap="none" spc="0" baseline="0">
                <a:solidFill>
                  <a:srgbClr val="000000"/>
                </a:solidFill>
                <a:uFillTx/>
              </a:defRPr>
            </a:pPr>
            <a:r>
              <a:rPr lang="it-IT" sz="2550" spc="-1" dirty="0">
                <a:solidFill>
                  <a:srgbClr val="292934"/>
                </a:solidFill>
                <a:latin typeface="Roboto"/>
                <a:ea typeface="Roboto"/>
                <a:cs typeface="DejaVu Sans"/>
              </a:rPr>
              <a:t>Open Source Training per ISO 5230:2020</a:t>
            </a:r>
          </a:p>
          <a:p>
            <a:pPr lvl="0" defTabSz="457200">
              <a:lnSpc>
                <a:spcPct val="90000"/>
              </a:lnSpc>
              <a:defRPr sz="1800" b="0" i="0" u="none" strike="noStrike" kern="0" cap="none" spc="0" baseline="0">
                <a:solidFill>
                  <a:srgbClr val="000000"/>
                </a:solidFill>
                <a:uFillTx/>
              </a:defRPr>
            </a:pPr>
            <a:endParaRPr lang="it-IT" sz="2590" b="0" i="0" u="none" strike="noStrike" kern="1200" cap="none" spc="-1" baseline="0" dirty="0">
              <a:solidFill>
                <a:srgbClr val="292934"/>
              </a:solidFill>
              <a:uFillTx/>
              <a:latin typeface="Roboto"/>
              <a:ea typeface="Roboto"/>
              <a:cs typeface="DejaVu Sans"/>
            </a:endParaRPr>
          </a:p>
          <a:p>
            <a:pPr lvl="0" defTabSz="457200">
              <a:lnSpc>
                <a:spcPct val="90000"/>
              </a:lnSpc>
              <a:defRPr sz="1800" b="0" i="0" u="none" strike="noStrike" kern="0" cap="none" spc="0" baseline="0">
                <a:solidFill>
                  <a:srgbClr val="000000"/>
                </a:solidFill>
                <a:uFillTx/>
              </a:defRPr>
            </a:pPr>
            <a:r>
              <a:rPr lang="it-IT" sz="2220" spc="-1" dirty="0">
                <a:solidFill>
                  <a:srgbClr val="292934"/>
                </a:solidFill>
                <a:latin typeface="Roboto"/>
                <a:ea typeface="Roboto"/>
                <a:cs typeface="DejaVu Sans"/>
              </a:rPr>
              <a:t>Rilasciato sotto CC0-1.0. </a:t>
            </a:r>
          </a:p>
          <a:p>
            <a:pPr lvl="0" defTabSz="457200">
              <a:lnSpc>
                <a:spcPct val="90000"/>
              </a:lnSpc>
              <a:defRPr sz="1800" b="0" i="0" u="none" strike="noStrike" kern="0" cap="none" spc="0" baseline="0">
                <a:solidFill>
                  <a:srgbClr val="000000"/>
                </a:solidFill>
                <a:uFillTx/>
              </a:defRPr>
            </a:pPr>
            <a:r>
              <a:rPr lang="it-IT" sz="2220" spc="-1" dirty="0">
                <a:solidFill>
                  <a:srgbClr val="292934"/>
                </a:solidFill>
                <a:latin typeface="Roboto"/>
                <a:ea typeface="Roboto"/>
                <a:cs typeface="DejaVu Sans"/>
              </a:rPr>
              <a:t>È possibile utilizzare, modificare e condividere queste diapositive senza limitazioni.</a:t>
            </a:r>
          </a:p>
          <a:p>
            <a:pPr lvl="0" defTabSz="457200">
              <a:lnSpc>
                <a:spcPct val="90000"/>
              </a:lnSpc>
              <a:defRPr sz="1800" b="0" i="0" u="none" strike="noStrike" kern="0" cap="none" spc="0" baseline="0">
                <a:solidFill>
                  <a:srgbClr val="000000"/>
                </a:solidFill>
                <a:uFillTx/>
              </a:defRPr>
            </a:pPr>
            <a:r>
              <a:rPr lang="it-IT" sz="2220" spc="-1" dirty="0">
                <a:solidFill>
                  <a:srgbClr val="292934"/>
                </a:solidFill>
                <a:latin typeface="Roboto"/>
                <a:ea typeface="Roboto"/>
                <a:cs typeface="DejaVu Sans"/>
              </a:rPr>
              <a:t>Vengono fornite senza garanzia.</a:t>
            </a:r>
          </a:p>
          <a:p>
            <a:pPr lvl="0" defTabSz="457200">
              <a:lnSpc>
                <a:spcPct val="90000"/>
              </a:lnSpc>
              <a:defRPr sz="1800" b="0" i="0" u="none" strike="noStrike" kern="0" cap="none" spc="0" baseline="0">
                <a:solidFill>
                  <a:srgbClr val="000000"/>
                </a:solidFill>
                <a:uFillTx/>
              </a:defRPr>
            </a:pPr>
            <a:endParaRPr lang="en-US" sz="1400" b="0" i="0" u="none" strike="noStrike" kern="1200" cap="none" spc="-1" baseline="0" dirty="0">
              <a:solidFill>
                <a:srgbClr val="292934"/>
              </a:solidFill>
              <a:uFillTx/>
              <a:latin typeface="Roboto"/>
              <a:ea typeface="Roboto Condensed"/>
              <a:cs typeface="DejaVu Sans"/>
            </a:endParaRPr>
          </a:p>
          <a:p>
            <a:pPr lvl="0" defTabSz="457200">
              <a:lnSpc>
                <a:spcPct val="90000"/>
              </a:lnSpc>
              <a:defRPr sz="1800" b="0" i="0" u="none" strike="noStrike" kern="0" cap="none" spc="0" baseline="0">
                <a:solidFill>
                  <a:srgbClr val="000000"/>
                </a:solidFill>
                <a:uFillTx/>
              </a:defRPr>
            </a:pPr>
            <a:r>
              <a:rPr lang="it-IT" sz="1400" spc="-1" dirty="0">
                <a:solidFill>
                  <a:srgbClr val="292934"/>
                </a:solidFill>
                <a:latin typeface="Roboto"/>
                <a:ea typeface="Roboto Condensed"/>
                <a:cs typeface="DejaVu Sans"/>
              </a:rPr>
              <a:t>Queste diapositive seguono la legge statunitense. Diverse giurisdizioni legali possono avere requisiti legali diversi</a:t>
            </a:r>
            <a:endParaRPr lang="en-US" sz="1400" b="0" i="0" u="none" strike="noStrike" kern="1200" cap="none" spc="-1" baseline="0" dirty="0">
              <a:solidFill>
                <a:srgbClr val="292934"/>
              </a:solidFill>
              <a:uFillTx/>
              <a:latin typeface="Roboto"/>
              <a:ea typeface="DejaVu Sans"/>
              <a:cs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dirty="0">
                <a:solidFill>
                  <a:srgbClr val="D2533C"/>
                </a:solidFill>
                <a:uFillTx/>
                <a:latin typeface="Roboto" pitchFamily="18"/>
                <a:ea typeface="Roboto" pitchFamily="2"/>
                <a:cs typeface="DejaVu Sans" pitchFamily="2"/>
              </a:rPr>
              <a:t>Verifica</a:t>
            </a:r>
            <a:r>
              <a:rPr lang="it-IT" sz="4000" b="0" i="0" u="none" strike="noStrike" kern="1200" cap="none" spc="0" dirty="0">
                <a:solidFill>
                  <a:srgbClr val="D2533C"/>
                </a:solidFill>
                <a:uFillTx/>
                <a:latin typeface="Roboto" pitchFamily="18"/>
                <a:ea typeface="Roboto" pitchFamily="2"/>
                <a:cs typeface="DejaVu Sans" pitchFamily="2"/>
              </a:rPr>
              <a:t> le tue conoscenze</a:t>
            </a:r>
            <a:endParaRPr lang="it-IT" sz="4000" b="0" i="0" u="none" strike="noStrike" kern="1200" cap="none" spc="0" baseline="0" dirty="0">
              <a:solidFill>
                <a:srgbClr val="D2533C"/>
              </a:solidFill>
              <a:uFillTx/>
              <a:latin typeface="Roboto" pitchFamily="18"/>
              <a:ea typeface="Roboto" pitchFamily="2"/>
              <a:cs typeface="DejaVu Sans" pitchFamily="2"/>
            </a:endParaRPr>
          </a:p>
        </p:txBody>
      </p:sp>
      <p:sp>
        <p:nvSpPr>
          <p:cNvPr id="3" name="CustomShape 2"/>
          <p:cNvSpPr/>
          <p:nvPr/>
        </p:nvSpPr>
        <p:spPr>
          <a:xfrm>
            <a:off x="923763" y="1682276"/>
            <a:ext cx="10514877" cy="4267440"/>
          </a:xfrm>
          <a:prstGeom prst="rect">
            <a:avLst/>
          </a:prstGeom>
          <a:noFill/>
          <a:ln cap="flat">
            <a:noFill/>
            <a:prstDash val="solid"/>
          </a:ln>
        </p:spPr>
        <p:txBody>
          <a:bodyPr vert="horz" wrap="square" lIns="90004" tIns="44997" rIns="90004" bIns="44997" anchor="t" anchorCtr="0" compatLnSpc="0">
            <a:noAutofit/>
          </a:bodyPr>
          <a:lstStyle/>
          <a:p>
            <a:pPr marL="182880" marR="0" lvl="0" indent="-182157"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Che tipo di materiali sono protetti dalla legge del copyright?</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Quali sono diritti di copyright più importanti per il software?</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Può essere richiesto il brevetto per un software?</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Quali diritti vengono concessi al possessore del brevetto?</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Se si sviluppa autonomamente il software, è possibile che </a:t>
            </a:r>
            <a:r>
              <a:rPr lang="it-IT" sz="2400" dirty="0">
                <a:solidFill>
                  <a:srgbClr val="292934"/>
                </a:solidFill>
                <a:latin typeface="Roboto" pitchFamily="18"/>
                <a:ea typeface="Roboto" pitchFamily="2"/>
                <a:cs typeface="DejaVu Sans" pitchFamily="2"/>
              </a:rPr>
              <a:t>si</a:t>
            </a:r>
            <a:r>
              <a:rPr lang="it-IT" sz="2400" b="0" i="0" u="none" strike="noStrike" kern="1200" cap="none" spc="0" baseline="0" dirty="0">
                <a:solidFill>
                  <a:srgbClr val="292934"/>
                </a:solidFill>
                <a:uFillTx/>
                <a:latin typeface="Roboto" pitchFamily="18"/>
                <a:ea typeface="Roboto" pitchFamily="2"/>
                <a:cs typeface="DejaVu Sans" pitchFamily="2"/>
              </a:rPr>
              <a:t> abbia bisogno di una licenza di copyright da parte di terzi per quel software? Una licenza di brevetto?</a:t>
            </a:r>
          </a:p>
          <a:p>
            <a:pPr marL="0" marR="0" lvl="0" indent="0" algn="l" defTabSz="9144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it-IT" sz="2400" b="0" i="0" u="none" strike="noStrike" kern="1200" cap="none" spc="0" baseline="0" dirty="0">
              <a:solidFill>
                <a:srgbClr val="000000"/>
              </a:solidFill>
              <a:uFillTx/>
              <a:latin typeface="Arial" pitchFamily="18"/>
              <a:ea typeface="DejaVu Sans" pitchFamily="2"/>
              <a:cs typeface="DejaVu Sans" pitchFamily="2"/>
            </a:endParaRPr>
          </a:p>
        </p:txBody>
      </p:sp>
    </p:spTree>
    <p:extLst>
      <p:ext uri="{BB962C8B-B14F-4D97-AF65-F5344CB8AC3E}">
        <p14:creationId xmlns:p14="http://schemas.microsoft.com/office/powerpoint/2010/main" val="246264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CustomShape 1"/>
          <p:cNvSpPr/>
          <p:nvPr/>
        </p:nvSpPr>
        <p:spPr>
          <a:xfrm>
            <a:off x="963000" y="2362315"/>
            <a:ext cx="10362602" cy="2199598"/>
          </a:xfrm>
          <a:prstGeom prst="rect">
            <a:avLst/>
          </a:prstGeom>
          <a:noFill/>
          <a:ln cap="flat">
            <a:noFill/>
            <a:prstDash val="solid"/>
          </a:ln>
        </p:spPr>
        <p:txBody>
          <a:bodyPr vert="horz" wrap="square" lIns="90004" tIns="44997" rIns="90004" bIns="44997"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a:solidFill>
                  <a:srgbClr val="F3F2DC"/>
                </a:solidFill>
                <a:uFillTx/>
                <a:latin typeface="Roboto"/>
                <a:ea typeface="Roboto"/>
                <a:cs typeface="DejaVu Sans"/>
              </a:rPr>
              <a:t>CAPITOLO 2</a:t>
            </a:r>
            <a:endParaRPr lang="en-US" sz="32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963000" y="4626717"/>
            <a:ext cx="10768752" cy="1499396"/>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800" b="0" i="0" u="none" strike="noStrike" kern="1200" cap="none" spc="-1" baseline="0" dirty="0" err="1">
                <a:solidFill>
                  <a:srgbClr val="F3F2DC"/>
                </a:solidFill>
                <a:uFillTx/>
                <a:latin typeface="Roboto"/>
                <a:ea typeface="Roboto"/>
                <a:cs typeface="DejaVu Sans"/>
              </a:rPr>
              <a:t>Introduzione</a:t>
            </a:r>
            <a:r>
              <a:rPr lang="en-US" sz="4800" b="0" i="0" u="none" strike="noStrike" kern="1200" cap="none" spc="-1" dirty="0">
                <a:solidFill>
                  <a:srgbClr val="F3F2DC"/>
                </a:solidFill>
                <a:uFillTx/>
                <a:latin typeface="Roboto"/>
                <a:ea typeface="Roboto"/>
                <a:cs typeface="DejaVu Sans"/>
              </a:rPr>
              <a:t> </a:t>
            </a:r>
            <a:r>
              <a:rPr lang="en-US" sz="4800" b="0" i="0" u="none" strike="noStrike" kern="1200" cap="none" spc="-1" dirty="0" err="1">
                <a:solidFill>
                  <a:srgbClr val="F3F2DC"/>
                </a:solidFill>
                <a:uFillTx/>
                <a:latin typeface="Roboto"/>
                <a:ea typeface="Roboto"/>
                <a:cs typeface="DejaVu Sans"/>
              </a:rPr>
              <a:t>alle</a:t>
            </a:r>
            <a:r>
              <a:rPr lang="en-US" sz="4800" b="0" i="0" u="none" strike="noStrike" kern="1200" cap="none" spc="-1" dirty="0">
                <a:solidFill>
                  <a:srgbClr val="F3F2DC"/>
                </a:solidFill>
                <a:uFillTx/>
                <a:latin typeface="Roboto"/>
                <a:ea typeface="Roboto"/>
                <a:cs typeface="DejaVu Sans"/>
              </a:rPr>
              <a:t> </a:t>
            </a:r>
            <a:r>
              <a:rPr lang="en-US" sz="4800" b="0" i="0" u="none" strike="noStrike" kern="1200" cap="none" spc="-1" dirty="0" err="1">
                <a:solidFill>
                  <a:srgbClr val="F3F2DC"/>
                </a:solidFill>
                <a:uFillTx/>
                <a:latin typeface="Roboto"/>
                <a:ea typeface="Roboto"/>
                <a:cs typeface="DejaVu Sans"/>
              </a:rPr>
              <a:t>Licenze</a:t>
            </a:r>
            <a:r>
              <a:rPr lang="en-US" sz="4800" b="0" i="0" u="none" strike="noStrike" kern="1200" cap="none" spc="-1" baseline="0" dirty="0">
                <a:solidFill>
                  <a:srgbClr val="F3F2DC"/>
                </a:solidFill>
                <a:uFillTx/>
                <a:latin typeface="Roboto"/>
                <a:ea typeface="Roboto"/>
                <a:cs typeface="DejaVu Sans"/>
              </a:rPr>
              <a:t> Open Source</a:t>
            </a:r>
            <a:endParaRPr lang="en-US" sz="4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Licenze</a:t>
            </a:r>
            <a:r>
              <a:rPr lang="en-US" sz="4000" b="0" i="0" u="none" strike="noStrike" kern="1200" cap="none" spc="-1" baseline="0">
                <a:solidFill>
                  <a:srgbClr val="D2533C"/>
                </a:solidFill>
                <a:uFillTx/>
                <a:latin typeface="Roboto"/>
                <a:ea typeface="Roboto"/>
                <a:cs typeface="DejaVu Sans"/>
              </a:rPr>
              <a:t> Open </a:t>
            </a:r>
            <a:r>
              <a:rPr lang="en-US" sz="4000" b="0" i="0" u="none" strike="noStrike" kern="1200" cap="none" spc="-1" baseline="0" dirty="0">
                <a:solidFill>
                  <a:srgbClr val="D2533C"/>
                </a:solidFill>
                <a:uFillTx/>
                <a:latin typeface="Roboto"/>
                <a:ea typeface="Roboto"/>
                <a:cs typeface="DejaVu Sans"/>
              </a:rPr>
              <a:t>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marR="0" lvl="0" indent="-181610"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Per </a:t>
            </a:r>
            <a:r>
              <a:rPr lang="en-US" sz="2400" b="0" i="0" u="none" strike="noStrike" kern="1200" cap="none" spc="-1" baseline="0" dirty="0" err="1">
                <a:solidFill>
                  <a:srgbClr val="292934"/>
                </a:solidFill>
                <a:uFillTx/>
                <a:latin typeface="Roboto"/>
                <a:ea typeface="Roboto"/>
                <a:cs typeface="DejaVu Sans"/>
              </a:rPr>
              <a:t>definizione</a:t>
            </a:r>
            <a:r>
              <a:rPr lang="en-US" sz="2400" spc="-1" dirty="0">
                <a:solidFill>
                  <a:srgbClr val="292934"/>
                </a:solidFill>
                <a:latin typeface="Roboto"/>
                <a:ea typeface="Roboto"/>
                <a:cs typeface="DejaVu Sans"/>
              </a:rPr>
              <a:t>, le </a:t>
            </a:r>
            <a:r>
              <a:rPr lang="en-US" sz="2400" spc="-1" dirty="0" err="1">
                <a:solidFill>
                  <a:srgbClr val="292934"/>
                </a:solidFill>
                <a:latin typeface="Roboto"/>
                <a:ea typeface="Roboto"/>
                <a:cs typeface="DejaVu Sans"/>
              </a:rPr>
              <a:t>licenze</a:t>
            </a:r>
            <a:r>
              <a:rPr lang="en-US" sz="2400" spc="-1" dirty="0">
                <a:solidFill>
                  <a:srgbClr val="292934"/>
                </a:solidFill>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Open Source </a:t>
            </a:r>
            <a:r>
              <a:rPr lang="en-US" sz="2400" b="0" i="0" u="none" strike="noStrike" kern="1200" cap="none" spc="-1" baseline="0" dirty="0" err="1">
                <a:solidFill>
                  <a:srgbClr val="292934"/>
                </a:solidFill>
                <a:uFillTx/>
                <a:latin typeface="Roboto"/>
                <a:ea typeface="Roboto"/>
                <a:cs typeface="DejaVu Sans"/>
              </a:rPr>
              <a:t>rendono</a:t>
            </a:r>
            <a:r>
              <a:rPr lang="en-US" sz="2400" b="0" i="0" u="none" strike="noStrike" kern="1200" cap="none" spc="-1" dirty="0">
                <a:solidFill>
                  <a:srgbClr val="292934"/>
                </a:solidFill>
                <a:uFillTx/>
                <a:latin typeface="Roboto"/>
                <a:ea typeface="Roboto"/>
                <a:cs typeface="DejaVu Sans"/>
              </a:rPr>
              <a:t> il </a:t>
            </a:r>
            <a:r>
              <a:rPr lang="en-US" sz="2400" spc="-1" dirty="0" err="1">
                <a:solidFill>
                  <a:srgbClr val="292934"/>
                </a:solidFill>
                <a:latin typeface="Roboto"/>
                <a:ea typeface="Roboto"/>
                <a:cs typeface="DejaVu Sans"/>
              </a:rPr>
              <a:t>codice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sorgente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disponibile</a:t>
            </a:r>
            <a:r>
              <a:rPr lang="en-US" sz="2400" spc="-1" dirty="0">
                <a:solidFill>
                  <a:srgbClr val="292934"/>
                </a:solidFill>
                <a:latin typeface="Roboto"/>
                <a:ea typeface="Roboto"/>
                <a:cs typeface="DejaVu Sans"/>
              </a:rPr>
              <a:t> in base a termini </a:t>
            </a:r>
            <a:r>
              <a:rPr lang="en-US" sz="2400" spc="-1" dirty="0" err="1">
                <a:solidFill>
                  <a:srgbClr val="292934"/>
                </a:solidFill>
                <a:latin typeface="Roboto"/>
                <a:ea typeface="Roboto"/>
                <a:cs typeface="DejaVu Sans"/>
              </a:rPr>
              <a:t>che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regolano</a:t>
            </a:r>
            <a:r>
              <a:rPr lang="en-US" sz="2400" spc="-1" dirty="0">
                <a:solidFill>
                  <a:srgbClr val="292934"/>
                </a:solidFill>
                <a:latin typeface="Roboto"/>
                <a:ea typeface="Roboto"/>
                <a:cs typeface="DejaVu Sans"/>
              </a:rPr>
              <a:t> la </a:t>
            </a:r>
            <a:r>
              <a:rPr lang="en-US" sz="2400" spc="-1" dirty="0" err="1">
                <a:solidFill>
                  <a:srgbClr val="292934"/>
                </a:solidFill>
                <a:latin typeface="Roboto"/>
                <a:ea typeface="Roboto"/>
                <a:cs typeface="DejaVu Sans"/>
              </a:rPr>
              <a:t>modifica</a:t>
            </a:r>
            <a:r>
              <a:rPr lang="en-US" sz="2400" spc="-1" dirty="0">
                <a:solidFill>
                  <a:srgbClr val="292934"/>
                </a:solidFill>
                <a:latin typeface="Roboto"/>
                <a:ea typeface="Roboto"/>
                <a:cs typeface="DejaVu Sans"/>
              </a:rPr>
              <a:t> e la </a:t>
            </a:r>
            <a:r>
              <a:rPr lang="en-US" sz="2400" spc="-1" dirty="0" err="1">
                <a:solidFill>
                  <a:srgbClr val="292934"/>
                </a:solidFill>
                <a:latin typeface="Roboto"/>
                <a:ea typeface="Roboto"/>
                <a:cs typeface="DejaVu Sans"/>
              </a:rPr>
              <a:t>redistribuzione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dello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stesso</a:t>
            </a: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 licenze Open Source possono introdurre condizionamenti relativi alla fornitura di attribuzioni, alla conservazione di dichiarazioni di copyright o a un'offerta scritta per rendere disponibile il codice sorgente.</a:t>
            </a:r>
            <a:endParaRPr lang="en-US" sz="2400" b="0" i="0" u="none" strike="noStrike" kern="1200" cap="none" spc="-1" baseline="0" dirty="0">
              <a:solidFill>
                <a:srgbClr val="000000"/>
              </a:solidFill>
              <a:uFillTx/>
              <a:latin typeface="Arial"/>
              <a:ea typeface="DejaVu Sans"/>
              <a:cs typeface="DejaVu Sans"/>
            </a:endParaRPr>
          </a:p>
          <a:p>
            <a:pPr marL="182880" marR="0" lvl="0" indent="-18161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spc="-1" dirty="0">
                <a:solidFill>
                  <a:srgbClr val="292934"/>
                </a:solidFill>
                <a:latin typeface="Roboto"/>
                <a:ea typeface="Roboto"/>
                <a:cs typeface="DejaVu Sans"/>
              </a:rPr>
              <a:t>Un </a:t>
            </a:r>
            <a:r>
              <a:rPr lang="en-US" sz="2400" spc="-1" dirty="0" err="1">
                <a:solidFill>
                  <a:srgbClr val="292934"/>
                </a:solidFill>
                <a:latin typeface="Roboto"/>
                <a:ea typeface="Roboto"/>
                <a:cs typeface="DejaVu Sans"/>
              </a:rPr>
              <a:t>insieme</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licenze</a:t>
            </a:r>
            <a:r>
              <a:rPr lang="en-US" sz="2400" spc="-1" dirty="0">
                <a:solidFill>
                  <a:srgbClr val="292934"/>
                </a:solidFill>
                <a:latin typeface="Roboto"/>
                <a:ea typeface="Roboto"/>
                <a:cs typeface="DejaVu Sans"/>
              </a:rPr>
              <a:t> note è </a:t>
            </a:r>
            <a:r>
              <a:rPr lang="en-US" sz="2400" spc="-1" dirty="0" err="1">
                <a:solidFill>
                  <a:srgbClr val="292934"/>
                </a:solidFill>
                <a:latin typeface="Roboto"/>
                <a:ea typeface="Roboto"/>
                <a:cs typeface="DejaVu Sans"/>
              </a:rPr>
              <a:t>quello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approvato</a:t>
            </a:r>
            <a:r>
              <a:rPr lang="en-US" sz="2400" spc="-1" dirty="0">
                <a:solidFill>
                  <a:srgbClr val="292934"/>
                </a:solidFill>
                <a:latin typeface="Roboto"/>
                <a:ea typeface="Roboto"/>
                <a:cs typeface="DejaVu Sans"/>
              </a:rPr>
              <a:t> da </a:t>
            </a:r>
            <a:r>
              <a:rPr lang="en-US" sz="2400" b="0" i="0" u="none" strike="noStrike" kern="1200" cap="none" spc="-1" baseline="0" dirty="0">
                <a:solidFill>
                  <a:srgbClr val="292934"/>
                </a:solidFill>
                <a:uFillTx/>
                <a:latin typeface="Roboto"/>
                <a:ea typeface="Roboto"/>
                <a:cs typeface="DejaVu Sans"/>
              </a:rPr>
              <a:t>Open Source Initiative (OSI). </a:t>
            </a:r>
            <a:r>
              <a:rPr lang="en-US" sz="2400" b="0" i="0" u="none" strike="noStrike" kern="1200" cap="none" spc="-1" baseline="0" dirty="0" err="1">
                <a:solidFill>
                  <a:srgbClr val="292934"/>
                </a:solidFill>
                <a:uFillTx/>
                <a:latin typeface="Roboto"/>
                <a:ea typeface="Roboto"/>
                <a:cs typeface="DejaVu Sans"/>
              </a:rPr>
              <a:t>Queste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licenze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basate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sulla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loro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definizione</a:t>
            </a:r>
            <a:r>
              <a:rPr lang="en-US" sz="2400" b="0" i="0" u="none" strike="noStrike" kern="1200" cap="none" spc="-1" baseline="0" dirty="0">
                <a:solidFill>
                  <a:srgbClr val="292934"/>
                </a:solidFill>
                <a:uFillTx/>
                <a:latin typeface="Roboto"/>
                <a:ea typeface="Roboto"/>
                <a:cs typeface="DejaVu Sans"/>
              </a:rPr>
              <a:t> di Open Source, Open Source Definition (OSD). </a:t>
            </a:r>
            <a:r>
              <a:rPr lang="en-US" sz="2400" spc="-1" dirty="0">
                <a:solidFill>
                  <a:srgbClr val="292934"/>
                </a:solidFill>
                <a:latin typeface="Roboto"/>
                <a:ea typeface="Roboto"/>
                <a:cs typeface="DejaVu Sans"/>
              </a:rPr>
              <a:t>Una </a:t>
            </a:r>
            <a:r>
              <a:rPr lang="en-US" sz="2400" spc="-1" dirty="0" err="1">
                <a:solidFill>
                  <a:srgbClr val="292934"/>
                </a:solidFill>
                <a:latin typeface="Roboto"/>
                <a:ea typeface="Roboto"/>
                <a:cs typeface="DejaVu Sans"/>
              </a:rPr>
              <a:t>lista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completa</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licenze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approvate</a:t>
            </a:r>
            <a:r>
              <a:rPr lang="en-US" sz="2400" spc="-1" dirty="0">
                <a:solidFill>
                  <a:srgbClr val="292934"/>
                </a:solidFill>
                <a:latin typeface="Roboto"/>
                <a:ea typeface="Roboto"/>
                <a:cs typeface="DejaVu Sans"/>
              </a:rPr>
              <a:t> da </a:t>
            </a:r>
            <a:r>
              <a:rPr lang="en-US" sz="2400" b="0" i="0" u="none" strike="noStrike" kern="1200" cap="none" spc="-1" baseline="0" dirty="0">
                <a:solidFill>
                  <a:srgbClr val="292934"/>
                </a:solidFill>
                <a:uFillTx/>
                <a:latin typeface="Roboto"/>
                <a:ea typeface="Roboto"/>
                <a:cs typeface="DejaVu Sans"/>
              </a:rPr>
              <a:t>OSI</a:t>
            </a:r>
            <a:r>
              <a:rPr lang="en-US" sz="2400" b="0" i="0" u="none" strike="noStrike" kern="1200" cap="none" spc="-1" dirty="0">
                <a:solidFill>
                  <a:srgbClr val="292934"/>
                </a:solidFill>
                <a:uFillTx/>
                <a:latin typeface="Roboto"/>
                <a:ea typeface="Roboto"/>
                <a:cs typeface="DejaVu Sans"/>
              </a:rPr>
              <a:t> è </a:t>
            </a:r>
            <a:r>
              <a:rPr lang="en-US" sz="2400" b="0" i="0" u="none" strike="noStrike" kern="1200" cap="none" spc="-1" dirty="0" err="1">
                <a:solidFill>
                  <a:srgbClr val="292934"/>
                </a:solidFill>
                <a:uFillTx/>
                <a:latin typeface="Roboto"/>
                <a:ea typeface="Roboto"/>
                <a:cs typeface="DejaVu Sans"/>
              </a:rPr>
              <a:t>disponibile</a:t>
            </a:r>
            <a:r>
              <a:rPr lang="en-US" sz="2400" b="0" i="0" u="none" strike="noStrike" kern="1200" cap="none" spc="-1" dirty="0">
                <a:solidFill>
                  <a:srgbClr val="292934"/>
                </a:solidFill>
                <a:uFillTx/>
                <a:latin typeface="Roboto"/>
                <a:ea typeface="Roboto"/>
                <a:cs typeface="DejaVu Sans"/>
              </a:rPr>
              <a:t> al </a:t>
            </a:r>
            <a:r>
              <a:rPr lang="en-US" sz="2400" b="0" i="0" u="none" strike="noStrike" kern="1200" cap="none" spc="-1" dirty="0" err="1">
                <a:solidFill>
                  <a:srgbClr val="292934"/>
                </a:solidFill>
                <a:uFillTx/>
                <a:latin typeface="Roboto"/>
                <a:ea typeface="Roboto"/>
                <a:cs typeface="DejaVu Sans"/>
              </a:rPr>
              <a:t>seguente</a:t>
            </a:r>
            <a:r>
              <a:rPr lang="en-US" sz="2400" b="0" i="0" u="none" strike="noStrike" kern="1200" cap="none" spc="-1" dirty="0">
                <a:solidFill>
                  <a:srgbClr val="292934"/>
                </a:solidFill>
                <a:uFillTx/>
                <a:latin typeface="Roboto"/>
                <a:ea typeface="Roboto"/>
                <a:cs typeface="DejaVu Sans"/>
              </a:rPr>
              <a:t> link: </a:t>
            </a:r>
            <a:r>
              <a:rPr lang="en-US" sz="2000" b="0" i="0" u="sng" strike="noStrike" kern="1200" cap="none" spc="-1" baseline="0" dirty="0">
                <a:solidFill>
                  <a:srgbClr val="0000FF"/>
                </a:solidFill>
                <a:uFillTx/>
                <a:latin typeface="Roboto Mono"/>
                <a:ea typeface="Roboto Mono"/>
                <a:cs typeface="DejaVu Sans"/>
                <a:hlinkClick r:id="rId3"/>
              </a:rPr>
              <a:t>http://www.opensource.org/licenses/</a:t>
            </a:r>
            <a:endParaRPr lang="en-US" sz="2000" b="0" i="0" u="none" strike="noStrike" kern="1200" cap="none" spc="-1" baseline="0" dirty="0">
              <a:solidFill>
                <a:srgbClr val="000000"/>
              </a:solidFill>
              <a:uFillTx/>
              <a:latin typeface="Arial"/>
              <a:ea typeface="DejaVu Sans"/>
              <a:cs typeface="DejaVu Sans"/>
            </a:endParaRPr>
          </a:p>
          <a:p>
            <a:pPr marL="182880" marR="0" lvl="0" indent="-18161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en-US" sz="4000" spc="-1" dirty="0" err="1">
                <a:solidFill>
                  <a:srgbClr val="D2533C"/>
                </a:solidFill>
                <a:latin typeface="Roboto"/>
                <a:ea typeface="Roboto"/>
                <a:cs typeface="DejaVu Sans"/>
              </a:rPr>
              <a:t>Licenze</a:t>
            </a:r>
            <a:r>
              <a:rPr lang="en-US" sz="4000" b="0" i="0" u="none" strike="noStrike" kern="1200" cap="none" spc="-1" baseline="0" dirty="0">
                <a:solidFill>
                  <a:srgbClr val="D2533C"/>
                </a:solidFill>
                <a:uFillTx/>
                <a:latin typeface="Roboto"/>
                <a:ea typeface="Roboto"/>
                <a:cs typeface="DejaVu Sans"/>
              </a:rPr>
              <a:t> Open </a:t>
            </a:r>
            <a:r>
              <a:rPr lang="en-US" sz="4000" spc="-1" dirty="0">
                <a:solidFill>
                  <a:srgbClr val="D2533C"/>
                </a:solidFill>
                <a:latin typeface="Roboto"/>
                <a:ea typeface="Roboto"/>
                <a:cs typeface="DejaVu Sans"/>
              </a:rPr>
              <a:t>Source Permissive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Le </a:t>
            </a:r>
            <a:r>
              <a:rPr lang="en-US" sz="2400" b="0" i="0" u="none" strike="noStrike" kern="1200" cap="none" spc="-1" baseline="0" dirty="0" err="1">
                <a:solidFill>
                  <a:srgbClr val="292934"/>
                </a:solidFill>
                <a:uFillTx/>
                <a:latin typeface="Roboto"/>
                <a:ea typeface="Roboto"/>
                <a:cs typeface="DejaVu Sans"/>
              </a:rPr>
              <a:t>licenze</a:t>
            </a:r>
            <a:r>
              <a:rPr lang="en-US" sz="2400" b="0" i="0" u="none" strike="noStrike" kern="1200" cap="none" spc="-1" baseline="0" dirty="0">
                <a:solidFill>
                  <a:srgbClr val="292934"/>
                </a:solidFill>
                <a:uFillTx/>
                <a:latin typeface="Roboto"/>
                <a:ea typeface="Roboto"/>
                <a:cs typeface="DejaVu Sans"/>
              </a:rPr>
              <a:t> Open Source Permissive: </a:t>
            </a:r>
            <a:r>
              <a:rPr lang="en-US" sz="2400" b="0" i="0" u="none" strike="noStrike" kern="1200" cap="none" spc="-1" baseline="0" dirty="0" err="1">
                <a:solidFill>
                  <a:srgbClr val="292934"/>
                </a:solidFill>
                <a:uFillTx/>
                <a:latin typeface="Roboto"/>
                <a:ea typeface="Roboto"/>
                <a:cs typeface="DejaVu Sans"/>
              </a:rPr>
              <a:t>il</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termine</a:t>
            </a:r>
            <a:r>
              <a:rPr lang="en-US" sz="2400" b="0" i="0" u="none" strike="noStrike" kern="1200" cap="none" spc="-1" baseline="0" dirty="0">
                <a:solidFill>
                  <a:srgbClr val="292934"/>
                </a:solidFill>
                <a:uFillTx/>
                <a:latin typeface="Roboto"/>
                <a:ea typeface="Roboto"/>
                <a:cs typeface="DejaVu Sans"/>
              </a:rPr>
              <a:t> ‘permissive’ </a:t>
            </a:r>
            <a:r>
              <a:rPr lang="en-US" sz="2400" b="0" i="0" u="none" strike="noStrike" kern="1200" cap="none" spc="-1" baseline="0" dirty="0" err="1">
                <a:solidFill>
                  <a:srgbClr val="292934"/>
                </a:solidFill>
                <a:uFillTx/>
                <a:latin typeface="Roboto"/>
                <a:ea typeface="Roboto"/>
                <a:cs typeface="DejaVu Sans"/>
              </a:rPr>
              <a:t>viene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utilizzato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spesso</a:t>
            </a:r>
            <a:r>
              <a:rPr lang="en-US" sz="2400" b="0" i="0" u="none" strike="noStrike" kern="1200" cap="none" spc="-1" baseline="0" dirty="0">
                <a:solidFill>
                  <a:srgbClr val="292934"/>
                </a:solidFill>
                <a:uFillTx/>
                <a:latin typeface="Roboto"/>
                <a:ea typeface="Roboto"/>
                <a:cs typeface="DejaVu Sans"/>
              </a:rPr>
              <a:t> per </a:t>
            </a:r>
            <a:r>
              <a:rPr lang="en-US" sz="2400" b="0" i="0" u="none" strike="noStrike" kern="1200" cap="none" spc="-1" baseline="0" dirty="0" err="1">
                <a:solidFill>
                  <a:srgbClr val="292934"/>
                </a:solidFill>
                <a:uFillTx/>
                <a:latin typeface="Roboto"/>
                <a:ea typeface="Roboto"/>
                <a:cs typeface="DejaVu Sans"/>
              </a:rPr>
              <a:t>descrivere</a:t>
            </a:r>
            <a:r>
              <a:rPr lang="en-US" sz="2400" b="0" i="0" u="none" strike="noStrike" kern="1200" cap="none" spc="-1" baseline="0" dirty="0">
                <a:solidFill>
                  <a:srgbClr val="292934"/>
                </a:solidFill>
                <a:uFillTx/>
                <a:latin typeface="Roboto"/>
                <a:ea typeface="Roboto"/>
                <a:cs typeface="DejaVu Sans"/>
              </a:rPr>
              <a:t> le </a:t>
            </a:r>
            <a:r>
              <a:rPr lang="en-US" sz="2400" b="0" i="0" u="none" strike="noStrike" kern="1200" cap="none" spc="-1" baseline="0" dirty="0" err="1">
                <a:solidFill>
                  <a:srgbClr val="292934"/>
                </a:solidFill>
                <a:uFillTx/>
                <a:latin typeface="Roboto"/>
                <a:ea typeface="Roboto"/>
                <a:cs typeface="DejaVu Sans"/>
              </a:rPr>
              <a:t>licenze</a:t>
            </a:r>
            <a:r>
              <a:rPr lang="en-US" sz="2400" b="0" i="0" u="none" strike="noStrike" kern="1200" cap="none" spc="-1" baseline="0" dirty="0">
                <a:solidFill>
                  <a:srgbClr val="292934"/>
                </a:solidFill>
                <a:uFillTx/>
                <a:latin typeface="Roboto"/>
                <a:ea typeface="Roboto"/>
                <a:cs typeface="DejaVu Sans"/>
              </a:rPr>
              <a:t> Open Source </a:t>
            </a:r>
            <a:r>
              <a:rPr lang="en-US" sz="2400" b="0" i="0" u="none" strike="noStrike" kern="1200" cap="none" spc="-1" baseline="0" dirty="0" err="1">
                <a:solidFill>
                  <a:srgbClr val="292934"/>
                </a:solidFill>
                <a:uFillTx/>
                <a:latin typeface="Roboto"/>
                <a:ea typeface="Roboto"/>
                <a:cs typeface="DejaVu Sans"/>
              </a:rPr>
              <a:t>che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dirty="0">
                <a:solidFill>
                  <a:srgbClr val="292934"/>
                </a:solidFill>
                <a:uFillTx/>
                <a:latin typeface="Roboto"/>
                <a:ea typeface="Roboto"/>
                <a:cs typeface="DejaVu Sans"/>
              </a:rPr>
              <a:t> solo </a:t>
            </a:r>
            <a:r>
              <a:rPr lang="en-US" sz="2400" b="0" i="0" u="none" strike="noStrike" kern="1200" cap="none" spc="-1" dirty="0" err="1">
                <a:solidFill>
                  <a:srgbClr val="292934"/>
                </a:solidFill>
                <a:uFillTx/>
                <a:latin typeface="Roboto"/>
                <a:ea typeface="Roboto"/>
                <a:cs typeface="DejaVu Sans"/>
              </a:rPr>
              <a:t>minimamente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restrittive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Esempio</a:t>
            </a:r>
            <a:r>
              <a:rPr lang="en-US" sz="2400" b="0" i="0" u="none" strike="noStrike" kern="1200" cap="none" spc="-1" baseline="0" dirty="0">
                <a:solidFill>
                  <a:srgbClr val="292934"/>
                </a:solidFill>
                <a:uFillTx/>
                <a:latin typeface="Roboto"/>
                <a:ea typeface="Roboto"/>
                <a:cs typeface="DejaVu Sans"/>
              </a:rPr>
              <a:t>: BSD-3-Clause</a:t>
            </a:r>
            <a:endParaRPr lang="en-US" sz="24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2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100" kern="0" spc="-1" dirty="0">
                <a:solidFill>
                  <a:srgbClr val="292934"/>
                </a:solidFill>
                <a:latin typeface="Roboto"/>
                <a:ea typeface="Roboto"/>
                <a:cs typeface="DejaVu Sans"/>
              </a:rPr>
              <a:t>La</a:t>
            </a:r>
            <a:r>
              <a:rPr lang="en-US" sz="2100" b="0" i="0" u="none" strike="noStrike" kern="1200" cap="none" spc="-1" baseline="0" dirty="0">
                <a:solidFill>
                  <a:srgbClr val="292934"/>
                </a:solidFill>
                <a:uFillTx/>
                <a:latin typeface="Roboto"/>
                <a:ea typeface="Roboto"/>
                <a:cs typeface="DejaVu Sans"/>
              </a:rPr>
              <a:t> BSD license è un </a:t>
            </a:r>
            <a:r>
              <a:rPr lang="en-US" sz="2100" b="0" i="0" u="none" strike="noStrike" kern="1200" cap="none" spc="-1" baseline="0" dirty="0" err="1">
                <a:solidFill>
                  <a:srgbClr val="292934"/>
                </a:solidFill>
                <a:uFillTx/>
                <a:latin typeface="Roboto"/>
                <a:ea typeface="Roboto"/>
                <a:cs typeface="DejaVu Sans"/>
              </a:rPr>
              <a:t>esempio</a:t>
            </a:r>
            <a:r>
              <a:rPr lang="en-US" sz="2100" b="0" i="0" u="none" strike="noStrike" kern="1200" cap="none" spc="-1" baseline="0" dirty="0">
                <a:solidFill>
                  <a:srgbClr val="292934"/>
                </a:solidFill>
                <a:uFillTx/>
                <a:latin typeface="Roboto"/>
                <a:ea typeface="Roboto"/>
                <a:cs typeface="DejaVu Sans"/>
              </a:rPr>
              <a:t> di </a:t>
            </a:r>
            <a:r>
              <a:rPr lang="en-US" sz="2100" b="0" i="0" u="none" strike="noStrike" kern="1200" cap="none" spc="-1" baseline="0" dirty="0" err="1">
                <a:solidFill>
                  <a:srgbClr val="292934"/>
                </a:solidFill>
                <a:uFillTx/>
                <a:latin typeface="Roboto"/>
                <a:ea typeface="Roboto"/>
                <a:cs typeface="DejaVu Sans"/>
              </a:rPr>
              <a:t>licenza</a:t>
            </a:r>
            <a:r>
              <a:rPr lang="en-US" sz="2100" b="0" i="0" u="none" strike="noStrike" kern="1200" cap="none" spc="-1" baseline="0" dirty="0">
                <a:solidFill>
                  <a:srgbClr val="292934"/>
                </a:solidFill>
                <a:uFillTx/>
                <a:latin typeface="Roboto"/>
                <a:ea typeface="Roboto"/>
                <a:cs typeface="DejaVu Sans"/>
              </a:rPr>
              <a:t> </a:t>
            </a:r>
            <a:r>
              <a:rPr lang="en-US" sz="2100" b="0" i="0" u="none" strike="noStrike" kern="1200" cap="none" spc="-1" baseline="0" dirty="0" err="1">
                <a:solidFill>
                  <a:srgbClr val="292934"/>
                </a:solidFill>
                <a:uFillTx/>
                <a:latin typeface="Roboto"/>
                <a:ea typeface="Roboto"/>
                <a:cs typeface="DejaVu Sans"/>
              </a:rPr>
              <a:t>permissiva</a:t>
            </a:r>
            <a:r>
              <a:rPr lang="en-US" sz="2100" b="0" i="0" u="none" strike="noStrike" kern="1200" cap="none" spc="-1" baseline="0" dirty="0">
                <a:solidFill>
                  <a:srgbClr val="292934"/>
                </a:solidFill>
                <a:uFillTx/>
                <a:latin typeface="Roboto"/>
                <a:ea typeface="Roboto"/>
                <a:cs typeface="DejaVu Sans"/>
              </a:rPr>
              <a:t> </a:t>
            </a:r>
            <a:r>
              <a:rPr lang="en-US" sz="2100" b="0" i="0" u="none" strike="noStrike" kern="1200" cap="none" spc="-1" baseline="0" dirty="0" err="1">
                <a:solidFill>
                  <a:srgbClr val="292934"/>
                </a:solidFill>
                <a:uFillTx/>
                <a:latin typeface="Roboto"/>
                <a:ea typeface="Roboto"/>
                <a:cs typeface="DejaVu Sans"/>
              </a:rPr>
              <a:t>che</a:t>
            </a:r>
            <a:r>
              <a:rPr lang="en-US" sz="2100" b="0" i="0" u="none" strike="noStrike" kern="1200" cap="none" spc="-1" baseline="0" dirty="0">
                <a:solidFill>
                  <a:srgbClr val="292934"/>
                </a:solidFill>
                <a:uFillTx/>
                <a:latin typeface="Roboto"/>
                <a:ea typeface="Roboto"/>
                <a:cs typeface="DejaVu Sans"/>
              </a:rPr>
              <a:t> </a:t>
            </a:r>
            <a:r>
              <a:rPr lang="en-US" sz="2100" b="0" i="0" u="none" strike="noStrike" kern="1200" cap="none" spc="-1" baseline="0" dirty="0" err="1">
                <a:solidFill>
                  <a:srgbClr val="292934"/>
                </a:solidFill>
                <a:uFillTx/>
                <a:latin typeface="Roboto"/>
                <a:ea typeface="Roboto"/>
                <a:cs typeface="DejaVu Sans"/>
              </a:rPr>
              <a:t>consente</a:t>
            </a:r>
            <a:r>
              <a:rPr lang="en-US" sz="2100" b="0" i="0" u="none" strike="noStrike" kern="1200" cap="none" spc="-1" baseline="0" dirty="0">
                <a:solidFill>
                  <a:srgbClr val="292934"/>
                </a:solidFill>
                <a:uFillTx/>
                <a:latin typeface="Roboto"/>
                <a:ea typeface="Roboto"/>
                <a:cs typeface="DejaVu Sans"/>
              </a:rPr>
              <a:t> </a:t>
            </a:r>
            <a:r>
              <a:rPr lang="en-US" sz="2100" b="0" i="0" u="none" strike="noStrike" kern="1200" cap="none" spc="-1" baseline="0" dirty="0" err="1">
                <a:solidFill>
                  <a:srgbClr val="292934"/>
                </a:solidFill>
                <a:uFillTx/>
                <a:latin typeface="Roboto"/>
                <a:ea typeface="Roboto"/>
                <a:cs typeface="DejaVu Sans"/>
              </a:rPr>
              <a:t>l’illimitata</a:t>
            </a:r>
            <a:r>
              <a:rPr lang="en-US" sz="2100" b="0" i="0" u="none" strike="noStrike" kern="1200" cap="none" spc="-1" baseline="0" dirty="0">
                <a:solidFill>
                  <a:srgbClr val="292934"/>
                </a:solidFill>
                <a:uFillTx/>
                <a:latin typeface="Roboto"/>
                <a:ea typeface="Roboto"/>
                <a:cs typeface="DejaVu Sans"/>
              </a:rPr>
              <a:t> </a:t>
            </a:r>
            <a:r>
              <a:rPr lang="en-US" sz="2100" b="0" i="0" u="none" strike="noStrike" kern="1200" cap="none" spc="-1" baseline="0" dirty="0" err="1">
                <a:solidFill>
                  <a:srgbClr val="292934"/>
                </a:solidFill>
                <a:uFillTx/>
                <a:latin typeface="Roboto"/>
                <a:ea typeface="Roboto"/>
                <a:cs typeface="DejaVu Sans"/>
              </a:rPr>
              <a:t>ridistribuzione</a:t>
            </a:r>
            <a:r>
              <a:rPr lang="en-US" sz="2100" spc="-1" dirty="0">
                <a:solidFill>
                  <a:srgbClr val="292934"/>
                </a:solidFill>
                <a:latin typeface="Roboto"/>
                <a:ea typeface="Roboto"/>
                <a:cs typeface="DejaVu Sans"/>
              </a:rPr>
              <a:t>, per </a:t>
            </a:r>
            <a:r>
              <a:rPr lang="en-US" sz="2100" spc="-1" dirty="0" err="1">
                <a:solidFill>
                  <a:srgbClr val="292934"/>
                </a:solidFill>
                <a:latin typeface="Roboto"/>
                <a:ea typeface="Roboto"/>
                <a:cs typeface="DejaVu Sans"/>
              </a:rPr>
              <a:t>qualsiasi</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scopo</a:t>
            </a:r>
            <a:r>
              <a:rPr lang="en-US" sz="2100" spc="-1" dirty="0">
                <a:solidFill>
                  <a:srgbClr val="292934"/>
                </a:solidFill>
                <a:latin typeface="Roboto"/>
                <a:ea typeface="Roboto"/>
                <a:cs typeface="DejaVu Sans"/>
              </a:rPr>
              <a:t>, del </a:t>
            </a:r>
            <a:r>
              <a:rPr lang="en-US" sz="2100" spc="-1" dirty="0" err="1">
                <a:solidFill>
                  <a:srgbClr val="292934"/>
                </a:solidFill>
                <a:latin typeface="Roboto"/>
                <a:ea typeface="Roboto"/>
                <a:cs typeface="DejaVu Sans"/>
              </a:rPr>
              <a:t>codice</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sorgente</a:t>
            </a:r>
            <a:r>
              <a:rPr lang="en-US" sz="2100" spc="-1" dirty="0">
                <a:solidFill>
                  <a:srgbClr val="292934"/>
                </a:solidFill>
                <a:latin typeface="Roboto"/>
                <a:ea typeface="Roboto"/>
                <a:cs typeface="DejaVu Sans"/>
              </a:rPr>
              <a:t> o </a:t>
            </a:r>
            <a:r>
              <a:rPr lang="en-US" sz="2100" spc="-1" dirty="0" err="1">
                <a:solidFill>
                  <a:srgbClr val="292934"/>
                </a:solidFill>
                <a:latin typeface="Roboto"/>
                <a:ea typeface="Roboto"/>
                <a:cs typeface="DejaVu Sans"/>
              </a:rPr>
              <a:t>dell’object</a:t>
            </a:r>
            <a:r>
              <a:rPr lang="en-US" sz="2100" spc="-1" dirty="0">
                <a:solidFill>
                  <a:srgbClr val="292934"/>
                </a:solidFill>
                <a:latin typeface="Roboto"/>
                <a:ea typeface="Roboto"/>
                <a:cs typeface="DejaVu Sans"/>
              </a:rPr>
              <a:t> code, </a:t>
            </a:r>
            <a:r>
              <a:rPr lang="en-US" sz="2100" spc="-1" dirty="0" err="1">
                <a:solidFill>
                  <a:srgbClr val="292934"/>
                </a:solidFill>
                <a:latin typeface="Roboto"/>
                <a:ea typeface="Roboto"/>
                <a:cs typeface="DejaVu Sans"/>
              </a:rPr>
              <a:t>purchè</a:t>
            </a:r>
            <a:r>
              <a:rPr lang="en-US" sz="2100" spc="-1" dirty="0">
                <a:solidFill>
                  <a:srgbClr val="292934"/>
                </a:solidFill>
                <a:latin typeface="Roboto"/>
                <a:ea typeface="Roboto"/>
                <a:cs typeface="DejaVu Sans"/>
              </a:rPr>
              <a:t> le note </a:t>
            </a:r>
            <a:r>
              <a:rPr lang="en-US" sz="2100" spc="-1" dirty="0" err="1">
                <a:solidFill>
                  <a:srgbClr val="292934"/>
                </a:solidFill>
                <a:latin typeface="Roboto"/>
                <a:ea typeface="Roboto"/>
                <a:cs typeface="DejaVu Sans"/>
              </a:rPr>
              <a:t>sul</a:t>
            </a:r>
            <a:r>
              <a:rPr lang="en-US" sz="2100" spc="-1" dirty="0">
                <a:solidFill>
                  <a:srgbClr val="292934"/>
                </a:solidFill>
                <a:latin typeface="Roboto"/>
                <a:ea typeface="Roboto"/>
                <a:cs typeface="DejaVu Sans"/>
              </a:rPr>
              <a:t> copyright e </a:t>
            </a:r>
            <a:r>
              <a:rPr lang="en-US" sz="2100" spc="-1" dirty="0" err="1">
                <a:solidFill>
                  <a:srgbClr val="292934"/>
                </a:solidFill>
                <a:latin typeface="Roboto"/>
                <a:ea typeface="Roboto"/>
                <a:cs typeface="DejaVu Sans"/>
              </a:rPr>
              <a:t>l’esclusione</a:t>
            </a:r>
            <a:r>
              <a:rPr lang="en-US" sz="2100" spc="-1" dirty="0">
                <a:solidFill>
                  <a:srgbClr val="292934"/>
                </a:solidFill>
                <a:latin typeface="Roboto"/>
                <a:ea typeface="Roboto"/>
                <a:cs typeface="DejaVu Sans"/>
              </a:rPr>
              <a:t> di </a:t>
            </a:r>
            <a:r>
              <a:rPr lang="en-US" sz="2100" spc="-1" dirty="0" err="1">
                <a:solidFill>
                  <a:srgbClr val="292934"/>
                </a:solidFill>
                <a:latin typeface="Roboto"/>
                <a:ea typeface="Roboto"/>
                <a:cs typeface="DejaVu Sans"/>
              </a:rPr>
              <a:t>garanzia</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della</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licenza</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vengano</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mantenute</a:t>
            </a:r>
            <a:r>
              <a:rPr lang="en-US" sz="2100" spc="-1" dirty="0">
                <a:solidFill>
                  <a:srgbClr val="292934"/>
                </a:solidFill>
                <a:latin typeface="Roboto"/>
                <a:ea typeface="Roboto"/>
                <a:cs typeface="DejaVu Sans"/>
              </a:rPr>
              <a:t>.</a:t>
            </a:r>
            <a:r>
              <a:rPr lang="en-US" sz="2100" b="0" i="0" u="none" strike="noStrike" kern="1200" cap="none" spc="-1" baseline="0" dirty="0">
                <a:solidFill>
                  <a:srgbClr val="292934"/>
                </a:solidFill>
                <a:uFillTx/>
                <a:latin typeface="Roboto"/>
                <a:ea typeface="Roboto"/>
                <a:cs typeface="DejaVu Sans"/>
              </a:rPr>
              <a:t> </a:t>
            </a:r>
            <a:endParaRPr lang="en-US" sz="2100" b="0" i="0" u="none" strike="noStrike" kern="1200" cap="none" spc="-1" baseline="0" dirty="0">
              <a:solidFill>
                <a:srgbClr val="000000"/>
              </a:solidFill>
              <a:uFillTx/>
              <a:latin typeface="Arial"/>
              <a:ea typeface="DejaVu Sans"/>
              <a:cs typeface="DejaVu Sans"/>
            </a:endParaRPr>
          </a:p>
          <a:p>
            <a:pPr lvl="1" indent="-189719" defTabSz="457200">
              <a:spcBef>
                <a:spcPts val="420"/>
              </a:spcBef>
              <a:buClr>
                <a:srgbClr val="93A299"/>
              </a:buClr>
              <a:buSzPct val="85000"/>
              <a:buFont typeface="Arial"/>
              <a:buChar char="•"/>
              <a:defRPr sz="1800" b="0" i="0" u="none" strike="noStrike" kern="0" cap="none" spc="0" baseline="0">
                <a:solidFill>
                  <a:srgbClr val="000000"/>
                </a:solidFill>
                <a:uFillTx/>
              </a:defRPr>
            </a:pPr>
            <a:r>
              <a:rPr lang="it-IT" sz="2100" spc="-1" dirty="0">
                <a:solidFill>
                  <a:srgbClr val="292934"/>
                </a:solidFill>
                <a:latin typeface="Roboto"/>
                <a:ea typeface="Roboto"/>
                <a:cs typeface="DejaVu Sans"/>
              </a:rPr>
              <a:t>La licenza contiene una clausola che limita l'uso dei nomi dei contributori, per l'approvazione di un lavoro derivato, senza autorizzazione specifica.</a:t>
            </a:r>
            <a:endParaRPr lang="en-US" sz="21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5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500" b="0" i="0" u="none" strike="noStrike" kern="1200" cap="none" spc="-1" baseline="0" dirty="0" err="1">
                <a:solidFill>
                  <a:srgbClr val="292934"/>
                </a:solidFill>
                <a:uFillTx/>
                <a:latin typeface="Roboto"/>
                <a:ea typeface="Roboto"/>
                <a:cs typeface="DejaVu Sans"/>
              </a:rPr>
              <a:t>Altri</a:t>
            </a:r>
            <a:r>
              <a:rPr lang="en-US" sz="2500" b="0" i="0" u="none" strike="noStrike" kern="1200" cap="none" spc="-1" baseline="0" dirty="0">
                <a:solidFill>
                  <a:srgbClr val="292934"/>
                </a:solidFill>
                <a:uFillTx/>
                <a:latin typeface="Roboto"/>
                <a:ea typeface="Roboto"/>
                <a:cs typeface="DejaVu Sans"/>
              </a:rPr>
              <a:t> </a:t>
            </a:r>
            <a:r>
              <a:rPr lang="en-US" sz="2500" b="0" i="0" u="none" strike="noStrike" kern="1200" cap="none" spc="-1" baseline="0" dirty="0" err="1">
                <a:solidFill>
                  <a:srgbClr val="292934"/>
                </a:solidFill>
                <a:uFillTx/>
                <a:latin typeface="Roboto"/>
                <a:ea typeface="Roboto"/>
                <a:cs typeface="DejaVu Sans"/>
              </a:rPr>
              <a:t>esempi</a:t>
            </a:r>
            <a:r>
              <a:rPr lang="en-US" sz="2500" b="0" i="0" u="none" strike="noStrike" kern="1200" cap="none" spc="-1" baseline="0" dirty="0">
                <a:solidFill>
                  <a:srgbClr val="292934"/>
                </a:solidFill>
                <a:uFillTx/>
                <a:latin typeface="Roboto"/>
                <a:ea typeface="Roboto"/>
                <a:cs typeface="DejaVu Sans"/>
              </a:rPr>
              <a:t>: MIT, Apache-2.0</a:t>
            </a:r>
            <a:endParaRPr lang="en-US" sz="25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en-US" sz="4000" spc="-1" dirty="0" err="1">
                <a:solidFill>
                  <a:srgbClr val="D2533C"/>
                </a:solidFill>
                <a:latin typeface="Roboto"/>
                <a:ea typeface="Roboto"/>
                <a:cs typeface="DejaVu Sans"/>
              </a:rPr>
              <a:t>Reciprocità</a:t>
            </a:r>
            <a:r>
              <a:rPr lang="en-US" sz="4000" spc="-1" dirty="0">
                <a:solidFill>
                  <a:srgbClr val="D2533C"/>
                </a:solidFill>
                <a:latin typeface="Roboto"/>
                <a:ea typeface="Roboto"/>
                <a:cs typeface="DejaVu Sans"/>
              </a:rPr>
              <a:t> </a:t>
            </a:r>
            <a:r>
              <a:rPr lang="en-US" sz="4000" spc="-1" dirty="0" err="1">
                <a:solidFill>
                  <a:srgbClr val="D2533C"/>
                </a:solidFill>
                <a:latin typeface="Roboto"/>
                <a:ea typeface="Roboto"/>
                <a:cs typeface="DejaVu Sans"/>
              </a:rPr>
              <a:t>delle</a:t>
            </a:r>
            <a:r>
              <a:rPr lang="en-US" sz="4000" spc="-1" dirty="0">
                <a:solidFill>
                  <a:srgbClr val="D2533C"/>
                </a:solidFill>
                <a:latin typeface="Roboto"/>
                <a:ea typeface="Roboto"/>
                <a:cs typeface="DejaVu Sans"/>
              </a:rPr>
              <a:t> </a:t>
            </a:r>
            <a:r>
              <a:rPr lang="en-US" sz="4000" spc="-1" dirty="0" err="1">
                <a:solidFill>
                  <a:srgbClr val="D2533C"/>
                </a:solidFill>
                <a:latin typeface="Roboto"/>
                <a:ea typeface="Roboto"/>
                <a:cs typeface="DejaVu Sans"/>
              </a:rPr>
              <a:t>Licenze</a:t>
            </a:r>
            <a:r>
              <a:rPr lang="en-US" sz="4000" b="0" i="0" u="none" strike="noStrike" kern="1200" cap="none" spc="-1" baseline="0" dirty="0">
                <a:solidFill>
                  <a:srgbClr val="D2533C"/>
                </a:solidFill>
                <a:uFillTx/>
                <a:latin typeface="Roboto"/>
                <a:ea typeface="Roboto"/>
                <a:cs typeface="DejaVu Sans"/>
              </a:rPr>
              <a:t> &amp; </a:t>
            </a:r>
            <a:r>
              <a:rPr lang="en-US" sz="4000" b="0" i="0" u="none" strike="noStrike" kern="1200" cap="none" spc="-1" baseline="0" dirty="0" err="1">
                <a:solidFill>
                  <a:srgbClr val="D2533C"/>
                </a:solidFill>
                <a:uFillTx/>
                <a:latin typeface="Roboto"/>
                <a:ea typeface="Roboto"/>
                <a:cs typeface="DejaVu Sans"/>
              </a:rPr>
              <a:t>Licenze</a:t>
            </a:r>
            <a:r>
              <a:rPr lang="en-US" sz="4000" spc="-1" dirty="0">
                <a:solidFill>
                  <a:srgbClr val="D2533C"/>
                </a:solidFill>
                <a:latin typeface="Roboto"/>
                <a:ea typeface="Roboto"/>
                <a:cs typeface="DejaVu Sans"/>
              </a:rPr>
              <a:t> </a:t>
            </a:r>
            <a:r>
              <a:rPr lang="en-US" sz="4000" spc="-1" dirty="0" err="1">
                <a:solidFill>
                  <a:srgbClr val="D2533C"/>
                </a:solidFill>
                <a:latin typeface="Roboto"/>
                <a:ea typeface="Roboto"/>
                <a:cs typeface="DejaVu Sans"/>
              </a:rPr>
              <a:t>Copyleft</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Alcune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licenze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richiedono</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che</a:t>
            </a:r>
            <a:r>
              <a:rPr lang="en-US" sz="2400" b="0" i="0" u="none" strike="noStrike" kern="1200" cap="none" spc="-1" dirty="0">
                <a:solidFill>
                  <a:srgbClr val="292934"/>
                </a:solidFill>
                <a:uFillTx/>
                <a:latin typeface="Roboto"/>
                <a:ea typeface="Roboto"/>
                <a:cs typeface="DejaVu Sans"/>
              </a:rPr>
              <a:t> se </a:t>
            </a:r>
            <a:r>
              <a:rPr lang="en-US" sz="2400" b="0" i="0" u="none" strike="noStrike" kern="1200" cap="none" spc="-1" dirty="0" err="1">
                <a:solidFill>
                  <a:srgbClr val="292934"/>
                </a:solidFill>
                <a:uFillTx/>
                <a:latin typeface="Roboto"/>
                <a:ea typeface="Roboto"/>
                <a:cs typeface="DejaVu Sans"/>
              </a:rPr>
              <a:t>vengono</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distribuiti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lavori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derivati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software </a:t>
            </a:r>
            <a:r>
              <a:rPr lang="en-US" sz="2400" b="0" i="0" u="none" strike="noStrike" kern="1200" cap="none" spc="-1" baseline="0" dirty="0" err="1">
                <a:solidFill>
                  <a:srgbClr val="292934"/>
                </a:solidFill>
                <a:uFillTx/>
                <a:latin typeface="Roboto"/>
                <a:ea typeface="Roboto"/>
                <a:cs typeface="DejaVu Sans"/>
              </a:rPr>
              <a:t>nello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stesso</a:t>
            </a:r>
            <a:r>
              <a:rPr lang="en-US" sz="2400" b="0" i="0" u="none" strike="noStrike" kern="1200" cap="none" spc="-1" baseline="0" dirty="0">
                <a:solidFill>
                  <a:srgbClr val="292934"/>
                </a:solidFill>
                <a:uFillTx/>
                <a:latin typeface="Roboto"/>
                <a:ea typeface="Roboto"/>
                <a:cs typeface="DejaVu Sans"/>
              </a:rPr>
              <a:t> file, </a:t>
            </a:r>
            <a:r>
              <a:rPr lang="en-US" sz="2400" b="0" i="0" u="none" strike="noStrike" kern="1200" cap="none" spc="-1" baseline="0" dirty="0" err="1">
                <a:solidFill>
                  <a:srgbClr val="292934"/>
                </a:solidFill>
                <a:uFillTx/>
                <a:latin typeface="Roboto"/>
                <a:ea typeface="Roboto"/>
                <a:cs typeface="DejaVu Sans"/>
              </a:rPr>
              <a:t>stesso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programma</a:t>
            </a:r>
            <a:r>
              <a:rPr lang="en-US" sz="2400" b="0" i="0" u="none" strike="noStrike" kern="1200" cap="none" spc="-1" dirty="0">
                <a:solidFill>
                  <a:srgbClr val="292934"/>
                </a:solidFill>
                <a:uFillTx/>
                <a:latin typeface="Roboto"/>
                <a:ea typeface="Roboto"/>
                <a:cs typeface="DejaVu Sans"/>
              </a:rPr>
              <a:t> o in </a:t>
            </a:r>
            <a:r>
              <a:rPr lang="en-US" sz="2400" b="0" i="0" u="none" strike="noStrike" kern="1200" cap="none" spc="-1" dirty="0" err="1">
                <a:solidFill>
                  <a:srgbClr val="292934"/>
                </a:solidFill>
                <a:uFillTx/>
                <a:latin typeface="Roboto"/>
                <a:ea typeface="Roboto"/>
                <a:cs typeface="DejaVu Sans"/>
              </a:rPr>
              <a:t>altri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contesti</a:t>
            </a:r>
            <a:r>
              <a:rPr lang="en-US" sz="2400" b="0" i="0" u="none" strike="noStrike" kern="1200" cap="none" spc="-1" baseline="0" dirty="0">
                <a:solidFill>
                  <a:srgbClr val="292934"/>
                </a:solidFill>
                <a:uFillTx/>
                <a:latin typeface="Roboto"/>
                <a:ea typeface="Roboto"/>
                <a:cs typeface="DejaVu Sans"/>
              </a:rPr>
              <a:t>), la </a:t>
            </a:r>
            <a:r>
              <a:rPr lang="en-US" sz="2400" b="0" i="0" u="none" strike="noStrike" kern="1200" cap="none" spc="-1" baseline="0" dirty="0" err="1">
                <a:solidFill>
                  <a:srgbClr val="292934"/>
                </a:solidFill>
                <a:uFillTx/>
                <a:latin typeface="Roboto"/>
                <a:ea typeface="Roboto"/>
                <a:cs typeface="DejaVu Sans"/>
              </a:rPr>
              <a:t>loro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distribuzione</a:t>
            </a:r>
            <a:r>
              <a:rPr lang="en-US" sz="2400" b="0" i="0" u="none" strike="noStrike" kern="1200" cap="none" spc="-1" baseline="0"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avvenga</a:t>
            </a:r>
            <a:r>
              <a:rPr lang="en-US" sz="2400" spc="-1" dirty="0">
                <a:solidFill>
                  <a:srgbClr val="292934"/>
                </a:solidFill>
                <a:latin typeface="Roboto"/>
                <a:ea typeface="Roboto"/>
                <a:cs typeface="DejaVu Sans"/>
              </a:rPr>
              <a:t> con </a:t>
            </a:r>
            <a:r>
              <a:rPr lang="en-US" sz="2400" spc="-1" dirty="0" err="1">
                <a:solidFill>
                  <a:srgbClr val="292934"/>
                </a:solidFill>
                <a:latin typeface="Roboto"/>
                <a:ea typeface="Roboto"/>
                <a:cs typeface="DejaVu Sans"/>
              </a:rPr>
              <a:t>gli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stessi</a:t>
            </a:r>
            <a:r>
              <a:rPr lang="en-US" sz="2400" spc="-1" dirty="0">
                <a:solidFill>
                  <a:srgbClr val="292934"/>
                </a:solidFill>
                <a:latin typeface="Roboto"/>
                <a:ea typeface="Roboto"/>
                <a:cs typeface="DejaVu Sans"/>
              </a:rPr>
              <a:t> termini del </a:t>
            </a:r>
            <a:r>
              <a:rPr lang="en-US" sz="2400" spc="-1" dirty="0" err="1">
                <a:solidFill>
                  <a:srgbClr val="292934"/>
                </a:solidFill>
                <a:latin typeface="Roboto"/>
                <a:ea typeface="Roboto"/>
                <a:cs typeface="DejaVu Sans"/>
              </a:rPr>
              <a:t>lavoro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originale</a:t>
            </a:r>
            <a:r>
              <a:rPr lang="en-US" sz="2400" spc="-1" dirty="0">
                <a:solidFill>
                  <a:srgbClr val="292934"/>
                </a:solidFill>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Ciò</a:t>
            </a:r>
            <a:r>
              <a:rPr lang="en-US" sz="2400" b="0" i="0" u="none" strike="noStrike" kern="1200" cap="none" spc="-1" baseline="0" dirty="0">
                <a:solidFill>
                  <a:srgbClr val="292934"/>
                </a:solidFill>
                <a:uFillTx/>
                <a:latin typeface="Roboto"/>
                <a:ea typeface="Roboto"/>
                <a:cs typeface="DejaVu Sans"/>
              </a:rPr>
              <a:t> fa</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riferimento</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all’effetto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copyleft</a:t>
            </a:r>
            <a:r>
              <a:rPr lang="en-US" sz="2400" b="0" i="0" u="none" strike="noStrike" kern="1200" cap="none" spc="-1" baseline="0" dirty="0">
                <a:solidFill>
                  <a:srgbClr val="292934"/>
                </a:solidFill>
                <a:uFillTx/>
                <a:latin typeface="Roboto"/>
                <a:ea typeface="Roboto"/>
                <a:cs typeface="DejaVu Sans"/>
              </a:rPr>
              <a:t>” o “reciprocal” </a:t>
            </a: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spc="-1" dirty="0" err="1">
                <a:solidFill>
                  <a:srgbClr val="292934"/>
                </a:solidFill>
                <a:latin typeface="Roboto"/>
                <a:ea typeface="Roboto"/>
                <a:cs typeface="DejaVu Sans"/>
              </a:rPr>
              <a:t>Esempio</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reciprocità</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della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GPL 2.0:</a:t>
            </a:r>
            <a:endParaRPr lang="en-US" sz="2400" b="0" i="0" u="none" strike="noStrike" kern="1200" cap="none" spc="-1" baseline="0" dirty="0">
              <a:solidFill>
                <a:srgbClr val="000000"/>
              </a:solidFill>
              <a:uFillTx/>
              <a:latin typeface="Arial"/>
              <a:ea typeface="DejaVu Sans"/>
              <a:cs typeface="DejaVu Sans"/>
            </a:endParaRPr>
          </a:p>
          <a:p>
            <a:pPr lvl="0" defTabSz="457200">
              <a:defRPr sz="1800" b="0" i="0" u="none" strike="noStrike" kern="0" cap="none" spc="0" baseline="0">
                <a:solidFill>
                  <a:srgbClr val="000000"/>
                </a:solidFill>
                <a:uFillTx/>
              </a:defRPr>
            </a:pPr>
            <a:r>
              <a:rPr lang="it-IT" sz="2000" i="1" spc="-1" dirty="0">
                <a:solidFill>
                  <a:srgbClr val="292934"/>
                </a:solidFill>
                <a:latin typeface="Roboto"/>
                <a:ea typeface="Roboto"/>
                <a:cs typeface="DejaVu Sans"/>
              </a:rPr>
              <a:t>È necessario che qualsiasi lavoro distribuito o pubblicato, che contenga in tutto o in parte un programma o sia derivato dallo stesso o da qualsiasi sua parte, sia concesso in licenza [...] in base ai termini di questa Licenza</a:t>
            </a:r>
            <a:r>
              <a:rPr lang="en-US" sz="2000" b="0" i="1"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 licenze che includono clausole di reciprocità o </a:t>
            </a:r>
            <a:r>
              <a:rPr lang="it-IT" sz="2400" spc="-1" dirty="0" err="1">
                <a:solidFill>
                  <a:srgbClr val="292934"/>
                </a:solidFill>
                <a:latin typeface="Roboto"/>
                <a:ea typeface="Roboto"/>
                <a:cs typeface="DejaVu Sans"/>
              </a:rPr>
              <a:t>Copyleft</a:t>
            </a:r>
            <a:r>
              <a:rPr lang="it-IT" sz="2400" spc="-1" dirty="0">
                <a:solidFill>
                  <a:srgbClr val="292934"/>
                </a:solidFill>
                <a:latin typeface="Roboto"/>
                <a:ea typeface="Roboto"/>
                <a:cs typeface="DejaVu Sans"/>
              </a:rPr>
              <a:t> includono tutte le versioni di GPL, LGPL, AGPL, MPL e CDDL</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Licenze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Proprietarie</a:t>
            </a:r>
            <a:r>
              <a:rPr lang="en-US" sz="4000" b="0" i="0" u="none" strike="noStrike" kern="1200" cap="none" spc="-1" dirty="0">
                <a:solidFill>
                  <a:srgbClr val="D2533C"/>
                </a:solidFill>
                <a:uFillTx/>
                <a:latin typeface="Roboto"/>
                <a:ea typeface="Roboto"/>
                <a:cs typeface="DejaVu Sans"/>
              </a:rPr>
              <a:t> </a:t>
            </a:r>
            <a:r>
              <a:rPr lang="en-US" sz="4000" b="0" i="0" u="none" strike="noStrike" kern="1200" cap="none" spc="-1" baseline="0" dirty="0">
                <a:solidFill>
                  <a:srgbClr val="D2533C"/>
                </a:solidFill>
                <a:uFillTx/>
                <a:latin typeface="Roboto"/>
                <a:ea typeface="Roboto"/>
                <a:cs typeface="DejaVu Sans"/>
              </a:rPr>
              <a:t>o Closed 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Una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licenza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su</a:t>
            </a:r>
            <a:r>
              <a:rPr lang="en-US" sz="2400" b="0" i="0" u="none" strike="noStrike" kern="1200" cap="none" spc="-1" baseline="0" dirty="0">
                <a:solidFill>
                  <a:srgbClr val="292934"/>
                </a:solidFill>
                <a:uFillTx/>
                <a:latin typeface="Roboto"/>
                <a:ea typeface="Roboto"/>
                <a:cs typeface="DejaVu Sans"/>
              </a:rPr>
              <a:t> software </a:t>
            </a:r>
            <a:r>
              <a:rPr lang="en-US" sz="2400" b="0" i="0" u="none" strike="noStrike" kern="1200" cap="none" spc="-1" baseline="0" dirty="0" err="1">
                <a:solidFill>
                  <a:srgbClr val="292934"/>
                </a:solidFill>
                <a:uFillTx/>
                <a:latin typeface="Roboto"/>
                <a:ea typeface="Roboto"/>
                <a:cs typeface="DejaVu Sans"/>
              </a:rPr>
              <a:t>proprietario</a:t>
            </a:r>
            <a:r>
              <a:rPr lang="en-US" sz="2400" b="0" i="0" u="none" strike="noStrike" kern="1200" cap="none" spc="-1" baseline="0" dirty="0">
                <a:solidFill>
                  <a:srgbClr val="292934"/>
                </a:solidFill>
                <a:uFillTx/>
                <a:latin typeface="Roboto"/>
                <a:ea typeface="Roboto"/>
                <a:cs typeface="DejaVu Sans"/>
              </a:rPr>
              <a:t> (o </a:t>
            </a:r>
            <a:r>
              <a:rPr lang="en-US" sz="2400" b="0" i="0" u="none" strike="noStrike" kern="1200" cap="none" spc="-1" baseline="0" dirty="0" err="1">
                <a:solidFill>
                  <a:srgbClr val="292934"/>
                </a:solidFill>
                <a:uFillTx/>
                <a:latin typeface="Roboto"/>
                <a:ea typeface="Roboto"/>
                <a:cs typeface="DejaVu Sans"/>
              </a:rPr>
              <a:t>licenza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commerciale</a:t>
            </a:r>
            <a:r>
              <a:rPr lang="en-US" sz="2400" b="0" i="0" u="none" strike="noStrike" kern="1200" cap="none" spc="-1" baseline="0" dirty="0">
                <a:solidFill>
                  <a:srgbClr val="292934"/>
                </a:solidFill>
                <a:uFillTx/>
                <a:latin typeface="Roboto"/>
                <a:ea typeface="Roboto"/>
                <a:cs typeface="DejaVu Sans"/>
              </a:rPr>
              <a:t> o EULA) ha </a:t>
            </a:r>
            <a:r>
              <a:rPr lang="en-US" sz="2400" b="0" i="0" u="none" strike="noStrike" kern="1200" cap="none" spc="-1" baseline="0" dirty="0" err="1">
                <a:solidFill>
                  <a:srgbClr val="292934"/>
                </a:solidFill>
                <a:uFillTx/>
                <a:latin typeface="Roboto"/>
                <a:ea typeface="Roboto"/>
                <a:cs typeface="DejaVu Sans"/>
              </a:rPr>
              <a:t>delle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limitazioni</a:t>
            </a:r>
            <a:r>
              <a:rPr lang="en-US" sz="2400" b="0" i="0" u="none" strike="noStrike" kern="1200" cap="none" spc="-1" baseline="0"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sull’utilizzo</a:t>
            </a:r>
            <a:r>
              <a:rPr lang="en-US" sz="2400" spc="-1" dirty="0">
                <a:solidFill>
                  <a:srgbClr val="292934"/>
                </a:solidFill>
                <a:latin typeface="Roboto"/>
                <a:ea typeface="Roboto"/>
                <a:cs typeface="DejaVu Sans"/>
              </a:rPr>
              <a:t> del software, la </a:t>
            </a:r>
            <a:r>
              <a:rPr lang="en-US" sz="2400" spc="-1" dirty="0" err="1">
                <a:solidFill>
                  <a:srgbClr val="292934"/>
                </a:solidFill>
                <a:latin typeface="Roboto"/>
                <a:ea typeface="Roboto"/>
                <a:cs typeface="DejaVu Sans"/>
              </a:rPr>
              <a:t>modifica</a:t>
            </a:r>
            <a:r>
              <a:rPr lang="en-US" sz="2400" spc="-1" dirty="0">
                <a:solidFill>
                  <a:srgbClr val="292934"/>
                </a:solidFill>
                <a:latin typeface="Roboto"/>
                <a:ea typeface="Roboto"/>
                <a:cs typeface="DejaVu Sans"/>
              </a:rPr>
              <a:t> e/o la </a:t>
            </a:r>
            <a:r>
              <a:rPr lang="en-US" sz="2400" spc="-1" dirty="0" err="1">
                <a:solidFill>
                  <a:srgbClr val="292934"/>
                </a:solidFill>
                <a:latin typeface="Roboto"/>
                <a:ea typeface="Roboto"/>
                <a:cs typeface="DejaVu Sans"/>
              </a:rPr>
              <a:t>distribuzione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dello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stesso</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 licenze proprietarie sono uniche per ciascun fornitore: esistono tante varianti di licenze proprietarie quanti sono i fornitori e ciascuna deve essere valutata individualmente</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Gli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sviluppatori</a:t>
            </a:r>
            <a:r>
              <a:rPr lang="en-US" sz="2400" b="0" i="0" u="none" strike="noStrike" kern="1200" cap="none" spc="-1" baseline="0" dirty="0">
                <a:solidFill>
                  <a:srgbClr val="292934"/>
                </a:solidFill>
                <a:uFillTx/>
                <a:latin typeface="Roboto"/>
                <a:ea typeface="Roboto"/>
                <a:cs typeface="DejaVu Sans"/>
              </a:rPr>
              <a:t> Open Source </a:t>
            </a:r>
            <a:r>
              <a:rPr lang="en-US" sz="2400" b="0" i="0" u="none" strike="noStrike" kern="1200" cap="none" spc="-1" baseline="0" dirty="0" err="1">
                <a:solidFill>
                  <a:srgbClr val="292934"/>
                </a:solidFill>
                <a:uFillTx/>
                <a:latin typeface="Roboto"/>
                <a:ea typeface="Roboto"/>
                <a:cs typeface="DejaVu Sans"/>
              </a:rPr>
              <a:t>spesso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usano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il</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termine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proprietario</a:t>
            </a:r>
            <a:r>
              <a:rPr lang="en-US" sz="2400" b="0" i="0" u="none" strike="noStrike" kern="1200" cap="none" spc="-1" baseline="0" dirty="0">
                <a:solidFill>
                  <a:srgbClr val="292934"/>
                </a:solidFill>
                <a:uFillTx/>
                <a:latin typeface="Roboto"/>
                <a:ea typeface="Roboto"/>
                <a:cs typeface="DejaVu Sans"/>
              </a:rPr>
              <a:t>” per </a:t>
            </a:r>
            <a:r>
              <a:rPr lang="en-US" sz="2400" b="0" i="0" u="none" strike="noStrike" kern="1200" cap="none" spc="-1" baseline="0" dirty="0" err="1">
                <a:solidFill>
                  <a:srgbClr val="292934"/>
                </a:solidFill>
                <a:uFillTx/>
                <a:latin typeface="Roboto"/>
                <a:ea typeface="Roboto"/>
                <a:cs typeface="DejaVu Sans"/>
              </a:rPr>
              <a:t>descrivere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una</a:t>
            </a:r>
            <a:r>
              <a:rPr lang="en-US" sz="2400" b="0" i="0" u="none" strike="noStrike" kern="1200" cap="none" spc="-1" baseline="0"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commerciale</a:t>
            </a:r>
            <a:r>
              <a:rPr lang="en-US" sz="2400" spc="-1" dirty="0">
                <a:solidFill>
                  <a:srgbClr val="292934"/>
                </a:solidFill>
                <a:latin typeface="Roboto"/>
                <a:ea typeface="Roboto"/>
                <a:cs typeface="DejaVu Sans"/>
              </a:rPr>
              <a:t> non-Open Source,</a:t>
            </a:r>
            <a:r>
              <a:rPr lang="en-US" sz="2400" b="0" i="0" u="none" strike="noStrike" kern="1200" cap="none" spc="-1" baseline="0" dirty="0">
                <a:solidFill>
                  <a:srgbClr val="292934"/>
                </a:solidFill>
                <a:uFillTx/>
                <a:latin typeface="Roboto"/>
                <a:ea typeface="Roboto"/>
                <a:cs typeface="DejaVu Sans"/>
              </a:rPr>
              <a:t> </a:t>
            </a:r>
            <a:r>
              <a:rPr lang="it-IT" sz="2400" spc="-1" dirty="0">
                <a:solidFill>
                  <a:srgbClr val="292934"/>
                </a:solidFill>
                <a:latin typeface="Roboto"/>
                <a:ea typeface="Roboto"/>
                <a:cs typeface="DejaVu Sans"/>
              </a:rPr>
              <a:t>anche se entrambe le licenze Open Source e proprietarie sono basate sulla proprietà intellettuale e forniscono una concessione di licenza a tale proprietà.</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CustomShape 1"/>
          <p:cNvSpPr/>
          <p:nvPr/>
        </p:nvSpPr>
        <p:spPr>
          <a:xfrm>
            <a:off x="578589" y="49175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Altre</a:t>
            </a:r>
            <a:r>
              <a:rPr lang="en-US" sz="4000" b="0" i="0" u="none" strike="noStrike" kern="1200" cap="none" spc="-1" baseline="0" dirty="0">
                <a:solidFill>
                  <a:srgbClr val="D2533C"/>
                </a:solidFill>
                <a:uFillTx/>
                <a:latin typeface="Roboto"/>
                <a:ea typeface="Roboto"/>
                <a:cs typeface="DejaVu Sans"/>
              </a:rPr>
              <a:t> </a:t>
            </a:r>
            <a:r>
              <a:rPr lang="en-US" sz="4000" spc="-1" dirty="0" err="1">
                <a:solidFill>
                  <a:srgbClr val="D2533C"/>
                </a:solidFill>
                <a:latin typeface="Roboto"/>
                <a:ea typeface="Roboto"/>
                <a:cs typeface="DejaVu Sans"/>
              </a:rPr>
              <a:t>situazioni</a:t>
            </a:r>
            <a:r>
              <a:rPr lang="en-US" sz="4000" spc="-1" dirty="0">
                <a:solidFill>
                  <a:srgbClr val="D2533C"/>
                </a:solidFill>
                <a:latin typeface="Roboto"/>
                <a:ea typeface="Roboto"/>
                <a:cs typeface="DejaVu Sans"/>
              </a:rPr>
              <a:t> di </a:t>
            </a:r>
            <a:r>
              <a:rPr lang="en-US" sz="4000" spc="-1" dirty="0" err="1">
                <a:solidFill>
                  <a:srgbClr val="D2533C"/>
                </a:solidFill>
                <a:latin typeface="Roboto"/>
                <a:ea typeface="Roboto"/>
                <a:cs typeface="DejaVu Sans"/>
              </a:rPr>
              <a:t>Licenza</a:t>
            </a:r>
            <a:r>
              <a:rPr lang="en-US" sz="4000" spc="-1" dirty="0">
                <a:solidFill>
                  <a:srgbClr val="D2533C"/>
                </a:solidFill>
                <a:latin typeface="Roboto"/>
                <a:ea typeface="Roboto"/>
                <a:cs typeface="DejaVu Sans"/>
              </a:rPr>
              <a:t> </a:t>
            </a:r>
            <a:r>
              <a:rPr lang="en-US" sz="4000" b="0" i="0" u="none" strike="noStrike" kern="1200" cap="none" spc="-1" baseline="0" dirty="0">
                <a:solidFill>
                  <a:srgbClr val="D2533C"/>
                </a:solidFill>
                <a:uFillTx/>
                <a:latin typeface="Roboto"/>
                <a:ea typeface="Roboto"/>
                <a:cs typeface="DejaVu Sans"/>
              </a:rPr>
              <a:t>Non-Open 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78589" y="1370245"/>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Freeware – software </a:t>
            </a:r>
            <a:r>
              <a:rPr lang="en-US" sz="2400" b="0" i="0" u="none" strike="noStrike" kern="1200" cap="none" spc="-1" baseline="0" dirty="0" err="1">
                <a:solidFill>
                  <a:srgbClr val="292934"/>
                </a:solidFill>
                <a:uFillTx/>
                <a:latin typeface="Roboto"/>
                <a:ea typeface="Roboto"/>
                <a:cs typeface="DejaVu Sans"/>
              </a:rPr>
              <a:t>distribuito</a:t>
            </a:r>
            <a:r>
              <a:rPr lang="en-US" sz="2400" b="0" i="0" u="none" strike="noStrike" kern="1200" cap="none" spc="-1" baseline="0" dirty="0">
                <a:solidFill>
                  <a:srgbClr val="292934"/>
                </a:solidFill>
                <a:uFillTx/>
                <a:latin typeface="Roboto"/>
                <a:ea typeface="Roboto"/>
                <a:cs typeface="DejaVu Sans"/>
              </a:rPr>
              <a:t> co</a:t>
            </a:r>
            <a:r>
              <a:rPr lang="en-US" sz="2400" spc="-1" dirty="0">
                <a:solidFill>
                  <a:srgbClr val="292934"/>
                </a:solidFill>
                <a:latin typeface="Roboto"/>
                <a:ea typeface="Roboto"/>
                <a:cs typeface="DejaVu Sans"/>
              </a:rPr>
              <a:t>n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proprietaria</a:t>
            </a:r>
            <a:r>
              <a:rPr lang="en-US" sz="2400" spc="-1" dirty="0">
                <a:solidFill>
                  <a:srgbClr val="292934"/>
                </a:solidFill>
                <a:latin typeface="Roboto"/>
                <a:ea typeface="Roboto"/>
                <a:cs typeface="DejaVu Sans"/>
              </a:rPr>
              <a:t> a </a:t>
            </a:r>
            <a:r>
              <a:rPr lang="en-US" sz="2400" spc="-1" dirty="0" err="1">
                <a:solidFill>
                  <a:srgbClr val="292934"/>
                </a:solidFill>
                <a:latin typeface="Roboto"/>
                <a:ea typeface="Roboto"/>
                <a:cs typeface="DejaVu Sans"/>
              </a:rPr>
              <a:t>costo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nullo</a:t>
            </a:r>
            <a:r>
              <a:rPr lang="en-US" sz="2400" spc="-1" dirty="0">
                <a:solidFill>
                  <a:srgbClr val="292934"/>
                </a:solidFill>
                <a:latin typeface="Roboto"/>
                <a:ea typeface="Roboto"/>
                <a:cs typeface="DejaVu Sans"/>
              </a:rPr>
              <a:t> o molto basso</a:t>
            </a:r>
            <a:endParaRPr lang="en-US" sz="2400" b="0" i="0" u="none" strike="noStrike" kern="1200" cap="none" spc="-1" baseline="0" dirty="0">
              <a:solidFill>
                <a:srgbClr val="000000"/>
              </a:solidFill>
              <a:uFillTx/>
              <a:latin typeface="Arial"/>
              <a:ea typeface="DejaVu Sans"/>
              <a:cs typeface="DejaVu Sans"/>
            </a:endParaRPr>
          </a:p>
          <a:p>
            <a:pPr lvl="1" indent="-189719" defTabSz="457200">
              <a:spcBef>
                <a:spcPts val="360"/>
              </a:spcBef>
              <a:buClr>
                <a:srgbClr val="93A299"/>
              </a:buClr>
              <a:buSzPct val="85000"/>
              <a:buFont typeface="Arial"/>
              <a:buChar char="•"/>
              <a:defRPr sz="1800" b="0" i="0" u="none" strike="noStrike" kern="0" cap="none" spc="0" baseline="0">
                <a:solidFill>
                  <a:srgbClr val="000000"/>
                </a:solidFill>
                <a:uFillTx/>
              </a:defRPr>
            </a:pPr>
            <a:r>
              <a:rPr lang="it-IT" spc="-1" dirty="0">
                <a:solidFill>
                  <a:srgbClr val="292934"/>
                </a:solidFill>
                <a:latin typeface="Roboto"/>
                <a:ea typeface="Roboto"/>
                <a:cs typeface="DejaVu Sans"/>
              </a:rPr>
              <a:t>Il codice sorgente può essere o non essere disponibile e la creazione di opere derivate è solitamente limitata</a:t>
            </a:r>
          </a:p>
          <a:p>
            <a:pPr lvl="1" indent="-189719" defTabSz="457200">
              <a:spcBef>
                <a:spcPts val="360"/>
              </a:spcBef>
              <a:buClr>
                <a:srgbClr val="93A299"/>
              </a:buClr>
              <a:buSzPct val="85000"/>
              <a:buFont typeface="Arial"/>
              <a:buChar char="•"/>
              <a:defRPr sz="1800" b="0" i="0" u="none" strike="noStrike" kern="0" cap="none" spc="0" baseline="0">
                <a:solidFill>
                  <a:srgbClr val="000000"/>
                </a:solidFill>
                <a:uFillTx/>
              </a:defRPr>
            </a:pPr>
            <a:r>
              <a:rPr lang="it-IT" spc="-1" dirty="0">
                <a:solidFill>
                  <a:srgbClr val="292934"/>
                </a:solidFill>
                <a:latin typeface="Roboto"/>
                <a:ea typeface="Roboto"/>
                <a:cs typeface="DejaVu Sans"/>
              </a:rPr>
              <a:t>Il software freeware di solito è completamente funzionale (nessuna funzionalità è bloccata) ed è disponibile per un uso illimitato (non si verificherà nessun blocco nei giorni di utilizzo)</a:t>
            </a:r>
          </a:p>
          <a:p>
            <a:pPr lvl="1" indent="-189719" defTabSz="457200">
              <a:spcBef>
                <a:spcPts val="360"/>
              </a:spcBef>
              <a:buClr>
                <a:srgbClr val="93A299"/>
              </a:buClr>
              <a:buSzPct val="85000"/>
              <a:buFont typeface="Arial"/>
              <a:buChar char="•"/>
              <a:defRPr sz="1800" b="0" i="0" u="none" strike="noStrike" kern="0" cap="none" spc="0" baseline="0">
                <a:solidFill>
                  <a:srgbClr val="000000"/>
                </a:solidFill>
                <a:uFillTx/>
              </a:defRPr>
            </a:pPr>
            <a:r>
              <a:rPr lang="it-IT" spc="-1" dirty="0">
                <a:solidFill>
                  <a:srgbClr val="292934"/>
                </a:solidFill>
                <a:latin typeface="Roboto"/>
                <a:ea typeface="Roboto"/>
                <a:cs typeface="DejaVu Sans"/>
              </a:rPr>
              <a:t>Le licenze software freeware di solito impongono restrizioni alla copia, distribuzione e creazione di opere derivate del software, nonché restrizioni sul tipo di utilizzo (personale, commerciale, accademico, ecc.)</a:t>
            </a:r>
            <a:endParaRPr lang="en-US" sz="18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Shareware </a:t>
            </a:r>
            <a:r>
              <a:rPr lang="it-IT" sz="2400" spc="-1" dirty="0">
                <a:solidFill>
                  <a:srgbClr val="292934"/>
                </a:solidFill>
                <a:latin typeface="Roboto"/>
                <a:ea typeface="Roboto"/>
                <a:cs typeface="DejaVu Sans"/>
              </a:rPr>
              <a:t>- software proprietario fornito agli utenti su base di prova, per un tempo limitato, gratuitamente e con funzionalità o caratteristiche limitate</a:t>
            </a:r>
            <a:endParaRPr lang="en-US" sz="2400" b="0" i="0" u="none" strike="noStrike" kern="1200" cap="none" spc="-1" baseline="0" dirty="0">
              <a:solidFill>
                <a:srgbClr val="000000"/>
              </a:solidFill>
              <a:uFillTx/>
              <a:latin typeface="Arial"/>
              <a:ea typeface="DejaVu Sans"/>
              <a:cs typeface="DejaVu Sans"/>
            </a:endParaRPr>
          </a:p>
          <a:p>
            <a:pPr lvl="1" indent="-189719" defTabSz="457200">
              <a:spcBef>
                <a:spcPts val="360"/>
              </a:spcBef>
              <a:buClr>
                <a:srgbClr val="93A299"/>
              </a:buClr>
              <a:buSzPct val="85000"/>
              <a:buFont typeface="Arial"/>
              <a:buChar char="•"/>
              <a:defRPr sz="1800" b="0" i="0" u="none" strike="noStrike" kern="0" cap="none" spc="0" baseline="0">
                <a:solidFill>
                  <a:srgbClr val="000000"/>
                </a:solidFill>
                <a:uFillTx/>
              </a:defRPr>
            </a:pPr>
            <a:r>
              <a:rPr lang="it-IT" spc="-1" dirty="0">
                <a:solidFill>
                  <a:srgbClr val="292934"/>
                </a:solidFill>
                <a:latin typeface="Roboto"/>
                <a:ea typeface="Roboto"/>
                <a:cs typeface="DejaVu Sans"/>
              </a:rPr>
              <a:t>L'obiettivo dello shareware è dare ai potenziali acquirenti l'opportunità di utilizzare il programma e giudicarne l'utilità prima di acquistare una licenza per la versione completa del software.</a:t>
            </a:r>
            <a:r>
              <a:rPr lang="en-US" sz="1800" b="0" i="0" u="none" strike="noStrike" kern="1200" cap="none" spc="-1" baseline="0" dirty="0">
                <a:solidFill>
                  <a:srgbClr val="292934"/>
                </a:solidFill>
                <a:uFillTx/>
                <a:latin typeface="Roboto"/>
                <a:ea typeface="Roboto"/>
                <a:cs typeface="DejaVu Sans"/>
              </a:rPr>
              <a:t> </a:t>
            </a:r>
            <a:endParaRPr lang="en-US" sz="1800" b="0" i="0" u="none" strike="noStrike" kern="1200" cap="none" spc="-1" baseline="0" dirty="0">
              <a:solidFill>
                <a:srgbClr val="000000"/>
              </a:solidFill>
              <a:uFillTx/>
              <a:latin typeface="Arial"/>
              <a:ea typeface="DejaVu Sans"/>
              <a:cs typeface="DejaVu Sans"/>
            </a:endParaRPr>
          </a:p>
          <a:p>
            <a:pPr lvl="1" indent="-189719" defTabSz="457200">
              <a:spcBef>
                <a:spcPts val="360"/>
              </a:spcBef>
              <a:buClr>
                <a:srgbClr val="93A299"/>
              </a:buClr>
              <a:buSzPct val="85000"/>
              <a:buFont typeface="Arial"/>
              <a:buChar char="•"/>
              <a:defRPr sz="1800" b="0" i="0" u="none" strike="noStrike" kern="0" cap="none" spc="0" baseline="0">
                <a:solidFill>
                  <a:srgbClr val="000000"/>
                </a:solidFill>
                <a:uFillTx/>
              </a:defRPr>
            </a:pPr>
            <a:r>
              <a:rPr lang="it-IT" spc="-1" dirty="0">
                <a:solidFill>
                  <a:srgbClr val="292934"/>
                </a:solidFill>
                <a:latin typeface="Roboto"/>
                <a:ea typeface="Roboto"/>
                <a:cs typeface="DejaVu Sans"/>
              </a:rPr>
              <a:t>La maggior parte delle aziende è molto diffidente nei confronti di Shareware, perché i fornitori di Shareware spesso si rivolgono alle aziende per pagamenti di licenze di grandi dimensioni dopo che il software si è diffuso liberamente all'interno delle loro organizzazioni.</a:t>
            </a:r>
            <a:endParaRPr lang="en-US" sz="1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en-US" sz="4000" spc="-1" dirty="0" err="1">
                <a:solidFill>
                  <a:srgbClr val="D2533C"/>
                </a:solidFill>
                <a:latin typeface="Roboto"/>
                <a:ea typeface="Roboto"/>
                <a:cs typeface="DejaVu Sans"/>
              </a:rPr>
              <a:t>Altre</a:t>
            </a:r>
            <a:r>
              <a:rPr lang="en-US" sz="4000" spc="-1" dirty="0">
                <a:solidFill>
                  <a:srgbClr val="D2533C"/>
                </a:solidFill>
                <a:latin typeface="Roboto"/>
                <a:ea typeface="Roboto"/>
                <a:cs typeface="DejaVu Sans"/>
              </a:rPr>
              <a:t> </a:t>
            </a:r>
            <a:r>
              <a:rPr lang="en-US" sz="4000" spc="-1" dirty="0" err="1">
                <a:solidFill>
                  <a:srgbClr val="D2533C"/>
                </a:solidFill>
                <a:latin typeface="Roboto"/>
                <a:ea typeface="Roboto"/>
                <a:cs typeface="DejaVu Sans"/>
              </a:rPr>
              <a:t>situazioni</a:t>
            </a:r>
            <a:r>
              <a:rPr lang="en-US" sz="4000" spc="-1" dirty="0">
                <a:solidFill>
                  <a:srgbClr val="D2533C"/>
                </a:solidFill>
                <a:latin typeface="Roboto"/>
                <a:ea typeface="Roboto"/>
                <a:cs typeface="DejaVu Sans"/>
              </a:rPr>
              <a:t> di </a:t>
            </a:r>
            <a:r>
              <a:rPr lang="en-US" sz="4000" spc="-1" dirty="0" err="1">
                <a:solidFill>
                  <a:srgbClr val="D2533C"/>
                </a:solidFill>
                <a:latin typeface="Roboto"/>
                <a:ea typeface="Roboto"/>
                <a:cs typeface="DejaVu Sans"/>
              </a:rPr>
              <a:t>Licenza</a:t>
            </a:r>
            <a:r>
              <a:rPr lang="en-US" sz="4000" spc="-1" dirty="0">
                <a:solidFill>
                  <a:srgbClr val="D2533C"/>
                </a:solidFill>
                <a:latin typeface="Roboto"/>
                <a:ea typeface="Roboto"/>
                <a:cs typeface="DejaVu Sans"/>
              </a:rPr>
              <a:t> Non-Open Source</a:t>
            </a:r>
            <a:endParaRPr lang="en-US" sz="4000" spc="-1" dirty="0">
              <a:solidFill>
                <a:srgbClr val="000000"/>
              </a:solidFill>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“Non-commercial” – </a:t>
            </a:r>
            <a:r>
              <a:rPr lang="it-IT" sz="2400" spc="-1" dirty="0">
                <a:solidFill>
                  <a:srgbClr val="292934"/>
                </a:solidFill>
                <a:latin typeface="Roboto"/>
                <a:ea typeface="Roboto"/>
                <a:cs typeface="DejaVu Sans"/>
              </a:rPr>
              <a:t>alcune licenze hanno la maggior parte delle caratteristiche di una licenza Open Source, ma sono limitate all'uso non commerciale (ad esempio CC-BY-NC).</a:t>
            </a:r>
            <a:endParaRPr lang="en-US" sz="2400" b="0" i="0"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L'open source per definizione non può limitare il campo di utilizzo del software</a:t>
            </a: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L'uso commerciale è un campo di utilizzo, quindi qualsiasi restrizione impedisce che la licenza sia Open Source</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Dominio</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Pubblico</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Il </a:t>
            </a:r>
            <a:r>
              <a:rPr lang="en-US" sz="2400" b="0" i="0" u="none" strike="noStrike" kern="1200" cap="none" spc="-1" baseline="0" dirty="0" err="1">
                <a:solidFill>
                  <a:srgbClr val="292934"/>
                </a:solidFill>
                <a:uFillTx/>
                <a:latin typeface="Roboto"/>
                <a:ea typeface="Roboto"/>
                <a:cs typeface="DejaVu Sans"/>
              </a:rPr>
              <a:t>termine</a:t>
            </a:r>
            <a:r>
              <a:rPr lang="en-US" sz="2400" b="0" i="0" u="none" strike="noStrike" kern="1200" cap="none" spc="-1" baseline="0" dirty="0">
                <a:solidFill>
                  <a:srgbClr val="292934"/>
                </a:solidFill>
                <a:uFillTx/>
                <a:latin typeface="Roboto"/>
                <a:ea typeface="Roboto"/>
                <a:cs typeface="DejaVu Sans"/>
              </a:rPr>
              <a:t> </a:t>
            </a:r>
            <a:r>
              <a:rPr lang="en-US" sz="2400" b="1" i="0" u="none" strike="noStrike" kern="1200" cap="none" spc="-1" baseline="0" dirty="0" err="1">
                <a:solidFill>
                  <a:srgbClr val="292934"/>
                </a:solidFill>
                <a:uFillTx/>
                <a:latin typeface="Roboto"/>
                <a:ea typeface="Roboto"/>
                <a:cs typeface="DejaVu Sans"/>
              </a:rPr>
              <a:t>dominio</a:t>
            </a:r>
            <a:r>
              <a:rPr lang="en-US" sz="2400" b="1" i="0" u="none" strike="noStrike" kern="1200" cap="none" spc="-1" baseline="0" dirty="0">
                <a:solidFill>
                  <a:srgbClr val="292934"/>
                </a:solidFill>
                <a:uFillTx/>
                <a:latin typeface="Roboto"/>
                <a:ea typeface="Roboto"/>
                <a:cs typeface="DejaVu Sans"/>
              </a:rPr>
              <a:t> </a:t>
            </a:r>
            <a:r>
              <a:rPr lang="en-US" sz="2400" b="1" i="0" u="none" strike="noStrike" kern="1200" cap="none" spc="-1" baseline="0" dirty="0" err="1">
                <a:solidFill>
                  <a:srgbClr val="292934"/>
                </a:solidFill>
                <a:uFillTx/>
                <a:latin typeface="Roboto"/>
                <a:ea typeface="Roboto"/>
                <a:cs typeface="DejaVu Sans"/>
              </a:rPr>
              <a:t>pubblico</a:t>
            </a:r>
            <a:r>
              <a:rPr lang="en-US" sz="2400" b="1" i="0" u="none" strike="noStrike" kern="1200" cap="none" spc="-1" baseline="0" dirty="0">
                <a:solidFill>
                  <a:srgbClr val="292934"/>
                </a:solidFill>
                <a:uFillTx/>
                <a:latin typeface="Roboto"/>
                <a:ea typeface="Roboto"/>
                <a:cs typeface="DejaVu Sans"/>
              </a:rPr>
              <a:t> </a:t>
            </a:r>
            <a:r>
              <a:rPr lang="en-US" sz="2400" spc="-1" dirty="0">
                <a:solidFill>
                  <a:srgbClr val="292934"/>
                </a:solidFill>
                <a:latin typeface="Roboto"/>
                <a:ea typeface="Roboto"/>
                <a:cs typeface="DejaVu Sans"/>
              </a:rPr>
              <a:t>fa </a:t>
            </a:r>
            <a:r>
              <a:rPr lang="en-US" sz="2400" spc="-1" dirty="0" err="1">
                <a:solidFill>
                  <a:srgbClr val="292934"/>
                </a:solidFill>
                <a:latin typeface="Roboto"/>
                <a:ea typeface="Roboto"/>
                <a:cs typeface="DejaVu Sans"/>
              </a:rPr>
              <a:t>riferimento</a:t>
            </a:r>
            <a:r>
              <a:rPr lang="en-US" sz="2400" spc="-1" dirty="0">
                <a:solidFill>
                  <a:srgbClr val="292934"/>
                </a:solidFill>
                <a:latin typeface="Roboto"/>
                <a:ea typeface="Roboto"/>
                <a:cs typeface="DejaVu Sans"/>
              </a:rPr>
              <a:t> a software non </a:t>
            </a:r>
            <a:r>
              <a:rPr lang="en-US" sz="2400" spc="-1" dirty="0" err="1">
                <a:solidFill>
                  <a:srgbClr val="292934"/>
                </a:solidFill>
                <a:latin typeface="Roboto"/>
                <a:ea typeface="Roboto"/>
                <a:cs typeface="DejaVu Sans"/>
              </a:rPr>
              <a:t>protetto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dalla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legge</a:t>
            </a:r>
            <a:r>
              <a:rPr lang="en-US" sz="2400" spc="-1" dirty="0">
                <a:solidFill>
                  <a:srgbClr val="292934"/>
                </a:solidFill>
                <a:latin typeface="Roboto"/>
                <a:ea typeface="Roboto"/>
                <a:cs typeface="DejaVu Sans"/>
              </a:rPr>
              <a:t> e </a:t>
            </a:r>
            <a:r>
              <a:rPr lang="en-US" sz="2400" spc="-1" dirty="0" err="1">
                <a:solidFill>
                  <a:srgbClr val="292934"/>
                </a:solidFill>
                <a:latin typeface="Roboto"/>
                <a:ea typeface="Roboto"/>
                <a:cs typeface="DejaVu Sans"/>
              </a:rPr>
              <a:t>quindi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utilizzabile</a:t>
            </a:r>
            <a:r>
              <a:rPr lang="en-US" sz="2400" spc="-1" dirty="0">
                <a:solidFill>
                  <a:srgbClr val="292934"/>
                </a:solidFill>
                <a:latin typeface="Roboto"/>
                <a:ea typeface="Roboto"/>
                <a:cs typeface="DejaVu Sans"/>
              </a:rPr>
              <a:t> dal </a:t>
            </a:r>
            <a:r>
              <a:rPr lang="en-US" sz="2400" spc="-1" dirty="0" err="1">
                <a:solidFill>
                  <a:srgbClr val="292934"/>
                </a:solidFill>
                <a:latin typeface="Roboto"/>
                <a:ea typeface="Roboto"/>
                <a:cs typeface="DejaVu Sans"/>
              </a:rPr>
              <a:t>pubblico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senza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richiedere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una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Gli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sviluppatori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possono</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includere</a:t>
            </a:r>
            <a:r>
              <a:rPr lang="en-US" sz="2400" b="0" i="0" u="none" strike="noStrike" kern="1200" cap="none" spc="-1" dirty="0">
                <a:solidFill>
                  <a:srgbClr val="292934"/>
                </a:solidFill>
                <a:uFillTx/>
                <a:latin typeface="Roboto"/>
                <a:ea typeface="Roboto"/>
                <a:cs typeface="DejaVu Sans"/>
              </a:rPr>
              <a:t> con </a:t>
            </a:r>
            <a:r>
              <a:rPr lang="en-US" sz="2400" b="0" i="0" u="none" strike="noStrike" kern="1200" cap="none" spc="-1" dirty="0" err="1">
                <a:solidFill>
                  <a:srgbClr val="292934"/>
                </a:solidFill>
                <a:uFillTx/>
                <a:latin typeface="Roboto"/>
                <a:ea typeface="Roboto"/>
                <a:cs typeface="DejaVu Sans"/>
              </a:rPr>
              <a:t>il</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loro</a:t>
            </a:r>
            <a:r>
              <a:rPr lang="en-US" sz="2400" b="0" i="0" u="none" strike="noStrike" kern="1200" cap="none" spc="-1" dirty="0">
                <a:solidFill>
                  <a:srgbClr val="292934"/>
                </a:solidFill>
                <a:uFillTx/>
                <a:latin typeface="Roboto"/>
                <a:ea typeface="Roboto"/>
                <a:cs typeface="DejaVu Sans"/>
              </a:rPr>
              <a:t> software </a:t>
            </a:r>
            <a:r>
              <a:rPr lang="en-US" sz="2400" b="0" i="0" u="none" strike="noStrike" kern="1200" cap="none" spc="-1" dirty="0" err="1">
                <a:solidFill>
                  <a:srgbClr val="292934"/>
                </a:solidFill>
                <a:uFillTx/>
                <a:latin typeface="Roboto"/>
                <a:ea typeface="Roboto"/>
                <a:cs typeface="DejaVu Sans"/>
              </a:rPr>
              <a:t>una</a:t>
            </a:r>
            <a:r>
              <a:rPr lang="en-US" sz="2400" b="0" i="0" u="none" strike="noStrike" kern="1200" cap="none" spc="-1" dirty="0">
                <a:solidFill>
                  <a:srgbClr val="292934"/>
                </a:solidFill>
                <a:uFillTx/>
                <a:latin typeface="Roboto"/>
                <a:ea typeface="Roboto"/>
                <a:cs typeface="DejaVu Sans"/>
              </a:rPr>
              <a:t> </a:t>
            </a:r>
            <a:r>
              <a:rPr lang="en-US" sz="2400" b="0" i="1" u="none" strike="noStrike" kern="1200" cap="none" spc="-1" dirty="0" err="1">
                <a:solidFill>
                  <a:srgbClr val="292934"/>
                </a:solidFill>
                <a:uFillTx/>
                <a:latin typeface="Roboto"/>
                <a:ea typeface="Roboto"/>
                <a:cs typeface="DejaVu Sans"/>
              </a:rPr>
              <a:t>dichiarazione</a:t>
            </a:r>
            <a:r>
              <a:rPr lang="en-US" sz="2400" b="0" i="1" u="none" strike="noStrike" kern="1200" cap="none" spc="-1" dirty="0">
                <a:solidFill>
                  <a:srgbClr val="292934"/>
                </a:solidFill>
                <a:uFillTx/>
                <a:latin typeface="Roboto"/>
                <a:ea typeface="Roboto"/>
                <a:cs typeface="DejaVu Sans"/>
              </a:rPr>
              <a:t> di </a:t>
            </a:r>
            <a:r>
              <a:rPr lang="en-US" sz="2400" b="0" i="1" u="none" strike="noStrike" kern="1200" cap="none" spc="-1" dirty="0" err="1">
                <a:solidFill>
                  <a:srgbClr val="292934"/>
                </a:solidFill>
                <a:uFillTx/>
                <a:latin typeface="Roboto"/>
                <a:ea typeface="Roboto"/>
                <a:cs typeface="DejaVu Sans"/>
              </a:rPr>
              <a:t>pubblico</a:t>
            </a:r>
            <a:r>
              <a:rPr lang="en-US" sz="2400" b="0" i="1" u="none" strike="noStrike" kern="1200" cap="none" spc="-1" dirty="0">
                <a:solidFill>
                  <a:srgbClr val="292934"/>
                </a:solidFill>
                <a:uFillTx/>
                <a:latin typeface="Roboto"/>
                <a:ea typeface="Roboto"/>
                <a:cs typeface="DejaVu Sans"/>
              </a:rPr>
              <a:t> </a:t>
            </a:r>
            <a:r>
              <a:rPr lang="en-US" sz="2400" b="0" i="1" u="none" strike="noStrike" kern="1200" cap="none" spc="-1" dirty="0" err="1">
                <a:solidFill>
                  <a:srgbClr val="292934"/>
                </a:solidFill>
                <a:uFillTx/>
                <a:latin typeface="Roboto"/>
                <a:ea typeface="Roboto"/>
                <a:cs typeface="DejaVu Sans"/>
              </a:rPr>
              <a:t>dominio</a:t>
            </a:r>
            <a:r>
              <a:rPr lang="en-US" sz="2400" b="0" i="1" u="none" strike="noStrike" kern="1200" cap="none" spc="-1" baseline="0" dirty="0">
                <a:solidFill>
                  <a:srgbClr val="292934"/>
                </a:solidFill>
                <a:uFillTx/>
                <a:latin typeface="Roboto"/>
                <a:ea typeface="Roboto"/>
                <a:cs typeface="DejaVu Sans"/>
              </a:rPr>
              <a:t> </a:t>
            </a:r>
            <a:endParaRPr lang="en-US" sz="2400" b="0" i="1"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Esempio</a:t>
            </a:r>
            <a:r>
              <a:rPr lang="en-US" sz="2000" b="0"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Tutto il codice e la documentazione in questo software è stato dedicato al pubblico dominio dagli autori</a:t>
            </a:r>
            <a:r>
              <a:rPr lang="en-US" sz="2000" b="0" i="0"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La dichiarazione di dominio pubblico non è la stessa di una licenza Open Source</a:t>
            </a:r>
            <a:endParaRPr lang="en-US" sz="20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Una</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dichiarazione</a:t>
            </a:r>
            <a:r>
              <a:rPr lang="en-US" sz="2000" b="0" i="0" u="none" strike="noStrike" kern="1200" cap="none" spc="-1" dirty="0">
                <a:solidFill>
                  <a:srgbClr val="292934"/>
                </a:solidFill>
                <a:uFillTx/>
                <a:latin typeface="Roboto"/>
                <a:ea typeface="Roboto"/>
                <a:cs typeface="DejaVu Sans"/>
              </a:rPr>
              <a:t> di </a:t>
            </a:r>
            <a:r>
              <a:rPr lang="en-US" sz="2000" b="0" i="0" u="none" strike="noStrike" kern="1200" cap="none" spc="-1" dirty="0" err="1">
                <a:solidFill>
                  <a:srgbClr val="292934"/>
                </a:solidFill>
                <a:uFillTx/>
                <a:latin typeface="Roboto"/>
                <a:ea typeface="Roboto"/>
                <a:cs typeface="DejaVu Sans"/>
              </a:rPr>
              <a:t>pubblico</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dominio</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tende</a:t>
            </a:r>
            <a:r>
              <a:rPr lang="en-US" sz="2000" b="0" i="0" u="none" strike="noStrike" kern="1200" cap="none" spc="-1" dirty="0">
                <a:solidFill>
                  <a:srgbClr val="292934"/>
                </a:solidFill>
                <a:uFillTx/>
                <a:latin typeface="Roboto"/>
                <a:ea typeface="Roboto"/>
                <a:cs typeface="DejaVu Sans"/>
              </a:rPr>
              <a:t> a </a:t>
            </a:r>
            <a:r>
              <a:rPr lang="en-US" sz="2000" b="0" i="0" u="none" strike="noStrike" kern="1200" cap="none" spc="-1" dirty="0" err="1">
                <a:solidFill>
                  <a:srgbClr val="292934"/>
                </a:solidFill>
                <a:uFillTx/>
                <a:latin typeface="Roboto"/>
                <a:ea typeface="Roboto"/>
                <a:cs typeface="DejaVu Sans"/>
              </a:rPr>
              <a:t>rinunciare</a:t>
            </a:r>
            <a:r>
              <a:rPr lang="en-US" sz="2000" b="0" i="0" u="none" strike="noStrike" kern="1200" cap="none" spc="-1" dirty="0">
                <a:solidFill>
                  <a:srgbClr val="292934"/>
                </a:solidFill>
                <a:uFillTx/>
                <a:latin typeface="Roboto"/>
                <a:ea typeface="Roboto"/>
                <a:cs typeface="DejaVu Sans"/>
              </a:rPr>
              <a:t> o ad </a:t>
            </a:r>
            <a:r>
              <a:rPr lang="en-US" sz="2000" b="0" i="0" u="none" strike="noStrike" kern="1200" cap="none" spc="-1" dirty="0" err="1">
                <a:solidFill>
                  <a:srgbClr val="292934"/>
                </a:solidFill>
                <a:uFillTx/>
                <a:latin typeface="Roboto"/>
                <a:ea typeface="Roboto"/>
                <a:cs typeface="DejaVu Sans"/>
              </a:rPr>
              <a:t>eliminare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ogni</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diritto</a:t>
            </a:r>
            <a:r>
              <a:rPr lang="en-US" sz="2000" b="0" i="0" u="none" strike="noStrike" kern="1200" cap="none" spc="-1" dirty="0">
                <a:solidFill>
                  <a:srgbClr val="292934"/>
                </a:solidFill>
                <a:uFillTx/>
                <a:latin typeface="Roboto"/>
                <a:ea typeface="Roboto"/>
                <a:cs typeface="DejaVu Sans"/>
              </a:rPr>
              <a:t> di </a:t>
            </a:r>
            <a:r>
              <a:rPr lang="en-US" sz="2000" b="0" i="0" u="none" strike="noStrike" kern="1200" cap="none" spc="-1" dirty="0" err="1">
                <a:solidFill>
                  <a:srgbClr val="292934"/>
                </a:solidFill>
                <a:uFillTx/>
                <a:latin typeface="Roboto"/>
                <a:ea typeface="Roboto"/>
                <a:cs typeface="DejaVu Sans"/>
              </a:rPr>
              <a:t>proprietà</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intellettuale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che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gli</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sviluppatori</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potrebbero</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avere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sul</a:t>
            </a:r>
            <a:r>
              <a:rPr lang="en-US" sz="2000" b="0" i="0" u="none" strike="noStrike" kern="1200" cap="none" spc="-1" dirty="0">
                <a:solidFill>
                  <a:srgbClr val="292934"/>
                </a:solidFill>
                <a:uFillTx/>
                <a:latin typeface="Roboto"/>
                <a:ea typeface="Roboto"/>
                <a:cs typeface="DejaVu Sans"/>
              </a:rPr>
              <a:t> software. </a:t>
            </a:r>
            <a:r>
              <a:rPr lang="en-US" sz="2000" spc="-1" dirty="0" err="1">
                <a:solidFill>
                  <a:srgbClr val="292934"/>
                </a:solidFill>
                <a:latin typeface="Roboto"/>
                <a:ea typeface="Roboto"/>
                <a:cs typeface="DejaVu Sans"/>
              </a:rPr>
              <a:t>Questo</a:t>
            </a:r>
            <a:r>
              <a:rPr lang="en-US" sz="2000" spc="-1" dirty="0">
                <a:solidFill>
                  <a:srgbClr val="292934"/>
                </a:solidFill>
                <a:latin typeface="Roboto"/>
                <a:ea typeface="Roboto"/>
                <a:cs typeface="DejaVu Sans"/>
              </a:rPr>
              <a:t> con </a:t>
            </a:r>
            <a:r>
              <a:rPr lang="en-US" sz="2000" spc="-1" dirty="0" err="1">
                <a:solidFill>
                  <a:srgbClr val="292934"/>
                </a:solidFill>
                <a:latin typeface="Roboto"/>
                <a:ea typeface="Roboto"/>
                <a:cs typeface="DejaVu Sans"/>
              </a:rPr>
              <a:t>il</a:t>
            </a:r>
            <a:r>
              <a:rPr lang="en-US" sz="2000" spc="-1" dirty="0">
                <a:solidFill>
                  <a:srgbClr val="292934"/>
                </a:solidFill>
                <a:latin typeface="Roboto"/>
                <a:ea typeface="Roboto"/>
                <a:cs typeface="DejaVu Sans"/>
              </a:rPr>
              <a:t> fine di </a:t>
            </a:r>
            <a:r>
              <a:rPr lang="en-US" sz="2000" spc="-1" dirty="0" err="1">
                <a:solidFill>
                  <a:srgbClr val="292934"/>
                </a:solidFill>
                <a:latin typeface="Roboto"/>
                <a:ea typeface="Roboto"/>
                <a:cs typeface="DejaVu Sans"/>
              </a:rPr>
              <a:t>rendere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chiaro</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che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il</a:t>
            </a:r>
            <a:r>
              <a:rPr lang="en-US" sz="2000" spc="-1" dirty="0">
                <a:solidFill>
                  <a:srgbClr val="292934"/>
                </a:solidFill>
                <a:latin typeface="Roboto"/>
                <a:ea typeface="Roboto"/>
                <a:cs typeface="DejaVu Sans"/>
              </a:rPr>
              <a:t> software </a:t>
            </a:r>
            <a:r>
              <a:rPr lang="en-US" sz="2000" spc="-1" dirty="0" err="1">
                <a:solidFill>
                  <a:srgbClr val="292934"/>
                </a:solidFill>
                <a:latin typeface="Roboto"/>
                <a:ea typeface="Roboto"/>
                <a:cs typeface="DejaVu Sans"/>
              </a:rPr>
              <a:t>possa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essere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usato</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senza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alcuna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restrizione</a:t>
            </a:r>
            <a:r>
              <a:rPr lang="en-US" sz="2000" spc="-1" dirty="0">
                <a:solidFill>
                  <a:srgbClr val="292934"/>
                </a:solidFill>
                <a:latin typeface="Roboto"/>
                <a:ea typeface="Roboto"/>
                <a:cs typeface="DejaVu Sans"/>
              </a:rPr>
              <a:t>. Ma </a:t>
            </a:r>
            <a:r>
              <a:rPr lang="en-US" sz="2000" spc="-1" dirty="0" err="1">
                <a:solidFill>
                  <a:srgbClr val="292934"/>
                </a:solidFill>
                <a:latin typeface="Roboto"/>
                <a:ea typeface="Roboto"/>
                <a:cs typeface="DejaVu Sans"/>
              </a:rPr>
              <a:t>l’applicabilità</a:t>
            </a:r>
            <a:r>
              <a:rPr lang="en-US" sz="2000" spc="-1" dirty="0">
                <a:solidFill>
                  <a:srgbClr val="292934"/>
                </a:solidFill>
                <a:latin typeface="Roboto"/>
                <a:ea typeface="Roboto"/>
                <a:cs typeface="DejaVu Sans"/>
              </a:rPr>
              <a:t> di </a:t>
            </a:r>
            <a:r>
              <a:rPr lang="en-US" sz="2000" spc="-1" dirty="0" err="1">
                <a:solidFill>
                  <a:srgbClr val="292934"/>
                </a:solidFill>
                <a:latin typeface="Roboto"/>
                <a:ea typeface="Roboto"/>
                <a:cs typeface="DejaVu Sans"/>
              </a:rPr>
              <a:t>queste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dichiarazioni</a:t>
            </a:r>
            <a:r>
              <a:rPr lang="en-US" sz="2000" spc="-1" dirty="0">
                <a:solidFill>
                  <a:srgbClr val="292934"/>
                </a:solidFill>
                <a:latin typeface="Roboto"/>
                <a:ea typeface="Roboto"/>
                <a:cs typeface="DejaVu Sans"/>
              </a:rPr>
              <a:t> è </a:t>
            </a:r>
            <a:r>
              <a:rPr lang="en-US" sz="2000" spc="-1" dirty="0" err="1">
                <a:solidFill>
                  <a:srgbClr val="292934"/>
                </a:solidFill>
                <a:latin typeface="Roboto"/>
                <a:ea typeface="Roboto"/>
                <a:cs typeface="DejaVu Sans"/>
              </a:rPr>
              <a:t>ogetto</a:t>
            </a:r>
            <a:r>
              <a:rPr lang="en-US" sz="2000" spc="-1" dirty="0">
                <a:solidFill>
                  <a:srgbClr val="292934"/>
                </a:solidFill>
                <a:latin typeface="Roboto"/>
                <a:ea typeface="Roboto"/>
                <a:cs typeface="DejaVu Sans"/>
              </a:rPr>
              <a:t> di </a:t>
            </a:r>
            <a:r>
              <a:rPr lang="en-US" sz="2000" spc="-1" dirty="0" err="1">
                <a:solidFill>
                  <a:srgbClr val="292934"/>
                </a:solidFill>
                <a:latin typeface="Roboto"/>
                <a:ea typeface="Roboto"/>
                <a:cs typeface="DejaVu Sans"/>
              </a:rPr>
              <a:t>controversie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nella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comunità</a:t>
            </a:r>
            <a:r>
              <a:rPr lang="en-US" sz="2000" spc="-1" dirty="0">
                <a:solidFill>
                  <a:srgbClr val="292934"/>
                </a:solidFill>
                <a:latin typeface="Roboto"/>
                <a:ea typeface="Roboto"/>
                <a:cs typeface="DejaVu Sans"/>
              </a:rPr>
              <a:t> Open e la </a:t>
            </a:r>
            <a:r>
              <a:rPr lang="en-US" sz="2000" spc="-1" dirty="0" err="1">
                <a:solidFill>
                  <a:srgbClr val="292934"/>
                </a:solidFill>
                <a:latin typeface="Roboto"/>
                <a:ea typeface="Roboto"/>
                <a:cs typeface="DejaVu Sans"/>
              </a:rPr>
              <a:t>sua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efficacia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varia</a:t>
            </a:r>
            <a:r>
              <a:rPr lang="en-US" sz="2000" spc="-1" dirty="0">
                <a:solidFill>
                  <a:srgbClr val="292934"/>
                </a:solidFill>
                <a:latin typeface="Roboto"/>
                <a:ea typeface="Roboto"/>
                <a:cs typeface="DejaVu Sans"/>
              </a:rPr>
              <a:t> da </a:t>
            </a:r>
            <a:r>
              <a:rPr lang="en-US" sz="2000" spc="-1" dirty="0" err="1">
                <a:solidFill>
                  <a:srgbClr val="292934"/>
                </a:solidFill>
                <a:latin typeface="Roboto"/>
                <a:ea typeface="Roboto"/>
                <a:cs typeface="DejaVu Sans"/>
              </a:rPr>
              <a:t>giurisdizione</a:t>
            </a:r>
            <a:r>
              <a:rPr lang="en-US" sz="2000" spc="-1" dirty="0">
                <a:solidFill>
                  <a:srgbClr val="292934"/>
                </a:solidFill>
                <a:latin typeface="Roboto"/>
                <a:ea typeface="Roboto"/>
                <a:cs typeface="DejaVu Sans"/>
              </a:rPr>
              <a:t> in </a:t>
            </a:r>
            <a:r>
              <a:rPr lang="en-US" sz="2000" spc="-1" dirty="0" err="1">
                <a:solidFill>
                  <a:srgbClr val="292934"/>
                </a:solidFill>
                <a:latin typeface="Roboto"/>
                <a:ea typeface="Roboto"/>
                <a:cs typeface="DejaVu Sans"/>
              </a:rPr>
              <a:t>giurisdizione</a:t>
            </a:r>
            <a:r>
              <a:rPr lang="en-US" sz="2000" spc="-1" dirty="0">
                <a:solidFill>
                  <a:srgbClr val="292934"/>
                </a:solidFill>
                <a:latin typeface="Roboto"/>
                <a:ea typeface="Roboto"/>
                <a:cs typeface="DejaVu Sans"/>
              </a:rPr>
              <a:t>. </a:t>
            </a:r>
          </a:p>
          <a:p>
            <a:pPr marL="182880" lvl="0" indent="-182157"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Spesso la dichiarazione di dominio pubblico è accompagnata da altri termini, come le esclusioni di garanzia; in tali casi, il software può essere considerato sotto licenza piuttosto che di pubblico dominio</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Compatibilità</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delle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Licenze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La compatibilità della licenza è il processo per garantire che i termini della licenza non siano in conflitto.</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Se una licenza richiede di fare qualcosa e un'altra vieta di farlo, le licenze sono in conflitto e non sono compatibili se la combinazione dei due moduli software fa scattare gli obblighi previsti da una licenza.</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en-US" sz="1800" b="0" i="0" u="none" strike="noStrike" kern="1200" cap="none" spc="-1" baseline="0" dirty="0">
                <a:solidFill>
                  <a:srgbClr val="292934"/>
                </a:solidFill>
                <a:uFillTx/>
                <a:latin typeface="Roboto"/>
                <a:ea typeface="Roboto"/>
                <a:cs typeface="DejaVu Sans"/>
              </a:rPr>
              <a:t>GPL-2.0</a:t>
            </a:r>
            <a:r>
              <a:rPr lang="en-US" sz="1800" b="0" i="0" u="none" strike="noStrike" kern="1200" cap="none" spc="-1" dirty="0">
                <a:solidFill>
                  <a:srgbClr val="292934"/>
                </a:solidFill>
                <a:uFillTx/>
                <a:latin typeface="Roboto"/>
                <a:ea typeface="Roboto"/>
                <a:cs typeface="DejaVu Sans"/>
              </a:rPr>
              <a:t> </a:t>
            </a:r>
            <a:r>
              <a:rPr lang="en-US" sz="1800" b="0" i="0" u="none" strike="noStrike" kern="1200" cap="none" spc="-1" dirty="0" err="1">
                <a:solidFill>
                  <a:srgbClr val="292934"/>
                </a:solidFill>
                <a:uFillTx/>
                <a:latin typeface="Roboto"/>
                <a:ea typeface="Roboto"/>
                <a:cs typeface="DejaVu Sans"/>
              </a:rPr>
              <a:t>ed</a:t>
            </a:r>
            <a:r>
              <a:rPr lang="en-US" sz="1800" b="0" i="0" u="none" strike="noStrike" kern="1200" cap="none" spc="-1" baseline="0" dirty="0">
                <a:solidFill>
                  <a:srgbClr val="292934"/>
                </a:solidFill>
                <a:uFillTx/>
                <a:latin typeface="Roboto"/>
                <a:ea typeface="Roboto"/>
                <a:cs typeface="DejaVu Sans"/>
              </a:rPr>
              <a:t> EPL-1.0 </a:t>
            </a:r>
            <a:r>
              <a:rPr lang="en-US" sz="1800" b="0" i="0" u="none" strike="noStrike" kern="1200" cap="none" spc="-1" baseline="0" dirty="0" err="1">
                <a:solidFill>
                  <a:srgbClr val="292934"/>
                </a:solidFill>
                <a:uFillTx/>
                <a:latin typeface="Roboto"/>
                <a:ea typeface="Roboto"/>
                <a:cs typeface="DejaVu Sans"/>
              </a:rPr>
              <a:t>estendono</a:t>
            </a:r>
            <a:r>
              <a:rPr lang="en-US" sz="1800" b="0" i="0" u="none" strike="noStrike" kern="1200" cap="none" spc="-1" dirty="0">
                <a:solidFill>
                  <a:srgbClr val="292934"/>
                </a:solidFill>
                <a:uFillTx/>
                <a:latin typeface="Roboto"/>
                <a:ea typeface="Roboto"/>
                <a:cs typeface="DejaVu Sans"/>
              </a:rPr>
              <a:t> </a:t>
            </a:r>
            <a:r>
              <a:rPr lang="en-US" spc="-1" dirty="0" err="1">
                <a:solidFill>
                  <a:srgbClr val="292934"/>
                </a:solidFill>
                <a:latin typeface="Roboto"/>
                <a:ea typeface="Roboto"/>
                <a:cs typeface="DejaVu Sans"/>
              </a:rPr>
              <a:t>i</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loro</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obblighi</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ai</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lavori</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derivati</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che</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verranno</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distribuiti</a:t>
            </a:r>
            <a:r>
              <a:rPr lang="en-US" sz="1800" b="0" i="0" u="none" strike="noStrike" kern="1200" cap="none" spc="-1" baseline="0" dirty="0">
                <a:solidFill>
                  <a:srgbClr val="292934"/>
                </a:solidFill>
                <a:uFillTx/>
                <a:latin typeface="Roboto"/>
                <a:ea typeface="Roboto"/>
                <a:cs typeface="DejaVu Sans"/>
              </a:rPr>
              <a:t>. </a:t>
            </a:r>
            <a:endParaRPr lang="en-US" sz="18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36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1800" b="0" i="0" u="none" strike="noStrike" kern="1200" cap="none" spc="-1" baseline="0" dirty="0">
                <a:solidFill>
                  <a:srgbClr val="292934"/>
                </a:solidFill>
                <a:uFillTx/>
                <a:latin typeface="Roboto"/>
                <a:ea typeface="Roboto"/>
                <a:cs typeface="DejaVu Sans"/>
              </a:rPr>
              <a:t>Se un modulo </a:t>
            </a:r>
            <a:r>
              <a:rPr lang="en-US" sz="1800" b="0" i="0" u="none" strike="noStrike" kern="1200" cap="none" spc="-1" baseline="0" dirty="0" err="1">
                <a:solidFill>
                  <a:srgbClr val="292934"/>
                </a:solidFill>
                <a:uFillTx/>
                <a:latin typeface="Roboto"/>
                <a:ea typeface="Roboto"/>
                <a:cs typeface="DejaVu Sans"/>
              </a:rPr>
              <a:t>della</a:t>
            </a:r>
            <a:r>
              <a:rPr lang="en-US" sz="1800" b="0" i="0" u="none" strike="noStrike" kern="1200" cap="none" spc="-1" baseline="0" dirty="0">
                <a:solidFill>
                  <a:srgbClr val="292934"/>
                </a:solidFill>
                <a:uFillTx/>
                <a:latin typeface="Roboto"/>
                <a:ea typeface="Roboto"/>
                <a:cs typeface="DejaVu Sans"/>
              </a:rPr>
              <a:t> GPL-2.0 è </a:t>
            </a:r>
            <a:r>
              <a:rPr lang="en-US" sz="1800" b="0" i="0" u="none" strike="noStrike" kern="1200" cap="none" spc="-1" baseline="0" dirty="0" err="1">
                <a:solidFill>
                  <a:srgbClr val="292934"/>
                </a:solidFill>
                <a:uFillTx/>
                <a:latin typeface="Roboto"/>
                <a:ea typeface="Roboto"/>
                <a:cs typeface="DejaVu Sans"/>
              </a:rPr>
              <a:t>combinato</a:t>
            </a:r>
            <a:r>
              <a:rPr lang="en-US" sz="1800" b="0" i="0" u="none" strike="noStrike" kern="1200" cap="none" spc="-1" dirty="0">
                <a:solidFill>
                  <a:srgbClr val="292934"/>
                </a:solidFill>
                <a:uFillTx/>
                <a:latin typeface="Roboto"/>
                <a:ea typeface="Roboto"/>
                <a:cs typeface="DejaVu Sans"/>
              </a:rPr>
              <a:t> con un modulo </a:t>
            </a:r>
            <a:r>
              <a:rPr lang="en-US" sz="1800" b="0" i="0" u="none" strike="noStrike" kern="1200" cap="none" spc="-1" dirty="0" err="1">
                <a:solidFill>
                  <a:srgbClr val="292934"/>
                </a:solidFill>
                <a:uFillTx/>
                <a:latin typeface="Roboto"/>
                <a:ea typeface="Roboto"/>
                <a:cs typeface="DejaVu Sans"/>
              </a:rPr>
              <a:t>della</a:t>
            </a:r>
            <a:r>
              <a:rPr lang="en-US" sz="1800" b="0" i="0" u="none" strike="noStrike" kern="1200" cap="none" spc="-1" dirty="0">
                <a:solidFill>
                  <a:srgbClr val="292934"/>
                </a:solidFill>
                <a:uFillTx/>
                <a:latin typeface="Roboto"/>
                <a:ea typeface="Roboto"/>
                <a:cs typeface="DejaVu Sans"/>
              </a:rPr>
              <a:t> </a:t>
            </a:r>
            <a:r>
              <a:rPr lang="en-US" sz="1800" b="0" i="0" u="none" strike="noStrike" kern="1200" cap="none" spc="-1" baseline="0" dirty="0">
                <a:solidFill>
                  <a:srgbClr val="292934"/>
                </a:solidFill>
                <a:uFillTx/>
                <a:latin typeface="Roboto"/>
                <a:ea typeface="Roboto"/>
                <a:cs typeface="DejaVu Sans"/>
              </a:rPr>
              <a:t>EPL-1.0 </a:t>
            </a:r>
            <a:r>
              <a:rPr lang="en-US" sz="1800" b="0" i="0" u="none" strike="noStrike" kern="1200" cap="none" spc="-1" baseline="0" dirty="0" err="1">
                <a:solidFill>
                  <a:srgbClr val="292934"/>
                </a:solidFill>
                <a:uFillTx/>
                <a:latin typeface="Roboto"/>
                <a:ea typeface="Roboto"/>
                <a:cs typeface="DejaVu Sans"/>
              </a:rPr>
              <a:t>ed</a:t>
            </a:r>
            <a:r>
              <a:rPr lang="en-US" sz="1800" b="0" i="0" u="none" strike="noStrike" kern="1200" cap="none" spc="-1" baseline="0" dirty="0">
                <a:solidFill>
                  <a:srgbClr val="292934"/>
                </a:solidFill>
                <a:uFillTx/>
                <a:latin typeface="Roboto"/>
                <a:ea typeface="Roboto"/>
                <a:cs typeface="DejaVu Sans"/>
              </a:rPr>
              <a:t> </a:t>
            </a:r>
            <a:r>
              <a:rPr lang="en-US" sz="1800" b="0" i="0" u="none" strike="noStrike" kern="1200" cap="none" spc="-1" baseline="0" dirty="0" err="1">
                <a:solidFill>
                  <a:srgbClr val="292934"/>
                </a:solidFill>
                <a:uFillTx/>
                <a:latin typeface="Roboto"/>
                <a:ea typeface="Roboto"/>
                <a:cs typeface="DejaVu Sans"/>
              </a:rPr>
              <a:t>il</a:t>
            </a:r>
            <a:r>
              <a:rPr lang="en-US" sz="1800" b="0" i="0" u="none" strike="noStrike" kern="1200" cap="none" spc="-1" baseline="0" dirty="0">
                <a:solidFill>
                  <a:srgbClr val="292934"/>
                </a:solidFill>
                <a:uFillTx/>
                <a:latin typeface="Roboto"/>
                <a:ea typeface="Roboto"/>
                <a:cs typeface="DejaVu Sans"/>
              </a:rPr>
              <a:t> modulo </a:t>
            </a:r>
            <a:r>
              <a:rPr lang="en-US" sz="1800" b="0" i="0" u="none" strike="noStrike" kern="1200" cap="none" spc="-1" baseline="0" dirty="0" err="1">
                <a:solidFill>
                  <a:srgbClr val="292934"/>
                </a:solidFill>
                <a:uFillTx/>
                <a:latin typeface="Roboto"/>
                <a:ea typeface="Roboto"/>
                <a:cs typeface="DejaVu Sans"/>
              </a:rPr>
              <a:t>risultante</a:t>
            </a:r>
            <a:r>
              <a:rPr lang="en-US" sz="1800" b="0" i="0" u="none" strike="noStrike" kern="1200" cap="none" spc="-1" baseline="0" dirty="0">
                <a:solidFill>
                  <a:srgbClr val="292934"/>
                </a:solidFill>
                <a:uFillTx/>
                <a:latin typeface="Roboto"/>
                <a:ea typeface="Roboto"/>
                <a:cs typeface="DejaVu Sans"/>
              </a:rPr>
              <a:t> </a:t>
            </a:r>
            <a:r>
              <a:rPr lang="en-US" sz="1800" b="0" i="0" u="none" strike="noStrike" kern="1200" cap="none" spc="-1" baseline="0" dirty="0" err="1">
                <a:solidFill>
                  <a:srgbClr val="292934"/>
                </a:solidFill>
                <a:uFillTx/>
                <a:latin typeface="Roboto"/>
                <a:ea typeface="Roboto"/>
                <a:cs typeface="DejaVu Sans"/>
              </a:rPr>
              <a:t>viene</a:t>
            </a:r>
            <a:r>
              <a:rPr lang="en-US" sz="1800" b="0" i="0" u="none" strike="noStrike" kern="1200" cap="none" spc="-1" baseline="0" dirty="0">
                <a:solidFill>
                  <a:srgbClr val="292934"/>
                </a:solidFill>
                <a:uFillTx/>
                <a:latin typeface="Roboto"/>
                <a:ea typeface="Roboto"/>
                <a:cs typeface="DejaVu Sans"/>
              </a:rPr>
              <a:t> </a:t>
            </a:r>
            <a:r>
              <a:rPr lang="en-US" sz="1800" b="0" i="0" u="none" strike="noStrike" kern="1200" cap="none" spc="-1" baseline="0" dirty="0" err="1">
                <a:solidFill>
                  <a:srgbClr val="292934"/>
                </a:solidFill>
                <a:uFillTx/>
                <a:latin typeface="Roboto"/>
                <a:ea typeface="Roboto"/>
                <a:cs typeface="DejaVu Sans"/>
              </a:rPr>
              <a:t>distribuito</a:t>
            </a:r>
            <a:r>
              <a:rPr lang="en-US" sz="1800" b="0" i="0" u="none" strike="noStrike" kern="1200" cap="none" spc="-1" baseline="0" dirty="0">
                <a:solidFill>
                  <a:srgbClr val="292934"/>
                </a:solidFill>
                <a:uFillTx/>
                <a:latin typeface="Roboto"/>
                <a:ea typeface="Roboto"/>
                <a:cs typeface="DejaVu Sans"/>
              </a:rPr>
              <a:t>, </a:t>
            </a:r>
            <a:r>
              <a:rPr lang="en-US" sz="1800" b="0" i="0" u="none" strike="noStrike" kern="1200" cap="none" spc="-1" baseline="0" dirty="0" err="1">
                <a:solidFill>
                  <a:srgbClr val="292934"/>
                </a:solidFill>
                <a:uFillTx/>
                <a:latin typeface="Roboto"/>
                <a:ea typeface="Roboto"/>
                <a:cs typeface="DejaVu Sans"/>
              </a:rPr>
              <a:t>allora</a:t>
            </a:r>
            <a:r>
              <a:rPr lang="en-US" sz="1800" b="0" i="0" u="none" strike="noStrike" kern="1200" cap="none" spc="-1" dirty="0">
                <a:solidFill>
                  <a:srgbClr val="292934"/>
                </a:solidFill>
                <a:uFillTx/>
                <a:latin typeface="Roboto"/>
                <a:ea typeface="Roboto"/>
                <a:cs typeface="DejaVu Sans"/>
              </a:rPr>
              <a:t> </a:t>
            </a:r>
            <a:r>
              <a:rPr lang="en-US" sz="1800" b="0" i="0" u="none" strike="noStrike" kern="1200" cap="none" spc="-1" dirty="0" err="1">
                <a:solidFill>
                  <a:srgbClr val="292934"/>
                </a:solidFill>
                <a:uFillTx/>
                <a:latin typeface="Roboto"/>
                <a:ea typeface="Roboto"/>
                <a:cs typeface="DejaVu Sans"/>
              </a:rPr>
              <a:t>il</a:t>
            </a:r>
            <a:r>
              <a:rPr lang="en-US" sz="1800" b="0" i="0" u="none" strike="noStrike" kern="1200" cap="none" spc="-1" dirty="0">
                <a:solidFill>
                  <a:srgbClr val="292934"/>
                </a:solidFill>
                <a:uFillTx/>
                <a:latin typeface="Roboto"/>
                <a:ea typeface="Roboto"/>
                <a:cs typeface="DejaVu Sans"/>
              </a:rPr>
              <a:t> modulo dev</a:t>
            </a:r>
            <a:r>
              <a:rPr lang="en-US" sz="1800" b="0" i="0" u="none" strike="noStrike" kern="1200" cap="none" spc="-1" baseline="0" dirty="0">
                <a:solidFill>
                  <a:srgbClr val="292934"/>
                </a:solidFill>
                <a:uFillTx/>
                <a:latin typeface="Roboto"/>
                <a:ea typeface="Roboto"/>
                <a:cs typeface="DejaVu Sans"/>
              </a:rPr>
              <a:t> </a:t>
            </a:r>
            <a:endParaRPr lang="en-US" sz="1800" b="0" i="0" u="none" strike="noStrike" kern="1200" cap="none" spc="-1" baseline="0" dirty="0">
              <a:solidFill>
                <a:srgbClr val="000000"/>
              </a:solidFill>
              <a:uFillTx/>
              <a:latin typeface="Arial"/>
              <a:ea typeface="DejaVu Sans"/>
              <a:cs typeface="DejaVu Sans"/>
            </a:endParaRPr>
          </a:p>
          <a:p>
            <a:pPr marL="731520" marR="0" lvl="2" indent="-184681" algn="l" defTabSz="457200" rtl="0" fontAlgn="auto" hangingPunct="1">
              <a:lnSpc>
                <a:spcPct val="100000"/>
              </a:lnSpc>
              <a:spcBef>
                <a:spcPts val="320"/>
              </a:spcBef>
              <a:spcAft>
                <a:spcPts val="0"/>
              </a:spcAft>
              <a:buClr>
                <a:srgbClr val="93A299"/>
              </a:buClr>
              <a:buSzPct val="90000"/>
              <a:buFont typeface="Arial"/>
              <a:buChar char="•"/>
              <a:tabLst/>
              <a:defRPr sz="1800" b="0" i="0" u="none" strike="noStrike" kern="0" cap="none" spc="0" baseline="0">
                <a:solidFill>
                  <a:srgbClr val="000000"/>
                </a:solidFill>
                <a:uFillTx/>
              </a:defRPr>
            </a:pPr>
            <a:r>
              <a:rPr lang="en-US" sz="1600" b="0" i="0" u="none" strike="noStrike" kern="1200" cap="none" spc="-1" baseline="0" dirty="0">
                <a:solidFill>
                  <a:srgbClr val="292934"/>
                </a:solidFill>
                <a:uFillTx/>
                <a:latin typeface="Roboto"/>
                <a:ea typeface="Roboto"/>
                <a:cs typeface="DejaVu Sans"/>
              </a:rPr>
              <a:t>(secondo</a:t>
            </a:r>
            <a:r>
              <a:rPr lang="en-US" sz="1600" b="0" i="0" u="none" strike="noStrike" kern="1200" cap="none" spc="-1" dirty="0">
                <a:solidFill>
                  <a:srgbClr val="292934"/>
                </a:solidFill>
                <a:uFillTx/>
                <a:latin typeface="Roboto"/>
                <a:ea typeface="Roboto"/>
                <a:cs typeface="DejaVu Sans"/>
              </a:rPr>
              <a:t> la </a:t>
            </a:r>
            <a:r>
              <a:rPr lang="en-US" sz="1600" b="0" i="0" u="none" strike="noStrike" kern="1200" cap="none" spc="-1" baseline="0" dirty="0">
                <a:solidFill>
                  <a:srgbClr val="292934"/>
                </a:solidFill>
                <a:uFillTx/>
                <a:latin typeface="Roboto"/>
                <a:ea typeface="Roboto"/>
                <a:cs typeface="DejaVu Sans"/>
              </a:rPr>
              <a:t>GPL-2.0) </a:t>
            </a:r>
            <a:r>
              <a:rPr lang="en-US" sz="1600" b="0" i="0" u="none" strike="noStrike" kern="1200" cap="none" spc="-1" baseline="0" dirty="0" err="1">
                <a:solidFill>
                  <a:srgbClr val="292934"/>
                </a:solidFill>
                <a:uFillTx/>
                <a:latin typeface="Roboto"/>
                <a:ea typeface="Roboto"/>
                <a:cs typeface="DejaVu Sans"/>
              </a:rPr>
              <a:t>essere</a:t>
            </a:r>
            <a:r>
              <a:rPr lang="en-US" sz="1600" b="0" i="0" u="none" strike="noStrike" kern="1200" cap="none" spc="-1" baseline="0" dirty="0">
                <a:solidFill>
                  <a:srgbClr val="292934"/>
                </a:solidFill>
                <a:uFillTx/>
                <a:latin typeface="Roboto"/>
                <a:ea typeface="Roboto"/>
                <a:cs typeface="DejaVu Sans"/>
              </a:rPr>
              <a:t> </a:t>
            </a:r>
            <a:r>
              <a:rPr lang="en-US" sz="1600" b="0" i="0" u="none" strike="noStrike" kern="1200" cap="none" spc="-1" baseline="0" dirty="0" err="1">
                <a:solidFill>
                  <a:srgbClr val="292934"/>
                </a:solidFill>
                <a:uFillTx/>
                <a:latin typeface="Roboto"/>
                <a:ea typeface="Roboto"/>
                <a:cs typeface="DejaVu Sans"/>
              </a:rPr>
              <a:t>distribuito</a:t>
            </a:r>
            <a:r>
              <a:rPr lang="en-US" sz="1600" b="0" i="0" u="none" strike="noStrike" kern="1200" cap="none" spc="-1" dirty="0">
                <a:solidFill>
                  <a:srgbClr val="292934"/>
                </a:solidFill>
                <a:uFillTx/>
                <a:latin typeface="Roboto"/>
                <a:ea typeface="Roboto"/>
                <a:cs typeface="DejaVu Sans"/>
              </a:rPr>
              <a:t> solo con </a:t>
            </a:r>
            <a:r>
              <a:rPr lang="en-US" sz="1600" b="0" i="0" u="none" strike="noStrike" kern="1200" cap="none" spc="-1" dirty="0" err="1">
                <a:solidFill>
                  <a:srgbClr val="292934"/>
                </a:solidFill>
                <a:uFillTx/>
                <a:latin typeface="Roboto"/>
                <a:ea typeface="Roboto"/>
                <a:cs typeface="DejaVu Sans"/>
              </a:rPr>
              <a:t>licenza</a:t>
            </a:r>
            <a:r>
              <a:rPr lang="en-US" sz="1600" b="0" i="0" u="none" strike="noStrike" kern="1200" cap="none" spc="-1" dirty="0">
                <a:solidFill>
                  <a:srgbClr val="292934"/>
                </a:solidFill>
                <a:uFillTx/>
                <a:latin typeface="Roboto"/>
                <a:ea typeface="Roboto"/>
                <a:cs typeface="DejaVu Sans"/>
              </a:rPr>
              <a:t> GPL-2.0</a:t>
            </a:r>
            <a:r>
              <a:rPr lang="en-US" sz="1600" b="0" i="0" u="none" strike="noStrike" kern="1200" cap="none" spc="-1" baseline="0" dirty="0">
                <a:solidFill>
                  <a:srgbClr val="292934"/>
                </a:solidFill>
                <a:uFillTx/>
                <a:latin typeface="Roboto"/>
                <a:ea typeface="Roboto"/>
                <a:cs typeface="DejaVu Sans"/>
              </a:rPr>
              <a:t>, e</a:t>
            </a:r>
            <a:endParaRPr lang="en-US" sz="1600" b="0" i="0" u="none" strike="noStrike" kern="1200" cap="none" spc="-1" baseline="0" dirty="0">
              <a:solidFill>
                <a:srgbClr val="000000"/>
              </a:solidFill>
              <a:uFillTx/>
              <a:latin typeface="Arial"/>
              <a:ea typeface="DejaVu Sans"/>
              <a:cs typeface="DejaVu Sans"/>
            </a:endParaRPr>
          </a:p>
          <a:p>
            <a:pPr marL="731520" marR="0" lvl="2" indent="-184681" algn="l" defTabSz="457200" rtl="0" fontAlgn="auto" hangingPunct="1">
              <a:lnSpc>
                <a:spcPct val="100000"/>
              </a:lnSpc>
              <a:spcBef>
                <a:spcPts val="320"/>
              </a:spcBef>
              <a:spcAft>
                <a:spcPts val="0"/>
              </a:spcAft>
              <a:buClr>
                <a:srgbClr val="93A299"/>
              </a:buClr>
              <a:buSzPct val="90000"/>
              <a:buFont typeface="Arial"/>
              <a:buChar char="•"/>
              <a:tabLst/>
              <a:defRPr sz="1800" b="0" i="0" u="none" strike="noStrike" kern="0" cap="none" spc="0" baseline="0">
                <a:solidFill>
                  <a:srgbClr val="000000"/>
                </a:solidFill>
                <a:uFillTx/>
              </a:defRPr>
            </a:pPr>
            <a:r>
              <a:rPr lang="en-US" sz="1600" b="0" i="0" u="none" strike="noStrike" kern="1200" cap="none" spc="-1" baseline="0" dirty="0">
                <a:solidFill>
                  <a:srgbClr val="292934"/>
                </a:solidFill>
                <a:uFillTx/>
                <a:latin typeface="Roboto"/>
                <a:ea typeface="Roboto"/>
                <a:cs typeface="DejaVu Sans"/>
              </a:rPr>
              <a:t>(secondo</a:t>
            </a:r>
            <a:r>
              <a:rPr lang="en-US" sz="1600" b="0" i="0" u="none" strike="noStrike" kern="1200" cap="none" spc="-1" dirty="0">
                <a:solidFill>
                  <a:srgbClr val="292934"/>
                </a:solidFill>
                <a:uFillTx/>
                <a:latin typeface="Roboto"/>
                <a:ea typeface="Roboto"/>
                <a:cs typeface="DejaVu Sans"/>
              </a:rPr>
              <a:t> la </a:t>
            </a:r>
            <a:r>
              <a:rPr lang="en-US" sz="1600" b="0" i="0" u="none" strike="noStrike" kern="1200" cap="none" spc="-1" baseline="0" dirty="0">
                <a:solidFill>
                  <a:srgbClr val="292934"/>
                </a:solidFill>
                <a:uFillTx/>
                <a:latin typeface="Roboto"/>
                <a:ea typeface="Roboto"/>
                <a:cs typeface="DejaVu Sans"/>
              </a:rPr>
              <a:t>EPL-1.0) solo con </a:t>
            </a:r>
            <a:r>
              <a:rPr lang="en-US" sz="1600" b="0" i="0" u="none" strike="noStrike" kern="1200" cap="none" spc="-1" baseline="0" dirty="0" err="1">
                <a:solidFill>
                  <a:srgbClr val="292934"/>
                </a:solidFill>
                <a:uFillTx/>
                <a:latin typeface="Roboto"/>
                <a:ea typeface="Roboto"/>
                <a:cs typeface="DejaVu Sans"/>
              </a:rPr>
              <a:t>licenza</a:t>
            </a:r>
            <a:r>
              <a:rPr lang="en-US" sz="1600" b="0" i="0" u="none" strike="noStrike" kern="1200" cap="none" spc="-1" baseline="0" dirty="0">
                <a:solidFill>
                  <a:srgbClr val="292934"/>
                </a:solidFill>
                <a:uFillTx/>
                <a:latin typeface="Roboto"/>
                <a:ea typeface="Roboto"/>
                <a:cs typeface="DejaVu Sans"/>
              </a:rPr>
              <a:t> EPL-1.0. </a:t>
            </a:r>
            <a:endParaRPr lang="en-US" sz="16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1135"/>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1600" b="0" i="0" u="none" strike="noStrike" kern="1200" cap="none" spc="-1" baseline="0" dirty="0">
                <a:solidFill>
                  <a:srgbClr val="292934"/>
                </a:solidFill>
                <a:uFillTx/>
                <a:latin typeface="Roboto"/>
                <a:ea typeface="Roboto"/>
                <a:cs typeface="DejaVu Sans"/>
              </a:rPr>
              <a:t>Il distributor </a:t>
            </a:r>
            <a:r>
              <a:rPr lang="en-US" sz="1600" spc="-1" dirty="0">
                <a:solidFill>
                  <a:srgbClr val="292934"/>
                </a:solidFill>
                <a:latin typeface="Roboto"/>
                <a:ea typeface="Roboto"/>
                <a:cs typeface="DejaVu Sans"/>
              </a:rPr>
              <a:t>non </a:t>
            </a:r>
            <a:r>
              <a:rPr lang="en-US" sz="1600" spc="-1" dirty="0" err="1">
                <a:solidFill>
                  <a:srgbClr val="292934"/>
                </a:solidFill>
                <a:latin typeface="Roboto"/>
                <a:ea typeface="Roboto"/>
                <a:cs typeface="DejaVu Sans"/>
              </a:rPr>
              <a:t>può</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soddisfare</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entrambe</a:t>
            </a:r>
            <a:r>
              <a:rPr lang="en-US" sz="1600" spc="-1" dirty="0">
                <a:solidFill>
                  <a:srgbClr val="292934"/>
                </a:solidFill>
                <a:latin typeface="Roboto"/>
                <a:ea typeface="Roboto"/>
                <a:cs typeface="DejaVu Sans"/>
              </a:rPr>
              <a:t> le </a:t>
            </a:r>
            <a:r>
              <a:rPr lang="en-US" sz="1600" spc="-1" dirty="0" err="1">
                <a:solidFill>
                  <a:srgbClr val="292934"/>
                </a:solidFill>
                <a:latin typeface="Roboto"/>
                <a:ea typeface="Roboto"/>
                <a:cs typeface="DejaVu Sans"/>
              </a:rPr>
              <a:t>condizioni</a:t>
            </a:r>
            <a:r>
              <a:rPr lang="en-US" sz="1600" spc="-1" dirty="0">
                <a:solidFill>
                  <a:srgbClr val="292934"/>
                </a:solidFill>
                <a:latin typeface="Roboto"/>
                <a:ea typeface="Roboto"/>
                <a:cs typeface="DejaVu Sans"/>
              </a:rPr>
              <a:t> e per </a:t>
            </a:r>
            <a:r>
              <a:rPr lang="en-US" sz="1600" spc="-1" dirty="0" err="1">
                <a:solidFill>
                  <a:srgbClr val="292934"/>
                </a:solidFill>
                <a:latin typeface="Roboto"/>
                <a:ea typeface="Roboto"/>
                <a:cs typeface="DejaVu Sans"/>
              </a:rPr>
              <a:t>questo</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il</a:t>
            </a:r>
            <a:r>
              <a:rPr lang="en-US" sz="1600" spc="-1" dirty="0">
                <a:solidFill>
                  <a:srgbClr val="292934"/>
                </a:solidFill>
                <a:latin typeface="Roboto"/>
                <a:ea typeface="Roboto"/>
                <a:cs typeface="DejaVu Sans"/>
              </a:rPr>
              <a:t> modulo non </a:t>
            </a:r>
            <a:r>
              <a:rPr lang="en-US" sz="1600" spc="-1" dirty="0" err="1">
                <a:solidFill>
                  <a:srgbClr val="292934"/>
                </a:solidFill>
                <a:latin typeface="Roboto"/>
                <a:ea typeface="Roboto"/>
                <a:cs typeface="DejaVu Sans"/>
              </a:rPr>
              <a:t>potrà</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essere</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distribuito</a:t>
            </a:r>
            <a:r>
              <a:rPr lang="en-US" sz="1600" b="0" i="0" u="none" strike="noStrike" kern="1200" cap="none" spc="-1" baseline="0" dirty="0">
                <a:solidFill>
                  <a:srgbClr val="292934"/>
                </a:solidFill>
                <a:uFillTx/>
                <a:latin typeface="Roboto"/>
                <a:ea typeface="Roboto"/>
                <a:cs typeface="DejaVu Sans"/>
              </a:rPr>
              <a:t>. </a:t>
            </a:r>
            <a:endParaRPr lang="en-US" sz="16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1135"/>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1600" b="0" i="0" u="none" strike="noStrike" kern="1200" cap="none" spc="-1" baseline="0" dirty="0" err="1">
                <a:solidFill>
                  <a:srgbClr val="292934"/>
                </a:solidFill>
                <a:uFillTx/>
                <a:latin typeface="Roboto"/>
                <a:ea typeface="Roboto"/>
                <a:cs typeface="DejaVu Sans"/>
              </a:rPr>
              <a:t>Questo</a:t>
            </a:r>
            <a:r>
              <a:rPr lang="en-US" sz="1600" b="0" i="0" u="none" strike="noStrike" kern="1200" cap="none" spc="-1" baseline="0" dirty="0">
                <a:solidFill>
                  <a:srgbClr val="292934"/>
                </a:solidFill>
                <a:uFillTx/>
                <a:latin typeface="Roboto"/>
                <a:ea typeface="Roboto"/>
                <a:cs typeface="DejaVu Sans"/>
              </a:rPr>
              <a:t> è un </a:t>
            </a:r>
            <a:r>
              <a:rPr lang="en-US" sz="1600" b="0" i="0" u="none" strike="noStrike" kern="1200" cap="none" spc="-1" baseline="0" dirty="0" err="1">
                <a:solidFill>
                  <a:srgbClr val="292934"/>
                </a:solidFill>
                <a:uFillTx/>
                <a:latin typeface="Roboto"/>
                <a:ea typeface="Roboto"/>
                <a:cs typeface="DejaVu Sans"/>
              </a:rPr>
              <a:t>esempio</a:t>
            </a:r>
            <a:r>
              <a:rPr lang="en-US" sz="1600" b="0" i="0" u="none" strike="noStrike" kern="1200" cap="none" spc="-1" baseline="0" dirty="0">
                <a:solidFill>
                  <a:srgbClr val="292934"/>
                </a:solidFill>
                <a:uFillTx/>
                <a:latin typeface="Roboto"/>
                <a:ea typeface="Roboto"/>
                <a:cs typeface="DejaVu Sans"/>
              </a:rPr>
              <a:t> di </a:t>
            </a:r>
            <a:r>
              <a:rPr lang="en-US" sz="1600" b="0" i="1" u="none" strike="noStrike" kern="1200" cap="none" spc="-1" baseline="0" dirty="0" err="1">
                <a:solidFill>
                  <a:srgbClr val="292934"/>
                </a:solidFill>
                <a:uFillTx/>
                <a:latin typeface="Roboto"/>
                <a:ea typeface="Roboto"/>
                <a:cs typeface="DejaVu Sans"/>
              </a:rPr>
              <a:t>incompatibilità</a:t>
            </a:r>
            <a:r>
              <a:rPr lang="en-US" sz="1600" b="0" i="1" u="none" strike="noStrike" kern="1200" cap="none" spc="-1" baseline="0" dirty="0">
                <a:solidFill>
                  <a:srgbClr val="292934"/>
                </a:solidFill>
                <a:uFillTx/>
                <a:latin typeface="Roboto"/>
                <a:ea typeface="Roboto"/>
                <a:cs typeface="DejaVu Sans"/>
              </a:rPr>
              <a:t> </a:t>
            </a:r>
            <a:r>
              <a:rPr lang="en-US" sz="1600" b="0" i="1" u="none" strike="noStrike" kern="1200" cap="none" spc="-1" baseline="0" dirty="0" err="1">
                <a:solidFill>
                  <a:srgbClr val="292934"/>
                </a:solidFill>
                <a:uFillTx/>
                <a:latin typeface="Roboto"/>
                <a:ea typeface="Roboto"/>
                <a:cs typeface="DejaVu Sans"/>
              </a:rPr>
              <a:t>delle</a:t>
            </a:r>
            <a:r>
              <a:rPr lang="en-US" sz="1600" b="0" i="1" u="none" strike="noStrike" kern="1200" cap="none" spc="-1" baseline="0" dirty="0">
                <a:solidFill>
                  <a:srgbClr val="292934"/>
                </a:solidFill>
                <a:uFillTx/>
                <a:latin typeface="Roboto"/>
                <a:ea typeface="Roboto"/>
                <a:cs typeface="DejaVu Sans"/>
              </a:rPr>
              <a:t> </a:t>
            </a:r>
            <a:r>
              <a:rPr lang="en-US" sz="1600" b="0" i="1" u="none" strike="noStrike" kern="1200" cap="none" spc="-1" baseline="0" dirty="0" err="1">
                <a:solidFill>
                  <a:srgbClr val="292934"/>
                </a:solidFill>
                <a:uFillTx/>
                <a:latin typeface="Roboto"/>
                <a:ea typeface="Roboto"/>
                <a:cs typeface="DejaVu Sans"/>
              </a:rPr>
              <a:t>licenze</a:t>
            </a:r>
            <a:r>
              <a:rPr lang="en-US" sz="1600" b="0" i="1" u="none" strike="noStrike" kern="1200" cap="none" spc="-1" baseline="0" dirty="0">
                <a:solidFill>
                  <a:srgbClr val="292934"/>
                </a:solidFill>
                <a:uFillTx/>
                <a:latin typeface="Roboto"/>
                <a:ea typeface="Roboto"/>
                <a:cs typeface="DejaVu Sans"/>
              </a:rPr>
              <a:t>.</a:t>
            </a:r>
            <a:endParaRPr lang="en-US" sz="16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00"/>
              </a:spcBef>
              <a:spcAft>
                <a:spcPts val="0"/>
              </a:spcAft>
              <a:buNone/>
              <a:tabLst/>
              <a:defRPr sz="1800" b="0" i="0" u="none" strike="noStrike" kern="0" cap="none" spc="0" baseline="0">
                <a:solidFill>
                  <a:srgbClr val="000000"/>
                </a:solidFill>
                <a:uFillTx/>
              </a:defRPr>
            </a:pPr>
            <a:endParaRPr lang="en-US" sz="1600" b="0" i="0" u="none" strike="noStrike" kern="1200" cap="none" spc="-1" baseline="0" dirty="0">
              <a:solidFill>
                <a:srgbClr val="000000"/>
              </a:solidFill>
              <a:uFillTx/>
              <a:latin typeface="Arial"/>
              <a:ea typeface="DejaVu Sans"/>
              <a:cs typeface="DejaVu Sans"/>
            </a:endParaRPr>
          </a:p>
          <a:p>
            <a:pPr lvl="0" defTabSz="457200">
              <a:spcBef>
                <a:spcPts val="400"/>
              </a:spcBef>
              <a:defRPr sz="1800" b="0" i="0" u="none" strike="noStrike" kern="0" cap="none" spc="0" baseline="0">
                <a:solidFill>
                  <a:srgbClr val="000000"/>
                </a:solidFill>
                <a:uFillTx/>
              </a:defRPr>
            </a:pPr>
            <a:r>
              <a:rPr lang="it-IT" sz="2000" spc="-1" dirty="0">
                <a:solidFill>
                  <a:srgbClr val="292934"/>
                </a:solidFill>
                <a:latin typeface="Roboto Condensed"/>
                <a:ea typeface="Roboto Condensed"/>
                <a:cs typeface="DejaVu Sans"/>
              </a:rPr>
              <a:t>La definizione di "lavoro derivato" è soggetta a diversi punti di vista nella comunità Open Source e la sua interpretazione giuridica può variare da giurisdizione a giurisdizione.</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ustomShape 1"/>
          <p:cNvSpPr/>
          <p:nvPr/>
        </p:nvSpPr>
        <p:spPr>
          <a:xfrm>
            <a:off x="609484" y="533515"/>
            <a:ext cx="10662861"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Cosa sono le diapositive di riferimento di </a:t>
            </a:r>
            <a:r>
              <a:rPr lang="it-IT" sz="4000" spc="-1" dirty="0" err="1">
                <a:solidFill>
                  <a:srgbClr val="D2533C"/>
                </a:solidFill>
                <a:latin typeface="Roboto"/>
                <a:ea typeface="Roboto"/>
                <a:cs typeface="DejaVu Sans"/>
              </a:rPr>
              <a:t>OpenChain</a:t>
            </a:r>
            <a:r>
              <a:rPr lang="en-US" sz="4000" b="0" i="0" u="none" strike="noStrike" kern="1200" cap="none" spc="-1" baseline="0" dirty="0">
                <a:solidFill>
                  <a:srgbClr val="D2533C"/>
                </a:solidFill>
                <a:uFillTx/>
                <a:latin typeface="Roboto"/>
                <a:ea typeface="Roboto"/>
                <a:cs typeface="DejaVu Sans"/>
              </a:rPr>
              <a:t>?</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23163" y="1600200"/>
            <a:ext cx="10945084" cy="4952161"/>
          </a:xfrm>
          <a:prstGeom prst="rect">
            <a:avLst/>
          </a:prstGeom>
          <a:noFill/>
          <a:ln cap="flat">
            <a:noFill/>
            <a:prstDash val="solid"/>
          </a:ln>
        </p:spPr>
        <p:txBody>
          <a:bodyPr vert="horz" wrap="square" lIns="90004" tIns="44997" rIns="90004" bIns="44997" anchor="t" anchorCtr="0" compatLnSpc="1">
            <a:noAutofit/>
          </a:bodyPr>
          <a:lstStyle/>
          <a:p>
            <a:pPr marL="182880" indent="-181610"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Il progetto </a:t>
            </a:r>
            <a:r>
              <a:rPr lang="it-IT" sz="2400" spc="-1" dirty="0" err="1">
                <a:solidFill>
                  <a:srgbClr val="292934"/>
                </a:solidFill>
                <a:latin typeface="Roboto"/>
                <a:ea typeface="Roboto"/>
                <a:cs typeface="DejaVu Sans"/>
              </a:rPr>
              <a:t>OpenChain</a:t>
            </a:r>
            <a:r>
              <a:rPr lang="it-IT" sz="2400" spc="-1" dirty="0">
                <a:solidFill>
                  <a:srgbClr val="292934"/>
                </a:solidFill>
                <a:latin typeface="Roboto"/>
                <a:ea typeface="Roboto"/>
                <a:cs typeface="DejaVu Sans"/>
              </a:rPr>
              <a:t> definisce i requisiti chiave di un programma di Open Source Compliance di qualità</a:t>
            </a:r>
            <a:endParaRPr lang="en-US" dirty="0"/>
          </a:p>
          <a:p>
            <a:pPr marL="182880" indent="-181610"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Il requisiti sono descritti nello standard internazionale per la Open Source </a:t>
            </a:r>
            <a:r>
              <a:rPr lang="it-IT" sz="2400" spc="-1" dirty="0" err="1">
                <a:solidFill>
                  <a:srgbClr val="292934"/>
                </a:solidFill>
                <a:latin typeface="Roboto"/>
                <a:ea typeface="Roboto"/>
                <a:cs typeface="DejaVu Sans"/>
              </a:rPr>
              <a:t>Compliance</a:t>
            </a:r>
            <a:r>
              <a:rPr lang="it-IT" sz="2400" spc="-1" dirty="0">
                <a:solidFill>
                  <a:srgbClr val="292934"/>
                </a:solidFill>
                <a:latin typeface="Roboto"/>
                <a:ea typeface="Roboto"/>
                <a:cs typeface="DejaVu Sans"/>
              </a:rPr>
              <a:t> ISO 5230:2020</a:t>
            </a:r>
          </a:p>
          <a:p>
            <a:pPr marL="182880" indent="-181610"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Queste diapositive di training aiutano le aziende a soddisfare i requisiti dello standard internazionale.</a:t>
            </a:r>
            <a:endParaRPr lang="it-IT" dirty="0"/>
          </a:p>
          <a:p>
            <a:pPr marL="182880" lvl="0" indent="-181610"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Queste diapositive aiutano le aziende a soddisfare i requisiti inerenti la </a:t>
            </a:r>
            <a:r>
              <a:rPr lang="en-US" sz="2400" spc="-1" dirty="0">
                <a:solidFill>
                  <a:srgbClr val="292934"/>
                </a:solidFill>
                <a:latin typeface="Roboto"/>
                <a:ea typeface="Roboto"/>
                <a:cs typeface="DejaVu Sans"/>
              </a:rPr>
              <a:t>Specification Section 2.0</a:t>
            </a:r>
            <a:r>
              <a:rPr lang="it-IT" sz="2400" spc="-1" dirty="0">
                <a:solidFill>
                  <a:srgbClr val="292934"/>
                </a:solidFill>
                <a:latin typeface="Roboto"/>
                <a:ea typeface="Roboto"/>
                <a:cs typeface="DejaVu Sans"/>
              </a:rPr>
              <a:t>. Possono essere utilizzati anche per la formazione generale sulla compliance.</a:t>
            </a:r>
          </a:p>
          <a:p>
            <a:pPr marL="182880" lvl="0" indent="-181610" defTabSz="457200">
              <a:buClr>
                <a:srgbClr val="93A299"/>
              </a:buClr>
              <a:buSzPct val="85000"/>
              <a:buFont typeface="Arial"/>
              <a:buChar char="•"/>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182880" marR="0" lvl="0" indent="-181610" algn="ctr"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000000"/>
                </a:solidFill>
                <a:uFillTx/>
                <a:latin typeface="Arial"/>
                <a:ea typeface="DejaVu Sans"/>
                <a:cs typeface="DejaVu Sans"/>
              </a:rPr>
              <a:t>Per </a:t>
            </a:r>
            <a:r>
              <a:rPr lang="en-US" sz="2400" b="0" i="0" u="none" strike="noStrike" kern="1200" cap="none" spc="-1" baseline="0" dirty="0" err="1">
                <a:solidFill>
                  <a:srgbClr val="000000"/>
                </a:solidFill>
                <a:uFillTx/>
                <a:latin typeface="Arial"/>
                <a:ea typeface="DejaVu Sans"/>
                <a:cs typeface="DejaVu Sans"/>
              </a:rPr>
              <a:t>saperne</a:t>
            </a:r>
            <a:r>
              <a:rPr lang="en-US" sz="2400" b="0" i="0" u="none" strike="noStrike" kern="1200" cap="none" spc="-1" baseline="0" dirty="0">
                <a:solidFill>
                  <a:srgbClr val="000000"/>
                </a:solidFill>
                <a:uFillTx/>
                <a:latin typeface="Arial"/>
                <a:ea typeface="DejaVu Sans"/>
                <a:cs typeface="DejaVu Sans"/>
              </a:rPr>
              <a:t> di </a:t>
            </a:r>
            <a:r>
              <a:rPr lang="en-US" sz="2400" b="0" i="0" u="none" strike="noStrike" kern="1200" cap="none" spc="-1" baseline="0" dirty="0" err="1">
                <a:solidFill>
                  <a:srgbClr val="000000"/>
                </a:solidFill>
                <a:uFillTx/>
                <a:latin typeface="Arial"/>
                <a:ea typeface="DejaVu Sans"/>
                <a:cs typeface="DejaVu Sans"/>
              </a:rPr>
              <a:t>più</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a:solidFill>
                  <a:srgbClr val="292934"/>
                </a:solidFill>
                <a:uFillTx/>
                <a:latin typeface="Roboto Mono"/>
                <a:ea typeface="Roboto Mono"/>
                <a:cs typeface="DejaVu Sans"/>
              </a:rPr>
              <a:t>https://www.openchainproject.org</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CustomShape 1"/>
          <p:cNvSpPr/>
          <p:nvPr/>
        </p:nvSpPr>
        <p:spPr>
          <a:xfrm>
            <a:off x="370262" y="410852"/>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a:solidFill>
                  <a:srgbClr val="D2533C"/>
                </a:solidFill>
                <a:uFillTx/>
                <a:latin typeface="Roboto"/>
                <a:ea typeface="Roboto"/>
                <a:cs typeface="DejaVu Sans"/>
              </a:rPr>
              <a:t>Notices</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70262" y="1292187"/>
            <a:ext cx="11450519" cy="5375519"/>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Gli avvisi, come il testo nei commenti nelle intestazioni dei file, spesso forniscono informazioni sull'autore e sulla licenza. Le licenze Open Source possono anche richiedere il posizionamento di avvisi all'interno o accanto al codice sorgente o alla documentazione per dare credito all'autore (un'attribuzione) o per chiarire che il software include modifiche.</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1" i="0" u="none" strike="noStrike" kern="1200" cap="none" spc="-1" baseline="0" dirty="0">
                <a:solidFill>
                  <a:srgbClr val="292934"/>
                </a:solidFill>
                <a:uFillTx/>
                <a:latin typeface="Roboto"/>
                <a:ea typeface="Roboto"/>
                <a:cs typeface="DejaVu Sans"/>
              </a:rPr>
              <a:t>Copyright notice </a:t>
            </a:r>
            <a:r>
              <a:rPr lang="en-US" sz="2400" b="0" i="0" u="none" strike="noStrike" kern="1200" cap="none" spc="-1" baseline="0" dirty="0">
                <a:solidFill>
                  <a:srgbClr val="292934"/>
                </a:solidFill>
                <a:uFillTx/>
                <a:latin typeface="Roboto"/>
                <a:ea typeface="Roboto"/>
                <a:cs typeface="DejaVu Sans"/>
              </a:rPr>
              <a:t>– </a:t>
            </a:r>
            <a:r>
              <a:rPr lang="it-IT" sz="2400" spc="-1" dirty="0">
                <a:solidFill>
                  <a:srgbClr val="292934"/>
                </a:solidFill>
                <a:latin typeface="Roboto"/>
                <a:ea typeface="Roboto"/>
                <a:cs typeface="DejaVu Sans"/>
              </a:rPr>
              <a:t>un identificatore posto sulle copie dell'opera per informare della proprietà del copyright. Esempio: Copyright © A. </a:t>
            </a:r>
            <a:r>
              <a:rPr lang="it-IT" sz="2400" spc="-1" dirty="0" err="1">
                <a:solidFill>
                  <a:srgbClr val="292934"/>
                </a:solidFill>
                <a:latin typeface="Roboto"/>
                <a:ea typeface="Roboto"/>
                <a:cs typeface="DejaVu Sans"/>
              </a:rPr>
              <a:t>Person</a:t>
            </a:r>
            <a:r>
              <a:rPr lang="it-IT" sz="2400" spc="-1" dirty="0">
                <a:solidFill>
                  <a:srgbClr val="292934"/>
                </a:solidFill>
                <a:latin typeface="Roboto"/>
                <a:ea typeface="Roboto"/>
                <a:cs typeface="DejaVu Sans"/>
              </a:rPr>
              <a:t> (2016)</a:t>
            </a:r>
            <a:endParaRPr lang="en-US" sz="20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1" i="0" u="none" strike="noStrike" kern="1200" cap="none" spc="-1" baseline="0" dirty="0">
                <a:solidFill>
                  <a:srgbClr val="292934"/>
                </a:solidFill>
                <a:uFillTx/>
                <a:latin typeface="Roboto"/>
                <a:ea typeface="Roboto"/>
                <a:cs typeface="DejaVu Sans"/>
              </a:rPr>
              <a:t>License notice</a:t>
            </a:r>
            <a:r>
              <a:rPr lang="en-US" sz="2400" b="0" i="0" u="none" strike="noStrike" kern="1200" cap="none" spc="-1" baseline="0" dirty="0">
                <a:solidFill>
                  <a:srgbClr val="292934"/>
                </a:solidFill>
                <a:uFillTx/>
                <a:latin typeface="Roboto"/>
                <a:ea typeface="Roboto"/>
                <a:cs typeface="DejaVu Sans"/>
              </a:rPr>
              <a:t> – </a:t>
            </a:r>
            <a:r>
              <a:rPr lang="it-IT" sz="2400" spc="-1" dirty="0">
                <a:solidFill>
                  <a:srgbClr val="292934"/>
                </a:solidFill>
                <a:latin typeface="Roboto"/>
                <a:ea typeface="Roboto"/>
                <a:cs typeface="DejaVu Sans"/>
              </a:rPr>
              <a:t>un avviso che specifica e riconosce i termini e le condizioni Open Source della licenza inclusi nel prodotto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1" i="0" u="none" strike="noStrike" kern="1200" cap="none" spc="-1" baseline="0" dirty="0">
                <a:solidFill>
                  <a:srgbClr val="292934"/>
                </a:solidFill>
                <a:uFillTx/>
                <a:latin typeface="Roboto"/>
                <a:ea typeface="Roboto"/>
                <a:cs typeface="DejaVu Sans"/>
              </a:rPr>
              <a:t>Attribution notice </a:t>
            </a:r>
            <a:r>
              <a:rPr lang="en-US" sz="2400" b="0" i="0" u="none" strike="noStrike" kern="1200" cap="none" spc="-1" baseline="0" dirty="0">
                <a:solidFill>
                  <a:srgbClr val="292934"/>
                </a:solidFill>
                <a:uFillTx/>
                <a:latin typeface="Roboto"/>
                <a:ea typeface="Roboto"/>
                <a:cs typeface="DejaVu Sans"/>
              </a:rPr>
              <a:t>– </a:t>
            </a:r>
            <a:r>
              <a:rPr lang="it-IT" sz="2400" spc="-1" dirty="0">
                <a:solidFill>
                  <a:srgbClr val="292934"/>
                </a:solidFill>
                <a:latin typeface="Roboto"/>
                <a:ea typeface="Roboto"/>
                <a:cs typeface="DejaVu Sans"/>
              </a:rPr>
              <a:t>un avviso incluso nella versione del prodotto che riconosce l'identità degli autori originali e / o degli sponsor dell'Open Source incluso nel prodotto.</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1" i="0" u="none" strike="noStrike" kern="1200" cap="none" spc="-1" baseline="0" dirty="0">
                <a:solidFill>
                  <a:srgbClr val="292934"/>
                </a:solidFill>
                <a:uFillTx/>
                <a:latin typeface="Roboto"/>
                <a:ea typeface="Roboto"/>
                <a:cs typeface="DejaVu Sans"/>
              </a:rPr>
              <a:t>Modification notice </a:t>
            </a:r>
            <a:r>
              <a:rPr lang="en-US" sz="2400" b="0" i="0" u="none" strike="noStrike" kern="1200" cap="none" spc="-1" baseline="0" dirty="0">
                <a:solidFill>
                  <a:srgbClr val="292934"/>
                </a:solidFill>
                <a:uFillTx/>
                <a:latin typeface="Roboto"/>
                <a:ea typeface="Roboto"/>
                <a:cs typeface="DejaVu Sans"/>
              </a:rPr>
              <a:t>– </a:t>
            </a:r>
            <a:r>
              <a:rPr lang="it-IT" sz="2400" spc="-1" dirty="0">
                <a:solidFill>
                  <a:srgbClr val="292934"/>
                </a:solidFill>
                <a:latin typeface="Roboto"/>
                <a:ea typeface="Roboto"/>
                <a:cs typeface="DejaVu Sans"/>
              </a:rPr>
              <a:t>un avviso che hai apportato modifiche al codice sorgente di un file, come l'aggiunta della tua nota di copyright all'inizio del file.</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a:solidFill>
                  <a:srgbClr val="D2533C"/>
                </a:solidFill>
                <a:uFillTx/>
                <a:latin typeface="Roboto"/>
                <a:ea typeface="Roboto"/>
                <a:cs typeface="DejaVu Sans"/>
              </a:rPr>
              <a:t>Multi-Licensing</a:t>
            </a:r>
            <a:endParaRPr lang="en-US" sz="4000" b="0" i="0" u="none" strike="noStrike" kern="1200" cap="none" spc="-1" baseline="0">
              <a:solidFill>
                <a:srgbClr val="000000"/>
              </a:solidFill>
              <a:uFillTx/>
              <a:latin typeface="Arial"/>
              <a:ea typeface="DejaVu Sans"/>
              <a:cs typeface="DejaVu Sans"/>
            </a:endParaRPr>
          </a:p>
        </p:txBody>
      </p:sp>
      <p:sp>
        <p:nvSpPr>
          <p:cNvPr id="3" name="CustomShape 2"/>
          <p:cNvSpPr/>
          <p:nvPr/>
        </p:nvSpPr>
        <p:spPr>
          <a:xfrm>
            <a:off x="556924" y="1481757"/>
            <a:ext cx="11450519" cy="5136120"/>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La concessione di licenze multiple si riferisce alla pratica di distribuire il software in base a due o più diversi gruppi di termini e condizioni contemporaneamente</a:t>
            </a:r>
          </a:p>
          <a:p>
            <a:pPr marL="723" lvl="0" defTabSz="457200">
              <a:buClr>
                <a:srgbClr val="93A299"/>
              </a:buClr>
              <a:buSzPct val="85000"/>
              <a:defRPr sz="1800" b="0" i="0" u="none" strike="noStrike" kern="0" cap="none" spc="0" baseline="0">
                <a:solidFill>
                  <a:srgbClr val="000000"/>
                </a:solidFill>
                <a:uFillTx/>
              </a:defRPr>
            </a:pPr>
            <a:r>
              <a:rPr lang="it-IT" sz="2400" b="0"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Ad esempio, quando il software è "con doppia licenza", il proprietario del copyright offre a 		ciascun destinatario la scelta di due licenze</a:t>
            </a:r>
          </a:p>
          <a:p>
            <a:pPr marL="343623" lvl="0" indent="-342900" defTabSz="457200">
              <a:buClr>
                <a:srgbClr val="93A299"/>
              </a:buClr>
              <a:buSzPct val="85000"/>
              <a:buFont typeface="Arial" panose="020B0604020202020204" pitchFamily="34" charset="0"/>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Nota: questo non deve essere confuso per le situazioni in cui un </a:t>
            </a:r>
            <a:r>
              <a:rPr lang="it-IT" sz="2400" spc="-1" dirty="0" err="1">
                <a:solidFill>
                  <a:srgbClr val="292934"/>
                </a:solidFill>
                <a:latin typeface="Roboto"/>
                <a:ea typeface="Roboto"/>
                <a:cs typeface="DejaVu Sans"/>
              </a:rPr>
              <a:t>licensor</a:t>
            </a:r>
            <a:r>
              <a:rPr lang="it-IT" sz="2400" spc="-1" dirty="0">
                <a:solidFill>
                  <a:srgbClr val="292934"/>
                </a:solidFill>
                <a:latin typeface="Roboto"/>
                <a:ea typeface="Roboto"/>
                <a:cs typeface="DejaVu Sans"/>
              </a:rPr>
              <a:t> impone più di una licenza e devi rispettarle </a:t>
            </a:r>
            <a:r>
              <a:rPr lang="it-IT" sz="2400" i="1" spc="-1" dirty="0">
                <a:solidFill>
                  <a:srgbClr val="292934"/>
                </a:solidFill>
                <a:latin typeface="Roboto"/>
                <a:ea typeface="Roboto"/>
                <a:cs typeface="DejaVu Sans"/>
              </a:rPr>
              <a:t>tutte.</a:t>
            </a:r>
            <a:endParaRPr lang="en-US" sz="2400" b="0" i="1"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a:defRPr sz="1800" b="0" i="0" u="none" strike="noStrike" kern="0" cap="none" spc="0" baseline="0">
                <a:solidFill>
                  <a:srgbClr val="000000"/>
                </a:solidFill>
                <a:uFillTx/>
              </a:defRPr>
            </a:pPr>
            <a:r>
              <a:rPr lang="it-IT" sz="4000" dirty="0">
                <a:solidFill>
                  <a:srgbClr val="D2533C"/>
                </a:solidFill>
                <a:latin typeface="Roboto" pitchFamily="18"/>
                <a:ea typeface="Roboto" pitchFamily="2"/>
                <a:cs typeface="DejaVu Sans" pitchFamily="2"/>
              </a:rPr>
              <a:t>Verifica le tue conoscenze</a:t>
            </a:r>
          </a:p>
        </p:txBody>
      </p:sp>
      <p:sp>
        <p:nvSpPr>
          <p:cNvPr id="3" name="CustomShape 2"/>
          <p:cNvSpPr/>
          <p:nvPr/>
        </p:nvSpPr>
        <p:spPr>
          <a:xfrm>
            <a:off x="556924" y="1481757"/>
            <a:ext cx="11450519" cy="5375519"/>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una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licenza</a:t>
            </a:r>
            <a:r>
              <a:rPr lang="en-US" sz="2400" b="0" i="0" u="none" strike="noStrike" kern="1200" cap="none" spc="-1" baseline="0" dirty="0">
                <a:solidFill>
                  <a:srgbClr val="292934"/>
                </a:solidFill>
                <a:uFillTx/>
                <a:latin typeface="Roboto"/>
                <a:ea typeface="Roboto"/>
                <a:cs typeface="DejaVu Sans"/>
              </a:rPr>
              <a:t> Open Source?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Quali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baseline="0" dirty="0">
                <a:solidFill>
                  <a:srgbClr val="292934"/>
                </a:solidFill>
                <a:uFillTx/>
                <a:latin typeface="Roboto"/>
                <a:ea typeface="Roboto"/>
                <a:cs typeface="DejaVu Sans"/>
              </a:rPr>
              <a:t> </a:t>
            </a:r>
            <a:r>
              <a:rPr lang="en-US" sz="2400" spc="-1" dirty="0">
                <a:solidFill>
                  <a:srgbClr val="292934"/>
                </a:solidFill>
                <a:latin typeface="Roboto"/>
                <a:ea typeface="Roboto"/>
                <a:cs typeface="DejaVu Sans"/>
              </a:rPr>
              <a:t>le </a:t>
            </a:r>
            <a:r>
              <a:rPr lang="en-US" sz="2400" spc="-1" dirty="0" err="1">
                <a:solidFill>
                  <a:srgbClr val="292934"/>
                </a:solidFill>
                <a:latin typeface="Roboto"/>
                <a:ea typeface="Roboto"/>
                <a:cs typeface="DejaVu Sans"/>
              </a:rPr>
              <a:t>limitazioni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tipiche</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una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Open Source </a:t>
            </a:r>
            <a:r>
              <a:rPr lang="en-US" sz="2400" b="0" i="0" u="none" strike="noStrike" kern="1200" cap="none" spc="-1" baseline="0" dirty="0" err="1">
                <a:solidFill>
                  <a:srgbClr val="292934"/>
                </a:solidFill>
                <a:uFillTx/>
                <a:latin typeface="Roboto"/>
                <a:ea typeface="Roboto"/>
                <a:cs typeface="DejaVu Sans"/>
              </a:rPr>
              <a:t>permissiva</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Elenca</a:t>
            </a:r>
            <a:r>
              <a:rPr lang="en-US" sz="2400" b="0" i="0" u="none" strike="noStrike" kern="1200" cap="none" spc="-1" baseline="0"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nomi</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alcune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licenze</a:t>
            </a:r>
            <a:r>
              <a:rPr lang="en-US" sz="2400" spc="-1" dirty="0">
                <a:solidFill>
                  <a:srgbClr val="292934"/>
                </a:solidFill>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Open Source permissive.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Cosa </a:t>
            </a:r>
            <a:r>
              <a:rPr lang="en-US" sz="2400" b="0" i="0" u="none" strike="noStrike" kern="1200" cap="none" spc="-1" baseline="0" dirty="0" err="1">
                <a:solidFill>
                  <a:srgbClr val="292934"/>
                </a:solidFill>
                <a:uFillTx/>
                <a:latin typeface="Roboto"/>
                <a:ea typeface="Roboto"/>
                <a:cs typeface="DejaVu Sans"/>
              </a:rPr>
              <a:t>significa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reciprocità</a:t>
            </a:r>
            <a:r>
              <a:rPr lang="en-US" sz="2400" b="0" i="0" u="none" strike="noStrike" kern="1200" cap="none" spc="-1" baseline="0" dirty="0">
                <a:solidFill>
                  <a:srgbClr val="292934"/>
                </a:solidFill>
                <a:uFillTx/>
                <a:latin typeface="Roboto"/>
                <a:ea typeface="Roboto"/>
                <a:cs typeface="DejaVu Sans"/>
              </a:rPr>
              <a:t>’ di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una</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licenza</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spc="-1" dirty="0" err="1">
                <a:solidFill>
                  <a:srgbClr val="292934"/>
                </a:solidFill>
                <a:latin typeface="Roboto"/>
                <a:ea typeface="Roboto"/>
                <a:cs typeface="DejaVu Sans"/>
              </a:rPr>
              <a:t>Elenca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nomi</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alcune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licenze</a:t>
            </a:r>
            <a:r>
              <a:rPr lang="en-US" sz="2400" spc="-1" dirty="0">
                <a:solidFill>
                  <a:srgbClr val="292934"/>
                </a:solidFill>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copyleft</a:t>
            </a:r>
            <a:r>
              <a:rPr lang="en-US" sz="2400" b="0" i="0" u="none" strike="noStrike" kern="1200" cap="none" spc="-1" baseline="0" dirty="0">
                <a:solidFill>
                  <a:srgbClr val="292934"/>
                </a:solidFill>
                <a:uFillTx/>
                <a:latin typeface="Roboto"/>
                <a:ea typeface="Roboto"/>
                <a:cs typeface="DejaVu Sans"/>
              </a:rPr>
              <a:t>-style.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spc="-1" dirty="0">
                <a:solidFill>
                  <a:srgbClr val="292934"/>
                </a:solidFill>
                <a:latin typeface="Roboto"/>
                <a:ea typeface="Roboto"/>
                <a:cs typeface="DejaVu Sans"/>
              </a:rPr>
              <a:t>Cosa è </a:t>
            </a:r>
            <a:r>
              <a:rPr lang="en-US" sz="2400" spc="-1" dirty="0" err="1">
                <a:solidFill>
                  <a:srgbClr val="292934"/>
                </a:solidFill>
                <a:latin typeface="Roboto"/>
                <a:ea typeface="Roboto"/>
                <a:cs typeface="DejaVu Sans"/>
              </a:rPr>
              <a:t>neessario</a:t>
            </a:r>
            <a:r>
              <a:rPr lang="en-US" sz="2400" spc="-1" dirty="0">
                <a:solidFill>
                  <a:srgbClr val="292934"/>
                </a:solidFill>
                <a:latin typeface="Roboto"/>
                <a:ea typeface="Roboto"/>
                <a:cs typeface="DejaVu Sans"/>
              </a:rPr>
              <a:t> fare per </a:t>
            </a:r>
            <a:r>
              <a:rPr lang="en-US" sz="2400" spc="-1" dirty="0" err="1">
                <a:solidFill>
                  <a:srgbClr val="292934"/>
                </a:solidFill>
                <a:latin typeface="Roboto"/>
                <a:ea typeface="Roboto"/>
                <a:cs typeface="DejaVu Sans"/>
              </a:rPr>
              <a:t>distribuire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il</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codice</a:t>
            </a:r>
            <a:r>
              <a:rPr lang="en-US" sz="2400" spc="-1" dirty="0">
                <a:solidFill>
                  <a:srgbClr val="292934"/>
                </a:solidFill>
                <a:latin typeface="Roboto"/>
                <a:ea typeface="Roboto"/>
                <a:cs typeface="DejaVu Sans"/>
              </a:rPr>
              <a:t> con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copyleft</a:t>
            </a:r>
            <a:r>
              <a:rPr lang="en-US" sz="2400" spc="-1" dirty="0">
                <a:solidFill>
                  <a:srgbClr val="292934"/>
                </a:solidFill>
                <a:latin typeface="Roboto"/>
                <a:ea typeface="Roboto"/>
                <a:cs typeface="DejaVu Sans"/>
              </a:rPr>
              <a:t>?</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Freeware e Shareware software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considerati</a:t>
            </a:r>
            <a:r>
              <a:rPr lang="en-US" sz="2400" b="0" i="0" u="none" strike="noStrike" kern="1200" cap="none" spc="-1" baseline="0" dirty="0">
                <a:solidFill>
                  <a:srgbClr val="292934"/>
                </a:solidFill>
                <a:uFillTx/>
                <a:latin typeface="Roboto"/>
                <a:ea typeface="Roboto"/>
                <a:cs typeface="DejaVu Sans"/>
              </a:rPr>
              <a:t> Open Source?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una</a:t>
            </a:r>
            <a:r>
              <a:rPr lang="en-US" sz="2400" b="0" i="0" u="none" strike="noStrike" kern="1200" cap="none" spc="-1" baseline="0" dirty="0">
                <a:solidFill>
                  <a:srgbClr val="292934"/>
                </a:solidFill>
                <a:uFillTx/>
                <a:latin typeface="Roboto"/>
                <a:ea typeface="Roboto"/>
                <a:cs typeface="DejaVu Sans"/>
              </a:rPr>
              <a:t> multi-license?</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informazioni si possono trovare nei </a:t>
            </a:r>
            <a:r>
              <a:rPr lang="it-IT" sz="2400" spc="-1" dirty="0" err="1">
                <a:solidFill>
                  <a:srgbClr val="292934"/>
                </a:solidFill>
                <a:latin typeface="Roboto"/>
                <a:ea typeface="Roboto"/>
                <a:cs typeface="DejaVu Sans"/>
              </a:rPr>
              <a:t>Notice</a:t>
            </a:r>
            <a:r>
              <a:rPr lang="it-IT" sz="2400" spc="-1" dirty="0">
                <a:solidFill>
                  <a:srgbClr val="292934"/>
                </a:solidFill>
                <a:latin typeface="Roboto"/>
                <a:ea typeface="Roboto"/>
                <a:cs typeface="DejaVu Sans"/>
              </a:rPr>
              <a:t> Open Source e come possono essere utilizzati? </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CustomShape 1"/>
          <p:cNvSpPr/>
          <p:nvPr/>
        </p:nvSpPr>
        <p:spPr>
          <a:xfrm>
            <a:off x="963000" y="2362315"/>
            <a:ext cx="10362602" cy="2199598"/>
          </a:xfrm>
          <a:prstGeom prst="rect">
            <a:avLst/>
          </a:prstGeom>
          <a:noFill/>
          <a:ln cap="flat">
            <a:noFill/>
            <a:prstDash val="solid"/>
          </a:ln>
        </p:spPr>
        <p:txBody>
          <a:bodyPr vert="horz" wrap="square" lIns="90004" tIns="44997" rIns="90004" bIns="44997"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a:solidFill>
                  <a:srgbClr val="F3F2DC"/>
                </a:solidFill>
                <a:uFillTx/>
                <a:latin typeface="Roboto"/>
                <a:ea typeface="Roboto"/>
                <a:cs typeface="DejaVu Sans"/>
              </a:rPr>
              <a:t>CAPITOLO 3</a:t>
            </a:r>
            <a:endParaRPr lang="en-US" sz="32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962999" y="4626717"/>
            <a:ext cx="10935352" cy="1499396"/>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800" spc="-1" dirty="0" err="1">
                <a:solidFill>
                  <a:srgbClr val="F3F2DC"/>
                </a:solidFill>
                <a:latin typeface="Roboto Medium"/>
                <a:ea typeface="Roboto Medium"/>
                <a:cs typeface="DejaVu Sans"/>
              </a:rPr>
              <a:t>Introduzione</a:t>
            </a:r>
            <a:r>
              <a:rPr lang="en-US" sz="4800" spc="-1" dirty="0">
                <a:solidFill>
                  <a:srgbClr val="F3F2DC"/>
                </a:solidFill>
                <a:latin typeface="Roboto Medium"/>
                <a:ea typeface="Roboto Medium"/>
                <a:cs typeface="DejaVu Sans"/>
              </a:rPr>
              <a:t> </a:t>
            </a:r>
            <a:r>
              <a:rPr lang="en-US" sz="4800" spc="-1" dirty="0" err="1">
                <a:solidFill>
                  <a:srgbClr val="F3F2DC"/>
                </a:solidFill>
                <a:latin typeface="Roboto Medium"/>
                <a:ea typeface="Roboto Medium"/>
                <a:cs typeface="DejaVu Sans"/>
              </a:rPr>
              <a:t>all’</a:t>
            </a:r>
            <a:r>
              <a:rPr lang="en-US" sz="4800" b="0" i="0" u="none" strike="noStrike" kern="1200" cap="none" spc="-1" baseline="0" dirty="0" err="1">
                <a:solidFill>
                  <a:srgbClr val="F3F2DC"/>
                </a:solidFill>
                <a:uFillTx/>
                <a:latin typeface="Roboto Medium"/>
                <a:ea typeface="Roboto Medium"/>
                <a:cs typeface="DejaVu Sans"/>
              </a:rPr>
              <a:t>Open</a:t>
            </a:r>
            <a:r>
              <a:rPr lang="en-US" sz="4800" b="0" i="0" u="none" strike="noStrike" kern="1200" cap="none" spc="-1" baseline="0" dirty="0">
                <a:solidFill>
                  <a:srgbClr val="F3F2DC"/>
                </a:solidFill>
                <a:uFillTx/>
                <a:latin typeface="Roboto Medium"/>
                <a:ea typeface="Roboto Medium"/>
                <a:cs typeface="DejaVu Sans"/>
              </a:rPr>
              <a:t> Source Compliance</a:t>
            </a:r>
            <a:endParaRPr lang="en-US" sz="4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Obiettivi</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dell’Open</a:t>
            </a:r>
            <a:r>
              <a:rPr lang="en-US" sz="4000" b="0" i="0" u="none" strike="noStrike" kern="1200" cap="none" spc="-1" baseline="0" dirty="0">
                <a:solidFill>
                  <a:srgbClr val="D2533C"/>
                </a:solidFill>
                <a:uFillTx/>
                <a:latin typeface="Roboto"/>
                <a:ea typeface="Roboto"/>
                <a:cs typeface="DejaVu Sans"/>
              </a:rPr>
              <a:t> Source Compliance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b="1" spc="-1" dirty="0">
                <a:solidFill>
                  <a:srgbClr val="292934"/>
                </a:solidFill>
                <a:latin typeface="Roboto"/>
                <a:ea typeface="Roboto"/>
                <a:cs typeface="DejaVu Sans"/>
              </a:rPr>
              <a:t>Conoscere gli obblighi. </a:t>
            </a:r>
            <a:r>
              <a:rPr lang="it-IT" sz="2400" spc="-1" dirty="0">
                <a:solidFill>
                  <a:srgbClr val="292934"/>
                </a:solidFill>
                <a:latin typeface="Roboto"/>
                <a:ea typeface="Roboto"/>
                <a:cs typeface="DejaVu Sans"/>
              </a:rPr>
              <a:t>Dovrebbe esserci un processo per identificare e tenere traccia dei componenti Open Source presenti nel software.</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endParaRPr lang="en-US" sz="240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b="1" spc="-1" dirty="0">
                <a:solidFill>
                  <a:srgbClr val="292934"/>
                </a:solidFill>
                <a:latin typeface="Roboto"/>
                <a:ea typeface="Roboto"/>
                <a:cs typeface="DejaVu Sans"/>
              </a:rPr>
              <a:t>Soddisfare gli obblighi di licenza. </a:t>
            </a:r>
            <a:r>
              <a:rPr lang="it-IT" sz="2400" spc="-1" dirty="0">
                <a:solidFill>
                  <a:srgbClr val="292934"/>
                </a:solidFill>
                <a:latin typeface="Roboto"/>
                <a:ea typeface="Roboto"/>
                <a:cs typeface="DejaVu Sans"/>
              </a:rPr>
              <a:t>Il processo dovrebbe essere in grado di gestire gli obblighi di licenza Open Source che derivano dalle business </a:t>
            </a:r>
            <a:r>
              <a:rPr lang="it-IT" sz="2400" spc="-1" dirty="0" err="1">
                <a:solidFill>
                  <a:srgbClr val="292934"/>
                </a:solidFill>
                <a:latin typeface="Roboto"/>
                <a:ea typeface="Roboto"/>
                <a:cs typeface="DejaVu Sans"/>
              </a:rPr>
              <a:t>practices</a:t>
            </a:r>
            <a:r>
              <a:rPr lang="it-IT" sz="2400" spc="-1" dirty="0">
                <a:solidFill>
                  <a:srgbClr val="292934"/>
                </a:solidFill>
                <a:latin typeface="Roboto"/>
                <a:ea typeface="Roboto"/>
                <a:cs typeface="DejaVu Sans"/>
              </a:rPr>
              <a:t> dell’organizzazione.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Quali obblighi di conformità devono essere soddisfatti?</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A seconda delle licenze Open Source coinvolte, gli obblighi di conformità possono consistere in </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00"/>
              </a:spcBef>
              <a:buClr>
                <a:srgbClr val="93A299"/>
              </a:buClr>
              <a:buSzPct val="85000"/>
              <a:buFont typeface="Arial"/>
              <a:buChar char="•"/>
              <a:defRPr sz="1800" b="0" i="0" u="none" strike="noStrike" kern="0" cap="none" spc="0" baseline="0">
                <a:solidFill>
                  <a:srgbClr val="000000"/>
                </a:solidFill>
                <a:uFillTx/>
              </a:defRPr>
            </a:pPr>
            <a:r>
              <a:rPr lang="en-US" sz="2000" b="1" i="0" u="none" strike="noStrike" kern="1200" cap="none" spc="-1" baseline="0" dirty="0" err="1">
                <a:solidFill>
                  <a:srgbClr val="292934"/>
                </a:solidFill>
                <a:uFillTx/>
                <a:latin typeface="Roboto"/>
                <a:ea typeface="Roboto"/>
                <a:cs typeface="DejaVu Sans"/>
              </a:rPr>
              <a:t>Attribuzione</a:t>
            </a:r>
            <a:r>
              <a:rPr lang="en-US" sz="2000" b="1" i="0" u="none" strike="noStrike" kern="1200" cap="none" spc="-1" baseline="0" dirty="0">
                <a:solidFill>
                  <a:srgbClr val="292934"/>
                </a:solidFill>
                <a:uFillTx/>
                <a:latin typeface="Roboto"/>
                <a:ea typeface="Roboto"/>
                <a:cs typeface="DejaVu Sans"/>
              </a:rPr>
              <a:t> e Notice.</a:t>
            </a:r>
            <a:r>
              <a:rPr lang="en-US" sz="2000" b="0"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Potrebbe essere necessario fornire o conservare il copyright e il testo della licenza nel codice sorgente e / o nella documentazione del prodotto o nell'interfaccia utente, in modo che gli utenti a valle conoscano l'origine del software ei loro diritti in base alle licenze. Potrebbe anche essere necessario fornire </a:t>
            </a:r>
            <a:r>
              <a:rPr lang="it-IT" sz="2000" spc="-1" dirty="0" err="1">
                <a:solidFill>
                  <a:srgbClr val="292934"/>
                </a:solidFill>
                <a:latin typeface="Roboto"/>
                <a:ea typeface="Roboto"/>
                <a:cs typeface="DejaVu Sans"/>
              </a:rPr>
              <a:t>notice</a:t>
            </a:r>
            <a:r>
              <a:rPr lang="it-IT" sz="2000" spc="-1" dirty="0">
                <a:solidFill>
                  <a:srgbClr val="292934"/>
                </a:solidFill>
                <a:latin typeface="Roboto"/>
                <a:ea typeface="Roboto"/>
                <a:cs typeface="DejaVu Sans"/>
              </a:rPr>
              <a:t> relativi a modifiche o copie complete della licenza.</a:t>
            </a:r>
          </a:p>
          <a:p>
            <a:pPr marL="182880" lvl="0" indent="-182157" defTabSz="457200">
              <a:spcBef>
                <a:spcPts val="400"/>
              </a:spcBef>
              <a:buClr>
                <a:srgbClr val="93A299"/>
              </a:buClr>
              <a:buSzPct val="85000"/>
              <a:buFont typeface="Arial"/>
              <a:buChar char="•"/>
              <a:defRPr sz="1800" b="0" i="0" u="none" strike="noStrike" kern="0" cap="none" spc="0" baseline="0">
                <a:solidFill>
                  <a:srgbClr val="000000"/>
                </a:solidFill>
                <a:uFillTx/>
              </a:defRPr>
            </a:pPr>
            <a:r>
              <a:rPr lang="en-US" sz="2000" b="1" i="0" u="none" strike="noStrike" kern="1200" cap="none" spc="-1" baseline="0" dirty="0" err="1">
                <a:solidFill>
                  <a:srgbClr val="292934"/>
                </a:solidFill>
                <a:uFillTx/>
                <a:latin typeface="Roboto"/>
                <a:ea typeface="Roboto"/>
                <a:cs typeface="DejaVu Sans"/>
              </a:rPr>
              <a:t>Disponibilità</a:t>
            </a:r>
            <a:r>
              <a:rPr lang="en-US" sz="2000" b="1" i="0" u="none" strike="noStrike" kern="1200" cap="none" spc="-1" baseline="0" dirty="0">
                <a:solidFill>
                  <a:srgbClr val="292934"/>
                </a:solidFill>
                <a:uFillTx/>
                <a:latin typeface="Roboto"/>
                <a:ea typeface="Roboto"/>
                <a:cs typeface="DejaVu Sans"/>
              </a:rPr>
              <a:t> del </a:t>
            </a:r>
            <a:r>
              <a:rPr lang="en-US" sz="2000" b="1" i="0" u="none" strike="noStrike" kern="1200" cap="none" spc="-1" baseline="0" dirty="0" err="1">
                <a:solidFill>
                  <a:srgbClr val="292934"/>
                </a:solidFill>
                <a:uFillTx/>
                <a:latin typeface="Roboto"/>
                <a:ea typeface="Roboto"/>
                <a:cs typeface="DejaVu Sans"/>
              </a:rPr>
              <a:t>codice</a:t>
            </a:r>
            <a:r>
              <a:rPr lang="en-US" sz="2000" b="1" i="0" u="none" strike="noStrike" kern="1200" cap="none" spc="-1" baseline="0" dirty="0">
                <a:solidFill>
                  <a:srgbClr val="292934"/>
                </a:solidFill>
                <a:uFillTx/>
                <a:latin typeface="Roboto"/>
                <a:ea typeface="Roboto"/>
                <a:cs typeface="DejaVu Sans"/>
              </a:rPr>
              <a:t> </a:t>
            </a:r>
            <a:r>
              <a:rPr lang="en-US" sz="2000" b="1" i="0" u="none" strike="noStrike" kern="1200" cap="none" spc="-1" baseline="0" dirty="0" err="1">
                <a:solidFill>
                  <a:srgbClr val="292934"/>
                </a:solidFill>
                <a:uFillTx/>
                <a:latin typeface="Roboto"/>
                <a:ea typeface="Roboto"/>
                <a:cs typeface="DejaVu Sans"/>
              </a:rPr>
              <a:t>sorgente</a:t>
            </a:r>
            <a:r>
              <a:rPr lang="en-US" sz="2000" b="1"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Potrebbe essere necessario fornire il codice sorgente per il software Open Source, per le modifiche apportate, per il software combinato o collegato e gli script che controllano il processo di compilazione.</a:t>
            </a:r>
            <a:endParaRPr lang="en-US" sz="2000" b="0" i="0" u="none" strike="noStrike" kern="1200" cap="none" spc="-1" baseline="0" dirty="0">
              <a:solidFill>
                <a:srgbClr val="000000"/>
              </a:solidFill>
              <a:uFillTx/>
              <a:latin typeface="Arial"/>
              <a:ea typeface="DejaVu Sans"/>
              <a:cs typeface="DejaVu Sans"/>
            </a:endParaRPr>
          </a:p>
          <a:p>
            <a:pPr marL="182880" lvl="0" indent="-182157" defTabSz="457200">
              <a:spcBef>
                <a:spcPts val="400"/>
              </a:spcBef>
              <a:buClr>
                <a:srgbClr val="93A299"/>
              </a:buClr>
              <a:buSzPct val="85000"/>
              <a:buFont typeface="Arial"/>
              <a:buChar char="•"/>
              <a:defRPr sz="1800" b="0" i="0" u="none" strike="noStrike" kern="0" cap="none" spc="0" baseline="0">
                <a:solidFill>
                  <a:srgbClr val="000000"/>
                </a:solidFill>
                <a:uFillTx/>
              </a:defRPr>
            </a:pPr>
            <a:r>
              <a:rPr lang="en-US" sz="2000" b="1" i="0" u="none" strike="noStrike" kern="1200" cap="none" spc="-1" baseline="0" dirty="0" err="1">
                <a:solidFill>
                  <a:srgbClr val="292934"/>
                </a:solidFill>
                <a:uFillTx/>
                <a:latin typeface="Roboto"/>
                <a:ea typeface="Roboto"/>
                <a:cs typeface="DejaVu Sans"/>
              </a:rPr>
              <a:t>Reciprocità</a:t>
            </a:r>
            <a:r>
              <a:rPr lang="en-US" sz="2000" b="1"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Potrebbe essere necessario mantenere versioni modificate o lavori derivati ​​con la stessa licenza che regola il componente Open Source.</a:t>
            </a:r>
          </a:p>
          <a:p>
            <a:pPr marL="182880" lvl="0" indent="-182157"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b="1" i="0" u="none" strike="noStrike" kern="1200" cap="none" spc="-1" baseline="0" dirty="0">
                <a:solidFill>
                  <a:srgbClr val="292934"/>
                </a:solidFill>
                <a:uFillTx/>
                <a:latin typeface="Roboto"/>
                <a:ea typeface="Roboto"/>
                <a:cs typeface="DejaVu Sans"/>
              </a:rPr>
              <a:t>Altri termini</a:t>
            </a:r>
            <a:r>
              <a:rPr lang="en-US" sz="2000" b="1"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La licenza Open Source può limitare l'uso del nome o del marchio del titolare del copyright, può richiedere che versioni modificate utilizzino un nome diverso per evitare confusione o può terminare in caso di violazione.</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Problemi di conformità Open Source: Distribuzione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838084" y="1564922"/>
            <a:ext cx="10514877" cy="4886635"/>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Diffusione del materiale ad un ente esterno</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Applicazioni scaricate sul computer o dispositivo mobile di un utente</a:t>
            </a: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en-US" sz="2000" b="0" i="0" u="none" strike="noStrike" kern="1200" cap="none" spc="-1" baseline="0" dirty="0">
                <a:solidFill>
                  <a:srgbClr val="292934"/>
                </a:solidFill>
                <a:uFillTx/>
                <a:latin typeface="Roboto"/>
                <a:ea typeface="Roboto"/>
                <a:cs typeface="DejaVu Sans"/>
              </a:rPr>
              <a:t>JavaScript, web client, or other code that is downloaded to the user’s machine </a:t>
            </a:r>
            <a:endParaRPr lang="en-US" sz="20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Per alcune licenze Open Source, l'accesso tramite computer network può essere un evento "trigger"</a:t>
            </a:r>
            <a:endParaRPr lang="en-US" sz="2400" b="0" i="0"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Alcune licenze definiscono l'evento trigger per includere l'autorizzazione all'accesso al software in esecuzione su un server (ad esempio, tutte le versioni di </a:t>
            </a:r>
            <a:r>
              <a:rPr lang="it-IT" sz="2000" spc="-1" dirty="0" err="1">
                <a:solidFill>
                  <a:srgbClr val="292934"/>
                </a:solidFill>
                <a:latin typeface="Roboto"/>
                <a:ea typeface="Roboto"/>
                <a:cs typeface="DejaVu Sans"/>
              </a:rPr>
              <a:t>Affero</a:t>
            </a:r>
            <a:r>
              <a:rPr lang="it-IT" sz="2000" spc="-1" dirty="0">
                <a:solidFill>
                  <a:srgbClr val="292934"/>
                </a:solidFill>
                <a:latin typeface="Roboto"/>
                <a:ea typeface="Roboto"/>
                <a:cs typeface="DejaVu Sans"/>
              </a:rPr>
              <a:t> GPL se il software viene modificato) o nel caso di "utenti che interagiscono con esso in remoto tramite computer network"</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CustomShape 1"/>
          <p:cNvSpPr/>
          <p:nvPr/>
        </p:nvSpPr>
        <p:spPr>
          <a:xfrm>
            <a:off x="278014" y="52208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Problemi di conformità Open Source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Modifica</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6526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Modifiche al programma esistente (ad esempio, aggiunte, eliminazioni di codice in un file, combinazione di componenti insieme)</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In alcune licenze Open Source, le modifiche possono comportare obblighi aggiuntivi alla distribuzione, come ad esempio:</a:t>
            </a:r>
            <a:endParaRPr lang="en-US" sz="24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Fornire</a:t>
            </a:r>
            <a:r>
              <a:rPr lang="en-US" sz="2000" b="0" i="0" u="none" strike="noStrike" kern="1200" cap="none" spc="-1" baseline="0" dirty="0">
                <a:solidFill>
                  <a:srgbClr val="292934"/>
                </a:solidFill>
                <a:uFillTx/>
                <a:latin typeface="Roboto"/>
                <a:ea typeface="Roboto"/>
                <a:cs typeface="DejaVu Sans"/>
              </a:rPr>
              <a:t> un </a:t>
            </a:r>
            <a:r>
              <a:rPr lang="en-US" sz="2000" b="0" i="0" u="none" strike="noStrike" kern="1200" cap="none" spc="-1" baseline="0" dirty="0" err="1">
                <a:solidFill>
                  <a:srgbClr val="292934"/>
                </a:solidFill>
                <a:uFillTx/>
                <a:latin typeface="Roboto"/>
                <a:ea typeface="Roboto"/>
                <a:cs typeface="DejaVu Sans"/>
              </a:rPr>
              <a:t>avviso</a:t>
            </a:r>
            <a:r>
              <a:rPr lang="en-US" sz="2000" b="0" i="0" u="none" strike="noStrike" kern="1200" cap="none" spc="-1" dirty="0">
                <a:solidFill>
                  <a:srgbClr val="292934"/>
                </a:solidFill>
                <a:uFillTx/>
                <a:latin typeface="Roboto"/>
                <a:ea typeface="Roboto"/>
                <a:cs typeface="DejaVu Sans"/>
              </a:rPr>
              <a:t> (notice) </a:t>
            </a:r>
            <a:r>
              <a:rPr lang="en-US" sz="2000" b="0" i="0" u="none" strike="noStrike" kern="1200" cap="none" spc="-1" dirty="0" err="1">
                <a:solidFill>
                  <a:srgbClr val="292934"/>
                </a:solidFill>
                <a:uFillTx/>
                <a:latin typeface="Roboto"/>
                <a:ea typeface="Roboto"/>
                <a:cs typeface="DejaVu Sans"/>
              </a:rPr>
              <a:t>delle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modifiche</a:t>
            </a:r>
            <a:endParaRPr lang="en-US" sz="20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Fornire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il</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codice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sorgente</a:t>
            </a:r>
            <a:r>
              <a:rPr lang="en-US" sz="2000" b="0" i="0" u="none" strike="noStrike" kern="1200" cap="none" spc="-1" baseline="0" dirty="0">
                <a:solidFill>
                  <a:srgbClr val="292934"/>
                </a:solidFill>
                <a:uFillTx/>
                <a:latin typeface="Roboto"/>
                <a:ea typeface="Roboto"/>
                <a:cs typeface="DejaVu Sans"/>
              </a:rPr>
              <a:t> </a:t>
            </a:r>
            <a:endParaRPr lang="en-US" sz="20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a:solidFill>
                  <a:srgbClr val="292934"/>
                </a:solidFill>
                <a:uFillTx/>
                <a:latin typeface="Roboto"/>
                <a:ea typeface="Roboto"/>
                <a:cs typeface="DejaVu Sans"/>
              </a:rPr>
              <a:t>Le </a:t>
            </a:r>
            <a:r>
              <a:rPr lang="en-US" sz="2000" b="0" i="0" u="none" strike="noStrike" kern="1200" cap="none" spc="-1" baseline="0" dirty="0" err="1">
                <a:solidFill>
                  <a:srgbClr val="292934"/>
                </a:solidFill>
                <a:uFillTx/>
                <a:latin typeface="Roboto"/>
                <a:ea typeface="Roboto"/>
                <a:cs typeface="DejaVu Sans"/>
              </a:rPr>
              <a:t>modifiche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avranno</a:t>
            </a:r>
            <a:r>
              <a:rPr lang="en-US" sz="2000" b="0" i="0" u="none" strike="noStrike" kern="1200" cap="none" spc="-1" baseline="0" dirty="0">
                <a:solidFill>
                  <a:srgbClr val="292934"/>
                </a:solidFill>
                <a:uFillTx/>
                <a:latin typeface="Roboto"/>
                <a:ea typeface="Roboto"/>
                <a:cs typeface="DejaVu Sans"/>
              </a:rPr>
              <a:t> la </a:t>
            </a:r>
            <a:r>
              <a:rPr lang="en-US" sz="2000" spc="-1" dirty="0" err="1">
                <a:solidFill>
                  <a:srgbClr val="292934"/>
                </a:solidFill>
                <a:latin typeface="Roboto"/>
                <a:ea typeface="Roboto"/>
                <a:cs typeface="DejaVu Sans"/>
              </a:rPr>
              <a:t>stessa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licenza</a:t>
            </a:r>
            <a:r>
              <a:rPr lang="en-US" sz="2000" spc="-1" dirty="0">
                <a:solidFill>
                  <a:srgbClr val="292934"/>
                </a:solidFill>
                <a:latin typeface="Roboto"/>
                <a:ea typeface="Roboto"/>
                <a:cs typeface="DejaVu Sans"/>
              </a:rPr>
              <a:t> del </a:t>
            </a:r>
            <a:r>
              <a:rPr lang="en-US" sz="2000" spc="-1" dirty="0" err="1">
                <a:solidFill>
                  <a:srgbClr val="292934"/>
                </a:solidFill>
                <a:latin typeface="Roboto"/>
                <a:ea typeface="Roboto"/>
                <a:cs typeface="DejaVu Sans"/>
              </a:rPr>
              <a:t>componente</a:t>
            </a:r>
            <a:r>
              <a:rPr lang="en-US" sz="2000" spc="-1" dirty="0">
                <a:solidFill>
                  <a:srgbClr val="292934"/>
                </a:solidFill>
                <a:latin typeface="Roboto"/>
                <a:ea typeface="Roboto"/>
                <a:cs typeface="DejaVu Sans"/>
              </a:rPr>
              <a:t> </a:t>
            </a:r>
            <a:r>
              <a:rPr lang="en-US" sz="2000" b="0" i="0" u="none" strike="noStrike" kern="1200" cap="none" spc="-1" baseline="0" dirty="0">
                <a:solidFill>
                  <a:srgbClr val="292934"/>
                </a:solidFill>
                <a:uFillTx/>
                <a:latin typeface="Roboto"/>
                <a:ea typeface="Roboto"/>
                <a:cs typeface="DejaVu Sans"/>
              </a:rPr>
              <a:t>Open Source</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Programma di conformità Open 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 organizzazioni risultate conformi alle regole Open Source hanno creato i propri programmi di conformità Open Source (costituiti da politiche, processi, formazione e strumenti) per:</a:t>
            </a:r>
            <a:endParaRPr lang="en-US" sz="2400" b="0" i="0" u="none" strike="noStrike" kern="1200" cap="none" spc="-1" baseline="0" dirty="0">
              <a:solidFill>
                <a:srgbClr val="000000"/>
              </a:solidFill>
              <a:uFillTx/>
              <a:latin typeface="Arial"/>
              <a:ea typeface="DejaVu Sans"/>
              <a:cs typeface="DejaVu Sans"/>
            </a:endParaRPr>
          </a:p>
          <a:p>
            <a:pPr marL="457200" lvl="0" indent="-456477" defTabSz="457200">
              <a:spcBef>
                <a:spcPts val="480"/>
              </a:spcBef>
              <a:buClr>
                <a:srgbClr val="93A299"/>
              </a:buClr>
              <a:buSzPct val="85000"/>
              <a:buFont typeface="StarSymbol"/>
              <a:buAutoNum type="arabicPeriod"/>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Facilitare l'uso efficace dell'Open Source nei loro prodotti (commerciali o altro)</a:t>
            </a:r>
          </a:p>
          <a:p>
            <a:pPr marL="457200" lvl="0" indent="-456477" defTabSz="457200">
              <a:spcBef>
                <a:spcPts val="480"/>
              </a:spcBef>
              <a:buClr>
                <a:srgbClr val="93A299"/>
              </a:buClr>
              <a:buSzPct val="85000"/>
              <a:buFont typeface="StarSymbol"/>
              <a:buAutoNum type="arabicPeriod"/>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Rispettare i diritti dello sviluppatore / proprietario Open Source e rispettare gli obblighi di licenza</a:t>
            </a:r>
          </a:p>
          <a:p>
            <a:pPr marL="457200" lvl="0" indent="-456477" defTabSz="457200">
              <a:spcBef>
                <a:spcPts val="480"/>
              </a:spcBef>
              <a:buClr>
                <a:srgbClr val="93A299"/>
              </a:buClr>
              <a:buSzPct val="85000"/>
              <a:buFont typeface="StarSymbol"/>
              <a:buAutoNum type="arabicPeriod"/>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Contribuire e partecipare alle comunità Open Source</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Implementazione delle pratiche di </a:t>
            </a:r>
            <a:r>
              <a:rPr lang="it-IT" sz="4000" spc="-1" dirty="0" err="1">
                <a:solidFill>
                  <a:srgbClr val="D2533C"/>
                </a:solidFill>
                <a:latin typeface="Roboto"/>
                <a:ea typeface="Roboto"/>
                <a:cs typeface="DejaVu Sans"/>
              </a:rPr>
              <a:t>compliance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lvl="0" defTabSz="457200">
              <a:lnSpc>
                <a:spcPct val="130000"/>
              </a:lnSpc>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Preparare processi aziendali e personale sufficiente da gestire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Identificazione dell'origine e della licenza di tutto il software interno ed esterno</a:t>
            </a: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Monitoraggio del software Open Source all'interno del processo di sviluppo</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Esecuzione della Open Source </a:t>
            </a:r>
            <a:r>
              <a:rPr lang="it-IT" sz="2400" spc="-1" dirty="0" err="1">
                <a:solidFill>
                  <a:srgbClr val="292934"/>
                </a:solidFill>
                <a:latin typeface="Roboto"/>
                <a:ea typeface="Roboto"/>
                <a:cs typeface="DejaVu Sans"/>
              </a:rPr>
              <a:t>Review</a:t>
            </a:r>
            <a:r>
              <a:rPr lang="it-IT" sz="2400" spc="-1" dirty="0">
                <a:solidFill>
                  <a:srgbClr val="292934"/>
                </a:solidFill>
                <a:latin typeface="Roboto"/>
                <a:ea typeface="Roboto"/>
                <a:cs typeface="DejaVu Sans"/>
              </a:rPr>
              <a:t> e identificazione degli obblighi di licenza</a:t>
            </a: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Adempimento degli obblighi di licenza quando il prodotto viene distribuito</a:t>
            </a: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Supervisione per il programma di Open Source </a:t>
            </a:r>
            <a:r>
              <a:rPr lang="it-IT" sz="2400" spc="-1" dirty="0" err="1">
                <a:solidFill>
                  <a:srgbClr val="292934"/>
                </a:solidFill>
                <a:latin typeface="Roboto"/>
                <a:ea typeface="Roboto"/>
                <a:cs typeface="DejaVu Sans"/>
              </a:rPr>
              <a:t>Compliance</a:t>
            </a:r>
            <a:r>
              <a:rPr lang="it-IT" sz="2400" spc="-1" dirty="0">
                <a:solidFill>
                  <a:srgbClr val="292934"/>
                </a:solidFill>
                <a:latin typeface="Roboto"/>
                <a:ea typeface="Roboto"/>
                <a:cs typeface="DejaVu Sans"/>
              </a:rPr>
              <a:t>, creazione di policy e decisioni di conformità</a:t>
            </a: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Training</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spc="-1" dirty="0" err="1">
                <a:solidFill>
                  <a:srgbClr val="D2533C"/>
                </a:solidFill>
                <a:latin typeface="Roboto"/>
                <a:ea typeface="DejaVu Sans"/>
                <a:cs typeface="DejaVu Sans"/>
              </a:rPr>
              <a:t>Contenuti</a:t>
            </a:r>
            <a:endParaRPr lang="en-US" sz="4000" b="0" i="0" u="none" strike="noStrike" kern="1200" cap="none" spc="-1" baseline="0" dirty="0" err="1">
              <a:solidFill>
                <a:srgbClr val="000000"/>
              </a:solidFill>
              <a:uFillTx/>
              <a:latin typeface="Arial"/>
              <a:ea typeface="DejaVu Sans"/>
              <a:cs typeface="DejaVu Sans"/>
            </a:endParaRPr>
          </a:p>
        </p:txBody>
      </p:sp>
      <p:sp>
        <p:nvSpPr>
          <p:cNvPr id="3" name="CustomShape 2"/>
          <p:cNvSpPr/>
          <p:nvPr/>
        </p:nvSpPr>
        <p:spPr>
          <a:xfrm>
            <a:off x="609484" y="1673278"/>
            <a:ext cx="5384160" cy="4717444"/>
          </a:xfrm>
          <a:prstGeom prst="rect">
            <a:avLst/>
          </a:prstGeom>
          <a:noFill/>
          <a:ln cap="flat">
            <a:noFill/>
            <a:prstDash val="solid"/>
          </a:ln>
        </p:spPr>
        <p:txBody>
          <a:bodyPr vert="horz" wrap="square" lIns="90004" tIns="44997" rIns="90004" bIns="44997" anchor="t" anchorCtr="0" compatLnSpc="1">
            <a:noAutofit/>
          </a:bodyPr>
          <a:lstStyle/>
          <a:p>
            <a:pPr marL="514441" marR="0" lvl="0" indent="-513719" algn="l" defTabSz="457200" rtl="0" fontAlgn="auto" hangingPunct="1">
              <a:lnSpc>
                <a:spcPct val="100000"/>
              </a:lnSpc>
              <a:spcBef>
                <a:spcPts val="0"/>
              </a:spcBef>
              <a:spcAft>
                <a:spcPts val="0"/>
              </a:spcAft>
              <a:buClr>
                <a:srgbClr val="93A299"/>
              </a:buClr>
              <a:buSzPct val="85000"/>
              <a:buFont typeface="StarSymbol"/>
              <a:buAutoNum type="arabicPeriod"/>
              <a:tabLst/>
              <a:defRPr sz="1800" b="0" i="0" u="none" strike="noStrike" kern="0" cap="none" spc="0" baseline="0">
                <a:solidFill>
                  <a:srgbClr val="000000"/>
                </a:solidFill>
                <a:uFillTx/>
              </a:defRPr>
            </a:pPr>
            <a:r>
              <a:rPr lang="en-US" sz="2800" b="0" i="0" u="none" strike="noStrike" kern="1200" cap="none" spc="-1" baseline="0" dirty="0" err="1">
                <a:solidFill>
                  <a:srgbClr val="292934"/>
                </a:solidFill>
                <a:uFillTx/>
                <a:latin typeface="Roboto"/>
                <a:ea typeface="Roboto"/>
                <a:cs typeface="DejaVu Sans"/>
              </a:rPr>
              <a:t>Cos’è</a:t>
            </a:r>
            <a:r>
              <a:rPr lang="en-US" sz="2800" b="0" i="0" u="none" strike="noStrike" kern="1200" cap="none" spc="-1" baseline="0" dirty="0">
                <a:solidFill>
                  <a:srgbClr val="292934"/>
                </a:solidFill>
                <a:uFillTx/>
                <a:latin typeface="Roboto"/>
                <a:ea typeface="Roboto"/>
                <a:cs typeface="DejaVu Sans"/>
              </a:rPr>
              <a:t> la </a:t>
            </a:r>
            <a:r>
              <a:rPr lang="en-US" sz="2800" b="0" i="0" u="none" strike="noStrike" kern="1200" cap="none" spc="-1" baseline="0" dirty="0" err="1">
                <a:solidFill>
                  <a:srgbClr val="292934"/>
                </a:solidFill>
                <a:uFillTx/>
                <a:latin typeface="Roboto"/>
                <a:ea typeface="Roboto"/>
                <a:cs typeface="DejaVu Sans"/>
              </a:rPr>
              <a:t>Proprietà</a:t>
            </a:r>
            <a:r>
              <a:rPr lang="en-US" sz="2800" b="0" i="0" u="none" strike="noStrike" kern="1200" cap="none" spc="-1" baseline="0" dirty="0">
                <a:solidFill>
                  <a:srgbClr val="292934"/>
                </a:solidFill>
                <a:uFillTx/>
                <a:latin typeface="Roboto"/>
                <a:ea typeface="Roboto"/>
                <a:cs typeface="DejaVu Sans"/>
              </a:rPr>
              <a:t> </a:t>
            </a:r>
            <a:r>
              <a:rPr lang="en-US" sz="2800" b="0" i="0" u="none" strike="noStrike" kern="1200" cap="none" spc="-1" baseline="0" dirty="0" err="1">
                <a:solidFill>
                  <a:srgbClr val="292934"/>
                </a:solidFill>
                <a:uFillTx/>
                <a:latin typeface="Roboto"/>
                <a:ea typeface="Roboto"/>
                <a:cs typeface="DejaVu Sans"/>
              </a:rPr>
              <a:t>Intellettuale</a:t>
            </a:r>
            <a:r>
              <a:rPr lang="en-US" sz="2800" b="0" i="0" u="none" strike="noStrike" kern="1200" cap="none" spc="-1" baseline="0" dirty="0">
                <a:solidFill>
                  <a:srgbClr val="292934"/>
                </a:solidFill>
                <a:uFillTx/>
                <a:latin typeface="Roboto"/>
                <a:ea typeface="Roboto"/>
                <a:cs typeface="DejaVu Sans"/>
              </a:rPr>
              <a:t>?</a:t>
            </a:r>
            <a:endParaRPr lang="en-US" sz="2800" b="0" i="0" u="none" strike="noStrike" kern="1200" cap="none" spc="-1" baseline="0" dirty="0">
              <a:solidFill>
                <a:srgbClr val="000000"/>
              </a:solidFill>
              <a:uFillTx/>
              <a:latin typeface="Arial"/>
              <a:ea typeface="DejaVu Sans"/>
              <a:cs typeface="DejaVu Sans"/>
            </a:endParaRPr>
          </a:p>
          <a:p>
            <a:pPr marL="514441" marR="0" lvl="0" indent="-513719" algn="l" defTabSz="457200" rtl="0" fontAlgn="auto" hangingPunct="1">
              <a:lnSpc>
                <a:spcPct val="100000"/>
              </a:lnSpc>
              <a:spcBef>
                <a:spcPts val="560"/>
              </a:spcBef>
              <a:spcAft>
                <a:spcPts val="0"/>
              </a:spcAft>
              <a:buClr>
                <a:srgbClr val="93A299"/>
              </a:buClr>
              <a:buSzPct val="85000"/>
              <a:buFont typeface="StarSymbol"/>
              <a:buAutoNum type="arabicPeriod"/>
              <a:tabLst/>
              <a:defRPr sz="1800" b="0" i="0" u="none" strike="noStrike" kern="0" cap="none" spc="0" baseline="0">
                <a:solidFill>
                  <a:srgbClr val="000000"/>
                </a:solidFill>
                <a:uFillTx/>
              </a:defRPr>
            </a:pPr>
            <a:r>
              <a:rPr lang="en-US" sz="2800" b="0" i="0" u="none" strike="noStrike" kern="1200" cap="none" spc="-1" baseline="0" dirty="0" err="1">
                <a:solidFill>
                  <a:srgbClr val="292934"/>
                </a:solidFill>
                <a:uFillTx/>
                <a:latin typeface="Roboto"/>
                <a:ea typeface="Roboto"/>
                <a:cs typeface="DejaVu Sans"/>
              </a:rPr>
              <a:t>Introduzione</a:t>
            </a:r>
            <a:r>
              <a:rPr lang="en-US" sz="2800" b="0" i="0" u="none" strike="noStrike" kern="1200" cap="none" spc="-1" dirty="0">
                <a:solidFill>
                  <a:srgbClr val="292934"/>
                </a:solidFill>
                <a:uFillTx/>
                <a:latin typeface="Roboto"/>
                <a:ea typeface="Roboto"/>
                <a:cs typeface="DejaVu Sans"/>
              </a:rPr>
              <a:t> </a:t>
            </a:r>
            <a:r>
              <a:rPr lang="en-US" sz="2800" b="0" i="0" u="none" strike="noStrike" kern="1200" cap="none" spc="-1" dirty="0" err="1">
                <a:solidFill>
                  <a:srgbClr val="292934"/>
                </a:solidFill>
                <a:uFillTx/>
                <a:latin typeface="Roboto"/>
                <a:ea typeface="Roboto"/>
                <a:cs typeface="DejaVu Sans"/>
              </a:rPr>
              <a:t>alle</a:t>
            </a:r>
            <a:r>
              <a:rPr lang="en-US" sz="2800" b="0" i="0" u="none" strike="noStrike" kern="1200" cap="none" spc="-1" dirty="0">
                <a:solidFill>
                  <a:srgbClr val="292934"/>
                </a:solidFill>
                <a:uFillTx/>
                <a:latin typeface="Roboto"/>
                <a:ea typeface="Roboto"/>
                <a:cs typeface="DejaVu Sans"/>
              </a:rPr>
              <a:t> </a:t>
            </a:r>
            <a:r>
              <a:rPr lang="en-US" sz="2800" b="0" i="0" u="none" strike="noStrike" kern="1200" cap="none" spc="-1" dirty="0" err="1">
                <a:solidFill>
                  <a:srgbClr val="292934"/>
                </a:solidFill>
                <a:uFillTx/>
                <a:latin typeface="Roboto"/>
                <a:ea typeface="Roboto"/>
                <a:cs typeface="DejaVu Sans"/>
              </a:rPr>
              <a:t>Licenze</a:t>
            </a:r>
            <a:r>
              <a:rPr lang="en-US" sz="2800" b="0" i="0" u="none" strike="noStrike" kern="1200" cap="none" spc="-1" dirty="0">
                <a:solidFill>
                  <a:srgbClr val="292934"/>
                </a:solidFill>
                <a:uFillTx/>
                <a:latin typeface="Roboto"/>
                <a:ea typeface="Roboto"/>
                <a:cs typeface="DejaVu Sans"/>
              </a:rPr>
              <a:t> Open Source</a:t>
            </a:r>
            <a:endParaRPr lang="en-US" sz="2800" b="0" i="0" u="none" strike="noStrike" kern="1200" cap="none" spc="-1" baseline="0" dirty="0">
              <a:solidFill>
                <a:srgbClr val="000000"/>
              </a:solidFill>
              <a:uFillTx/>
              <a:latin typeface="Arial"/>
              <a:ea typeface="DejaVu Sans"/>
              <a:cs typeface="DejaVu Sans"/>
            </a:endParaRPr>
          </a:p>
          <a:p>
            <a:pPr marL="514441" marR="0" lvl="0" indent="-513719" algn="l" defTabSz="457200" rtl="0" fontAlgn="auto" hangingPunct="1">
              <a:lnSpc>
                <a:spcPct val="100000"/>
              </a:lnSpc>
              <a:spcBef>
                <a:spcPts val="560"/>
              </a:spcBef>
              <a:spcAft>
                <a:spcPts val="0"/>
              </a:spcAft>
              <a:buClr>
                <a:srgbClr val="93A299"/>
              </a:buClr>
              <a:buSzPct val="85000"/>
              <a:buFont typeface="StarSymbol"/>
              <a:buAutoNum type="arabicPeriod"/>
              <a:tabLst/>
              <a:defRPr sz="1800" b="0" i="0" u="none" strike="noStrike" kern="0" cap="none" spc="0" baseline="0">
                <a:solidFill>
                  <a:srgbClr val="000000"/>
                </a:solidFill>
                <a:uFillTx/>
              </a:defRPr>
            </a:pPr>
            <a:r>
              <a:rPr lang="en-US" sz="2800" b="0" i="0" u="none" strike="noStrike" kern="1200" cap="none" spc="-1" baseline="0" dirty="0" err="1">
                <a:solidFill>
                  <a:srgbClr val="292934"/>
                </a:solidFill>
                <a:uFillTx/>
                <a:latin typeface="Roboto"/>
                <a:ea typeface="Roboto"/>
                <a:cs typeface="DejaVu Sans"/>
              </a:rPr>
              <a:t>Introduzione</a:t>
            </a:r>
            <a:r>
              <a:rPr lang="en-US" sz="2800" b="0" i="0" u="none" strike="noStrike" kern="1200" cap="none" spc="-1" dirty="0">
                <a:solidFill>
                  <a:srgbClr val="292934"/>
                </a:solidFill>
                <a:uFillTx/>
                <a:latin typeface="Roboto"/>
                <a:ea typeface="Roboto"/>
                <a:cs typeface="DejaVu Sans"/>
              </a:rPr>
              <a:t> </a:t>
            </a:r>
            <a:r>
              <a:rPr lang="en-US" sz="2800" b="0" i="0" u="none" strike="noStrike" kern="1200" cap="none" spc="-1" dirty="0" err="1">
                <a:solidFill>
                  <a:srgbClr val="292934"/>
                </a:solidFill>
                <a:uFillTx/>
                <a:latin typeface="Roboto"/>
                <a:ea typeface="Roboto"/>
                <a:cs typeface="DejaVu Sans"/>
              </a:rPr>
              <a:t>alla</a:t>
            </a:r>
            <a:r>
              <a:rPr lang="en-US" sz="2800" b="0" i="0" u="none" strike="noStrike" kern="1200" cap="none" spc="-1" dirty="0">
                <a:solidFill>
                  <a:srgbClr val="292934"/>
                </a:solidFill>
                <a:uFillTx/>
                <a:latin typeface="Roboto"/>
                <a:ea typeface="Roboto"/>
                <a:cs typeface="DejaVu Sans"/>
              </a:rPr>
              <a:t> Compliance Open Source</a:t>
            </a:r>
            <a:endParaRPr lang="en-US" sz="2800" b="0" i="0" u="none" strike="noStrike" kern="1200" cap="none" spc="-1" baseline="0" dirty="0">
              <a:solidFill>
                <a:srgbClr val="000000"/>
              </a:solidFill>
              <a:uFillTx/>
              <a:latin typeface="Arial"/>
              <a:ea typeface="DejaVu Sans"/>
              <a:cs typeface="DejaVu Sans"/>
            </a:endParaRPr>
          </a:p>
          <a:p>
            <a:pPr marL="514441" lvl="0" indent="-513719" defTabSz="457200">
              <a:spcBef>
                <a:spcPts val="560"/>
              </a:spcBef>
              <a:buClr>
                <a:srgbClr val="93A299"/>
              </a:buClr>
              <a:buSzPct val="85000"/>
              <a:buFont typeface="StarSymbol"/>
              <a:buAutoNum type="arabicPeriod"/>
              <a:defRPr sz="1800" b="0" i="0" u="none" strike="noStrike" kern="0" cap="none" spc="0" baseline="0">
                <a:solidFill>
                  <a:srgbClr val="000000"/>
                </a:solidFill>
                <a:uFillTx/>
              </a:defRPr>
            </a:pPr>
            <a:r>
              <a:rPr lang="it-IT" sz="2800" spc="-1" dirty="0">
                <a:solidFill>
                  <a:srgbClr val="292934"/>
                </a:solidFill>
                <a:latin typeface="Roboto"/>
                <a:ea typeface="Roboto"/>
                <a:cs typeface="DejaVu Sans"/>
              </a:rPr>
              <a:t>Concetti chiave del software per la revisione Open Source</a:t>
            </a:r>
          </a:p>
          <a:p>
            <a:pPr marL="514441" lvl="0" indent="-513719" defTabSz="457200">
              <a:spcBef>
                <a:spcPts val="560"/>
              </a:spcBef>
              <a:buClr>
                <a:srgbClr val="93A299"/>
              </a:buClr>
              <a:buSzPct val="85000"/>
              <a:buFont typeface="StarSymbol"/>
              <a:buAutoNum type="arabicPeriod"/>
              <a:defRPr sz="1800" b="0" i="0" u="none" strike="noStrike" kern="0" cap="none" spc="0" baseline="0">
                <a:solidFill>
                  <a:srgbClr val="000000"/>
                </a:solidFill>
                <a:uFillTx/>
              </a:defRPr>
            </a:pPr>
            <a:r>
              <a:rPr lang="it-IT" sz="2800" spc="-1" dirty="0">
                <a:solidFill>
                  <a:srgbClr val="292934"/>
                </a:solidFill>
                <a:latin typeface="Roboto"/>
                <a:ea typeface="Roboto"/>
                <a:cs typeface="DejaVu Sans"/>
              </a:rPr>
              <a:t>Esecuzione di una revisione Open Source</a:t>
            </a:r>
            <a:endParaRPr lang="en-US" sz="2800" b="0" i="0" u="none" strike="noStrike" kern="1200" cap="none" spc="-1" baseline="0" dirty="0">
              <a:solidFill>
                <a:srgbClr val="000000"/>
              </a:solidFill>
              <a:uFillTx/>
              <a:latin typeface="Arial"/>
              <a:ea typeface="DejaVu Sans"/>
              <a:cs typeface="DejaVu Sans"/>
            </a:endParaRPr>
          </a:p>
        </p:txBody>
      </p:sp>
      <p:sp>
        <p:nvSpPr>
          <p:cNvPr id="4" name="CustomShape 3"/>
          <p:cNvSpPr/>
          <p:nvPr/>
        </p:nvSpPr>
        <p:spPr>
          <a:xfrm>
            <a:off x="6197757" y="1673278"/>
            <a:ext cx="5384160" cy="4717444"/>
          </a:xfrm>
          <a:prstGeom prst="rect">
            <a:avLst/>
          </a:prstGeom>
          <a:noFill/>
          <a:ln cap="flat">
            <a:noFill/>
            <a:prstDash val="solid"/>
          </a:ln>
        </p:spPr>
        <p:txBody>
          <a:bodyPr vert="horz" wrap="square" lIns="90004" tIns="44997" rIns="90004" bIns="44997" anchor="t" anchorCtr="0" compatLnSpc="1">
            <a:noAutofit/>
          </a:bodyPr>
          <a:lstStyle/>
          <a:p>
            <a:pPr marL="514350" lvl="0" indent="-513715" defTabSz="457200">
              <a:spcBef>
                <a:spcPts val="560"/>
              </a:spcBef>
              <a:buClr>
                <a:srgbClr val="93A299"/>
              </a:buClr>
              <a:buSzPct val="85000"/>
              <a:buFont typeface="Arial"/>
              <a:buAutoNum type="arabicPeriod" startAt="6"/>
              <a:defRPr sz="1800" b="0" i="0" u="none" strike="noStrike" kern="0" cap="none" spc="0" baseline="0">
                <a:solidFill>
                  <a:srgbClr val="000000"/>
                </a:solidFill>
                <a:uFillTx/>
              </a:defRPr>
            </a:pPr>
            <a:r>
              <a:rPr lang="it-IT" sz="2800" spc="-1" dirty="0">
                <a:solidFill>
                  <a:srgbClr val="292934"/>
                </a:solidFill>
                <a:latin typeface="Roboto"/>
                <a:ea typeface="Roboto"/>
                <a:cs typeface="DejaVu Sans"/>
              </a:rPr>
              <a:t>Gestione della Compliance End-to-End (Processo di esempio)</a:t>
            </a:r>
            <a:endParaRPr lang="en-US"/>
          </a:p>
          <a:p>
            <a:pPr marL="514350" lvl="0" indent="-513715" defTabSz="457200">
              <a:spcBef>
                <a:spcPts val="560"/>
              </a:spcBef>
              <a:buClr>
                <a:srgbClr val="93A299"/>
              </a:buClr>
              <a:buSzPct val="85000"/>
              <a:buFont typeface="Arial"/>
              <a:buAutoNum type="arabicPeriod" startAt="6"/>
              <a:defRPr sz="1800" b="0" i="0" u="none" strike="noStrike" kern="0" cap="none" spc="0" baseline="0">
                <a:solidFill>
                  <a:srgbClr val="000000"/>
                </a:solidFill>
                <a:uFillTx/>
              </a:defRPr>
            </a:pPr>
            <a:r>
              <a:rPr lang="it-IT" sz="2800" spc="-1" dirty="0">
                <a:solidFill>
                  <a:srgbClr val="292934"/>
                </a:solidFill>
                <a:latin typeface="Roboto"/>
                <a:ea typeface="Roboto"/>
                <a:cs typeface="DejaVu Sans"/>
              </a:rPr>
              <a:t>Evitare le insidie della Compliance</a:t>
            </a:r>
          </a:p>
          <a:p>
            <a:pPr marL="514350" lvl="0" indent="-513715" defTabSz="457200">
              <a:spcBef>
                <a:spcPts val="560"/>
              </a:spcBef>
              <a:buClr>
                <a:srgbClr val="93A299"/>
              </a:buClr>
              <a:buSzPct val="85000"/>
              <a:buFont typeface="Arial"/>
              <a:buAutoNum type="arabicPeriod" startAt="6"/>
              <a:defRPr sz="1800" b="0" i="0" u="none" strike="noStrike" kern="0" cap="none" spc="0" baseline="0">
                <a:solidFill>
                  <a:srgbClr val="000000"/>
                </a:solidFill>
                <a:uFillTx/>
              </a:defRPr>
            </a:pPr>
            <a:r>
              <a:rPr lang="it-IT" sz="2800" spc="-1" dirty="0">
                <a:solidFill>
                  <a:srgbClr val="292934"/>
                </a:solidFill>
                <a:latin typeface="Roboto"/>
                <a:ea typeface="Roboto"/>
                <a:cs typeface="DejaVu Sans"/>
              </a:rPr>
              <a:t>Linee guida per gli sviluppatori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dirty="0" err="1">
                <a:solidFill>
                  <a:srgbClr val="D2533C"/>
                </a:solidFill>
                <a:uFillTx/>
                <a:latin typeface="Roboto"/>
                <a:ea typeface="Roboto"/>
                <a:cs typeface="DejaVu Sans"/>
              </a:rPr>
              <a:t>Vantaggi</a:t>
            </a:r>
            <a:r>
              <a:rPr lang="en-US" sz="4000" b="0" i="0" u="none" strike="noStrike" kern="1200" cap="none" spc="-1" dirty="0">
                <a:solidFill>
                  <a:srgbClr val="D2533C"/>
                </a:solidFill>
                <a:uFillTx/>
                <a:latin typeface="Roboto"/>
                <a:ea typeface="Roboto"/>
                <a:cs typeface="DejaVu Sans"/>
              </a:rPr>
              <a:t> </a:t>
            </a:r>
            <a:r>
              <a:rPr lang="en-US" sz="4000" b="0" i="0" u="none" strike="noStrike" kern="1200" cap="none" spc="-1" dirty="0" err="1">
                <a:solidFill>
                  <a:srgbClr val="D2533C"/>
                </a:solidFill>
                <a:uFillTx/>
                <a:latin typeface="Roboto"/>
                <a:ea typeface="Roboto"/>
                <a:cs typeface="DejaVu Sans"/>
              </a:rPr>
              <a:t>derivanti</a:t>
            </a:r>
            <a:r>
              <a:rPr lang="en-US" sz="4000" b="0" i="0" u="none" strike="noStrike" kern="1200" cap="none" spc="-1" dirty="0">
                <a:solidFill>
                  <a:srgbClr val="D2533C"/>
                </a:solidFill>
                <a:uFillTx/>
                <a:latin typeface="Roboto"/>
                <a:ea typeface="Roboto"/>
                <a:cs typeface="DejaVu Sans"/>
              </a:rPr>
              <a:t> </a:t>
            </a:r>
            <a:r>
              <a:rPr lang="en-US" sz="4000" b="0" i="0" u="none" strike="noStrike" kern="1200" cap="none" spc="-1" dirty="0" err="1">
                <a:solidFill>
                  <a:srgbClr val="D2533C"/>
                </a:solidFill>
                <a:uFillTx/>
                <a:latin typeface="Roboto"/>
                <a:ea typeface="Roboto"/>
                <a:cs typeface="DejaVu Sans"/>
              </a:rPr>
              <a:t>dalla</a:t>
            </a:r>
            <a:r>
              <a:rPr lang="en-US" sz="4000" b="0" i="0" u="none" strike="noStrike" kern="1200" cap="none" spc="-1" dirty="0">
                <a:solidFill>
                  <a:srgbClr val="D2533C"/>
                </a:solidFill>
                <a:uFillTx/>
                <a:latin typeface="Roboto"/>
                <a:ea typeface="Roboto"/>
                <a:cs typeface="DejaVu Sans"/>
              </a:rPr>
              <a:t> compliance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 vantaggi di un solido programma di Open Source </a:t>
            </a:r>
            <a:r>
              <a:rPr lang="it-IT" sz="2400" spc="-1" dirty="0" err="1">
                <a:solidFill>
                  <a:srgbClr val="292934"/>
                </a:solidFill>
                <a:latin typeface="Roboto"/>
                <a:ea typeface="Roboto"/>
                <a:cs typeface="DejaVu Sans"/>
              </a:rPr>
              <a:t>Compliance</a:t>
            </a:r>
            <a:r>
              <a:rPr lang="it-IT" sz="2400" spc="-1" dirty="0">
                <a:solidFill>
                  <a:srgbClr val="292934"/>
                </a:solidFill>
                <a:latin typeface="Roboto"/>
                <a:ea typeface="Roboto"/>
                <a:cs typeface="DejaVu Sans"/>
              </a:rPr>
              <a:t> includono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Maggiore comprensione dei vantaggi dell'open source e del modo in cui influisce sulla tua organizzazione</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Maggiore comprensione dei costi e dei rischi associati all'utilizzo dell'Open Source </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29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Maggiore conoscenza delle soluzioni Open Source disponibili</a:t>
            </a:r>
          </a:p>
          <a:p>
            <a:pPr marL="182880" indent="-182157" defTabSz="457200">
              <a:lnSpc>
                <a:spcPct val="129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Riduzione e gestione del rischio di violazione, maggiore rispetto delle licenze Open Source scelte da sviluppatori / proprietari </a:t>
            </a:r>
          </a:p>
          <a:p>
            <a:pPr marL="182880" lvl="0" indent="-182157" defTabSz="457200">
              <a:lnSpc>
                <a:spcPct val="129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Favorire le relazioni con la comunità Open Source e le organizzazioni Open Source</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a:defRPr sz="1800" b="0" i="0" u="none" strike="noStrike" kern="0" cap="none" spc="0" baseline="0">
                <a:solidFill>
                  <a:srgbClr val="000000"/>
                </a:solidFill>
                <a:uFillTx/>
              </a:defRPr>
            </a:pPr>
            <a:r>
              <a:rPr lang="it-IT" sz="4000" dirty="0">
                <a:solidFill>
                  <a:srgbClr val="D2533C"/>
                </a:solidFill>
                <a:latin typeface="Roboto" pitchFamily="18"/>
                <a:ea typeface="Roboto" pitchFamily="2"/>
                <a:cs typeface="DejaVu Sans" pitchFamily="2"/>
              </a:rPr>
              <a:t>Verifica le tue conoscenze</a:t>
            </a: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3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l’ Open Source Compliance?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3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Quali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baseline="0"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i</a:t>
            </a:r>
            <a:r>
              <a:rPr lang="en-US" sz="2400" spc="-1" dirty="0">
                <a:solidFill>
                  <a:srgbClr val="292934"/>
                </a:solidFill>
                <a:latin typeface="Roboto"/>
                <a:ea typeface="Roboto"/>
                <a:cs typeface="DejaVu Sans"/>
              </a:rPr>
              <a:t> due </a:t>
            </a:r>
            <a:r>
              <a:rPr lang="en-US" sz="2400" spc="-1" dirty="0" err="1">
                <a:solidFill>
                  <a:srgbClr val="292934"/>
                </a:solidFill>
                <a:latin typeface="Roboto"/>
                <a:ea typeface="Roboto"/>
                <a:cs typeface="DejaVu Sans"/>
              </a:rPr>
              <a:t>obiettivi</a:t>
            </a:r>
            <a:r>
              <a:rPr lang="en-US" sz="2400" spc="-1" dirty="0">
                <a:solidFill>
                  <a:srgbClr val="292934"/>
                </a:solidFill>
                <a:latin typeface="Roboto"/>
                <a:ea typeface="Roboto"/>
                <a:cs typeface="DejaVu Sans"/>
              </a:rPr>
              <a:t> del </a:t>
            </a:r>
            <a:r>
              <a:rPr lang="en-US" sz="2400" spc="-1" dirty="0" err="1">
                <a:solidFill>
                  <a:srgbClr val="292934"/>
                </a:solidFill>
                <a:latin typeface="Roboto"/>
                <a:ea typeface="Roboto"/>
                <a:cs typeface="DejaVu Sans"/>
              </a:rPr>
              <a:t>programm</a:t>
            </a:r>
            <a:r>
              <a:rPr lang="en-US" sz="2400" b="0" i="0" u="none" strike="noStrike" kern="1200" cap="none" spc="-1" baseline="0" dirty="0" err="1">
                <a:solidFill>
                  <a:srgbClr val="292934"/>
                </a:solidFill>
                <a:uFillTx/>
                <a:latin typeface="Roboto"/>
                <a:ea typeface="Roboto"/>
                <a:cs typeface="DejaVu Sans"/>
              </a:rPr>
              <a:t>a</a:t>
            </a:r>
            <a:r>
              <a:rPr lang="en-US" sz="2400" b="0" i="0" u="none" strike="noStrike" kern="1200" cap="none" spc="-1" baseline="0" dirty="0">
                <a:solidFill>
                  <a:srgbClr val="292934"/>
                </a:solidFill>
                <a:uFillTx/>
                <a:latin typeface="Roboto"/>
                <a:ea typeface="Roboto"/>
                <a:cs typeface="DejaVu Sans"/>
              </a:rPr>
              <a:t> di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Open Source Compliance?</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Elenca e descrivi importanti pratiche commerciali di un programma di Open Source </a:t>
            </a:r>
            <a:r>
              <a:rPr lang="it-IT" sz="2400" spc="-1" dirty="0" err="1">
                <a:solidFill>
                  <a:srgbClr val="292934"/>
                </a:solidFill>
                <a:latin typeface="Roboto"/>
                <a:ea typeface="Roboto"/>
                <a:cs typeface="DejaVu Sans"/>
              </a:rPr>
              <a:t>Compliance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sono alcuni vantaggi di un programma di Open Source </a:t>
            </a:r>
            <a:r>
              <a:rPr lang="it-IT" sz="2400" spc="-1" dirty="0" err="1">
                <a:solidFill>
                  <a:srgbClr val="292934"/>
                </a:solidFill>
                <a:latin typeface="Roboto"/>
                <a:ea typeface="Roboto"/>
                <a:cs typeface="DejaVu Sans"/>
              </a:rPr>
              <a:t>Compliance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3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CustomShape 1"/>
          <p:cNvSpPr/>
          <p:nvPr/>
        </p:nvSpPr>
        <p:spPr>
          <a:xfrm>
            <a:off x="963000" y="2362315"/>
            <a:ext cx="10362602" cy="2199598"/>
          </a:xfrm>
          <a:prstGeom prst="rect">
            <a:avLst/>
          </a:prstGeom>
          <a:noFill/>
          <a:ln cap="flat">
            <a:noFill/>
            <a:prstDash val="solid"/>
          </a:ln>
        </p:spPr>
        <p:txBody>
          <a:bodyPr vert="horz" wrap="square" lIns="90004" tIns="44997" rIns="90004" bIns="44997"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a:solidFill>
                  <a:srgbClr val="F3F2DC"/>
                </a:solidFill>
                <a:uFillTx/>
                <a:latin typeface="Roboto"/>
                <a:ea typeface="Roboto"/>
                <a:cs typeface="DejaVu Sans"/>
              </a:rPr>
              <a:t>CAPITOLO 4</a:t>
            </a:r>
            <a:endParaRPr lang="en-US" sz="32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963000" y="4626717"/>
            <a:ext cx="10362602" cy="1499396"/>
          </a:xfrm>
          <a:prstGeom prst="rect">
            <a:avLst/>
          </a:prstGeom>
          <a:noFill/>
          <a:ln cap="flat">
            <a:noFill/>
            <a:prstDash val="solid"/>
          </a:ln>
        </p:spPr>
        <p:txBody>
          <a:bodyPr vert="horz" wrap="square" lIns="90004" tIns="44997" rIns="90004" bIns="44997" anchor="t" anchorCtr="0" compatLnSpc="1">
            <a:noAutofit/>
          </a:bodyPr>
          <a:lstStyle/>
          <a:p>
            <a:pPr lvl="0" defTabSz="457200">
              <a:lnSpc>
                <a:spcPct val="90000"/>
              </a:lnSpc>
              <a:defRPr sz="1800" b="0" i="0" u="none" strike="noStrike" kern="0" cap="none" spc="0" baseline="0">
                <a:solidFill>
                  <a:srgbClr val="000000"/>
                </a:solidFill>
                <a:uFillTx/>
              </a:defRPr>
            </a:pPr>
            <a:r>
              <a:rPr lang="it-IT" sz="4800" spc="-1" dirty="0">
                <a:solidFill>
                  <a:srgbClr val="F3F2DC"/>
                </a:solidFill>
                <a:latin typeface="Roboto Medium"/>
                <a:ea typeface="Roboto Medium"/>
                <a:cs typeface="DejaVu Sans"/>
              </a:rPr>
              <a:t>Concetti chiave del software per la revisione Open Source</a:t>
            </a:r>
            <a:endParaRPr lang="en-US" sz="4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CustomShape 1"/>
          <p:cNvSpPr/>
          <p:nvPr/>
        </p:nvSpPr>
        <p:spPr>
          <a:xfrm>
            <a:off x="438034" y="618116"/>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Come utilizzare un componente Open 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438034" y="1871008"/>
            <a:ext cx="10972077" cy="48762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Gi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scenari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comuni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includono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Incorporazione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Collegamento</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Modifica</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Traslazione</a:t>
            </a:r>
            <a:r>
              <a:rPr lang="en-US" sz="2400" b="0" i="0" u="none" strike="noStrike" kern="1200" cap="none" spc="-1" baseline="0" dirty="0">
                <a:solidFill>
                  <a:srgbClr val="292934"/>
                </a:solidFill>
                <a:uFillTx/>
                <a:latin typeface="Roboto"/>
                <a:ea typeface="Roboto"/>
                <a:cs typeface="DejaVu Sans"/>
              </a:rPr>
              <a:t>/</a:t>
            </a:r>
            <a:r>
              <a:rPr lang="en-US" sz="2400" b="0" i="0" u="none" strike="noStrike" kern="1200" cap="none" spc="-1" baseline="0" dirty="0" err="1">
                <a:solidFill>
                  <a:srgbClr val="292934"/>
                </a:solidFill>
                <a:uFillTx/>
                <a:latin typeface="Roboto"/>
                <a:ea typeface="Roboto"/>
                <a:cs typeface="DejaVu Sans"/>
              </a:rPr>
              <a:t>traduzione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Incorporazione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19640"/>
            <a:ext cx="5639397" cy="48762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Uno </a:t>
            </a:r>
            <a:r>
              <a:rPr lang="en-US" sz="2400" b="0" i="0" u="none" strike="noStrike" kern="1200" cap="none" spc="-1" baseline="0" dirty="0" err="1">
                <a:solidFill>
                  <a:srgbClr val="292934"/>
                </a:solidFill>
                <a:uFillTx/>
                <a:latin typeface="Roboto"/>
                <a:ea typeface="Roboto"/>
                <a:cs typeface="DejaVu Sans"/>
              </a:rPr>
              <a:t>sviluppatore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può</a:t>
            </a:r>
            <a:r>
              <a:rPr lang="en-US" sz="2400" b="0" i="0" u="none" strike="noStrike" kern="1200" cap="none" spc="-1"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copiare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porzioni</a:t>
            </a:r>
            <a:r>
              <a:rPr lang="en-US" sz="2400" spc="-1" dirty="0">
                <a:solidFill>
                  <a:srgbClr val="292934"/>
                </a:solidFill>
                <a:latin typeface="Roboto"/>
                <a:ea typeface="Roboto"/>
                <a:cs typeface="DejaVu Sans"/>
              </a:rPr>
              <a:t> di un </a:t>
            </a:r>
            <a:r>
              <a:rPr lang="en-US" sz="2400" spc="-1" dirty="0" err="1">
                <a:solidFill>
                  <a:srgbClr val="292934"/>
                </a:solidFill>
                <a:latin typeface="Roboto"/>
                <a:ea typeface="Roboto"/>
                <a:cs typeface="DejaVu Sans"/>
              </a:rPr>
              <a:t>componente</a:t>
            </a:r>
            <a:r>
              <a:rPr lang="en-US" sz="2400" spc="-1" dirty="0">
                <a:solidFill>
                  <a:srgbClr val="292934"/>
                </a:solidFill>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Open Source </a:t>
            </a:r>
            <a:r>
              <a:rPr lang="en-US" sz="2400" b="0" i="0" u="none" strike="noStrike" kern="1200" cap="none" spc="-1" baseline="0" dirty="0" err="1">
                <a:solidFill>
                  <a:srgbClr val="292934"/>
                </a:solidFill>
                <a:uFillTx/>
                <a:latin typeface="Roboto"/>
                <a:ea typeface="Roboto"/>
                <a:cs typeface="DejaVu Sans"/>
              </a:rPr>
              <a:t>nel</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tuo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prodotto</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I termini </a:t>
            </a:r>
            <a:r>
              <a:rPr lang="en-US" sz="2400" b="0" i="0" u="none" strike="noStrike" kern="1200" cap="none" spc="-1" baseline="0" dirty="0" err="1">
                <a:solidFill>
                  <a:srgbClr val="292934"/>
                </a:solidFill>
                <a:uFillTx/>
                <a:latin typeface="Roboto"/>
                <a:ea typeface="Roboto"/>
                <a:cs typeface="DejaVu Sans"/>
              </a:rPr>
              <a:t>più</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pertinenti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includono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Integrare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Fondere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Incollare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Adattare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Inserire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pic>
        <p:nvPicPr>
          <p:cNvPr id="4" name="Shape 294"/>
          <p:cNvPicPr>
            <a:picLocks noChangeAspect="1"/>
          </p:cNvPicPr>
          <p:nvPr/>
        </p:nvPicPr>
        <p:blipFill>
          <a:blip r:embed="rId3"/>
          <a:stretch>
            <a:fillRect/>
          </a:stretch>
        </p:blipFill>
        <p:spPr>
          <a:xfrm>
            <a:off x="5321881" y="1377360"/>
            <a:ext cx="7600319" cy="4274637"/>
          </a:xfrm>
          <a:prstGeom prst="rect">
            <a:avLst/>
          </a:prstGeom>
          <a:noFill/>
          <a:ln cap="flat">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spc="-1" dirty="0" err="1">
                <a:solidFill>
                  <a:srgbClr val="D2533C"/>
                </a:solidFill>
                <a:latin typeface="Roboto"/>
                <a:ea typeface="DejaVu Sans"/>
                <a:cs typeface="DejaVu Sans"/>
              </a:rPr>
              <a:t>Collegamento</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523517"/>
            <a:ext cx="5639397" cy="4876202"/>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Uno sviluppatore può collegare o unire un componente Open Source con il tuo prodotto software.</a:t>
            </a:r>
          </a:p>
          <a:p>
            <a:pPr lvl="0" defTabSz="457200">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lvl="0" defTabSz="457200">
              <a:spcBef>
                <a:spcPts val="480"/>
              </a:spcBef>
              <a:defRPr sz="1800" b="0" i="0" u="none" strike="noStrike" kern="0" cap="none" spc="0" baseline="0">
                <a:solidFill>
                  <a:srgbClr val="000000"/>
                </a:solidFill>
                <a:uFillTx/>
              </a:defRPr>
            </a:pPr>
            <a:r>
              <a:rPr lang="en-US" sz="2400" spc="-1" dirty="0">
                <a:solidFill>
                  <a:srgbClr val="292934"/>
                </a:solidFill>
                <a:latin typeface="Roboto"/>
                <a:ea typeface="Roboto"/>
                <a:cs typeface="DejaVu Sans"/>
              </a:rPr>
              <a:t>I termini </a:t>
            </a:r>
            <a:r>
              <a:rPr lang="en-US" sz="2400" spc="-1" dirty="0" err="1">
                <a:solidFill>
                  <a:srgbClr val="292934"/>
                </a:solidFill>
                <a:latin typeface="Roboto"/>
                <a:ea typeface="Roboto"/>
                <a:cs typeface="DejaVu Sans"/>
              </a:rPr>
              <a:t>più</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pertinenti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includono</a:t>
            </a:r>
            <a:r>
              <a:rPr lang="en-US" sz="2400" spc="-1" dirty="0">
                <a:solidFill>
                  <a:srgbClr val="292934"/>
                </a:solidFill>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Collegamento</a:t>
            </a:r>
            <a:r>
              <a:rPr lang="en-US" sz="2400" b="0" i="0" u="none" strike="noStrike" kern="1200" cap="none" spc="-1" dirty="0">
                <a:solidFill>
                  <a:srgbClr val="292934"/>
                </a:solidFill>
                <a:uFillTx/>
                <a:latin typeface="Roboto"/>
                <a:ea typeface="Roboto"/>
                <a:cs typeface="DejaVu Sans"/>
              </a:rPr>
              <a:t> static/</a:t>
            </a:r>
            <a:r>
              <a:rPr lang="en-US" sz="2400" b="0" i="0" u="none" strike="noStrike" kern="1200" cap="none" spc="-1" dirty="0" err="1">
                <a:solidFill>
                  <a:srgbClr val="292934"/>
                </a:solidFill>
                <a:uFillTx/>
                <a:latin typeface="Roboto"/>
                <a:ea typeface="Roboto"/>
                <a:cs typeface="DejaVu Sans"/>
              </a:rPr>
              <a:t>dinamico</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spc="-1" dirty="0" err="1">
                <a:solidFill>
                  <a:srgbClr val="292934"/>
                </a:solidFill>
                <a:latin typeface="Roboto"/>
                <a:ea typeface="DejaVu Sans"/>
                <a:cs typeface="DejaVu Sans"/>
              </a:rPr>
              <a:t>Accoppiamento</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Combinazione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Utilizzo</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Packaging</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Creazion</a:t>
            </a:r>
            <a:r>
              <a:rPr lang="en-US" sz="2400" spc="-1" dirty="0" err="1">
                <a:solidFill>
                  <a:srgbClr val="292934"/>
                </a:solidFill>
                <a:latin typeface="Roboto"/>
                <a:ea typeface="Roboto"/>
                <a:cs typeface="DejaVu Sans"/>
              </a:rPr>
              <a:t>e</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interdipendenza</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pic>
        <p:nvPicPr>
          <p:cNvPr id="4" name="Shape 302"/>
          <p:cNvPicPr>
            <a:picLocks noChangeAspect="1"/>
          </p:cNvPicPr>
          <p:nvPr/>
        </p:nvPicPr>
        <p:blipFill>
          <a:blip r:embed="rId3"/>
          <a:stretch>
            <a:fillRect/>
          </a:stretch>
        </p:blipFill>
        <p:spPr>
          <a:xfrm>
            <a:off x="4376428" y="1523517"/>
            <a:ext cx="9234361" cy="5194075"/>
          </a:xfrm>
          <a:prstGeom prst="rect">
            <a:avLst/>
          </a:prstGeom>
          <a:noFill/>
          <a:ln cap="flat">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Modifica</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449464" y="1574632"/>
            <a:ext cx="4225406" cy="48762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1" baseline="0" dirty="0">
                <a:solidFill>
                  <a:srgbClr val="292934"/>
                </a:solidFill>
                <a:uFillTx/>
                <a:latin typeface="Roboto"/>
                <a:ea typeface="Roboto"/>
                <a:cs typeface="DejaVu Sans"/>
              </a:rPr>
              <a:t>Uno </a:t>
            </a:r>
            <a:r>
              <a:rPr lang="en-US" sz="2000" b="0" i="0" u="none" strike="noStrike" kern="1200" cap="none" spc="-1" baseline="0" dirty="0" err="1">
                <a:solidFill>
                  <a:srgbClr val="292934"/>
                </a:solidFill>
                <a:uFillTx/>
                <a:latin typeface="Roboto"/>
                <a:ea typeface="Roboto"/>
                <a:cs typeface="DejaVu Sans"/>
              </a:rPr>
              <a:t>sviluppatore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può</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apportare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dei</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cambiamenti</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alla</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componente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baseline="0" dirty="0">
                <a:solidFill>
                  <a:srgbClr val="292934"/>
                </a:solidFill>
                <a:uFillTx/>
                <a:latin typeface="Roboto"/>
                <a:ea typeface="Roboto"/>
                <a:cs typeface="DejaVu Sans"/>
              </a:rPr>
              <a:t>Open Source. </a:t>
            </a:r>
            <a:r>
              <a:rPr lang="en-US" sz="2000" b="0" i="0" u="none" strike="noStrike" kern="1200" cap="none" spc="-1" baseline="0" dirty="0" err="1">
                <a:solidFill>
                  <a:srgbClr val="292934"/>
                </a:solidFill>
                <a:uFillTx/>
                <a:latin typeface="Roboto"/>
                <a:ea typeface="Roboto"/>
                <a:cs typeface="DejaVu Sans"/>
              </a:rPr>
              <a:t>Questo</a:t>
            </a:r>
            <a:r>
              <a:rPr lang="en-US" sz="2000" b="0" i="0" u="none" strike="noStrike" kern="1200" cap="none" spc="-1" baseline="0" dirty="0">
                <a:solidFill>
                  <a:srgbClr val="292934"/>
                </a:solidFill>
                <a:uFillTx/>
                <a:latin typeface="Roboto"/>
                <a:ea typeface="Roboto"/>
                <a:cs typeface="DejaVu Sans"/>
              </a:rPr>
              <a:t> include:</a:t>
            </a:r>
            <a:endParaRPr lang="en-US" sz="20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Aggiunta / iniezione di nuovo codice nel componente Open Source</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Correggere, ottimizzare o apportare modifiche al componente Open Source</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Eliminare</a:t>
            </a:r>
            <a:r>
              <a:rPr lang="en-US" sz="2000" b="0" i="0" u="none" strike="noStrike" kern="1200" cap="none" spc="-1" baseline="0" dirty="0">
                <a:solidFill>
                  <a:srgbClr val="292934"/>
                </a:solidFill>
                <a:uFillTx/>
                <a:latin typeface="Roboto"/>
                <a:ea typeface="Roboto"/>
                <a:cs typeface="DejaVu Sans"/>
              </a:rPr>
              <a:t> o </a:t>
            </a:r>
            <a:r>
              <a:rPr lang="en-US" sz="2000" b="0" i="0" u="none" strike="noStrike" kern="1200" cap="none" spc="-1" baseline="0" dirty="0" err="1">
                <a:solidFill>
                  <a:srgbClr val="292934"/>
                </a:solidFill>
                <a:uFillTx/>
                <a:latin typeface="Roboto"/>
                <a:ea typeface="Roboto"/>
                <a:cs typeface="DejaVu Sans"/>
              </a:rPr>
              <a:t>rimuover</a:t>
            </a:r>
            <a:r>
              <a:rPr lang="en-US" sz="2000" spc="-1" dirty="0" err="1">
                <a:solidFill>
                  <a:srgbClr val="292934"/>
                </a:solidFill>
                <a:latin typeface="Roboto"/>
                <a:ea typeface="Roboto"/>
                <a:cs typeface="DejaVu Sans"/>
              </a:rPr>
              <a:t>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codice</a:t>
            </a:r>
            <a:endParaRPr lang="en-US" sz="2000" b="0" i="0" u="none" strike="noStrike" kern="1200" cap="none" spc="-1" baseline="0" dirty="0">
              <a:solidFill>
                <a:srgbClr val="000000"/>
              </a:solidFill>
              <a:uFillTx/>
              <a:latin typeface="Arial"/>
              <a:ea typeface="DejaVu Sans"/>
              <a:cs typeface="DejaVu Sans"/>
            </a:endParaRPr>
          </a:p>
        </p:txBody>
      </p:sp>
      <p:pic>
        <p:nvPicPr>
          <p:cNvPr id="4" name="Shape 310"/>
          <p:cNvPicPr>
            <a:picLocks noChangeAspect="1"/>
          </p:cNvPicPr>
          <p:nvPr/>
        </p:nvPicPr>
        <p:blipFill>
          <a:blip r:embed="rId3"/>
          <a:stretch>
            <a:fillRect/>
          </a:stretch>
        </p:blipFill>
        <p:spPr>
          <a:xfrm>
            <a:off x="3499564" y="482400"/>
            <a:ext cx="7619402" cy="5819040"/>
          </a:xfrm>
          <a:prstGeom prst="rect">
            <a:avLst/>
          </a:prstGeom>
          <a:noFill/>
          <a:ln cap="flat">
            <a:noFill/>
          </a:ln>
        </p:spPr>
      </p:pic>
      <p:sp>
        <p:nvSpPr>
          <p:cNvPr id="5" name="CustomShape 3"/>
          <p:cNvSpPr/>
          <p:nvPr/>
        </p:nvSpPr>
        <p:spPr>
          <a:xfrm>
            <a:off x="9891357" y="2744278"/>
            <a:ext cx="2300643" cy="1568881"/>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Condensed"/>
                <a:ea typeface="Roboto Condensed"/>
                <a:cs typeface="DejaVu Sans"/>
              </a:rPr>
              <a:t>Correzione</a:t>
            </a:r>
            <a:r>
              <a:rPr lang="en-US" sz="2000" b="0" i="0" u="none" strike="noStrike" kern="1200" cap="none" spc="-1" baseline="0" dirty="0">
                <a:solidFill>
                  <a:srgbClr val="292934"/>
                </a:solidFill>
                <a:uFillTx/>
                <a:latin typeface="Roboto Condensed"/>
                <a:ea typeface="Roboto Condensed"/>
                <a:cs typeface="DejaVu Sans"/>
              </a:rPr>
              <a:t> </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Condensed"/>
                <a:ea typeface="Roboto Condensed"/>
                <a:cs typeface="DejaVu Sans"/>
              </a:rPr>
              <a:t>Ottimizzazione</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spc="-1" dirty="0" err="1">
                <a:solidFill>
                  <a:srgbClr val="292934"/>
                </a:solidFill>
                <a:latin typeface="Roboto Condensed"/>
                <a:ea typeface="DejaVu Sans"/>
                <a:cs typeface="DejaVu Sans"/>
              </a:rPr>
              <a:t>Cambiamento</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p:txBody>
      </p:sp>
      <p:sp>
        <p:nvSpPr>
          <p:cNvPr id="6" name="CustomShape 4"/>
          <p:cNvSpPr/>
          <p:nvPr/>
        </p:nvSpPr>
        <p:spPr>
          <a:xfrm>
            <a:off x="4427643" y="1459080"/>
            <a:ext cx="1740596" cy="1107356"/>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Condensed"/>
                <a:ea typeface="Roboto Condensed"/>
                <a:cs typeface="DejaVu Sans"/>
              </a:rPr>
              <a:t>Aggiunta</a:t>
            </a:r>
            <a:endParaRPr lang="en-US" sz="2000" b="0" i="0" u="none" strike="noStrike" kern="1200" cap="none" spc="-1" baseline="0">
              <a:solidFill>
                <a:srgbClr val="292934"/>
              </a:solidFill>
              <a:uFillTx/>
              <a:latin typeface="Roboto Condensed"/>
              <a:ea typeface="Roboto Condensed"/>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spc="-1" dirty="0" err="1">
                <a:solidFill>
                  <a:srgbClr val="292934"/>
                </a:solidFill>
                <a:latin typeface="Roboto Condensed"/>
                <a:ea typeface="DejaVu Sans"/>
                <a:cs typeface="DejaVu Sans"/>
              </a:rPr>
              <a:t>Iniezione</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p:txBody>
      </p:sp>
      <p:sp>
        <p:nvSpPr>
          <p:cNvPr id="7" name="CustomShape 5"/>
          <p:cNvSpPr/>
          <p:nvPr/>
        </p:nvSpPr>
        <p:spPr>
          <a:xfrm>
            <a:off x="4380835" y="5853238"/>
            <a:ext cx="1939323" cy="4608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kern="0" spc="-1" dirty="0" err="1">
                <a:solidFill>
                  <a:srgbClr val="292934"/>
                </a:solidFill>
                <a:latin typeface="Roboto Condensed"/>
                <a:ea typeface="DejaVu Sans"/>
                <a:cs typeface="DejaVu Sans"/>
              </a:rPr>
              <a:t>Eliminazione</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defTabSz="457200">
              <a:defRPr sz="1800" b="0" i="0" u="none" strike="noStrike" kern="0" cap="none" spc="0" baseline="0">
                <a:solidFill>
                  <a:srgbClr val="000000"/>
                </a:solidFill>
                <a:uFillTx/>
              </a:defRPr>
            </a:pPr>
            <a:r>
              <a:rPr lang="en-US" sz="4000" spc="-1" dirty="0" err="1">
                <a:solidFill>
                  <a:srgbClr val="D2533C"/>
                </a:solidFill>
                <a:latin typeface="Roboto"/>
                <a:ea typeface="DejaVu Sans"/>
                <a:cs typeface="DejaVu Sans"/>
              </a:rPr>
              <a:t>Traduzione</a:t>
            </a:r>
            <a:endParaRPr lang="en-US" sz="4000" b="0" i="0" u="none" strike="noStrike" kern="1200" cap="none" spc="-1" baseline="0" dirty="0" err="1">
              <a:solidFill>
                <a:srgbClr val="000000"/>
              </a:solidFill>
              <a:uFillTx/>
              <a:latin typeface="Arial"/>
              <a:ea typeface="DejaVu Sans"/>
              <a:cs typeface="DejaVu Sans"/>
            </a:endParaRPr>
          </a:p>
        </p:txBody>
      </p:sp>
      <p:sp>
        <p:nvSpPr>
          <p:cNvPr id="3" name="CustomShape 2"/>
          <p:cNvSpPr/>
          <p:nvPr/>
        </p:nvSpPr>
        <p:spPr>
          <a:xfrm>
            <a:off x="456125" y="1523517"/>
            <a:ext cx="5639397" cy="48762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Uno </a:t>
            </a:r>
            <a:r>
              <a:rPr lang="en-US" sz="2400" b="0" i="0" u="none" strike="noStrike" kern="1200" cap="none" spc="-1" baseline="0" dirty="0" err="1">
                <a:solidFill>
                  <a:srgbClr val="292934"/>
                </a:solidFill>
                <a:uFillTx/>
                <a:latin typeface="Roboto"/>
                <a:ea typeface="Roboto"/>
                <a:cs typeface="DejaVu Sans"/>
              </a:rPr>
              <a:t>sviluppatore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può</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modificare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il</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codice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facendolo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passare</a:t>
            </a:r>
            <a:r>
              <a:rPr lang="en-US" sz="2400" b="0" i="0" u="none" strike="noStrike" kern="1200" cap="none" spc="-1" baseline="0" dirty="0">
                <a:solidFill>
                  <a:srgbClr val="292934"/>
                </a:solidFill>
                <a:uFillTx/>
                <a:latin typeface="Roboto"/>
                <a:ea typeface="Roboto"/>
                <a:cs typeface="DejaVu Sans"/>
              </a:rPr>
              <a:t> da </a:t>
            </a:r>
            <a:r>
              <a:rPr lang="en-US" sz="2400" b="0" i="0" u="none" strike="noStrike" kern="1200" cap="none" spc="-1" baseline="0" dirty="0" err="1">
                <a:solidFill>
                  <a:srgbClr val="292934"/>
                </a:solidFill>
                <a:uFillTx/>
                <a:latin typeface="Roboto"/>
                <a:ea typeface="Roboto"/>
                <a:cs typeface="DejaVu Sans"/>
              </a:rPr>
              <a:t>uno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stato</a:t>
            </a:r>
            <a:r>
              <a:rPr lang="en-US" sz="2400" b="0" i="0" u="none" strike="noStrike" kern="1200" cap="none" spc="-1" baseline="0" dirty="0">
                <a:solidFill>
                  <a:srgbClr val="292934"/>
                </a:solidFill>
                <a:uFillTx/>
                <a:latin typeface="Roboto"/>
                <a:ea typeface="Roboto"/>
                <a:cs typeface="DejaVu Sans"/>
              </a:rPr>
              <a:t> ad un </a:t>
            </a:r>
            <a:r>
              <a:rPr lang="en-US" sz="2400" b="0" i="0" u="none" strike="noStrike" kern="1200" cap="none" spc="-1" baseline="0" dirty="0" err="1">
                <a:solidFill>
                  <a:srgbClr val="292934"/>
                </a:solidFill>
                <a:uFillTx/>
                <a:latin typeface="Roboto"/>
                <a:ea typeface="Roboto"/>
                <a:cs typeface="DejaVu Sans"/>
              </a:rPr>
              <a:t>altro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Esempi</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Traduzione</a:t>
            </a:r>
            <a:r>
              <a:rPr lang="en-US" sz="2400" b="0" i="0" u="none" strike="noStrike" kern="1200" cap="none" spc="-1" dirty="0">
                <a:solidFill>
                  <a:srgbClr val="292934"/>
                </a:solidFill>
                <a:uFillTx/>
                <a:latin typeface="Roboto"/>
                <a:ea typeface="Roboto"/>
                <a:cs typeface="DejaVu Sans"/>
              </a:rPr>
              <a:t> dal </a:t>
            </a:r>
            <a:r>
              <a:rPr lang="en-US" sz="2400" b="0" i="0" u="none" strike="noStrike" kern="1200" cap="none" spc="-1" dirty="0" err="1">
                <a:solidFill>
                  <a:srgbClr val="292934"/>
                </a:solidFill>
                <a:uFillTx/>
                <a:latin typeface="Roboto"/>
                <a:ea typeface="Roboto"/>
                <a:cs typeface="DejaVu Sans"/>
              </a:rPr>
              <a:t>cinese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all’inglese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Conversione</a:t>
            </a:r>
            <a:r>
              <a:rPr lang="en-US" sz="2400" b="0" i="0" u="none" strike="noStrike" kern="1200" cap="none" spc="-1" baseline="0" dirty="0">
                <a:solidFill>
                  <a:srgbClr val="292934"/>
                </a:solidFill>
                <a:uFillTx/>
                <a:latin typeface="Roboto"/>
                <a:ea typeface="Roboto"/>
                <a:cs typeface="DejaVu Sans"/>
              </a:rPr>
              <a:t> da C++ a Java </a:t>
            </a:r>
            <a:endParaRPr lang="en-US" sz="2400" b="0" i="0" u="none" strike="noStrike" kern="1200" cap="none" spc="-1" baseline="0" dirty="0">
              <a:solidFill>
                <a:srgbClr val="000000"/>
              </a:solidFill>
              <a:uFillTx/>
              <a:latin typeface="Arial"/>
              <a:ea typeface="DejaVu Sans"/>
              <a:cs typeface="DejaVu Sans"/>
            </a:endParaRPr>
          </a:p>
          <a:p>
            <a:pPr marL="343082" lvl="0" indent="-34236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spc="-1" dirty="0" err="1">
                <a:solidFill>
                  <a:srgbClr val="292934"/>
                </a:solidFill>
                <a:latin typeface="Roboto"/>
                <a:ea typeface="Roboto"/>
                <a:cs typeface="DejaVu Sans"/>
              </a:rPr>
              <a:t>Compilazione</a:t>
            </a:r>
            <a:r>
              <a:rPr lang="en-US" sz="2400" spc="-1" dirty="0">
                <a:solidFill>
                  <a:srgbClr val="292934"/>
                </a:solidFill>
                <a:latin typeface="Roboto"/>
                <a:ea typeface="Roboto"/>
                <a:cs typeface="DejaVu Sans"/>
              </a:rPr>
              <a:t> in </a:t>
            </a:r>
            <a:r>
              <a:rPr lang="en-US" sz="2400" spc="-1" dirty="0" err="1">
                <a:solidFill>
                  <a:srgbClr val="292934"/>
                </a:solidFill>
                <a:latin typeface="Roboto"/>
                <a:ea typeface="Roboto"/>
                <a:cs typeface="DejaVu Sans"/>
              </a:rPr>
              <a:t>binario</a:t>
            </a:r>
            <a:endParaRPr lang="en-US" sz="2400" b="0" i="0" u="none" strike="noStrike" kern="1200" cap="none" spc="-1" baseline="0" dirty="0">
              <a:solidFill>
                <a:srgbClr val="000000"/>
              </a:solidFill>
              <a:uFillTx/>
              <a:latin typeface="Arial"/>
              <a:ea typeface="DejaVu Sans"/>
              <a:cs typeface="DejaVu Sans"/>
            </a:endParaRPr>
          </a:p>
        </p:txBody>
      </p:sp>
      <p:pic>
        <p:nvPicPr>
          <p:cNvPr id="4" name="Shape 321"/>
          <p:cNvPicPr>
            <a:picLocks noChangeAspect="1"/>
          </p:cNvPicPr>
          <p:nvPr/>
        </p:nvPicPr>
        <p:blipFill>
          <a:blip r:embed="rId3"/>
          <a:stretch>
            <a:fillRect/>
          </a:stretch>
        </p:blipFill>
        <p:spPr>
          <a:xfrm>
            <a:off x="4285113" y="864541"/>
            <a:ext cx="10157758" cy="5713564"/>
          </a:xfrm>
          <a:prstGeom prst="rect">
            <a:avLst/>
          </a:prstGeom>
          <a:noFill/>
          <a:ln cap="flat">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en-US" sz="4000" spc="-1" dirty="0" err="1">
                <a:solidFill>
                  <a:srgbClr val="D2533C"/>
                </a:solidFill>
                <a:latin typeface="Roboto"/>
                <a:ea typeface="Roboto"/>
                <a:cs typeface="DejaVu Sans"/>
              </a:rPr>
              <a:t>Strumenti</a:t>
            </a:r>
            <a:r>
              <a:rPr lang="en-US" sz="4000" spc="-1" dirty="0">
                <a:solidFill>
                  <a:srgbClr val="D2533C"/>
                </a:solidFill>
                <a:latin typeface="Roboto"/>
                <a:ea typeface="Roboto"/>
                <a:cs typeface="DejaVu Sans"/>
              </a:rPr>
              <a:t> di </a:t>
            </a:r>
            <a:r>
              <a:rPr lang="en-US" sz="4000" spc="-1" dirty="0" err="1">
                <a:solidFill>
                  <a:srgbClr val="D2533C"/>
                </a:solidFill>
                <a:latin typeface="Roboto"/>
                <a:ea typeface="Roboto"/>
                <a:cs typeface="DejaVu Sans"/>
              </a:rPr>
              <a:t>sviluppo</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0200"/>
            <a:ext cx="4539237" cy="4876202"/>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Gli strumenti di sviluppo possono eseguire alcune di queste operazioni dietro le quinte.</a:t>
            </a:r>
          </a:p>
          <a:p>
            <a:pPr lvl="0" defTabSz="457200">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lvl="0" defTabSz="457200">
              <a:spcBef>
                <a:spcPts val="480"/>
              </a:spcBef>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Ad esempio, uno strumento può iniettare parti del proprio codice nell'output del </a:t>
            </a:r>
            <a:r>
              <a:rPr lang="it-IT" sz="2400" spc="-1" dirty="0" err="1">
                <a:solidFill>
                  <a:srgbClr val="292934"/>
                </a:solidFill>
                <a:latin typeface="Roboto"/>
                <a:ea typeface="Roboto"/>
                <a:cs typeface="DejaVu Sans"/>
              </a:rPr>
              <a:t>tool</a:t>
            </a:r>
            <a:r>
              <a:rPr lang="it-IT" sz="2400" spc="-1" dirty="0">
                <a:solidFill>
                  <a:srgbClr val="292934"/>
                </a:solidFill>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p:txBody>
      </p:sp>
      <p:pic>
        <p:nvPicPr>
          <p:cNvPr id="4" name="Shape 329"/>
          <p:cNvPicPr>
            <a:picLocks noChangeAspect="1"/>
          </p:cNvPicPr>
          <p:nvPr/>
        </p:nvPicPr>
        <p:blipFill>
          <a:blip r:embed="rId3"/>
          <a:stretch>
            <a:fillRect/>
          </a:stretch>
        </p:blipFill>
        <p:spPr>
          <a:xfrm>
            <a:off x="4850635" y="1104119"/>
            <a:ext cx="6155996" cy="4701597"/>
          </a:xfrm>
          <a:prstGeom prst="rect">
            <a:avLst/>
          </a:prstGeom>
          <a:noFill/>
          <a:ln cap="flat">
            <a:noFill/>
          </a:ln>
        </p:spPr>
      </p:pic>
      <p:sp>
        <p:nvSpPr>
          <p:cNvPr id="5" name="CustomShape 3"/>
          <p:cNvSpPr/>
          <p:nvPr/>
        </p:nvSpPr>
        <p:spPr>
          <a:xfrm>
            <a:off x="7337877" y="1166756"/>
            <a:ext cx="2423160" cy="4608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Condensed"/>
                <a:ea typeface="Roboto Condensed"/>
                <a:cs typeface="DejaVu Sans"/>
              </a:rPr>
              <a:t>Iniettare</a:t>
            </a:r>
            <a:endParaRPr lang="en-US" sz="2400" b="0" i="0" u="none" strike="noStrike" kern="1200" cap="none" spc="-1" baseline="0" dirty="0">
              <a:solidFill>
                <a:srgbClr val="000000"/>
              </a:solidFill>
              <a:uFillTx/>
              <a:latin typeface="Arial"/>
              <a:ea typeface="DejaVu Sans"/>
              <a:cs typeface="DejaVu Sans"/>
            </a:endParaRPr>
          </a:p>
        </p:txBody>
      </p:sp>
      <p:sp>
        <p:nvSpPr>
          <p:cNvPr id="6" name="CustomShape 4"/>
          <p:cNvSpPr/>
          <p:nvPr/>
        </p:nvSpPr>
        <p:spPr>
          <a:xfrm>
            <a:off x="7200360" y="5575316"/>
            <a:ext cx="2942996" cy="4608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Condensed"/>
                <a:ea typeface="Roboto Condensed"/>
                <a:cs typeface="DejaVu Sans"/>
              </a:rPr>
              <a:t>Modificare</a:t>
            </a:r>
            <a:endParaRPr lang="en-US" sz="2400" b="0" i="0" u="none" strike="noStrike" kern="1200" cap="none" spc="-1" baseline="0" dirty="0">
              <a:solidFill>
                <a:srgbClr val="000000"/>
              </a:solidFill>
              <a:uFillTx/>
              <a:latin typeface="Arial"/>
              <a:ea typeface="DejaVu Sans"/>
              <a:cs typeface="DejaVu Sans"/>
            </a:endParaRPr>
          </a:p>
        </p:txBody>
      </p:sp>
      <p:sp>
        <p:nvSpPr>
          <p:cNvPr id="7" name="CustomShape 5"/>
          <p:cNvSpPr/>
          <p:nvPr/>
        </p:nvSpPr>
        <p:spPr>
          <a:xfrm>
            <a:off x="8885883" y="4339084"/>
            <a:ext cx="3400196" cy="4608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spc="-1" dirty="0" err="1">
                <a:solidFill>
                  <a:srgbClr val="292934"/>
                </a:solidFill>
                <a:latin typeface="Roboto Condensed"/>
                <a:ea typeface="DejaVu Sans"/>
                <a:cs typeface="DejaVu Sans"/>
              </a:rPr>
              <a:t>Tradurre</a:t>
            </a:r>
            <a:endParaRPr lang="en-US" sz="2400" b="0" i="0" u="none" strike="noStrike" kern="1200" cap="none" spc="-1" baseline="0" dirty="0" err="1">
              <a:solidFill>
                <a:srgbClr val="000000"/>
              </a:solidFill>
              <a:uFillTx/>
              <a:latin typeface="Arial"/>
              <a:ea typeface="DejaVu Sans"/>
              <a:cs typeface="DejaVu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Come viene distribuito il componente Open 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0200"/>
            <a:ext cx="10972077" cy="5123163"/>
          </a:xfrm>
          <a:prstGeom prst="rect">
            <a:avLst/>
          </a:prstGeom>
          <a:noFill/>
          <a:ln cap="flat">
            <a:noFill/>
            <a:prstDash val="solid"/>
          </a:ln>
        </p:spPr>
        <p:txBody>
          <a:bodyPr vert="horz" wrap="square" lIns="90004" tIns="44997" rIns="90004" bIns="44997" anchor="t" anchorCtr="0" compatLnSpc="1">
            <a:noAutofit/>
          </a:bodyPr>
          <a:lstStyle/>
          <a:p>
            <a:pPr marL="182880" marR="0" lvl="0" indent="-181610"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Chi </a:t>
            </a:r>
            <a:r>
              <a:rPr lang="en-US" sz="2400" b="0" i="0" u="none" strike="noStrike" kern="1200" cap="none" spc="-1" baseline="0" dirty="0" err="1">
                <a:solidFill>
                  <a:srgbClr val="292934"/>
                </a:solidFill>
                <a:uFillTx/>
                <a:latin typeface="Roboto"/>
                <a:ea typeface="Roboto"/>
                <a:cs typeface="DejaVu Sans"/>
              </a:rPr>
              <a:t>riceve</a:t>
            </a:r>
            <a:r>
              <a:rPr lang="en-US" sz="2400" b="0" i="0" u="none" strike="noStrike" kern="1200" cap="none" spc="-1" dirty="0">
                <a:solidFill>
                  <a:srgbClr val="292934"/>
                </a:solidFill>
                <a:uFillTx/>
                <a:latin typeface="Roboto"/>
                <a:ea typeface="Roboto"/>
                <a:cs typeface="DejaVu Sans"/>
              </a:rPr>
              <a:t> il software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560070" lvl="1" indent="-29210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spc="-1" dirty="0" err="1">
                <a:solidFill>
                  <a:srgbClr val="292934"/>
                </a:solidFill>
                <a:latin typeface="Roboto"/>
                <a:ea typeface="Roboto"/>
                <a:cs typeface="DejaVu Sans"/>
              </a:rPr>
              <a:t>Cliente</a:t>
            </a:r>
            <a:r>
              <a:rPr lang="en-US" sz="2400" spc="-1" dirty="0">
                <a:solidFill>
                  <a:srgbClr val="292934"/>
                </a:solidFill>
                <a:latin typeface="Roboto"/>
                <a:ea typeface="Roboto"/>
                <a:cs typeface="DejaVu Sans"/>
              </a:rPr>
              <a:t> / Partner</a:t>
            </a:r>
          </a:p>
          <a:p>
            <a:pPr marL="560070" lvl="1" indent="-29210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spc="-1" dirty="0">
                <a:solidFill>
                  <a:srgbClr val="292934"/>
                </a:solidFill>
                <a:latin typeface="Roboto"/>
                <a:ea typeface="Roboto"/>
                <a:cs typeface="DejaVu Sans"/>
              </a:rPr>
              <a:t>Community </a:t>
            </a:r>
            <a:endParaRPr lang="en-US" sz="2400" b="0" i="0" u="none" strike="noStrike" kern="1200" cap="none" spc="-1" baseline="0" dirty="0">
              <a:solidFill>
                <a:srgbClr val="000000"/>
              </a:solidFill>
              <a:uFillTx/>
              <a:latin typeface="Arial"/>
              <a:ea typeface="DejaVu Sans"/>
              <a:cs typeface="DejaVu Sans"/>
            </a:endParaRPr>
          </a:p>
          <a:p>
            <a:pPr marL="560070" lvl="1" indent="-29210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Un'altra persona giuridica all'interno del gruppo aziendale (può essere considerata come distribuzione)</a:t>
            </a:r>
          </a:p>
          <a:p>
            <a:pPr marL="560070" lvl="1" indent="-292100" defTabSz="457200">
              <a:spcBef>
                <a:spcPts val="480"/>
              </a:spcBef>
              <a:buClr>
                <a:srgbClr val="93A299"/>
              </a:buClr>
              <a:buSzPct val="85000"/>
              <a:buFont typeface="Arial"/>
              <a:buChar char="•"/>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Quale formato per la consegna</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560070" marR="0" lvl="1" indent="-29210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Codice</a:t>
            </a:r>
            <a:r>
              <a:rPr lang="en-US" sz="2400" b="0" i="0" u="none" strike="noStrike" kern="1200" cap="none" spc="-1" baseline="0" dirty="0">
                <a:solidFill>
                  <a:srgbClr val="292934"/>
                </a:solidFill>
                <a:uFillTx/>
                <a:latin typeface="Roboto"/>
                <a:ea typeface="Roboto"/>
                <a:cs typeface="DejaVu Sans"/>
              </a:rPr>
              <a:t> Sorgente</a:t>
            </a:r>
            <a:endParaRPr lang="en-US" sz="2400" b="0" i="0" u="none" strike="noStrike" kern="1200" cap="none" spc="-1" baseline="0" dirty="0">
              <a:solidFill>
                <a:srgbClr val="000000"/>
              </a:solidFill>
              <a:uFillTx/>
              <a:latin typeface="Arial"/>
              <a:ea typeface="DejaVu Sans"/>
              <a:cs typeface="DejaVu Sans"/>
            </a:endParaRPr>
          </a:p>
          <a:p>
            <a:pPr marL="560070" marR="0" lvl="1" indent="-29210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Binario</a:t>
            </a:r>
            <a:endParaRPr lang="en-US" sz="2400" b="0" i="0" u="none" strike="noStrike" kern="1200" cap="none" spc="-1" baseline="0" dirty="0">
              <a:solidFill>
                <a:srgbClr val="000000"/>
              </a:solidFill>
              <a:uFillTx/>
              <a:latin typeface="Arial"/>
              <a:ea typeface="DejaVu Sans"/>
              <a:cs typeface="DejaVu Sans"/>
            </a:endParaRPr>
          </a:p>
          <a:p>
            <a:pPr marL="560070" lvl="1" indent="-29210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Pre-</a:t>
            </a:r>
            <a:r>
              <a:rPr lang="en-US" sz="2400" b="0" i="0" u="none" strike="noStrike" kern="1200" cap="none" spc="-1" baseline="0" dirty="0" err="1">
                <a:solidFill>
                  <a:srgbClr val="292934"/>
                </a:solidFill>
                <a:uFillTx/>
                <a:latin typeface="Roboto"/>
                <a:ea typeface="Roboto"/>
                <a:cs typeface="DejaVu Sans"/>
              </a:rPr>
              <a:t>caricamento</a:t>
            </a:r>
            <a:r>
              <a:rPr lang="en-US" sz="2400" b="0" i="0" u="none" strike="noStrike" kern="1200" cap="none" spc="-1"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su</a:t>
            </a:r>
            <a:r>
              <a:rPr lang="en-US" sz="2400" b="0" i="0" u="none" strike="noStrike" kern="0" cap="none" spc="-1" dirty="0">
                <a:solidFill>
                  <a:srgbClr val="292934"/>
                </a:solidFill>
                <a:uFillTx/>
                <a:latin typeface="Roboto"/>
                <a:ea typeface="Roboto"/>
                <a:cs typeface="DejaVu Sans"/>
              </a:rPr>
              <a:t> </a:t>
            </a:r>
            <a:r>
              <a:rPr lang="en-US" sz="2400" kern="0" spc="-1" dirty="0">
                <a:solidFill>
                  <a:srgbClr val="292934"/>
                </a:solidFill>
                <a:latin typeface="Roboto"/>
                <a:ea typeface="Roboto"/>
                <a:cs typeface="DejaVu Sans"/>
              </a:rPr>
              <a:t>un </a:t>
            </a:r>
            <a:r>
              <a:rPr lang="en-US" sz="2400" kern="0" spc="-1" dirty="0" err="1">
                <a:solidFill>
                  <a:srgbClr val="292934"/>
                </a:solidFill>
                <a:latin typeface="Roboto"/>
                <a:ea typeface="Roboto"/>
                <a:cs typeface="DejaVu Sans"/>
              </a:rPr>
              <a:t>dispositivo</a:t>
            </a:r>
            <a:endParaRPr lang="en-US" sz="2400" b="0" i="0" u="none" strike="noStrike" kern="0" cap="none" spc="-1" baseline="0" dirty="0" err="1">
              <a:solidFill>
                <a:srgbClr val="292934"/>
              </a:solidFill>
              <a:uFillTx/>
              <a:latin typeface="Roboto"/>
              <a:ea typeface="DejaVu Sans"/>
              <a:cs typeface="DejaVu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CustomShape 1"/>
          <p:cNvSpPr/>
          <p:nvPr/>
        </p:nvSpPr>
        <p:spPr>
          <a:xfrm>
            <a:off x="963000" y="2362315"/>
            <a:ext cx="10362602" cy="2199598"/>
          </a:xfrm>
          <a:prstGeom prst="rect">
            <a:avLst/>
          </a:prstGeom>
          <a:noFill/>
          <a:ln cap="flat">
            <a:noFill/>
            <a:prstDash val="solid"/>
          </a:ln>
        </p:spPr>
        <p:txBody>
          <a:bodyPr vert="horz" wrap="square" lIns="90004" tIns="44997" rIns="90004" bIns="44997"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a:solidFill>
                  <a:srgbClr val="F3F2DC"/>
                </a:solidFill>
                <a:uFillTx/>
                <a:latin typeface="Roboto"/>
                <a:ea typeface="Roboto"/>
                <a:cs typeface="DejaVu Sans"/>
              </a:rPr>
              <a:t>CAPITOLO 1</a:t>
            </a:r>
            <a:endParaRPr lang="en-US" sz="32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963000" y="4626717"/>
            <a:ext cx="10362602" cy="1499396"/>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800" b="0" i="0" u="none" strike="noStrike" kern="1200" cap="none" spc="-1" baseline="0" dirty="0" err="1">
                <a:solidFill>
                  <a:srgbClr val="F3F2DC"/>
                </a:solidFill>
                <a:uFillTx/>
                <a:latin typeface="Roboto Medium"/>
                <a:ea typeface="Roboto Medium"/>
                <a:cs typeface="DejaVu Sans"/>
              </a:rPr>
              <a:t>Cos’è</a:t>
            </a:r>
            <a:r>
              <a:rPr lang="en-US" sz="4800" b="0" i="0" u="none" strike="noStrike" kern="1200" cap="none" spc="-1" baseline="0" dirty="0">
                <a:solidFill>
                  <a:srgbClr val="F3F2DC"/>
                </a:solidFill>
                <a:uFillTx/>
                <a:latin typeface="Roboto Medium"/>
                <a:ea typeface="Roboto Medium"/>
                <a:cs typeface="DejaVu Sans"/>
              </a:rPr>
              <a:t> la </a:t>
            </a:r>
            <a:r>
              <a:rPr lang="en-US" sz="4800" b="0" i="0" u="none" strike="noStrike" kern="1200" cap="none" spc="-1" baseline="0" dirty="0" err="1">
                <a:solidFill>
                  <a:srgbClr val="F3F2DC"/>
                </a:solidFill>
                <a:uFillTx/>
                <a:latin typeface="Roboto Medium"/>
                <a:ea typeface="Roboto Medium"/>
                <a:cs typeface="DejaVu Sans"/>
              </a:rPr>
              <a:t>Proprietà</a:t>
            </a:r>
            <a:r>
              <a:rPr lang="en-US" sz="4800" b="0" i="0" u="none" strike="noStrike" kern="1200" cap="none" spc="-1" dirty="0">
                <a:solidFill>
                  <a:srgbClr val="F3F2DC"/>
                </a:solidFill>
                <a:uFillTx/>
                <a:latin typeface="Roboto Medium"/>
                <a:ea typeface="Roboto Medium"/>
                <a:cs typeface="DejaVu Sans"/>
              </a:rPr>
              <a:t> </a:t>
            </a:r>
            <a:r>
              <a:rPr lang="en-US" sz="4800" b="0" i="0" u="none" strike="noStrike" kern="1200" cap="none" spc="-1" dirty="0" err="1">
                <a:solidFill>
                  <a:srgbClr val="F3F2DC"/>
                </a:solidFill>
                <a:uFillTx/>
                <a:latin typeface="Roboto Medium"/>
                <a:ea typeface="Roboto Medium"/>
                <a:cs typeface="DejaVu Sans"/>
              </a:rPr>
              <a:t>Intellettuale</a:t>
            </a:r>
            <a:r>
              <a:rPr lang="en-US" sz="4800" b="0" i="0" u="none" strike="noStrike" kern="1200" cap="none" spc="-1" baseline="0" dirty="0">
                <a:solidFill>
                  <a:srgbClr val="F3F2DC"/>
                </a:solidFill>
                <a:uFillTx/>
                <a:latin typeface="Roboto Medium"/>
                <a:ea typeface="Roboto Medium"/>
                <a:cs typeface="DejaVu Sans"/>
              </a:rPr>
              <a:t>?</a:t>
            </a:r>
            <a:endParaRPr lang="en-US" sz="4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Verifica</a:t>
            </a:r>
            <a:r>
              <a:rPr lang="en-US" sz="4000" b="0" i="0" u="none" strike="noStrike" kern="1200" cap="none" spc="-1" baseline="0" dirty="0">
                <a:solidFill>
                  <a:srgbClr val="D2533C"/>
                </a:solidFill>
                <a:uFillTx/>
                <a:latin typeface="Roboto"/>
                <a:ea typeface="Roboto"/>
                <a:cs typeface="DejaVu Sans"/>
              </a:rPr>
              <a:t> le </a:t>
            </a:r>
            <a:r>
              <a:rPr lang="en-US" sz="4000" b="0" i="0" u="none" strike="noStrike" kern="1200" cap="none" spc="-1" baseline="0" dirty="0" err="1">
                <a:solidFill>
                  <a:srgbClr val="D2533C"/>
                </a:solidFill>
                <a:uFillTx/>
                <a:latin typeface="Roboto"/>
                <a:ea typeface="Roboto"/>
                <a:cs typeface="DejaVu Sans"/>
              </a:rPr>
              <a:t>tue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conoscenze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l’incorporazione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il</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collegamento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la </a:t>
            </a:r>
            <a:r>
              <a:rPr lang="en-US" sz="2400" b="0" i="0" u="none" strike="noStrike" kern="1200" cap="none" spc="-1" baseline="0" dirty="0" err="1">
                <a:solidFill>
                  <a:srgbClr val="292934"/>
                </a:solidFill>
                <a:uFillTx/>
                <a:latin typeface="Roboto"/>
                <a:ea typeface="Roboto"/>
                <a:cs typeface="DejaVu Sans"/>
              </a:rPr>
              <a:t>modifica</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la </a:t>
            </a:r>
            <a:r>
              <a:rPr lang="en-US" sz="2400" b="0" i="0" u="none" strike="noStrike" kern="1200" cap="none" spc="-1" baseline="0" dirty="0" err="1">
                <a:solidFill>
                  <a:srgbClr val="292934"/>
                </a:solidFill>
                <a:uFillTx/>
                <a:latin typeface="Roboto"/>
                <a:ea typeface="Roboto"/>
                <a:cs typeface="DejaVu Sans"/>
              </a:rPr>
              <a:t>traslazione</a:t>
            </a:r>
            <a:r>
              <a:rPr lang="en-US" sz="2400" b="0" i="0" u="none" strike="noStrike" kern="1200" cap="none" spc="-1" baseline="0" dirty="0">
                <a:solidFill>
                  <a:srgbClr val="292934"/>
                </a:solidFill>
                <a:uFillTx/>
                <a:latin typeface="Roboto"/>
                <a:ea typeface="Roboto"/>
                <a:cs typeface="DejaVu Sans"/>
              </a:rPr>
              <a:t>/</a:t>
            </a:r>
            <a:r>
              <a:rPr lang="en-US" sz="2400" b="0" i="0" u="none" strike="noStrike" kern="1200" cap="none" spc="-1" baseline="0" dirty="0" err="1">
                <a:solidFill>
                  <a:srgbClr val="292934"/>
                </a:solidFill>
                <a:uFillTx/>
                <a:latin typeface="Roboto"/>
                <a:ea typeface="Roboto"/>
                <a:cs typeface="DejaVu Sans"/>
              </a:rPr>
              <a:t>traduzione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fattori sono importanti nella valutazione di una distribuzione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42">
    <p:spTree>
      <p:nvGrpSpPr>
        <p:cNvPr id="1" name=""/>
        <p:cNvGrpSpPr/>
        <p:nvPr/>
      </p:nvGrpSpPr>
      <p:grpSpPr>
        <a:xfrm>
          <a:off x="0" y="0"/>
          <a:ext cx="0" cy="0"/>
          <a:chOff x="0" y="0"/>
          <a:chExt cx="0" cy="0"/>
        </a:xfrm>
      </p:grpSpPr>
      <p:sp>
        <p:nvSpPr>
          <p:cNvPr id="2" name="CustomShape 1"/>
          <p:cNvSpPr/>
          <p:nvPr/>
        </p:nvSpPr>
        <p:spPr>
          <a:xfrm>
            <a:off x="963000" y="2362315"/>
            <a:ext cx="10362602" cy="2199598"/>
          </a:xfrm>
          <a:prstGeom prst="rect">
            <a:avLst/>
          </a:prstGeom>
          <a:noFill/>
          <a:ln cap="flat">
            <a:noFill/>
            <a:prstDash val="solid"/>
          </a:ln>
        </p:spPr>
        <p:txBody>
          <a:bodyPr vert="horz" wrap="square" lIns="90004" tIns="44997" rIns="90004" bIns="44997"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a:solidFill>
                  <a:srgbClr val="F3F2DC"/>
                </a:solidFill>
                <a:uFillTx/>
                <a:latin typeface="Roboto"/>
                <a:ea typeface="Roboto"/>
                <a:cs typeface="DejaVu Sans"/>
              </a:rPr>
              <a:t>CAPITOLO 5</a:t>
            </a:r>
            <a:endParaRPr lang="en-US" sz="32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963000" y="4626717"/>
            <a:ext cx="10362602" cy="1499396"/>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4800" spc="-1" dirty="0">
                <a:solidFill>
                  <a:srgbClr val="F3F2DC"/>
                </a:solidFill>
                <a:latin typeface="Roboto Medium"/>
                <a:ea typeface="Roboto Medium"/>
                <a:cs typeface="DejaVu Sans"/>
              </a:rPr>
              <a:t>Esecuzione di una </a:t>
            </a:r>
            <a:r>
              <a:rPr lang="it-IT" sz="4800" spc="-1" dirty="0" err="1">
                <a:solidFill>
                  <a:srgbClr val="F3F2DC"/>
                </a:solidFill>
                <a:latin typeface="Roboto Medium"/>
                <a:ea typeface="Roboto Medium"/>
                <a:cs typeface="DejaVu Sans"/>
              </a:rPr>
              <a:t>review</a:t>
            </a:r>
            <a:r>
              <a:rPr lang="it-IT" sz="4800" spc="-1" dirty="0">
                <a:solidFill>
                  <a:srgbClr val="F3F2DC"/>
                </a:solidFill>
                <a:latin typeface="Roboto Medium"/>
                <a:ea typeface="Roboto Medium"/>
                <a:cs typeface="DejaVu Sans"/>
              </a:rPr>
              <a:t> Open Source</a:t>
            </a:r>
            <a:endParaRPr lang="en-US" sz="4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a:solidFill>
                  <a:srgbClr val="D2533C"/>
                </a:solidFill>
                <a:uFillTx/>
                <a:latin typeface="Roboto"/>
                <a:ea typeface="Roboto"/>
                <a:cs typeface="DejaVu Sans"/>
              </a:rPr>
              <a:t>Open Source Review</a:t>
            </a:r>
            <a:endParaRPr lang="en-US" sz="4000" b="0" i="0" u="none" strike="noStrike" kern="1200" cap="none" spc="-1" baseline="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Dopo l’avvenuta gestione del programma e del prodotto e dopo che gli ingegneri hanno esaminato l'utilità e la qualità delle componenti Open Source proposte, dovrebbe essere avviata una revisione dei diritti e degli obblighi associati all'uso delle componenti selezionate</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L’elemento chiave di un programma di Open Source </a:t>
            </a:r>
            <a:r>
              <a:rPr lang="it-IT" sz="2400" spc="-1" dirty="0" err="1">
                <a:solidFill>
                  <a:srgbClr val="292934"/>
                </a:solidFill>
                <a:latin typeface="Roboto"/>
                <a:ea typeface="Roboto"/>
                <a:cs typeface="DejaVu Sans"/>
              </a:rPr>
              <a:t>Compliance</a:t>
            </a:r>
            <a:r>
              <a:rPr lang="it-IT" sz="2400" spc="-1" dirty="0">
                <a:solidFill>
                  <a:srgbClr val="292934"/>
                </a:solidFill>
                <a:latin typeface="Roboto"/>
                <a:ea typeface="Roboto"/>
                <a:cs typeface="DejaVu Sans"/>
              </a:rPr>
              <a:t> è un processo di revisione Open Source. Con questo tipo di processo l'azienda può analizzare il software Open Source utilizzato e comprenderne i diritti e gli obblighi</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Il processo di revisione Open Source include i seguenti </a:t>
            </a:r>
            <a:r>
              <a:rPr lang="it-IT" sz="2400" spc="-1" dirty="0" err="1">
                <a:solidFill>
                  <a:srgbClr val="292934"/>
                </a:solidFill>
                <a:latin typeface="Roboto"/>
                <a:ea typeface="Roboto"/>
                <a:cs typeface="DejaVu Sans"/>
              </a:rPr>
              <a:t>step</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Raccolta</a:t>
            </a:r>
            <a:r>
              <a:rPr lang="en-US" sz="2000" b="0" i="0" u="none" strike="noStrike" kern="1200" cap="none" spc="-1" baseline="0" dirty="0">
                <a:solidFill>
                  <a:srgbClr val="292934"/>
                </a:solidFill>
                <a:uFillTx/>
                <a:latin typeface="Roboto"/>
                <a:ea typeface="Roboto"/>
                <a:cs typeface="DejaVu Sans"/>
              </a:rPr>
              <a:t> di</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informazioni</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pertinenti</a:t>
            </a:r>
            <a:endParaRPr lang="en-US" sz="20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Analisi</a:t>
            </a:r>
            <a:r>
              <a:rPr lang="en-US" sz="2000" b="0" i="0" u="none" strike="noStrike" kern="1200" cap="none" spc="-1" baseline="0" dirty="0">
                <a:solidFill>
                  <a:srgbClr val="292934"/>
                </a:solidFill>
                <a:uFillTx/>
                <a:latin typeface="Roboto"/>
                <a:ea typeface="Roboto"/>
                <a:cs typeface="DejaVu Sans"/>
              </a:rPr>
              <a:t> e </a:t>
            </a:r>
            <a:r>
              <a:rPr lang="en-US" sz="2000" b="0" i="0" u="none" strike="noStrike" kern="1200" cap="none" spc="-1" baseline="0" dirty="0" err="1">
                <a:solidFill>
                  <a:srgbClr val="292934"/>
                </a:solidFill>
                <a:uFillTx/>
                <a:latin typeface="Roboto"/>
                <a:ea typeface="Roboto"/>
                <a:cs typeface="DejaVu Sans"/>
              </a:rPr>
              <a:t>comprensione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degli</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obblighi</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derivanti</a:t>
            </a:r>
            <a:r>
              <a:rPr lang="en-US" sz="2000" b="0" i="0" u="none" strike="noStrike" kern="1200" cap="none" spc="-1" baseline="0" dirty="0">
                <a:solidFill>
                  <a:srgbClr val="292934"/>
                </a:solidFill>
                <a:uFillTx/>
                <a:latin typeface="Roboto"/>
                <a:ea typeface="Roboto"/>
                <a:cs typeface="DejaVu Sans"/>
              </a:rPr>
              <a:t> dale </a:t>
            </a:r>
            <a:r>
              <a:rPr lang="en-US" sz="2000" b="0" i="0" u="none" strike="noStrike" kern="1200" cap="none" spc="-1" baseline="0" dirty="0" err="1">
                <a:solidFill>
                  <a:srgbClr val="292934"/>
                </a:solidFill>
                <a:uFillTx/>
                <a:latin typeface="Roboto"/>
                <a:ea typeface="Roboto"/>
                <a:cs typeface="DejaVu Sans"/>
              </a:rPr>
              <a:t>licenze</a:t>
            </a:r>
            <a:endParaRPr lang="en-US" sz="2000" b="0" i="0"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Fornire una guida compatibile con la politica aziendale e gli obiettivi di business</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44">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Avviare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una</a:t>
            </a:r>
            <a:r>
              <a:rPr lang="en-US" sz="4000" spc="-1" dirty="0">
                <a:solidFill>
                  <a:srgbClr val="D2533C"/>
                </a:solidFill>
                <a:latin typeface="Roboto"/>
                <a:ea typeface="Roboto"/>
                <a:cs typeface="DejaVu Sans"/>
              </a:rPr>
              <a:t> </a:t>
            </a:r>
            <a:r>
              <a:rPr lang="en-US" sz="4000" b="0" i="0" u="none" strike="noStrike" kern="1200" cap="none" spc="-1" baseline="0" dirty="0">
                <a:solidFill>
                  <a:srgbClr val="D2533C"/>
                </a:solidFill>
                <a:uFillTx/>
                <a:latin typeface="Roboto"/>
                <a:ea typeface="Roboto"/>
                <a:cs typeface="DejaVu Sans"/>
              </a:rPr>
              <a:t>Open Source Review</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04915" y="4979210"/>
            <a:ext cx="11277002" cy="1776240"/>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Chiunque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lavori</a:t>
            </a:r>
            <a:r>
              <a:rPr lang="en-US" sz="2400" b="0" i="0" u="none" strike="noStrike" kern="1200" cap="none" spc="-1" baseline="0" dirty="0">
                <a:solidFill>
                  <a:srgbClr val="292934"/>
                </a:solidFill>
                <a:uFillTx/>
                <a:latin typeface="Roboto"/>
                <a:ea typeface="Roboto"/>
                <a:cs typeface="DejaVu Sans"/>
              </a:rPr>
              <a:t> con </a:t>
            </a:r>
            <a:r>
              <a:rPr lang="en-US" sz="2400" b="0" i="0" u="none" strike="noStrike" kern="1200" cap="none" spc="-1" baseline="0" dirty="0" err="1">
                <a:solidFill>
                  <a:srgbClr val="292934"/>
                </a:solidFill>
                <a:uFillTx/>
                <a:latin typeface="Roboto"/>
                <a:ea typeface="Roboto"/>
                <a:cs typeface="DejaVu Sans"/>
              </a:rPr>
              <a:t>l’Open</a:t>
            </a:r>
            <a:r>
              <a:rPr lang="en-US" sz="2400" b="0" i="0" u="none" strike="noStrike" kern="1200" cap="none" spc="-1" baseline="0" dirty="0">
                <a:solidFill>
                  <a:srgbClr val="292934"/>
                </a:solidFill>
                <a:uFillTx/>
                <a:latin typeface="Roboto"/>
                <a:ea typeface="Roboto"/>
                <a:cs typeface="DejaVu Sans"/>
              </a:rPr>
              <a:t> Source in</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azienda</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dovrebbe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essere</a:t>
            </a:r>
            <a:r>
              <a:rPr lang="en-US" sz="2400" b="0" i="0" u="none" strike="noStrike" kern="1200" cap="none" spc="-1" dirty="0">
                <a:solidFill>
                  <a:srgbClr val="292934"/>
                </a:solidFill>
                <a:uFillTx/>
                <a:latin typeface="Roboto"/>
                <a:ea typeface="Roboto"/>
                <a:cs typeface="DejaVu Sans"/>
              </a:rPr>
              <a:t> in </a:t>
            </a:r>
            <a:r>
              <a:rPr lang="en-US" sz="2400" b="0" i="0" u="none" strike="noStrike" kern="1200" cap="none" spc="-1" dirty="0" err="1">
                <a:solidFill>
                  <a:srgbClr val="292934"/>
                </a:solidFill>
                <a:uFillTx/>
                <a:latin typeface="Roboto"/>
                <a:ea typeface="Roboto"/>
                <a:cs typeface="DejaVu Sans"/>
              </a:rPr>
              <a:t>grado</a:t>
            </a:r>
            <a:r>
              <a:rPr lang="en-US" sz="2400" b="0" i="0" u="none" strike="noStrike" kern="1200" cap="none" spc="-1" dirty="0">
                <a:solidFill>
                  <a:srgbClr val="292934"/>
                </a:solidFill>
                <a:uFillTx/>
                <a:latin typeface="Roboto"/>
                <a:ea typeface="Roboto"/>
                <a:cs typeface="DejaVu Sans"/>
              </a:rPr>
              <a:t> di </a:t>
            </a:r>
            <a:r>
              <a:rPr lang="en-US" sz="2400" b="0" i="0" u="none" strike="noStrike" kern="1200" cap="none" spc="-1" dirty="0" err="1">
                <a:solidFill>
                  <a:srgbClr val="292934"/>
                </a:solidFill>
                <a:uFillTx/>
                <a:latin typeface="Roboto"/>
                <a:ea typeface="Roboto"/>
                <a:cs typeface="DejaVu Sans"/>
              </a:rPr>
              <a:t>avviare</a:t>
            </a:r>
            <a:r>
              <a:rPr lang="en-US" sz="2400" b="0" i="0" u="none" strike="noStrike" kern="1200" cap="none" spc="-1" dirty="0">
                <a:solidFill>
                  <a:srgbClr val="292934"/>
                </a:solidFill>
                <a:uFillTx/>
                <a:latin typeface="Roboto"/>
                <a:ea typeface="Roboto"/>
                <a:cs typeface="DejaVu Sans"/>
              </a:rPr>
              <a:t> una </a:t>
            </a:r>
            <a:r>
              <a:rPr lang="en-US" sz="2400" b="0" i="0" u="none" strike="noStrike" kern="1200" cap="none" spc="-1" baseline="0" dirty="0">
                <a:solidFill>
                  <a:srgbClr val="292934"/>
                </a:solidFill>
                <a:uFillTx/>
                <a:latin typeface="Roboto"/>
                <a:ea typeface="Roboto"/>
                <a:cs typeface="DejaVu Sans"/>
              </a:rPr>
              <a:t>Open Source Review, </a:t>
            </a:r>
            <a:r>
              <a:rPr lang="en-US" sz="2400" b="0" i="0" u="none" strike="noStrike" kern="1200" cap="none" spc="-1" baseline="0" dirty="0" err="1">
                <a:solidFill>
                  <a:srgbClr val="292934"/>
                </a:solidFill>
                <a:uFillTx/>
                <a:latin typeface="Roboto"/>
                <a:ea typeface="Roboto"/>
                <a:cs typeface="DejaVu Sans"/>
              </a:rPr>
              <a:t>inclusi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i</a:t>
            </a:r>
            <a:r>
              <a:rPr lang="en-US" sz="2400" b="0" i="0" u="none" strike="noStrike" kern="1200" cap="none" spc="-1" baseline="0" dirty="0">
                <a:solidFill>
                  <a:srgbClr val="292934"/>
                </a:solidFill>
                <a:uFillTx/>
                <a:latin typeface="Roboto"/>
                <a:ea typeface="Roboto"/>
                <a:cs typeface="DejaVu Sans"/>
              </a:rPr>
              <a:t> Program </a:t>
            </a:r>
            <a:r>
              <a:rPr lang="en-US" sz="2400" spc="-1" dirty="0">
                <a:solidFill>
                  <a:srgbClr val="292934"/>
                </a:solidFill>
                <a:latin typeface="Roboto"/>
                <a:ea typeface="Roboto"/>
                <a:cs typeface="DejaVu Sans"/>
              </a:rPr>
              <a:t>Managers</a:t>
            </a:r>
            <a:r>
              <a:rPr lang="en-US" sz="2400" b="0" i="0" u="none" strike="noStrike" kern="1200" cap="none" spc="-1" dirty="0">
                <a:solidFill>
                  <a:srgbClr val="292934"/>
                </a:solidFill>
                <a:uFillTx/>
                <a:latin typeface="Roboto"/>
                <a:ea typeface="Roboto"/>
                <a:cs typeface="DejaVu Sans"/>
              </a:rPr>
              <a:t> o </a:t>
            </a:r>
            <a:r>
              <a:rPr lang="en-US" sz="2400" b="0" i="0" u="none" strike="noStrike" kern="1200" cap="none" spc="-1" dirty="0" err="1">
                <a:solidFill>
                  <a:srgbClr val="292934"/>
                </a:solidFill>
                <a:uFillTx/>
                <a:latin typeface="Roboto"/>
                <a:ea typeface="Roboto"/>
                <a:cs typeface="DejaVu Sans"/>
              </a:rPr>
              <a:t>i</a:t>
            </a:r>
            <a:r>
              <a:rPr lang="en-US" sz="2400" b="0" i="0" u="none" strike="noStrike" kern="1200" cap="none" spc="-1" baseline="0" dirty="0">
                <a:solidFill>
                  <a:srgbClr val="292934"/>
                </a:solidFill>
                <a:uFillTx/>
                <a:latin typeface="Roboto"/>
                <a:ea typeface="Roboto"/>
                <a:cs typeface="DejaVu Sans"/>
              </a:rPr>
              <a:t> Product Managers,</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gli</a:t>
            </a:r>
            <a:r>
              <a:rPr lang="en-US" sz="2400" b="0" i="0" u="none" strike="noStrike" kern="1200" cap="none" spc="-1" dirty="0">
                <a:solidFill>
                  <a:srgbClr val="292934"/>
                </a:solidFill>
                <a:uFillTx/>
                <a:latin typeface="Roboto"/>
                <a:ea typeface="Roboto"/>
                <a:cs typeface="DejaVu Sans"/>
              </a:rPr>
              <a:t> Ingegneri ed </a:t>
            </a:r>
            <a:r>
              <a:rPr lang="en-US" sz="2400" b="0" i="0" u="none" strike="noStrike" kern="1200" cap="none" spc="-1" dirty="0" err="1">
                <a:solidFill>
                  <a:srgbClr val="292934"/>
                </a:solidFill>
                <a:uFillTx/>
                <a:latin typeface="Roboto"/>
                <a:ea typeface="Roboto"/>
                <a:cs typeface="DejaVu Sans"/>
              </a:rPr>
              <a:t>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Legali</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lvl="0" defTabSz="457200">
              <a:spcBef>
                <a:spcPts val="480"/>
              </a:spcBef>
              <a:defRPr sz="1800" b="0" i="0" u="none" strike="noStrike" kern="0" cap="none" spc="0" baseline="0">
                <a:solidFill>
                  <a:srgbClr val="000000"/>
                </a:solidFill>
                <a:uFillTx/>
              </a:defRPr>
            </a:pPr>
            <a:r>
              <a:rPr lang="en-US" sz="1600" b="0" i="1" u="none" strike="noStrike" kern="1200" cap="none" spc="-1" baseline="0" dirty="0">
                <a:solidFill>
                  <a:srgbClr val="292934"/>
                </a:solidFill>
                <a:uFillTx/>
                <a:latin typeface="Roboto"/>
                <a:ea typeface="Roboto"/>
                <a:cs typeface="DejaVu Sans"/>
              </a:rPr>
              <a:t>Nota: </a:t>
            </a:r>
            <a:r>
              <a:rPr lang="it-IT" sz="1600" i="1" spc="-1" dirty="0">
                <a:solidFill>
                  <a:srgbClr val="292934"/>
                </a:solidFill>
                <a:latin typeface="Roboto"/>
                <a:ea typeface="Roboto"/>
                <a:cs typeface="DejaVu Sans"/>
              </a:rPr>
              <a:t>Il processo spesso inizia quando un nuovo software basato su Open Source viene selezionato da tecnici o fornitori esterni</a:t>
            </a:r>
            <a:r>
              <a:rPr lang="en-US" sz="2400" b="0" i="1"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457200" marR="0" lvl="0" indent="-45593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pic>
        <p:nvPicPr>
          <p:cNvPr id="4" name="Shape 368"/>
          <p:cNvPicPr>
            <a:picLocks noChangeAspect="1"/>
          </p:cNvPicPr>
          <p:nvPr/>
        </p:nvPicPr>
        <p:blipFill>
          <a:blip r:embed="rId3"/>
          <a:stretch>
            <a:fillRect/>
          </a:stretch>
        </p:blipFill>
        <p:spPr>
          <a:xfrm>
            <a:off x="3959278" y="1703161"/>
            <a:ext cx="4272122" cy="1459437"/>
          </a:xfrm>
          <a:prstGeom prst="rect">
            <a:avLst/>
          </a:prstGeom>
          <a:noFill/>
          <a:ln cap="flat">
            <a:noFill/>
          </a:ln>
        </p:spPr>
      </p:pic>
      <p:sp>
        <p:nvSpPr>
          <p:cNvPr id="5" name="CustomShape 3"/>
          <p:cNvSpPr/>
          <p:nvPr/>
        </p:nvSpPr>
        <p:spPr>
          <a:xfrm>
            <a:off x="4748040" y="2332076"/>
            <a:ext cx="2609276" cy="1443965"/>
          </a:xfrm>
          <a:prstGeom prst="rect">
            <a:avLst/>
          </a:prstGeom>
          <a:noFill/>
          <a:ln cap="flat">
            <a:noFill/>
            <a:prstDash val="solid"/>
          </a:ln>
        </p:spPr>
        <p:txBody>
          <a:bodyPr vert="horz" wrap="square" lIns="90004" tIns="44997" rIns="90004" bIns="44997" anchor="t" anchorCtr="1" compatLnSpc="1">
            <a:noAutofit/>
          </a:bodyPr>
          <a:lstStyle/>
          <a:p>
            <a:pPr algn="ctr" defTabSz="457200">
              <a:defRPr sz="1800" b="0" i="0" u="none" strike="noStrike" kern="0" cap="none" spc="0" baseline="0">
                <a:solidFill>
                  <a:srgbClr val="000000"/>
                </a:solidFill>
                <a:uFillTx/>
              </a:defRPr>
            </a:pPr>
            <a:r>
              <a:rPr lang="it-IT" sz="2400" b="1" spc="-1" dirty="0">
                <a:solidFill>
                  <a:srgbClr val="808080"/>
                </a:solidFill>
                <a:latin typeface="Roboto"/>
                <a:ea typeface="Roboto"/>
                <a:cs typeface="DejaVu Sans"/>
              </a:rPr>
              <a:t>Avviare una  Open Source review</a:t>
            </a:r>
            <a:endParaRPr lang="en-US" sz="2400" b="0" i="0" u="none" strike="noStrike" kern="1200" cap="none" spc="-1" baseline="0" dirty="0">
              <a:solidFill>
                <a:srgbClr val="000000"/>
              </a:solidFill>
              <a:uFillTx/>
              <a:latin typeface="Arial"/>
              <a:ea typeface="DejaVu Sans"/>
              <a:cs typeface="DejaVu Sans"/>
            </a:endParaRPr>
          </a:p>
        </p:txBody>
      </p:sp>
      <p:pic>
        <p:nvPicPr>
          <p:cNvPr id="6" name="Shape 370"/>
          <p:cNvPicPr>
            <a:picLocks noChangeAspect="1"/>
          </p:cNvPicPr>
          <p:nvPr/>
        </p:nvPicPr>
        <p:blipFill>
          <a:blip r:embed="rId4"/>
          <a:stretch>
            <a:fillRect/>
          </a:stretch>
        </p:blipFill>
        <p:spPr>
          <a:xfrm>
            <a:off x="3325681" y="3284643"/>
            <a:ext cx="658084" cy="1298164"/>
          </a:xfrm>
          <a:prstGeom prst="rect">
            <a:avLst/>
          </a:prstGeom>
          <a:noFill/>
          <a:ln cap="flat">
            <a:noFill/>
          </a:ln>
        </p:spPr>
      </p:pic>
      <p:grpSp>
        <p:nvGrpSpPr>
          <p:cNvPr id="7" name="Group 4"/>
          <p:cNvGrpSpPr/>
          <p:nvPr/>
        </p:nvGrpSpPr>
        <p:grpSpPr>
          <a:xfrm>
            <a:off x="1873084" y="3284643"/>
            <a:ext cx="1425951" cy="1211754"/>
            <a:chOff x="1873084" y="3284643"/>
            <a:chExt cx="1425951" cy="1211754"/>
          </a:xfrm>
        </p:grpSpPr>
        <p:grpSp>
          <p:nvGrpSpPr>
            <p:cNvPr id="8" name="Group 5"/>
            <p:cNvGrpSpPr/>
            <p:nvPr/>
          </p:nvGrpSpPr>
          <p:grpSpPr>
            <a:xfrm>
              <a:off x="1873084" y="3284643"/>
              <a:ext cx="1425951" cy="770400"/>
              <a:chOff x="1873084" y="3284643"/>
              <a:chExt cx="1425951" cy="770400"/>
            </a:xfrm>
          </p:grpSpPr>
          <p:sp>
            <p:nvSpPr>
              <p:cNvPr id="9" name="CustomShape 6"/>
              <p:cNvSpPr/>
              <p:nvPr/>
            </p:nvSpPr>
            <p:spPr>
              <a:xfrm>
                <a:off x="1873084" y="3778922"/>
                <a:ext cx="1366918"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dirty="0">
                    <a:solidFill>
                      <a:srgbClr val="333333"/>
                    </a:solidFill>
                    <a:uFillTx/>
                    <a:latin typeface="Roboto"/>
                    <a:ea typeface="Roboto"/>
                    <a:cs typeface="DejaVu Sans"/>
                  </a:rPr>
                  <a:t>Product Manager</a:t>
                </a:r>
                <a:endParaRPr lang="en-US" sz="1000" b="0" i="0" u="none" strike="noStrike" kern="1200" cap="none" spc="-1" baseline="0" dirty="0">
                  <a:solidFill>
                    <a:srgbClr val="000000"/>
                  </a:solidFill>
                  <a:uFillTx/>
                  <a:latin typeface="Arial"/>
                  <a:ea typeface="DejaVu Sans"/>
                  <a:cs typeface="DejaVu Sans"/>
                </a:endParaRPr>
              </a:p>
            </p:txBody>
          </p:sp>
          <p:sp>
            <p:nvSpPr>
              <p:cNvPr id="10" name="CustomShape 7"/>
              <p:cNvSpPr/>
              <p:nvPr/>
            </p:nvSpPr>
            <p:spPr>
              <a:xfrm>
                <a:off x="1877756" y="3284643"/>
                <a:ext cx="142127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dirty="0">
                    <a:solidFill>
                      <a:srgbClr val="333333"/>
                    </a:solidFill>
                    <a:uFillTx/>
                    <a:latin typeface="Roboto"/>
                    <a:ea typeface="Roboto"/>
                    <a:cs typeface="DejaVu Sans"/>
                  </a:rPr>
                  <a:t>Program Manager</a:t>
                </a:r>
                <a:endParaRPr lang="en-US" sz="1000" b="0" i="0" u="none" strike="noStrike" kern="1200" cap="none" spc="-1" baseline="0" dirty="0">
                  <a:solidFill>
                    <a:srgbClr val="000000"/>
                  </a:solidFill>
                  <a:uFillTx/>
                  <a:latin typeface="Arial"/>
                  <a:ea typeface="DejaVu Sans"/>
                  <a:cs typeface="DejaVu Sans"/>
                </a:endParaRPr>
              </a:p>
            </p:txBody>
          </p:sp>
        </p:grpSp>
        <p:sp>
          <p:nvSpPr>
            <p:cNvPr id="11" name="CustomShape 8"/>
            <p:cNvSpPr/>
            <p:nvPr/>
          </p:nvSpPr>
          <p:spPr>
            <a:xfrm>
              <a:off x="2421358" y="4220276"/>
              <a:ext cx="818644"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 Engineer</a:t>
              </a:r>
              <a:endParaRPr lang="en-US" sz="1000" b="0" i="0" u="none" strike="noStrike" kern="1200" cap="none" spc="-1" baseline="0">
                <a:solidFill>
                  <a:srgbClr val="000000"/>
                </a:solidFill>
                <a:uFillTx/>
                <a:latin typeface="Arial"/>
                <a:ea typeface="DejaVu Sans"/>
                <a:cs typeface="DejaVu Sans"/>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45">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Quali informazioni c’è bisogno di raccogliere?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1" baseline="0" dirty="0">
                <a:solidFill>
                  <a:srgbClr val="292934"/>
                </a:solidFill>
                <a:uFillTx/>
                <a:latin typeface="Roboto"/>
                <a:ea typeface="Roboto"/>
                <a:cs typeface="DejaVu Sans"/>
              </a:rPr>
              <a:t>Quando </a:t>
            </a:r>
            <a:r>
              <a:rPr lang="en-US" sz="2000" b="0" i="0" u="none" strike="noStrike" kern="1200" cap="none" spc="-1" baseline="0" dirty="0" err="1">
                <a:solidFill>
                  <a:srgbClr val="292934"/>
                </a:solidFill>
                <a:uFillTx/>
                <a:latin typeface="Roboto"/>
                <a:ea typeface="Roboto"/>
                <a:cs typeface="DejaVu Sans"/>
              </a:rPr>
              <a:t>si</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analizza</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l’utilizzo</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dell’</a:t>
            </a:r>
            <a:r>
              <a:rPr lang="en-US" sz="2000" b="0" i="0" u="none" strike="noStrike" kern="1200" cap="none" spc="-1" baseline="0" dirty="0" err="1">
                <a:solidFill>
                  <a:srgbClr val="292934"/>
                </a:solidFill>
                <a:uFillTx/>
                <a:latin typeface="Roboto"/>
                <a:ea typeface="Roboto"/>
                <a:cs typeface="DejaVu Sans"/>
              </a:rPr>
              <a:t>Open</a:t>
            </a:r>
            <a:r>
              <a:rPr lang="en-US" sz="2000" b="0" i="0" u="none" strike="noStrike" kern="1200" cap="none" spc="-1" baseline="0" dirty="0">
                <a:solidFill>
                  <a:srgbClr val="292934"/>
                </a:solidFill>
                <a:uFillTx/>
                <a:latin typeface="Roboto"/>
                <a:ea typeface="Roboto"/>
                <a:cs typeface="DejaVu Sans"/>
              </a:rPr>
              <a:t> Source, è utile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immagazzinare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informazioni</a:t>
            </a:r>
            <a:r>
              <a:rPr lang="en-US" sz="2000" spc="-1">
                <a:solidFill>
                  <a:srgbClr val="292934"/>
                </a:solidFill>
                <a:latin typeface="Roboto"/>
                <a:ea typeface="Roboto"/>
                <a:cs typeface="DejaVu Sans"/>
              </a:rPr>
              <a:t> relative al</a:t>
            </a:r>
            <a:r>
              <a:rPr lang="en-US" sz="2000" spc="-1" dirty="0">
                <a:solidFill>
                  <a:srgbClr val="292934"/>
                </a:solidFill>
                <a:latin typeface="Roboto"/>
                <a:ea typeface="Roboto"/>
                <a:cs typeface="DejaVu Sans"/>
              </a:rPr>
              <a:t>l’identità del </a:t>
            </a:r>
            <a:r>
              <a:rPr lang="en-US" sz="2000" spc="-1" dirty="0" err="1">
                <a:solidFill>
                  <a:srgbClr val="292934"/>
                </a:solidFill>
                <a:latin typeface="Roboto"/>
                <a:ea typeface="Roboto"/>
                <a:cs typeface="DejaVu Sans"/>
              </a:rPr>
              <a:t>componente</a:t>
            </a:r>
            <a:r>
              <a:rPr lang="en-US" sz="2000" spc="-1" dirty="0">
                <a:solidFill>
                  <a:srgbClr val="292934"/>
                </a:solidFill>
                <a:latin typeface="Roboto"/>
                <a:ea typeface="Roboto"/>
                <a:cs typeface="DejaVu Sans"/>
              </a:rPr>
              <a:t> </a:t>
            </a:r>
            <a:r>
              <a:rPr lang="en-US" sz="2000" b="0" i="0" u="none" strike="noStrike" kern="1200" cap="none" spc="-1" baseline="0" dirty="0">
                <a:solidFill>
                  <a:srgbClr val="292934"/>
                </a:solidFill>
                <a:uFillTx/>
                <a:latin typeface="Roboto"/>
                <a:ea typeface="Roboto"/>
                <a:cs typeface="DejaVu Sans"/>
              </a:rPr>
              <a:t>Open Source, le sue </a:t>
            </a:r>
            <a:r>
              <a:rPr lang="en-US" sz="2000" b="0" i="0" u="none" strike="noStrike" kern="1200" cap="none" spc="-1" baseline="0" dirty="0" err="1">
                <a:solidFill>
                  <a:srgbClr val="292934"/>
                </a:solidFill>
                <a:uFillTx/>
                <a:latin typeface="Roboto"/>
                <a:ea typeface="Roboto"/>
                <a:cs typeface="DejaVu Sans"/>
              </a:rPr>
              <a:t>origini</a:t>
            </a:r>
            <a:r>
              <a:rPr lang="en-US" sz="2000" b="0" i="0" u="none" strike="noStrike" kern="1200" cap="none" spc="-1" dirty="0">
                <a:solidFill>
                  <a:srgbClr val="292934"/>
                </a:solidFill>
                <a:uFillTx/>
                <a:latin typeface="Roboto"/>
                <a:ea typeface="Roboto"/>
                <a:cs typeface="DejaVu Sans"/>
              </a:rPr>
              <a:t> è </a:t>
            </a:r>
            <a:r>
              <a:rPr lang="en-US" sz="2000" spc="-1" dirty="0" err="1">
                <a:solidFill>
                  <a:srgbClr val="292934"/>
                </a:solidFill>
                <a:latin typeface="Roboto"/>
                <a:ea typeface="Roboto"/>
                <a:cs typeface="DejaVu Sans"/>
              </a:rPr>
              <a:t>su</a:t>
            </a:r>
            <a:r>
              <a:rPr lang="en-US" sz="2000" spc="-1" dirty="0">
                <a:solidFill>
                  <a:srgbClr val="292934"/>
                </a:solidFill>
                <a:latin typeface="Roboto"/>
                <a:ea typeface="Roboto"/>
                <a:cs typeface="DejaVu Sans"/>
              </a:rPr>
              <a:t> come il </a:t>
            </a:r>
            <a:r>
              <a:rPr lang="en-US" sz="2000" spc="-1" dirty="0" err="1">
                <a:solidFill>
                  <a:srgbClr val="292934"/>
                </a:solidFill>
                <a:latin typeface="Roboto"/>
                <a:ea typeface="Roboto"/>
                <a:cs typeface="DejaVu Sans"/>
              </a:rPr>
              <a:t>componente</a:t>
            </a:r>
            <a:r>
              <a:rPr lang="en-US" sz="2000" spc="-1" dirty="0">
                <a:solidFill>
                  <a:srgbClr val="292934"/>
                </a:solidFill>
                <a:latin typeface="Roboto"/>
                <a:ea typeface="Roboto"/>
                <a:cs typeface="DejaVu Sans"/>
              </a:rPr>
              <a:t> Open </a:t>
            </a:r>
            <a:r>
              <a:rPr lang="en-US" sz="2000" b="0" i="0" u="none" strike="noStrike" kern="1200" cap="none" spc="-1" baseline="0" dirty="0">
                <a:solidFill>
                  <a:srgbClr val="292934"/>
                </a:solidFill>
                <a:uFillTx/>
                <a:latin typeface="Roboto"/>
                <a:ea typeface="Roboto"/>
                <a:cs typeface="DejaVu Sans"/>
              </a:rPr>
              <a:t>Source </a:t>
            </a:r>
            <a:r>
              <a:rPr lang="en-US" sz="2000" b="0" i="0" u="none" strike="noStrike" kern="1200" cap="none" spc="-1" baseline="0" dirty="0" err="1">
                <a:solidFill>
                  <a:srgbClr val="292934"/>
                </a:solidFill>
                <a:uFillTx/>
                <a:latin typeface="Roboto"/>
                <a:ea typeface="Roboto"/>
                <a:cs typeface="DejaVu Sans"/>
              </a:rPr>
              <a:t>sarà</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usato</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Posson</a:t>
            </a:r>
            <a:r>
              <a:rPr lang="en-US" sz="2000" spc="-1" dirty="0" err="1">
                <a:solidFill>
                  <a:srgbClr val="292934"/>
                </a:solidFill>
                <a:latin typeface="Roboto"/>
                <a:ea typeface="Roboto"/>
                <a:cs typeface="DejaVu Sans"/>
              </a:rPr>
              <a:t>o</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essere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inclusi</a:t>
            </a:r>
            <a:r>
              <a:rPr lang="en-US" sz="2000" b="0" i="0"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p:txBody>
      </p:sp>
      <p:graphicFrame>
        <p:nvGraphicFramePr>
          <p:cNvPr id="4" name="Table 3"/>
          <p:cNvGraphicFramePr>
            <a:graphicFrameLocks noGrp="1"/>
          </p:cNvGraphicFramePr>
          <p:nvPr>
            <p:extLst>
              <p:ext uri="{D42A27DB-BD31-4B8C-83A1-F6EECF244321}">
                <p14:modId xmlns:p14="http://schemas.microsoft.com/office/powerpoint/2010/main" val="2646851060"/>
              </p:ext>
            </p:extLst>
          </p:nvPr>
        </p:nvGraphicFramePr>
        <p:xfrm>
          <a:off x="952557" y="2983230"/>
          <a:ext cx="10286634" cy="3577590"/>
        </p:xfrm>
        <a:graphic>
          <a:graphicData uri="http://schemas.openxmlformats.org/drawingml/2006/table">
            <a:tbl>
              <a:tblPr>
                <a:effectLst/>
              </a:tblPr>
              <a:tblGrid>
                <a:gridCol w="5143317">
                  <a:extLst>
                    <a:ext uri="{9D8B030D-6E8A-4147-A177-3AD203B41FA5}">
                      <a16:colId xmlns:a16="http://schemas.microsoft.com/office/drawing/2014/main" val="2791190694"/>
                    </a:ext>
                  </a:extLst>
                </a:gridCol>
                <a:gridCol w="5143317">
                  <a:extLst>
                    <a:ext uri="{9D8B030D-6E8A-4147-A177-3AD203B41FA5}">
                      <a16:colId xmlns:a16="http://schemas.microsoft.com/office/drawing/2014/main" val="2723122602"/>
                    </a:ext>
                  </a:extLst>
                </a:gridCol>
              </a:tblGrid>
              <a:tr h="3577590">
                <a:tc>
                  <a:txBody>
                    <a:bodyPr/>
                    <a:lstStyle/>
                    <a:p>
                      <a:pPr marL="457200" lvl="0" indent="-342360">
                        <a:lnSpc>
                          <a:spcPct val="100000"/>
                        </a:lnSpc>
                        <a:buClr>
                          <a:srgbClr val="000000"/>
                        </a:buClr>
                        <a:buSzPct val="100000"/>
                        <a:buFont typeface="Roboto"/>
                        <a:buChar char="●"/>
                      </a:pPr>
                      <a:r>
                        <a:rPr lang="en-US" sz="1600" b="0" strike="noStrike" spc="-1" dirty="0">
                          <a:solidFill>
                            <a:srgbClr val="000000"/>
                          </a:solidFill>
                          <a:latin typeface="Roboto"/>
                          <a:ea typeface="Roboto"/>
                        </a:rPr>
                        <a:t>Nome</a:t>
                      </a:r>
                      <a:r>
                        <a:rPr lang="en-US" sz="1600" b="0" strike="noStrike" spc="-1" baseline="0" dirty="0">
                          <a:solidFill>
                            <a:srgbClr val="000000"/>
                          </a:solidFill>
                          <a:latin typeface="Roboto"/>
                          <a:ea typeface="Roboto"/>
                        </a:rPr>
                        <a:t> del </a:t>
                      </a:r>
                      <a:r>
                        <a:rPr lang="en-US" sz="1600" b="0" strike="noStrike" spc="-1" dirty="0">
                          <a:solidFill>
                            <a:srgbClr val="000000"/>
                          </a:solidFill>
                          <a:latin typeface="Roboto"/>
                          <a:ea typeface="Roboto"/>
                        </a:rPr>
                        <a:t>Package</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Status </a:t>
                      </a:r>
                      <a:r>
                        <a:rPr lang="en-US" sz="1600" b="0" strike="noStrike" spc="-1" dirty="0" err="1">
                          <a:solidFill>
                            <a:srgbClr val="000000"/>
                          </a:solidFill>
                          <a:latin typeface="Roboto"/>
                          <a:ea typeface="Roboto"/>
                        </a:rPr>
                        <a:t>della</a:t>
                      </a:r>
                      <a:r>
                        <a:rPr lang="en-US" sz="1600" b="0" strike="noStrike" spc="-1" dirty="0">
                          <a:solidFill>
                            <a:srgbClr val="000000"/>
                          </a:solidFill>
                          <a:latin typeface="Roboto"/>
                          <a:ea typeface="Roboto"/>
                        </a:rPr>
                        <a:t> community </a:t>
                      </a:r>
                      <a:r>
                        <a:rPr lang="en-US" sz="1600" b="0" strike="noStrike" spc="-1" dirty="0" err="1">
                          <a:solidFill>
                            <a:srgbClr val="000000"/>
                          </a:solidFill>
                          <a:latin typeface="Roboto"/>
                          <a:ea typeface="Roboto"/>
                        </a:rPr>
                        <a:t>attorno</a:t>
                      </a:r>
                      <a:r>
                        <a:rPr lang="en-US" sz="1600" b="0" strike="noStrike" spc="-1" dirty="0">
                          <a:solidFill>
                            <a:srgbClr val="000000"/>
                          </a:solidFill>
                          <a:latin typeface="Roboto"/>
                          <a:ea typeface="Roboto"/>
                        </a:rPr>
                        <a:t> al package (</a:t>
                      </a:r>
                      <a:r>
                        <a:rPr lang="en-US" sz="1600" b="0" strike="noStrike" spc="-1" dirty="0" err="1">
                          <a:solidFill>
                            <a:srgbClr val="000000"/>
                          </a:solidFill>
                          <a:latin typeface="Roboto"/>
                          <a:ea typeface="Roboto"/>
                        </a:rPr>
                        <a:t>attività</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appartenenza</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diversificata</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reattività</a:t>
                      </a:r>
                      <a:r>
                        <a:rPr lang="en-US" sz="1600" b="0" strike="noStrike" spc="-1" dirty="0">
                          <a:solidFill>
                            <a:srgbClr val="000000"/>
                          </a:solidFill>
                          <a:latin typeface="Roboto"/>
                          <a:ea typeface="Roboto"/>
                        </a:rPr>
                        <a:t>)</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Versione</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URL da dove </a:t>
                      </a:r>
                      <a:r>
                        <a:rPr lang="en-US" sz="1600" b="0" strike="noStrike" spc="-1" dirty="0" err="1">
                          <a:solidFill>
                            <a:srgbClr val="000000"/>
                          </a:solidFill>
                          <a:latin typeface="Roboto"/>
                          <a:ea typeface="Roboto"/>
                        </a:rPr>
                        <a:t>eseguire</a:t>
                      </a:r>
                      <a:r>
                        <a:rPr lang="en-US" sz="1600" b="0" strike="noStrike" spc="-1" dirty="0">
                          <a:solidFill>
                            <a:srgbClr val="000000"/>
                          </a:solidFill>
                          <a:latin typeface="Roboto"/>
                          <a:ea typeface="Roboto"/>
                        </a:rPr>
                        <a:t> il Download o URL del </a:t>
                      </a:r>
                      <a:r>
                        <a:rPr lang="en-US" sz="1600" b="0" strike="noStrike" spc="-1" dirty="0" err="1">
                          <a:solidFill>
                            <a:srgbClr val="000000"/>
                          </a:solidFill>
                          <a:latin typeface="Roboto"/>
                          <a:ea typeface="Roboto"/>
                        </a:rPr>
                        <a:t>codice</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sorgente</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Possessore</a:t>
                      </a:r>
                      <a:r>
                        <a:rPr lang="en-US" sz="1600" b="0" strike="noStrike" spc="-1" dirty="0">
                          <a:solidFill>
                            <a:srgbClr val="000000"/>
                          </a:solidFill>
                          <a:latin typeface="Roboto"/>
                          <a:ea typeface="Roboto"/>
                        </a:rPr>
                        <a:t> del Copyright</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Licenza</a:t>
                      </a:r>
                      <a:r>
                        <a:rPr lang="en-US" sz="1600" b="0" strike="noStrike" spc="-1" baseline="0" dirty="0">
                          <a:solidFill>
                            <a:srgbClr val="000000"/>
                          </a:solidFill>
                          <a:latin typeface="Roboto"/>
                          <a:ea typeface="Roboto"/>
                        </a:rPr>
                        <a:t> e relative URL</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Attribution,</a:t>
                      </a:r>
                      <a:r>
                        <a:rPr lang="en-US" sz="1600" b="0" strike="noStrike" spc="-1" baseline="0" dirty="0">
                          <a:solidFill>
                            <a:srgbClr val="000000"/>
                          </a:solidFill>
                          <a:latin typeface="Roboto"/>
                          <a:ea typeface="Roboto"/>
                        </a:rPr>
                        <a:t> notice e relative </a:t>
                      </a:r>
                      <a:r>
                        <a:rPr lang="en-US" sz="1600" b="0" strike="noStrike" spc="-1" dirty="0">
                          <a:solidFill>
                            <a:srgbClr val="000000"/>
                          </a:solidFill>
                          <a:latin typeface="Roboto"/>
                          <a:ea typeface="Roboto"/>
                        </a:rPr>
                        <a:t>URL</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Descrizione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delle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modifiche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che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si</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intendono</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apportare</a:t>
                      </a:r>
                      <a:endParaRPr lang="en-US" sz="1600" b="0" strike="noStrike" spc="-1" dirty="0">
                        <a:latin typeface="Arial"/>
                      </a:endParaRPr>
                    </a:p>
                  </a:txBody>
                  <a:tcPr marL="91083" marR="91083">
                    <a:lnL w="9363" cap="flat" cmpd="sng" algn="ctr">
                      <a:solidFill>
                        <a:srgbClr val="9E9E9E"/>
                      </a:solidFill>
                      <a:prstDash val="solid"/>
                      <a:round/>
                      <a:headEnd type="none" w="med" len="med"/>
                      <a:tailEnd type="none" w="med" len="med"/>
                    </a:lnL>
                    <a:lnR w="9363" cap="flat" cmpd="sng" algn="ctr">
                      <a:solidFill>
                        <a:srgbClr val="9E9E9E"/>
                      </a:solidFill>
                      <a:prstDash val="solid"/>
                      <a:round/>
                      <a:headEnd type="none" w="med" len="med"/>
                      <a:tailEnd type="none" w="med" len="med"/>
                    </a:lnR>
                    <a:lnT w="9363" cap="flat" cmpd="sng" algn="ctr">
                      <a:solidFill>
                        <a:srgbClr val="9E9E9E"/>
                      </a:solidFill>
                      <a:prstDash val="solid"/>
                      <a:round/>
                      <a:headEnd type="none" w="med" len="med"/>
                      <a:tailEnd type="none" w="med" len="med"/>
                    </a:lnT>
                    <a:lnB w="9363" cap="flat" cmpd="sng" algn="ctr">
                      <a:solidFill>
                        <a:srgbClr val="9E9E9E"/>
                      </a:solidFill>
                      <a:prstDash val="solid"/>
                      <a:round/>
                      <a:headEnd type="none" w="med" len="med"/>
                      <a:tailEnd type="none" w="med" len="med"/>
                    </a:lnB>
                  </a:tcPr>
                </a:tc>
                <a:tc>
                  <a:txBody>
                    <a:bodyPr/>
                    <a:lstStyle/>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Lista </a:t>
                      </a:r>
                      <a:r>
                        <a:rPr lang="en-US" sz="1600" b="0" strike="noStrike" spc="-1" dirty="0" err="1">
                          <a:solidFill>
                            <a:srgbClr val="000000"/>
                          </a:solidFill>
                          <a:latin typeface="Roboto"/>
                          <a:ea typeface="Roboto"/>
                        </a:rPr>
                        <a:t>delle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dipendenze</a:t>
                      </a:r>
                      <a:endParaRPr lang="en-US" sz="1600" b="0" strike="noStrike" spc="-1" dirty="0">
                        <a:solidFill>
                          <a:srgbClr val="000000"/>
                        </a:solidFill>
                        <a:latin typeface="Roboto"/>
                        <a:ea typeface="Roboto"/>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L’uso</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che</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si</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intende</a:t>
                      </a:r>
                      <a:r>
                        <a:rPr lang="en-US" sz="1600" b="0" strike="noStrike" spc="-1" baseline="0" dirty="0">
                          <a:solidFill>
                            <a:srgbClr val="000000"/>
                          </a:solidFill>
                          <a:latin typeface="Roboto"/>
                          <a:ea typeface="Roboto"/>
                        </a:rPr>
                        <a:t> fare </a:t>
                      </a:r>
                      <a:r>
                        <a:rPr lang="en-US" sz="1600" b="0" strike="noStrike" spc="-1" baseline="0" dirty="0" err="1">
                          <a:solidFill>
                            <a:srgbClr val="000000"/>
                          </a:solidFill>
                          <a:latin typeface="Roboto"/>
                          <a:ea typeface="Roboto"/>
                        </a:rPr>
                        <a:t>della</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componente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nel</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prodotto</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che</a:t>
                      </a:r>
                      <a:r>
                        <a:rPr lang="en-US" sz="1600" b="0" strike="noStrike" spc="-1" baseline="0" dirty="0">
                          <a:solidFill>
                            <a:srgbClr val="000000"/>
                          </a:solidFill>
                          <a:latin typeface="Roboto"/>
                          <a:ea typeface="Roboto"/>
                        </a:rPr>
                        <a:t> la </a:t>
                      </a:r>
                      <a:r>
                        <a:rPr lang="en-US" sz="1600" b="0" strike="noStrike" spc="-1" baseline="0" dirty="0" err="1">
                          <a:solidFill>
                            <a:srgbClr val="000000"/>
                          </a:solidFill>
                          <a:latin typeface="Roboto"/>
                          <a:ea typeface="Roboto"/>
                        </a:rPr>
                        <a:t>includerà</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Il primo </a:t>
                      </a:r>
                      <a:r>
                        <a:rPr lang="en-US" sz="1600" b="0" strike="noStrike" spc="-1" dirty="0" err="1">
                          <a:solidFill>
                            <a:srgbClr val="000000"/>
                          </a:solidFill>
                          <a:latin typeface="Roboto"/>
                          <a:ea typeface="Roboto"/>
                        </a:rPr>
                        <a:t>rilascio</a:t>
                      </a:r>
                      <a:r>
                        <a:rPr lang="en-US" sz="1600" b="0" strike="noStrike" spc="-1" dirty="0">
                          <a:solidFill>
                            <a:srgbClr val="000000"/>
                          </a:solidFill>
                          <a:latin typeface="Roboto"/>
                          <a:ea typeface="Roboto"/>
                        </a:rPr>
                        <a:t> del </a:t>
                      </a:r>
                      <a:r>
                        <a:rPr lang="en-US" sz="1600" b="0" strike="noStrike" spc="-1" dirty="0" err="1">
                          <a:solidFill>
                            <a:srgbClr val="000000"/>
                          </a:solidFill>
                          <a:latin typeface="Roboto"/>
                          <a:ea typeface="Roboto"/>
                        </a:rPr>
                        <a:t>prodotto</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che</a:t>
                      </a:r>
                      <a:r>
                        <a:rPr lang="en-US" sz="1600" b="0" strike="noStrike" spc="-1" baseline="0" dirty="0">
                          <a:solidFill>
                            <a:srgbClr val="000000"/>
                          </a:solidFill>
                          <a:latin typeface="Roboto"/>
                          <a:ea typeface="Roboto"/>
                        </a:rPr>
                        <a:t> include il pa</a:t>
                      </a:r>
                      <a:r>
                        <a:rPr lang="en-US" sz="1600" b="0" strike="noStrike" spc="-1" dirty="0">
                          <a:solidFill>
                            <a:srgbClr val="000000"/>
                          </a:solidFill>
                          <a:latin typeface="Roboto"/>
                          <a:ea typeface="Roboto"/>
                        </a:rPr>
                        <a:t>ckage</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Specificare</a:t>
                      </a:r>
                      <a:r>
                        <a:rPr lang="en-US" sz="1600" b="0" strike="noStrike" spc="-1" dirty="0">
                          <a:solidFill>
                            <a:srgbClr val="000000"/>
                          </a:solidFill>
                          <a:latin typeface="Roboto"/>
                          <a:ea typeface="Roboto"/>
                        </a:rPr>
                        <a:t> dove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sarà</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mantenuto</a:t>
                      </a:r>
                      <a:r>
                        <a:rPr lang="en-US" sz="1600" b="0" strike="noStrike" spc="-1" baseline="0" dirty="0">
                          <a:solidFill>
                            <a:srgbClr val="000000"/>
                          </a:solidFill>
                          <a:latin typeface="Roboto"/>
                          <a:ea typeface="Roboto"/>
                        </a:rPr>
                        <a:t> il </a:t>
                      </a:r>
                      <a:r>
                        <a:rPr lang="en-US" sz="1600" b="0" strike="noStrike" spc="-1" baseline="0" dirty="0" err="1">
                          <a:solidFill>
                            <a:srgbClr val="000000"/>
                          </a:solidFill>
                          <a:latin typeface="Roboto"/>
                          <a:ea typeface="Roboto"/>
                        </a:rPr>
                        <a:t>codice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sorgente</a:t>
                      </a:r>
                      <a:endParaRPr lang="en-US" sz="1600" b="0" strike="noStrike" spc="-1" dirty="0">
                        <a:solidFill>
                          <a:srgbClr val="000000"/>
                        </a:solidFill>
                        <a:latin typeface="Roboto"/>
                        <a:ea typeface="Roboto"/>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Possibili</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approvazioni</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precedenti</a:t>
                      </a:r>
                      <a:r>
                        <a:rPr lang="en-US" sz="1600" b="0" strike="noStrike" spc="-1" baseline="0" dirty="0">
                          <a:solidFill>
                            <a:srgbClr val="000000"/>
                          </a:solidFill>
                          <a:latin typeface="Roboto"/>
                          <a:ea typeface="Roboto"/>
                        </a:rPr>
                        <a:t> in </a:t>
                      </a:r>
                      <a:r>
                        <a:rPr lang="en-US" sz="1600" b="0" strike="noStrike" spc="-1" baseline="0" dirty="0" err="1">
                          <a:solidFill>
                            <a:srgbClr val="000000"/>
                          </a:solidFill>
                          <a:latin typeface="Roboto"/>
                          <a:ea typeface="Roboto"/>
                        </a:rPr>
                        <a:t>altri</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contesti</a:t>
                      </a:r>
                      <a:endParaRPr lang="en-US" sz="1600" b="0" strike="noStrike" spc="-1" baseline="0" dirty="0">
                        <a:solidFill>
                          <a:schemeClr val="tx1"/>
                        </a:solidFill>
                        <a:latin typeface="Arial"/>
                        <a:ea typeface="+mn-ea"/>
                      </a:endParaRPr>
                    </a:p>
                    <a:p>
                      <a:pPr marL="114840" lvl="0" indent="0">
                        <a:lnSpc>
                          <a:spcPct val="100000"/>
                        </a:lnSpc>
                        <a:buClr>
                          <a:srgbClr val="000000"/>
                        </a:buClr>
                        <a:buSzPct val="100000"/>
                        <a:buFont typeface="Roboto"/>
                        <a:buNone/>
                      </a:pPr>
                      <a:endParaRPr lang="en-US" sz="1600" b="0" strike="noStrike" spc="-1" baseline="0" dirty="0">
                        <a:solidFill>
                          <a:schemeClr val="tx1"/>
                        </a:solidFill>
                        <a:latin typeface="Arial"/>
                        <a:ea typeface="+mn-ea"/>
                      </a:endParaRPr>
                    </a:p>
                    <a:p>
                      <a:pPr marL="114300" lvl="0" indent="0">
                        <a:lnSpc>
                          <a:spcPct val="100000"/>
                        </a:lnSpc>
                        <a:buClr>
                          <a:srgbClr val="000000"/>
                        </a:buClr>
                        <a:buSzPct val="100000"/>
                        <a:buFont typeface="Roboto"/>
                        <a:buNone/>
                      </a:pPr>
                      <a:r>
                        <a:rPr lang="en-US" sz="1600" b="0" strike="noStrike" spc="-1" dirty="0">
                          <a:solidFill>
                            <a:srgbClr val="000000"/>
                          </a:solidFill>
                          <a:latin typeface="Roboto"/>
                          <a:ea typeface="Roboto"/>
                        </a:rPr>
                        <a:t>Se</a:t>
                      </a:r>
                      <a:r>
                        <a:rPr lang="en-US" sz="1600" b="0" strike="noStrike" spc="-1" baseline="0" dirty="0">
                          <a:solidFill>
                            <a:srgbClr val="000000"/>
                          </a:solidFill>
                          <a:latin typeface="Roboto"/>
                          <a:ea typeface="Roboto"/>
                        </a:rPr>
                        <a:t> il </a:t>
                      </a:r>
                      <a:r>
                        <a:rPr lang="en-US" sz="1600" b="0" strike="noStrike" spc="-1" baseline="0" dirty="0" err="1">
                          <a:solidFill>
                            <a:srgbClr val="000000"/>
                          </a:solidFill>
                          <a:latin typeface="Roboto"/>
                          <a:ea typeface="Roboto"/>
                        </a:rPr>
                        <a:t>fornitore</a:t>
                      </a:r>
                      <a:r>
                        <a:rPr lang="en-US" sz="1600" b="0" strike="noStrike" spc="-1" baseline="0" dirty="0">
                          <a:solidFill>
                            <a:srgbClr val="000000"/>
                          </a:solidFill>
                          <a:latin typeface="Roboto"/>
                          <a:ea typeface="Roboto"/>
                        </a:rPr>
                        <a:t> è </a:t>
                      </a:r>
                      <a:r>
                        <a:rPr lang="en-US" sz="1600" b="0" strike="noStrike" spc="-1" baseline="0" dirty="0" err="1">
                          <a:solidFill>
                            <a:srgbClr val="000000"/>
                          </a:solidFill>
                          <a:latin typeface="Roboto"/>
                          <a:ea typeface="Roboto"/>
                        </a:rPr>
                        <a:t>esterno</a:t>
                      </a:r>
                      <a:r>
                        <a:rPr lang="en-US" sz="1600" b="0" strike="noStrike" spc="-1" dirty="0">
                          <a:solidFill>
                            <a:srgbClr val="000000"/>
                          </a:solidFill>
                          <a:latin typeface="Roboto"/>
                          <a:ea typeface="Roboto"/>
                        </a:rPr>
                        <a:t>: </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Punto di </a:t>
                      </a:r>
                      <a:r>
                        <a:rPr lang="en-US" sz="1600" b="0" strike="noStrike" spc="-1" dirty="0" err="1">
                          <a:solidFill>
                            <a:srgbClr val="000000"/>
                          </a:solidFill>
                          <a:latin typeface="Roboto"/>
                          <a:ea typeface="Roboto"/>
                        </a:rPr>
                        <a:t>contatto</a:t>
                      </a:r>
                      <a:r>
                        <a:rPr lang="en-US" sz="1600" b="0" strike="noStrike" spc="-1" dirty="0">
                          <a:solidFill>
                            <a:srgbClr val="000000"/>
                          </a:solidFill>
                          <a:latin typeface="Roboto"/>
                          <a:ea typeface="Roboto"/>
                        </a:rPr>
                        <a:t> con il team di </a:t>
                      </a:r>
                      <a:r>
                        <a:rPr lang="en-US" sz="1600" b="0" strike="noStrike" spc="-1" dirty="0" err="1">
                          <a:solidFill>
                            <a:srgbClr val="000000"/>
                          </a:solidFill>
                          <a:latin typeface="Roboto"/>
                          <a:ea typeface="Roboto"/>
                        </a:rPr>
                        <a:t>sviluppo</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Avvisi</a:t>
                      </a:r>
                      <a:r>
                        <a:rPr lang="en-US" sz="1600" b="0" strike="noStrike" spc="-1" dirty="0">
                          <a:solidFill>
                            <a:srgbClr val="000000"/>
                          </a:solidFill>
                          <a:latin typeface="Roboto"/>
                          <a:ea typeface="Roboto"/>
                        </a:rPr>
                        <a:t> di Copyright, attribution, </a:t>
                      </a:r>
                      <a:r>
                        <a:rPr lang="en-US" sz="1600" b="0" strike="noStrike" spc="-1" dirty="0" err="1">
                          <a:solidFill>
                            <a:srgbClr val="000000"/>
                          </a:solidFill>
                          <a:latin typeface="Roboto"/>
                          <a:ea typeface="Roboto"/>
                        </a:rPr>
                        <a:t>codice</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sorgente</a:t>
                      </a:r>
                      <a:r>
                        <a:rPr lang="en-US" sz="1600" b="0" strike="noStrike" spc="-1" dirty="0">
                          <a:solidFill>
                            <a:srgbClr val="000000"/>
                          </a:solidFill>
                          <a:latin typeface="Roboto"/>
                          <a:ea typeface="Roboto"/>
                        </a:rPr>
                        <a:t> per </a:t>
                      </a:r>
                      <a:r>
                        <a:rPr lang="en-US" sz="1600" b="0" strike="noStrike" spc="-1" dirty="0" err="1">
                          <a:solidFill>
                            <a:srgbClr val="000000"/>
                          </a:solidFill>
                          <a:latin typeface="Roboto"/>
                          <a:ea typeface="Roboto"/>
                        </a:rPr>
                        <a:t>eventuali</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modifiche</a:t>
                      </a:r>
                      <a:r>
                        <a:rPr lang="en-US" sz="1600" b="0" strike="noStrike" spc="-1" baseline="0" dirty="0">
                          <a:solidFill>
                            <a:srgbClr val="000000"/>
                          </a:solidFill>
                          <a:latin typeface="Roboto"/>
                          <a:ea typeface="Roboto"/>
                        </a:rPr>
                        <a:t> da </a:t>
                      </a:r>
                      <a:r>
                        <a:rPr lang="en-US" sz="1600" b="0" strike="noStrike" spc="-1" baseline="0" dirty="0" err="1">
                          <a:solidFill>
                            <a:srgbClr val="000000"/>
                          </a:solidFill>
                          <a:latin typeface="Roboto"/>
                          <a:ea typeface="Roboto"/>
                        </a:rPr>
                        <a:t>parte</a:t>
                      </a:r>
                      <a:r>
                        <a:rPr lang="en-US" sz="1600" b="0" strike="noStrike" spc="-1" baseline="0" dirty="0">
                          <a:solidFill>
                            <a:srgbClr val="000000"/>
                          </a:solidFill>
                          <a:latin typeface="Roboto"/>
                          <a:ea typeface="Roboto"/>
                        </a:rPr>
                        <a:t> del vendor, se </a:t>
                      </a:r>
                      <a:r>
                        <a:rPr lang="en-US" sz="1600" b="0" strike="noStrike" spc="-1" baseline="0" dirty="0" err="1">
                          <a:solidFill>
                            <a:srgbClr val="000000"/>
                          </a:solidFill>
                          <a:latin typeface="Roboto"/>
                          <a:ea typeface="Roboto"/>
                        </a:rPr>
                        <a:t>necessarie</a:t>
                      </a:r>
                      <a:r>
                        <a:rPr lang="en-US" sz="1600" b="0" strike="noStrike" spc="-1" baseline="0" dirty="0">
                          <a:solidFill>
                            <a:srgbClr val="000000"/>
                          </a:solidFill>
                          <a:latin typeface="Roboto"/>
                          <a:ea typeface="Roboto"/>
                        </a:rPr>
                        <a:t> per </a:t>
                      </a:r>
                      <a:r>
                        <a:rPr lang="en-US" sz="1600" b="0" strike="noStrike" spc="-1" baseline="0" dirty="0" err="1">
                          <a:solidFill>
                            <a:srgbClr val="000000"/>
                          </a:solidFill>
                          <a:latin typeface="Roboto"/>
                          <a:ea typeface="Roboto"/>
                        </a:rPr>
                        <a:t>soddisfare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gli</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obblighi</a:t>
                      </a:r>
                      <a:r>
                        <a:rPr lang="en-US" sz="1600" b="0" strike="noStrike" spc="-1" baseline="0" dirty="0">
                          <a:solidFill>
                            <a:srgbClr val="000000"/>
                          </a:solidFill>
                          <a:latin typeface="Roboto"/>
                          <a:ea typeface="Roboto"/>
                        </a:rPr>
                        <a:t> di </a:t>
                      </a:r>
                      <a:r>
                        <a:rPr lang="en-US" sz="1600" b="0" strike="noStrike" spc="-1" baseline="0" dirty="0" err="1">
                          <a:solidFill>
                            <a:srgbClr val="000000"/>
                          </a:solidFill>
                          <a:latin typeface="Roboto"/>
                          <a:ea typeface="Roboto"/>
                        </a:rPr>
                        <a:t>licenza</a:t>
                      </a:r>
                      <a:r>
                        <a:rPr lang="en-US" sz="1600" b="0" strike="noStrike" spc="-1" baseline="0" dirty="0">
                          <a:solidFill>
                            <a:srgbClr val="000000"/>
                          </a:solidFill>
                          <a:latin typeface="Roboto"/>
                          <a:ea typeface="Roboto"/>
                        </a:rPr>
                        <a:t>.</a:t>
                      </a:r>
                      <a:endParaRPr lang="en-US" sz="1600" b="0" strike="noStrike" spc="-1" dirty="0">
                        <a:latin typeface="Arial"/>
                      </a:endParaRPr>
                    </a:p>
                  </a:txBody>
                  <a:tcPr marL="91083" marR="91083">
                    <a:lnL w="9363" cap="flat" cmpd="sng" algn="ctr">
                      <a:solidFill>
                        <a:srgbClr val="9E9E9E"/>
                      </a:solidFill>
                      <a:prstDash val="solid"/>
                      <a:round/>
                      <a:headEnd type="none" w="med" len="med"/>
                      <a:tailEnd type="none" w="med" len="med"/>
                    </a:lnL>
                    <a:lnR w="9363" cap="flat" cmpd="sng" algn="ctr">
                      <a:solidFill>
                        <a:srgbClr val="9E9E9E"/>
                      </a:solidFill>
                      <a:prstDash val="solid"/>
                      <a:round/>
                      <a:headEnd type="none" w="med" len="med"/>
                      <a:tailEnd type="none" w="med" len="med"/>
                    </a:lnR>
                    <a:lnT w="9363" cap="flat" cmpd="sng" algn="ctr">
                      <a:solidFill>
                        <a:srgbClr val="9E9E9E"/>
                      </a:solidFill>
                      <a:prstDash val="solid"/>
                      <a:round/>
                      <a:headEnd type="none" w="med" len="med"/>
                      <a:tailEnd type="none" w="med" len="med"/>
                    </a:lnT>
                    <a:lnB w="93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98008366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46">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a:solidFill>
                  <a:srgbClr val="D2533C"/>
                </a:solidFill>
                <a:uFillTx/>
                <a:latin typeface="Roboto"/>
                <a:ea typeface="Roboto"/>
                <a:cs typeface="DejaVu Sans"/>
              </a:rPr>
              <a:t>Team di Open Source Review </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04559" y="4265283"/>
            <a:ext cx="11277002" cy="2592717"/>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en-US" sz="1600" spc="-1" dirty="0">
                <a:solidFill>
                  <a:srgbClr val="292934"/>
                </a:solidFill>
                <a:latin typeface="Roboto"/>
                <a:ea typeface="Roboto"/>
                <a:cs typeface="DejaVu Sans"/>
              </a:rPr>
              <a:t>Il team per </a:t>
            </a:r>
            <a:r>
              <a:rPr lang="en-US" sz="1600" spc="-1" dirty="0" err="1">
                <a:solidFill>
                  <a:srgbClr val="292934"/>
                </a:solidFill>
                <a:latin typeface="Roboto"/>
                <a:ea typeface="Roboto"/>
                <a:cs typeface="DejaVu Sans"/>
              </a:rPr>
              <a:t>effettuare</a:t>
            </a:r>
            <a:r>
              <a:rPr lang="en-US" sz="1600" spc="-1" dirty="0">
                <a:solidFill>
                  <a:srgbClr val="292934"/>
                </a:solidFill>
                <a:latin typeface="Roboto"/>
                <a:ea typeface="Roboto"/>
                <a:cs typeface="DejaVu Sans"/>
              </a:rPr>
              <a:t> una</a:t>
            </a:r>
            <a:r>
              <a:rPr lang="en-US" sz="1600" b="0" i="0" u="none" strike="noStrike" kern="1200" cap="none" spc="-1" baseline="0" dirty="0">
                <a:solidFill>
                  <a:srgbClr val="292934"/>
                </a:solidFill>
                <a:uFillTx/>
                <a:latin typeface="Roboto"/>
                <a:ea typeface="Roboto"/>
                <a:cs typeface="DejaVu Sans"/>
              </a:rPr>
              <a:t> Open Source Review </a:t>
            </a:r>
            <a:r>
              <a:rPr lang="it-IT" sz="1600" spc="-1" dirty="0">
                <a:solidFill>
                  <a:srgbClr val="292934"/>
                </a:solidFill>
                <a:latin typeface="Roboto"/>
                <a:ea typeface="Roboto"/>
                <a:cs typeface="DejaVu Sans"/>
              </a:rPr>
              <a:t>include i rappresentanti dell'azienda che supportano, guidano, coordinano e revisionano l'uso dell'Open Source</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Questi</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rappresentanti</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possono</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includere</a:t>
            </a:r>
            <a:r>
              <a:rPr lang="en-US" sz="1600" spc="-1" dirty="0">
                <a:solidFill>
                  <a:srgbClr val="292934"/>
                </a:solidFill>
                <a:latin typeface="Roboto"/>
                <a:ea typeface="Roboto"/>
                <a:cs typeface="DejaVu Sans"/>
              </a:rPr>
              <a:t>:</a:t>
            </a:r>
            <a:endParaRPr lang="en-US" sz="1600" b="0" i="0" u="none" strike="noStrike" kern="1200" cap="none" spc="-1" baseline="0" dirty="0">
              <a:solidFill>
                <a:srgbClr val="000000"/>
              </a:solidFill>
              <a:uFillTx/>
              <a:latin typeface="Arial"/>
              <a:ea typeface="DejaVu Sans"/>
              <a:cs typeface="DejaVu Sans"/>
            </a:endParaRPr>
          </a:p>
          <a:p>
            <a:pPr marL="182880" marR="0" lvl="0" indent="-181610" algn="l" defTabSz="457200" rtl="0" fontAlgn="auto" hangingPunct="1">
              <a:lnSpc>
                <a:spcPct val="13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1600" b="0" i="0" u="none" strike="noStrike" kern="1200" cap="none" spc="-1" baseline="0" dirty="0" err="1">
                <a:solidFill>
                  <a:srgbClr val="292934"/>
                </a:solidFill>
                <a:uFillTx/>
                <a:latin typeface="Roboto"/>
                <a:ea typeface="Roboto"/>
                <a:cs typeface="DejaVu Sans"/>
              </a:rPr>
              <a:t>Legali</a:t>
            </a:r>
            <a:r>
              <a:rPr lang="en-US" sz="1600" b="0" i="0" u="none" strike="noStrike" kern="1200" cap="none" spc="-1" baseline="0" dirty="0">
                <a:solidFill>
                  <a:srgbClr val="292934"/>
                </a:solidFill>
                <a:uFillTx/>
                <a:latin typeface="Roboto"/>
                <a:ea typeface="Roboto"/>
                <a:cs typeface="DejaVu Sans"/>
              </a:rPr>
              <a:t> per </a:t>
            </a:r>
            <a:r>
              <a:rPr lang="en-US" sz="1600" b="0" i="0" u="none" strike="noStrike" kern="1200" cap="none" spc="-1" baseline="0" dirty="0" err="1">
                <a:solidFill>
                  <a:srgbClr val="292934"/>
                </a:solidFill>
                <a:uFillTx/>
                <a:latin typeface="Roboto"/>
                <a:ea typeface="Roboto"/>
                <a:cs typeface="DejaVu Sans"/>
              </a:rPr>
              <a:t>identificare</a:t>
            </a:r>
            <a:r>
              <a:rPr lang="en-US" sz="1600" b="0" i="0" u="none" strike="noStrike" kern="1200" cap="none" spc="-1" baseline="0" dirty="0">
                <a:solidFill>
                  <a:srgbClr val="292934"/>
                </a:solidFill>
                <a:uFillTx/>
                <a:latin typeface="Roboto"/>
                <a:ea typeface="Roboto"/>
                <a:cs typeface="DejaVu Sans"/>
              </a:rPr>
              <a:t> e </a:t>
            </a:r>
            <a:r>
              <a:rPr lang="en-US" sz="1600" b="0" i="0" u="none" strike="noStrike" kern="1200" cap="none" spc="-1" baseline="0" dirty="0" err="1">
                <a:solidFill>
                  <a:srgbClr val="292934"/>
                </a:solidFill>
                <a:uFillTx/>
                <a:latin typeface="Roboto"/>
                <a:ea typeface="Roboto"/>
                <a:cs typeface="DejaVu Sans"/>
              </a:rPr>
              <a:t>valutare</a:t>
            </a:r>
            <a:r>
              <a:rPr lang="en-US" sz="1600" b="0" i="0" u="none" strike="noStrike" kern="1200" cap="none" spc="-1" baseline="0" dirty="0">
                <a:solidFill>
                  <a:srgbClr val="292934"/>
                </a:solidFill>
                <a:uFillTx/>
                <a:latin typeface="Roboto"/>
                <a:ea typeface="Roboto"/>
                <a:cs typeface="DejaVu Sans"/>
              </a:rPr>
              <a:t> </a:t>
            </a:r>
            <a:r>
              <a:rPr lang="en-US" sz="1600" b="0" i="0" u="none" strike="noStrike" kern="1200" cap="none" spc="-1" baseline="0" dirty="0" err="1">
                <a:solidFill>
                  <a:srgbClr val="292934"/>
                </a:solidFill>
                <a:uFillTx/>
                <a:latin typeface="Roboto"/>
                <a:ea typeface="Roboto"/>
                <a:cs typeface="DejaVu Sans"/>
              </a:rPr>
              <a:t>gli</a:t>
            </a:r>
            <a:r>
              <a:rPr lang="en-US" sz="1600" b="0" i="0" u="none" strike="noStrike" kern="1200" cap="none" spc="-1" baseline="0" dirty="0">
                <a:solidFill>
                  <a:srgbClr val="292934"/>
                </a:solidFill>
                <a:uFillTx/>
                <a:latin typeface="Roboto"/>
                <a:ea typeface="Roboto"/>
                <a:cs typeface="DejaVu Sans"/>
              </a:rPr>
              <a:t> </a:t>
            </a:r>
            <a:r>
              <a:rPr lang="en-US" sz="1600" b="0" i="0" u="none" strike="noStrike" kern="1200" cap="none" spc="-1" baseline="0" dirty="0" err="1">
                <a:solidFill>
                  <a:srgbClr val="292934"/>
                </a:solidFill>
                <a:uFillTx/>
                <a:latin typeface="Roboto"/>
                <a:ea typeface="Roboto"/>
                <a:cs typeface="DejaVu Sans"/>
              </a:rPr>
              <a:t>obblighi</a:t>
            </a:r>
            <a:r>
              <a:rPr lang="en-US" sz="1600" b="0" i="0" u="none" strike="noStrike" kern="1200" cap="none" spc="-1" dirty="0">
                <a:solidFill>
                  <a:srgbClr val="292934"/>
                </a:solidFill>
                <a:uFillTx/>
                <a:latin typeface="Roboto"/>
                <a:ea typeface="Roboto"/>
                <a:cs typeface="DejaVu Sans"/>
              </a:rPr>
              <a:t> </a:t>
            </a:r>
            <a:r>
              <a:rPr lang="en-US" sz="1600" b="0" i="0" u="none" strike="noStrike" kern="1200" cap="none" spc="-1" dirty="0" err="1">
                <a:solidFill>
                  <a:srgbClr val="292934"/>
                </a:solidFill>
                <a:uFillTx/>
                <a:latin typeface="Roboto"/>
                <a:ea typeface="Roboto"/>
                <a:cs typeface="DejaVu Sans"/>
              </a:rPr>
              <a:t>delle</a:t>
            </a:r>
            <a:r>
              <a:rPr lang="en-US" sz="1600" b="0" i="0" u="none" strike="noStrike" kern="1200" cap="none" spc="-1" dirty="0">
                <a:solidFill>
                  <a:srgbClr val="292934"/>
                </a:solidFill>
                <a:uFillTx/>
                <a:latin typeface="Roboto"/>
                <a:ea typeface="Roboto"/>
                <a:cs typeface="DejaVu Sans"/>
              </a:rPr>
              <a:t> </a:t>
            </a:r>
            <a:r>
              <a:rPr lang="en-US" sz="1600" b="0" i="0" u="none" strike="noStrike" kern="1200" cap="none" spc="-1" dirty="0" err="1">
                <a:solidFill>
                  <a:srgbClr val="292934"/>
                </a:solidFill>
                <a:uFillTx/>
                <a:latin typeface="Roboto"/>
                <a:ea typeface="Roboto"/>
                <a:cs typeface="DejaVu Sans"/>
              </a:rPr>
              <a:t>licenze</a:t>
            </a:r>
            <a:endParaRPr lang="en-US" sz="1600" b="0" i="0" u="none" strike="noStrike" kern="1200" cap="none" spc="-1" baseline="0" dirty="0">
              <a:solidFill>
                <a:srgbClr val="000000"/>
              </a:solidFill>
              <a:uFillTx/>
              <a:latin typeface="Arial"/>
              <a:ea typeface="DejaVu Sans"/>
              <a:cs typeface="DejaVu Sans"/>
            </a:endParaRPr>
          </a:p>
          <a:p>
            <a:pPr marL="182880" indent="-181610" defTabSz="457200">
              <a:lnSpc>
                <a:spcPct val="130000"/>
              </a:lnSpc>
              <a:spcBef>
                <a:spcPts val="400"/>
              </a:spcBef>
              <a:buClr>
                <a:srgbClr val="93A299"/>
              </a:buClr>
              <a:buSzPct val="85000"/>
              <a:buFont typeface="Arial"/>
              <a:buChar char="•"/>
              <a:defRPr sz="1800" b="0" i="0" u="none" strike="noStrike" kern="0" cap="none" spc="0" baseline="0">
                <a:solidFill>
                  <a:srgbClr val="000000"/>
                </a:solidFill>
                <a:uFillTx/>
              </a:defRPr>
            </a:pPr>
            <a:r>
              <a:rPr lang="it-IT" sz="1600" spc="-1" dirty="0">
                <a:solidFill>
                  <a:srgbClr val="292934"/>
                </a:solidFill>
                <a:latin typeface="Roboto"/>
                <a:ea typeface="Roboto"/>
                <a:cs typeface="DejaVu Sans"/>
              </a:rPr>
              <a:t>Strumento di supporto per la scansione del codice sorgente e per identificare e monitorare l'utilizzo dell'Open Source</a:t>
            </a:r>
          </a:p>
          <a:p>
            <a:pPr marL="182880" indent="-181610" defTabSz="457200">
              <a:lnSpc>
                <a:spcPct val="130000"/>
              </a:lnSpc>
              <a:spcBef>
                <a:spcPts val="400"/>
              </a:spcBef>
              <a:buClr>
                <a:srgbClr val="93A299"/>
              </a:buClr>
              <a:buSzPct val="85000"/>
              <a:buFont typeface="Arial"/>
              <a:buChar char="•"/>
              <a:defRPr sz="1800" b="0" i="0" u="none" strike="noStrike" kern="0" cap="none" spc="0" baseline="0">
                <a:solidFill>
                  <a:srgbClr val="000000"/>
                </a:solidFill>
                <a:uFillTx/>
              </a:defRPr>
            </a:pPr>
            <a:r>
              <a:rPr lang="it-IT" sz="1600" spc="-1" dirty="0">
                <a:solidFill>
                  <a:srgbClr val="292934"/>
                </a:solidFill>
                <a:latin typeface="Roboto"/>
                <a:ea typeface="Roboto"/>
                <a:cs typeface="DejaVu Sans"/>
              </a:rPr>
              <a:t>Ingegneri specialisti che hanno a che fare con interessi di business, licenze commerciali, conformità all'esportazione, ecc., i quali possono essere influenzati dall'uso dell'Open Source</a:t>
            </a:r>
            <a:endParaRPr lang="en-US" sz="1600" b="0" i="0" u="none" strike="noStrike" kern="1200" cap="none" spc="-1" baseline="0" dirty="0">
              <a:solidFill>
                <a:srgbClr val="000000"/>
              </a:solidFill>
              <a:uFillTx/>
              <a:latin typeface="Arial"/>
              <a:ea typeface="DejaVu Sans"/>
              <a:cs typeface="DejaVu Sans"/>
            </a:endParaRPr>
          </a:p>
        </p:txBody>
      </p:sp>
      <p:pic>
        <p:nvPicPr>
          <p:cNvPr id="4" name="Shape 391"/>
          <p:cNvPicPr>
            <a:picLocks noChangeAspect="1"/>
          </p:cNvPicPr>
          <p:nvPr/>
        </p:nvPicPr>
        <p:blipFill>
          <a:blip r:embed="rId3"/>
          <a:stretch>
            <a:fillRect/>
          </a:stretch>
        </p:blipFill>
        <p:spPr>
          <a:xfrm>
            <a:off x="3959278" y="1402918"/>
            <a:ext cx="4272122" cy="1459437"/>
          </a:xfrm>
          <a:prstGeom prst="rect">
            <a:avLst/>
          </a:prstGeom>
          <a:noFill/>
          <a:ln cap="flat">
            <a:noFill/>
          </a:ln>
        </p:spPr>
      </p:pic>
      <p:sp>
        <p:nvSpPr>
          <p:cNvPr id="5" name="CustomShape 3"/>
          <p:cNvSpPr/>
          <p:nvPr/>
        </p:nvSpPr>
        <p:spPr>
          <a:xfrm>
            <a:off x="4633923" y="2031842"/>
            <a:ext cx="2737795" cy="829443"/>
          </a:xfrm>
          <a:prstGeom prst="rect">
            <a:avLst/>
          </a:prstGeom>
          <a:noFill/>
          <a:ln cap="flat">
            <a:noFill/>
            <a:prstDash val="solid"/>
          </a:ln>
        </p:spPr>
        <p:txBody>
          <a:bodyPr vert="horz" wrap="square" lIns="90004" tIns="44997" rIns="90004" bIns="44997" anchor="t" anchorCtr="1" compatLnSpc="1">
            <a:noAutofit/>
          </a:bodyPr>
          <a:lstStyle/>
          <a:p>
            <a:pPr algn="ctr" defTabSz="457200">
              <a:defRPr sz="1800" b="0" i="0" u="none" strike="noStrike" kern="0" cap="none" spc="0" baseline="0">
                <a:solidFill>
                  <a:srgbClr val="000000"/>
                </a:solidFill>
                <a:uFillTx/>
              </a:defRPr>
            </a:pPr>
            <a:r>
              <a:rPr lang="it-IT" sz="2400" b="1" spc="-1" dirty="0">
                <a:solidFill>
                  <a:srgbClr val="808080"/>
                </a:solidFill>
                <a:latin typeface="Roboto"/>
                <a:ea typeface="Roboto"/>
                <a:cs typeface="DejaVu Sans"/>
              </a:rPr>
              <a:t>Avviare una  Open Source review</a:t>
            </a:r>
            <a:endParaRPr lang="en-US" sz="2400" spc="-1" dirty="0">
              <a:solidFill>
                <a:srgbClr val="000000"/>
              </a:solidFill>
              <a:latin typeface="Arial"/>
              <a:ea typeface="DejaVu Sans"/>
              <a:cs typeface="DejaVu Sans"/>
            </a:endParaRPr>
          </a:p>
        </p:txBody>
      </p:sp>
      <p:pic>
        <p:nvPicPr>
          <p:cNvPr id="6" name="Shape 393"/>
          <p:cNvPicPr>
            <a:picLocks noChangeAspect="1"/>
          </p:cNvPicPr>
          <p:nvPr/>
        </p:nvPicPr>
        <p:blipFill>
          <a:blip r:embed="rId4"/>
          <a:stretch>
            <a:fillRect/>
          </a:stretch>
        </p:blipFill>
        <p:spPr>
          <a:xfrm>
            <a:off x="3325681" y="2984400"/>
            <a:ext cx="658084" cy="1298164"/>
          </a:xfrm>
          <a:prstGeom prst="rect">
            <a:avLst/>
          </a:prstGeom>
          <a:noFill/>
          <a:ln cap="flat">
            <a:noFill/>
          </a:ln>
        </p:spPr>
      </p:pic>
      <p:grpSp>
        <p:nvGrpSpPr>
          <p:cNvPr id="7" name="Group 4"/>
          <p:cNvGrpSpPr/>
          <p:nvPr/>
        </p:nvGrpSpPr>
        <p:grpSpPr>
          <a:xfrm>
            <a:off x="1873084" y="2984400"/>
            <a:ext cx="1425951" cy="1211762"/>
            <a:chOff x="1873084" y="2984400"/>
            <a:chExt cx="1425951" cy="1211762"/>
          </a:xfrm>
        </p:grpSpPr>
        <p:grpSp>
          <p:nvGrpSpPr>
            <p:cNvPr id="8" name="Group 5"/>
            <p:cNvGrpSpPr/>
            <p:nvPr/>
          </p:nvGrpSpPr>
          <p:grpSpPr>
            <a:xfrm>
              <a:off x="1873084" y="2984400"/>
              <a:ext cx="1425951" cy="770400"/>
              <a:chOff x="1873084" y="2984400"/>
              <a:chExt cx="1425951" cy="770400"/>
            </a:xfrm>
          </p:grpSpPr>
          <p:sp>
            <p:nvSpPr>
              <p:cNvPr id="9" name="CustomShape 6"/>
              <p:cNvSpPr/>
              <p:nvPr/>
            </p:nvSpPr>
            <p:spPr>
              <a:xfrm>
                <a:off x="1873084" y="3478679"/>
                <a:ext cx="1366918"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Product Manager</a:t>
                </a:r>
                <a:endParaRPr lang="en-US" sz="1000" b="0" i="0" u="none" strike="noStrike" kern="1200" cap="none" spc="-1" baseline="0">
                  <a:solidFill>
                    <a:srgbClr val="000000"/>
                  </a:solidFill>
                  <a:uFillTx/>
                  <a:latin typeface="Arial"/>
                  <a:ea typeface="DejaVu Sans"/>
                  <a:cs typeface="DejaVu Sans"/>
                </a:endParaRPr>
              </a:p>
            </p:txBody>
          </p:sp>
          <p:sp>
            <p:nvSpPr>
              <p:cNvPr id="10" name="CustomShape 7"/>
              <p:cNvSpPr/>
              <p:nvPr/>
            </p:nvSpPr>
            <p:spPr>
              <a:xfrm>
                <a:off x="1877756" y="2984400"/>
                <a:ext cx="142127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Program Manager</a:t>
                </a:r>
                <a:endParaRPr lang="en-US" sz="1000" b="0" i="0" u="none" strike="noStrike" kern="1200" cap="none" spc="-1" baseline="0">
                  <a:solidFill>
                    <a:srgbClr val="000000"/>
                  </a:solidFill>
                  <a:uFillTx/>
                  <a:latin typeface="Arial"/>
                  <a:ea typeface="DejaVu Sans"/>
                  <a:cs typeface="DejaVu Sans"/>
                </a:endParaRPr>
              </a:p>
            </p:txBody>
          </p:sp>
        </p:grpSp>
        <p:sp>
          <p:nvSpPr>
            <p:cNvPr id="11" name="CustomShape 8"/>
            <p:cNvSpPr/>
            <p:nvPr/>
          </p:nvSpPr>
          <p:spPr>
            <a:xfrm>
              <a:off x="2421358" y="3920041"/>
              <a:ext cx="818644"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 Engineer</a:t>
              </a:r>
              <a:endParaRPr lang="en-US" sz="1000" b="0" i="0" u="none" strike="noStrike" kern="1200" cap="none" spc="-1" baseline="0">
                <a:solidFill>
                  <a:srgbClr val="000000"/>
                </a:solidFill>
                <a:uFillTx/>
                <a:latin typeface="Arial"/>
                <a:ea typeface="DejaVu Sans"/>
                <a:cs typeface="DejaVu Sans"/>
              </a:endParaRPr>
            </a:p>
          </p:txBody>
        </p:sp>
      </p:grpSp>
      <p:pic>
        <p:nvPicPr>
          <p:cNvPr id="12" name="Shape 399"/>
          <p:cNvPicPr>
            <a:picLocks noChangeAspect="1"/>
          </p:cNvPicPr>
          <p:nvPr/>
        </p:nvPicPr>
        <p:blipFill>
          <a:blip r:embed="rId5"/>
          <a:stretch>
            <a:fillRect/>
          </a:stretch>
        </p:blipFill>
        <p:spPr>
          <a:xfrm>
            <a:off x="8772479" y="2797561"/>
            <a:ext cx="659520" cy="1301035"/>
          </a:xfrm>
          <a:prstGeom prst="rect">
            <a:avLst/>
          </a:prstGeom>
          <a:noFill/>
          <a:ln cap="flat">
            <a:noFill/>
          </a:ln>
        </p:spPr>
      </p:pic>
      <p:pic>
        <p:nvPicPr>
          <p:cNvPr id="13" name="Shape 400"/>
          <p:cNvPicPr>
            <a:picLocks noChangeAspect="1"/>
          </p:cNvPicPr>
          <p:nvPr/>
        </p:nvPicPr>
        <p:blipFill>
          <a:blip r:embed="rId6"/>
          <a:stretch>
            <a:fillRect/>
          </a:stretch>
        </p:blipFill>
        <p:spPr>
          <a:xfrm>
            <a:off x="7821356" y="2797561"/>
            <a:ext cx="659520" cy="1301035"/>
          </a:xfrm>
          <a:prstGeom prst="rect">
            <a:avLst/>
          </a:prstGeom>
          <a:noFill/>
          <a:ln cap="flat">
            <a:noFill/>
          </a:ln>
        </p:spPr>
      </p:pic>
      <p:pic>
        <p:nvPicPr>
          <p:cNvPr id="14" name="Shape 401"/>
          <p:cNvPicPr>
            <a:picLocks noChangeAspect="1"/>
          </p:cNvPicPr>
          <p:nvPr/>
        </p:nvPicPr>
        <p:blipFill>
          <a:blip r:embed="rId7"/>
          <a:stretch>
            <a:fillRect/>
          </a:stretch>
        </p:blipFill>
        <p:spPr>
          <a:xfrm>
            <a:off x="9846716" y="2797561"/>
            <a:ext cx="659520" cy="1301035"/>
          </a:xfrm>
          <a:prstGeom prst="rect">
            <a:avLst/>
          </a:prstGeom>
          <a:noFill/>
          <a:ln cap="flat">
            <a:noFill/>
          </a:ln>
        </p:spPr>
      </p:pic>
      <p:sp>
        <p:nvSpPr>
          <p:cNvPr id="15" name="CustomShape 9"/>
          <p:cNvSpPr/>
          <p:nvPr/>
        </p:nvSpPr>
        <p:spPr>
          <a:xfrm>
            <a:off x="7901641" y="4138921"/>
            <a:ext cx="555836"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dirty="0">
                <a:solidFill>
                  <a:srgbClr val="333333"/>
                </a:solidFill>
                <a:uFillTx/>
                <a:latin typeface="Roboto"/>
                <a:ea typeface="Roboto"/>
                <a:cs typeface="DejaVu Sans"/>
              </a:rPr>
              <a:t>Legal</a:t>
            </a:r>
            <a:endParaRPr lang="en-US" sz="1000" b="0" i="0" u="none" strike="noStrike" kern="1200" cap="none" spc="-1" baseline="0" dirty="0">
              <a:solidFill>
                <a:srgbClr val="000000"/>
              </a:solidFill>
              <a:uFillTx/>
              <a:latin typeface="Arial"/>
              <a:ea typeface="DejaVu Sans"/>
              <a:cs typeface="DejaVu Sans"/>
            </a:endParaRPr>
          </a:p>
        </p:txBody>
      </p:sp>
      <p:sp>
        <p:nvSpPr>
          <p:cNvPr id="16" name="CustomShape 10"/>
          <p:cNvSpPr/>
          <p:nvPr/>
        </p:nvSpPr>
        <p:spPr>
          <a:xfrm>
            <a:off x="8576998" y="4141802"/>
            <a:ext cx="81719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Scanning</a:t>
            </a:r>
            <a:endParaRPr lang="en-US" sz="1000" b="0" i="0" u="none" strike="noStrike" kern="1200" cap="none" spc="-1" baseline="0">
              <a:solidFill>
                <a:srgbClr val="000000"/>
              </a:solidFill>
              <a:uFillTx/>
              <a:latin typeface="Arial"/>
              <a:ea typeface="DejaVu Sans"/>
              <a:cs typeface="DejaVu Sans"/>
            </a:endParaRPr>
          </a:p>
        </p:txBody>
      </p:sp>
      <p:sp>
        <p:nvSpPr>
          <p:cNvPr id="17" name="CustomShape 11"/>
          <p:cNvSpPr/>
          <p:nvPr/>
        </p:nvSpPr>
        <p:spPr>
          <a:xfrm>
            <a:off x="9467999" y="4141802"/>
            <a:ext cx="945361" cy="277200"/>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Specialists</a:t>
            </a:r>
            <a:endParaRPr lang="en-US" sz="1000" b="0" i="0" u="none" strike="noStrike" kern="1200" cap="none" spc="-1" baseline="0">
              <a:solidFill>
                <a:srgbClr val="000000"/>
              </a:solidFill>
              <a:uFillTx/>
              <a:latin typeface="Arial"/>
              <a:ea typeface="DejaVu Sans"/>
              <a:cs typeface="DejaVu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Analisi dell'utilizzo Open Source proposto</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04559" y="3756058"/>
            <a:ext cx="11277002" cy="2953082"/>
          </a:xfrm>
          <a:prstGeom prst="rect">
            <a:avLst/>
          </a:prstGeom>
          <a:noFill/>
          <a:ln cap="flat">
            <a:noFill/>
            <a:prstDash val="solid"/>
          </a:ln>
        </p:spPr>
        <p:txBody>
          <a:bodyPr vert="horz" wrap="square" lIns="90004" tIns="44997" rIns="90004" bIns="44997" anchor="t" anchorCtr="0" compatLnSpc="1">
            <a:noAutofit/>
          </a:bodyPr>
          <a:lstStyle/>
          <a:p>
            <a:pPr defTabSz="457200">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Il team di Open Source review dovrebbe valutare le informazioni raccolte prima di fornire indicazioni sui problemi. Ciò può includere la scansione del codice per confermare l'accuratezza delle informazioni.</a:t>
            </a:r>
          </a:p>
          <a:p>
            <a:pPr lvl="0" defTabSz="457200">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a:p>
            <a:pPr defTabSz="457200">
              <a:spcBef>
                <a:spcPts val="400"/>
              </a:spcBef>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Il team di Open Source review dovrebbe </a:t>
            </a:r>
            <a:r>
              <a:rPr lang="en-US" sz="2000" b="0" i="0" u="none" strike="noStrike" kern="1200" cap="none" spc="-1" baseline="0" dirty="0" err="1">
                <a:solidFill>
                  <a:srgbClr val="292934"/>
                </a:solidFill>
                <a:uFillTx/>
                <a:latin typeface="Roboto"/>
                <a:ea typeface="Roboto"/>
                <a:cs typeface="DejaVu Sans"/>
              </a:rPr>
              <a:t>considerare</a:t>
            </a:r>
            <a:r>
              <a:rPr lang="en-US" sz="2000" spc="-1" dirty="0">
                <a:solidFill>
                  <a:srgbClr val="292934"/>
                </a:solidFill>
                <a:latin typeface="Roboto"/>
                <a:ea typeface="Roboto"/>
                <a:cs typeface="DejaVu Sans"/>
              </a:rPr>
              <a:t> </a:t>
            </a:r>
            <a:r>
              <a:rPr lang="en-US" sz="2000" kern="0" spc="-1" dirty="0" err="1">
                <a:solidFill>
                  <a:srgbClr val="292934"/>
                </a:solidFill>
                <a:latin typeface="Roboto"/>
                <a:ea typeface="Roboto"/>
                <a:cs typeface="DejaVu Sans"/>
              </a:rPr>
              <a:t>quanto</a:t>
            </a:r>
            <a:r>
              <a:rPr lang="en-US" sz="2000" kern="0" spc="-1" dirty="0">
                <a:solidFill>
                  <a:srgbClr val="292934"/>
                </a:solidFill>
                <a:latin typeface="Roboto"/>
                <a:ea typeface="Roboto"/>
                <a:cs typeface="DejaVu Sans"/>
              </a:rPr>
              <a:t> segue</a:t>
            </a:r>
            <a:r>
              <a:rPr lang="en-US" sz="2000" b="0" i="0"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a:p>
            <a:pPr marL="182880" lvl="0" indent="-181610"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Il codice e le informazioni associate sono completi, coerenti e accurati</a:t>
            </a:r>
            <a:r>
              <a:rPr lang="en-US" sz="2000" b="0" i="0"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a:p>
            <a:pPr marL="182880" indent="-181610"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La licenza dichiarata corrisponde a ciò che è contenuto nel codice</a:t>
            </a:r>
            <a:r>
              <a:rPr lang="en-US" sz="2000" b="0" i="0"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a:p>
            <a:pPr marL="182880" indent="-181610"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La licenza consente l'utilizzo con altri componenti del software</a:t>
            </a:r>
            <a:r>
              <a:rPr lang="en-US" sz="2000" spc="-1" dirty="0">
                <a:solidFill>
                  <a:srgbClr val="292934"/>
                </a:solidFill>
                <a:latin typeface="Roboto"/>
                <a:ea typeface="Roboto"/>
                <a:cs typeface="DejaVu Sans"/>
              </a:rPr>
              <a:t>? </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0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p:txBody>
      </p:sp>
      <p:pic>
        <p:nvPicPr>
          <p:cNvPr id="4" name="Shape 412"/>
          <p:cNvPicPr>
            <a:picLocks noChangeAspect="1"/>
          </p:cNvPicPr>
          <p:nvPr/>
        </p:nvPicPr>
        <p:blipFill>
          <a:blip r:embed="rId3"/>
          <a:stretch>
            <a:fillRect/>
          </a:stretch>
        </p:blipFill>
        <p:spPr>
          <a:xfrm>
            <a:off x="5709595" y="1916637"/>
            <a:ext cx="659520" cy="1301035"/>
          </a:xfrm>
          <a:prstGeom prst="rect">
            <a:avLst/>
          </a:prstGeom>
          <a:noFill/>
          <a:ln cap="flat">
            <a:noFill/>
          </a:ln>
        </p:spPr>
      </p:pic>
      <p:pic>
        <p:nvPicPr>
          <p:cNvPr id="5" name="Shape 413"/>
          <p:cNvPicPr>
            <a:picLocks noChangeAspect="1"/>
          </p:cNvPicPr>
          <p:nvPr/>
        </p:nvPicPr>
        <p:blipFill>
          <a:blip r:embed="rId4"/>
          <a:stretch>
            <a:fillRect/>
          </a:stretch>
        </p:blipFill>
        <p:spPr>
          <a:xfrm>
            <a:off x="4998604" y="1916637"/>
            <a:ext cx="659520" cy="1301035"/>
          </a:xfrm>
          <a:prstGeom prst="rect">
            <a:avLst/>
          </a:prstGeom>
          <a:noFill/>
          <a:ln cap="flat">
            <a:noFill/>
          </a:ln>
        </p:spPr>
      </p:pic>
      <p:pic>
        <p:nvPicPr>
          <p:cNvPr id="6" name="Shape 414"/>
          <p:cNvPicPr>
            <a:picLocks noChangeAspect="1"/>
          </p:cNvPicPr>
          <p:nvPr/>
        </p:nvPicPr>
        <p:blipFill>
          <a:blip r:embed="rId5"/>
          <a:stretch>
            <a:fillRect/>
          </a:stretch>
        </p:blipFill>
        <p:spPr>
          <a:xfrm>
            <a:off x="6503039" y="1916637"/>
            <a:ext cx="659520" cy="1301035"/>
          </a:xfrm>
          <a:prstGeom prst="rect">
            <a:avLst/>
          </a:prstGeom>
          <a:noFill/>
          <a:ln cap="flat">
            <a:noFill/>
          </a:ln>
        </p:spPr>
      </p:pic>
      <p:sp>
        <p:nvSpPr>
          <p:cNvPr id="7" name="CustomShape 3"/>
          <p:cNvSpPr/>
          <p:nvPr/>
        </p:nvSpPr>
        <p:spPr>
          <a:xfrm>
            <a:off x="5023439" y="3237478"/>
            <a:ext cx="555836"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Legal</a:t>
            </a:r>
            <a:endParaRPr lang="en-US" sz="1050" b="0" i="0" u="none" strike="noStrike" kern="1200" cap="none" spc="-1" baseline="0">
              <a:solidFill>
                <a:srgbClr val="000000"/>
              </a:solidFill>
              <a:uFillTx/>
              <a:latin typeface="Arial"/>
              <a:ea typeface="DejaVu Sans"/>
              <a:cs typeface="DejaVu Sans"/>
            </a:endParaRPr>
          </a:p>
        </p:txBody>
      </p:sp>
      <p:sp>
        <p:nvSpPr>
          <p:cNvPr id="8" name="CustomShape 4"/>
          <p:cNvSpPr/>
          <p:nvPr/>
        </p:nvSpPr>
        <p:spPr>
          <a:xfrm>
            <a:off x="5563803" y="3242517"/>
            <a:ext cx="81719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Scanning</a:t>
            </a:r>
            <a:endParaRPr lang="en-US" sz="1000" b="0" i="0" u="none" strike="noStrike" kern="1200" cap="none" spc="-1" baseline="0">
              <a:solidFill>
                <a:srgbClr val="000000"/>
              </a:solidFill>
              <a:uFillTx/>
              <a:latin typeface="Arial"/>
              <a:ea typeface="DejaVu Sans"/>
              <a:cs typeface="DejaVu Sans"/>
            </a:endParaRPr>
          </a:p>
        </p:txBody>
      </p:sp>
      <p:sp>
        <p:nvSpPr>
          <p:cNvPr id="9" name="CustomShape 5"/>
          <p:cNvSpPr/>
          <p:nvPr/>
        </p:nvSpPr>
        <p:spPr>
          <a:xfrm>
            <a:off x="6312240" y="3242517"/>
            <a:ext cx="927722"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Specialists</a:t>
            </a:r>
            <a:endParaRPr lang="en-US" sz="1050" b="0" i="0" u="none" strike="noStrike" kern="1200" cap="none" spc="-1" baseline="0">
              <a:solidFill>
                <a:srgbClr val="000000"/>
              </a:solidFill>
              <a:uFillTx/>
              <a:latin typeface="Arial"/>
              <a:ea typeface="DejaVu Sans"/>
              <a:cs typeface="DejaVu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spc="-1" dirty="0">
                <a:solidFill>
                  <a:srgbClr val="D2533C"/>
                </a:solidFill>
                <a:latin typeface="Roboto"/>
                <a:ea typeface="DejaVu Sans"/>
                <a:cs typeface="DejaVu Sans"/>
              </a:rPr>
              <a:t>Tool di </a:t>
            </a:r>
            <a:r>
              <a:rPr lang="en-US" sz="4000" spc="-1" dirty="0" err="1">
                <a:solidFill>
                  <a:srgbClr val="D2533C"/>
                </a:solidFill>
                <a:latin typeface="Roboto"/>
                <a:ea typeface="DejaVu Sans"/>
                <a:cs typeface="DejaVu Sans"/>
              </a:rPr>
              <a:t>scansione</a:t>
            </a:r>
            <a:r>
              <a:rPr lang="en-US" sz="4000" spc="-1" dirty="0">
                <a:solidFill>
                  <a:srgbClr val="D2533C"/>
                </a:solidFill>
                <a:latin typeface="Roboto"/>
                <a:ea typeface="DejaVu Sans"/>
                <a:cs typeface="DejaVu Sans"/>
              </a:rPr>
              <a:t> del </a:t>
            </a:r>
            <a:r>
              <a:rPr lang="en-US" sz="4000" spc="-1" dirty="0" err="1">
                <a:solidFill>
                  <a:srgbClr val="D2533C"/>
                </a:solidFill>
                <a:latin typeface="Roboto"/>
                <a:ea typeface="DejaVu Sans"/>
                <a:cs typeface="DejaVu Sans"/>
              </a:rPr>
              <a:t>codice</a:t>
            </a:r>
            <a:r>
              <a:rPr lang="en-US" sz="4000" spc="-1" dirty="0">
                <a:solidFill>
                  <a:srgbClr val="D2533C"/>
                </a:solidFill>
                <a:latin typeface="Roboto"/>
                <a:ea typeface="DejaVu Sans"/>
                <a:cs typeface="DejaVu Sans"/>
              </a:rPr>
              <a:t> </a:t>
            </a:r>
            <a:r>
              <a:rPr lang="en-US" sz="4000" spc="-1" dirty="0" err="1">
                <a:solidFill>
                  <a:srgbClr val="D2533C"/>
                </a:solidFill>
                <a:latin typeface="Roboto"/>
                <a:ea typeface="DejaVu Sans"/>
                <a:cs typeface="DejaVu Sans"/>
              </a:rPr>
              <a:t>sorgente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23163" y="1600200"/>
            <a:ext cx="10945084" cy="4952161"/>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Ci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differenti</a:t>
            </a:r>
            <a:r>
              <a:rPr lang="en-US" sz="2400" b="0" i="0" u="none" strike="noStrike" kern="1200" cap="none" spc="-1" baseline="0" dirty="0">
                <a:solidFill>
                  <a:srgbClr val="292934"/>
                </a:solidFill>
                <a:uFillTx/>
                <a:latin typeface="Roboto"/>
                <a:ea typeface="Roboto"/>
                <a:cs typeface="DejaVu Sans"/>
              </a:rPr>
              <a:t> tool </a:t>
            </a:r>
            <a:r>
              <a:rPr lang="en-US" sz="2400" b="0" i="0" u="none" strike="noStrike" kern="1200" cap="none" spc="-1" baseline="0" dirty="0" err="1">
                <a:solidFill>
                  <a:srgbClr val="292934"/>
                </a:solidFill>
                <a:uFillTx/>
                <a:latin typeface="Roboto"/>
                <a:ea typeface="Roboto"/>
                <a:cs typeface="DejaVu Sans"/>
              </a:rPr>
              <a:t>automatizzati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ed</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adatti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alla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scansione</a:t>
            </a:r>
            <a:r>
              <a:rPr lang="en-US" sz="2400" spc="-1" dirty="0">
                <a:solidFill>
                  <a:srgbClr val="292934"/>
                </a:solidFill>
                <a:latin typeface="Roboto"/>
                <a:ea typeface="Roboto"/>
                <a:cs typeface="DejaVu Sans"/>
              </a:rPr>
              <a:t> del </a:t>
            </a:r>
            <a:r>
              <a:rPr lang="en-US" sz="2400" spc="-1" dirty="0" err="1">
                <a:solidFill>
                  <a:srgbClr val="292934"/>
                </a:solidFill>
                <a:latin typeface="Roboto"/>
                <a:ea typeface="Roboto"/>
                <a:cs typeface="DejaVu Sans"/>
              </a:rPr>
              <a:t>codice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sorgente</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Tutte le soluzioni soddisfano esigenze specifiche e, per questo motivo, nessuna risolverà tutte le possibili sfide</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 aziende scelgono la soluzione più adatta alla loro specifica area di mercato e prodotto</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b="0" i="0" u="none" strike="noStrike" kern="1200" cap="none" spc="-1" baseline="0" dirty="0">
                <a:solidFill>
                  <a:srgbClr val="292934"/>
                </a:solidFill>
                <a:uFillTx/>
                <a:latin typeface="Roboto"/>
                <a:ea typeface="Roboto"/>
                <a:cs typeface="DejaVu Sans"/>
              </a:rPr>
              <a:t>Molte aziende utilizzano </a:t>
            </a:r>
            <a:r>
              <a:rPr lang="it-IT" sz="2400" b="0" i="0" u="none" strike="noStrike" kern="1200" cap="none" spc="-1" baseline="0" dirty="0" err="1">
                <a:solidFill>
                  <a:srgbClr val="292934"/>
                </a:solidFill>
                <a:uFillTx/>
                <a:latin typeface="Roboto"/>
                <a:ea typeface="Roboto"/>
                <a:cs typeface="DejaVu Sans"/>
              </a:rPr>
              <a:t>tool</a:t>
            </a:r>
            <a:r>
              <a:rPr lang="it-IT" sz="2400" b="0" i="0" u="none" strike="noStrike" kern="1200" cap="none" spc="-1" baseline="0" dirty="0">
                <a:solidFill>
                  <a:srgbClr val="292934"/>
                </a:solidFill>
                <a:uFillTx/>
                <a:latin typeface="Roboto"/>
                <a:ea typeface="Roboto"/>
                <a:cs typeface="DejaVu Sans"/>
              </a:rPr>
              <a:t> automatizzati e revisioni manuali</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Un buon esempio di strumento di scansione del codice sorgente disponibile gratuitamente è </a:t>
            </a:r>
            <a:r>
              <a:rPr lang="it-IT" sz="2400" spc="-1" dirty="0" err="1">
                <a:solidFill>
                  <a:srgbClr val="292934"/>
                </a:solidFill>
                <a:latin typeface="Roboto"/>
                <a:ea typeface="Roboto"/>
                <a:cs typeface="DejaVu Sans"/>
              </a:rPr>
              <a:t>FOSSology</a:t>
            </a:r>
            <a:r>
              <a:rPr lang="it-IT" sz="2400" spc="-1" dirty="0">
                <a:solidFill>
                  <a:srgbClr val="292934"/>
                </a:solidFill>
                <a:latin typeface="Roboto"/>
                <a:ea typeface="Roboto"/>
                <a:cs typeface="DejaVu Sans"/>
              </a:rPr>
              <a:t>, un progetto approvato dalla Linux Foundation:</a:t>
            </a:r>
            <a:br>
              <a:rPr lang="en-US" sz="1800" b="0" i="0" u="none" strike="noStrike" kern="1200" cap="none" spc="0" baseline="0" dirty="0">
                <a:solidFill>
                  <a:srgbClr val="000000"/>
                </a:solidFill>
                <a:uFillTx/>
                <a:latin typeface="Arial"/>
                <a:ea typeface="DejaVu Sans"/>
                <a:cs typeface="DejaVu Sans"/>
              </a:rPr>
            </a:br>
            <a:r>
              <a:rPr lang="en-US" sz="2000" b="0" i="0" u="sng" strike="noStrike" kern="1200" cap="none" spc="-1" baseline="0" dirty="0">
                <a:solidFill>
                  <a:srgbClr val="0000FF"/>
                </a:solidFill>
                <a:uFillTx/>
                <a:latin typeface="Roboto Mono"/>
                <a:ea typeface="Roboto Mono"/>
                <a:cs typeface="DejaVu Sans"/>
                <a:hlinkClick r:id="rId3"/>
              </a:rPr>
              <a:t>https://www.FOSSology.org</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49">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Lavorare</a:t>
            </a:r>
            <a:r>
              <a:rPr lang="en-US" sz="4000" b="0" i="0" u="none" strike="noStrike" kern="1200" cap="none" spc="-1" baseline="0" dirty="0">
                <a:solidFill>
                  <a:srgbClr val="D2533C"/>
                </a:solidFill>
                <a:uFillTx/>
                <a:latin typeface="Roboto"/>
                <a:ea typeface="Roboto"/>
                <a:cs typeface="DejaVu Sans"/>
              </a:rPr>
              <a:t> con </a:t>
            </a:r>
            <a:r>
              <a:rPr lang="en-US" sz="4000" b="0" i="0" u="none" strike="noStrike" kern="1200" cap="none" spc="-1" baseline="0" dirty="0" err="1">
                <a:solidFill>
                  <a:srgbClr val="D2533C"/>
                </a:solidFill>
                <a:uFillTx/>
                <a:latin typeface="Roboto"/>
                <a:ea typeface="Roboto"/>
                <a:cs typeface="DejaVu Sans"/>
              </a:rPr>
              <a:t>l’Open</a:t>
            </a:r>
            <a:r>
              <a:rPr lang="en-US" sz="4000" b="0" i="0" u="none" strike="noStrike" kern="1200" cap="none" spc="-1" baseline="0" dirty="0">
                <a:solidFill>
                  <a:srgbClr val="D2533C"/>
                </a:solidFill>
                <a:uFillTx/>
                <a:latin typeface="Roboto"/>
                <a:ea typeface="Roboto"/>
                <a:cs typeface="DejaVu Sans"/>
              </a:rPr>
              <a:t> Source Review</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20583" y="5711936"/>
            <a:ext cx="11420636" cy="1043641"/>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pc="-1" dirty="0">
                <a:solidFill>
                  <a:srgbClr val="292934"/>
                </a:solidFill>
                <a:latin typeface="Roboto"/>
                <a:ea typeface="Roboto"/>
                <a:cs typeface="DejaVu Sans"/>
              </a:rPr>
              <a:t>Il processo di revisione Open Source è trasversale a molte discipline ed include i team di ingegneria, business e legali. Dovrebbe essere interattivo per garantire che tutti questi gruppi comprendano correttamente i problemi e possano creare una guida chiara e condivisa.</a:t>
            </a:r>
            <a:endParaRPr lang="en-US" b="0" i="0" u="none" strike="noStrike" kern="1200" cap="none" spc="-1" baseline="0" dirty="0">
              <a:solidFill>
                <a:srgbClr val="000000"/>
              </a:solidFill>
              <a:uFillTx/>
              <a:latin typeface="Arial"/>
              <a:ea typeface="DejaVu Sans"/>
              <a:cs typeface="DejaVu Sans"/>
            </a:endParaRPr>
          </a:p>
        </p:txBody>
      </p:sp>
      <p:pic>
        <p:nvPicPr>
          <p:cNvPr id="4" name="Shape 432"/>
          <p:cNvPicPr>
            <a:picLocks noChangeAspect="1"/>
          </p:cNvPicPr>
          <p:nvPr/>
        </p:nvPicPr>
        <p:blipFill>
          <a:blip r:embed="rId3"/>
          <a:stretch>
            <a:fillRect/>
          </a:stretch>
        </p:blipFill>
        <p:spPr>
          <a:xfrm>
            <a:off x="3966118" y="1458001"/>
            <a:ext cx="4272122" cy="1459437"/>
          </a:xfrm>
          <a:prstGeom prst="rect">
            <a:avLst/>
          </a:prstGeom>
          <a:noFill/>
          <a:ln cap="flat">
            <a:noFill/>
          </a:ln>
        </p:spPr>
      </p:pic>
      <p:sp>
        <p:nvSpPr>
          <p:cNvPr id="5" name="CustomShape 3"/>
          <p:cNvSpPr/>
          <p:nvPr/>
        </p:nvSpPr>
        <p:spPr>
          <a:xfrm>
            <a:off x="4424397" y="2087639"/>
            <a:ext cx="2976838" cy="829443"/>
          </a:xfrm>
          <a:prstGeom prst="rect">
            <a:avLst/>
          </a:prstGeom>
          <a:noFill/>
          <a:ln cap="flat">
            <a:noFill/>
            <a:prstDash val="solid"/>
          </a:ln>
        </p:spPr>
        <p:txBody>
          <a:bodyPr vert="horz" wrap="square" lIns="90004" tIns="44997" rIns="90004" bIns="44997" anchor="t" anchorCtr="1" compatLnSpc="1">
            <a:noAutofit/>
          </a:bodyPr>
          <a:lstStyle/>
          <a:p>
            <a:pPr algn="ctr" defTabSz="457200">
              <a:defRPr sz="1800" b="0" i="0" u="none" strike="noStrike" kern="0" cap="none" spc="0" baseline="0">
                <a:solidFill>
                  <a:srgbClr val="000000"/>
                </a:solidFill>
                <a:uFillTx/>
              </a:defRPr>
            </a:pPr>
            <a:r>
              <a:rPr lang="en-US" sz="2400" b="1" spc="-1" dirty="0" err="1">
                <a:solidFill>
                  <a:srgbClr val="808080"/>
                </a:solidFill>
                <a:latin typeface="Roboto"/>
                <a:ea typeface="Roboto"/>
                <a:cs typeface="DejaVu Sans"/>
              </a:rPr>
              <a:t>Avviare</a:t>
            </a:r>
            <a:r>
              <a:rPr lang="en-US" sz="2400" b="1" spc="-1" dirty="0">
                <a:solidFill>
                  <a:srgbClr val="808080"/>
                </a:solidFill>
                <a:latin typeface="Roboto"/>
                <a:ea typeface="Roboto"/>
                <a:cs typeface="DejaVu Sans"/>
              </a:rPr>
              <a:t> una</a:t>
            </a:r>
            <a:r>
              <a:rPr lang="en-US" sz="2400" b="1" i="0" u="none" strike="noStrike" kern="1200" cap="none" spc="-1" baseline="0" dirty="0">
                <a:solidFill>
                  <a:srgbClr val="808080"/>
                </a:solidFill>
                <a:uFillTx/>
                <a:latin typeface="Roboto"/>
                <a:ea typeface="Roboto"/>
                <a:cs typeface="DejaVu Sans"/>
              </a:rPr>
              <a:t> Open Source Review</a:t>
            </a:r>
            <a:r>
              <a:rPr lang="en-US" sz="2400" b="1" spc="-1" dirty="0">
                <a:solidFill>
                  <a:srgbClr val="808080"/>
                </a:solidFill>
                <a:latin typeface="Roboto"/>
                <a:ea typeface="Roboto"/>
                <a:cs typeface="DejaVu Sans"/>
              </a:rPr>
              <a:t> </a:t>
            </a:r>
            <a:endParaRPr lang="en-US" sz="2400" b="0" i="0" u="none" strike="noStrike" cap="none" spc="-1" baseline="0" dirty="0">
              <a:solidFill>
                <a:srgbClr val="000000"/>
              </a:solidFill>
              <a:uFillTx/>
              <a:latin typeface="Arial"/>
              <a:ea typeface="DejaVu Sans"/>
              <a:cs typeface="DejaVu Sans"/>
            </a:endParaRPr>
          </a:p>
        </p:txBody>
      </p:sp>
      <p:pic>
        <p:nvPicPr>
          <p:cNvPr id="6" name="Shape 434"/>
          <p:cNvPicPr>
            <a:picLocks noChangeAspect="1"/>
          </p:cNvPicPr>
          <p:nvPr/>
        </p:nvPicPr>
        <p:blipFill>
          <a:blip r:embed="rId4"/>
          <a:stretch>
            <a:fillRect/>
          </a:stretch>
        </p:blipFill>
        <p:spPr>
          <a:xfrm>
            <a:off x="3332878" y="3039483"/>
            <a:ext cx="658084" cy="1298164"/>
          </a:xfrm>
          <a:prstGeom prst="rect">
            <a:avLst/>
          </a:prstGeom>
          <a:noFill/>
          <a:ln cap="flat">
            <a:noFill/>
          </a:ln>
        </p:spPr>
      </p:pic>
      <p:grpSp>
        <p:nvGrpSpPr>
          <p:cNvPr id="7" name="Group 4"/>
          <p:cNvGrpSpPr/>
          <p:nvPr/>
        </p:nvGrpSpPr>
        <p:grpSpPr>
          <a:xfrm>
            <a:off x="1879924" y="3039483"/>
            <a:ext cx="1425951" cy="1211397"/>
            <a:chOff x="1879924" y="3039483"/>
            <a:chExt cx="1425951" cy="1211397"/>
          </a:xfrm>
        </p:grpSpPr>
        <p:grpSp>
          <p:nvGrpSpPr>
            <p:cNvPr id="8" name="Group 5"/>
            <p:cNvGrpSpPr/>
            <p:nvPr/>
          </p:nvGrpSpPr>
          <p:grpSpPr>
            <a:xfrm>
              <a:off x="1879924" y="3039483"/>
              <a:ext cx="1425951" cy="770400"/>
              <a:chOff x="1879924" y="3039483"/>
              <a:chExt cx="1425951" cy="770400"/>
            </a:xfrm>
          </p:grpSpPr>
          <p:sp>
            <p:nvSpPr>
              <p:cNvPr id="9" name="CustomShape 6"/>
              <p:cNvSpPr/>
              <p:nvPr/>
            </p:nvSpPr>
            <p:spPr>
              <a:xfrm>
                <a:off x="1879924" y="3533762"/>
                <a:ext cx="1366918"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Product Manager</a:t>
                </a:r>
                <a:endParaRPr lang="en-US" sz="1050" b="0" i="0" u="none" strike="noStrike" kern="1200" cap="none" spc="-1" baseline="0">
                  <a:solidFill>
                    <a:srgbClr val="000000"/>
                  </a:solidFill>
                  <a:uFillTx/>
                  <a:latin typeface="Arial"/>
                  <a:ea typeface="DejaVu Sans"/>
                  <a:cs typeface="DejaVu Sans"/>
                </a:endParaRPr>
              </a:p>
            </p:txBody>
          </p:sp>
          <p:sp>
            <p:nvSpPr>
              <p:cNvPr id="10" name="CustomShape 7"/>
              <p:cNvSpPr/>
              <p:nvPr/>
            </p:nvSpPr>
            <p:spPr>
              <a:xfrm>
                <a:off x="1884596" y="3039483"/>
                <a:ext cx="142127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dirty="0">
                    <a:solidFill>
                      <a:srgbClr val="333333"/>
                    </a:solidFill>
                    <a:uFillTx/>
                    <a:latin typeface="Roboto"/>
                    <a:ea typeface="Roboto"/>
                    <a:cs typeface="DejaVu Sans"/>
                  </a:rPr>
                  <a:t>Program Manager</a:t>
                </a:r>
                <a:endParaRPr lang="en-US" sz="1050" b="0" i="0" u="none" strike="noStrike" kern="1200" cap="none" spc="-1" baseline="0" dirty="0">
                  <a:solidFill>
                    <a:srgbClr val="000000"/>
                  </a:solidFill>
                  <a:uFillTx/>
                  <a:latin typeface="Arial"/>
                  <a:ea typeface="DejaVu Sans"/>
                  <a:cs typeface="DejaVu Sans"/>
                </a:endParaRPr>
              </a:p>
            </p:txBody>
          </p:sp>
        </p:grpSp>
        <p:sp>
          <p:nvSpPr>
            <p:cNvPr id="11" name="CustomShape 8"/>
            <p:cNvSpPr/>
            <p:nvPr/>
          </p:nvSpPr>
          <p:spPr>
            <a:xfrm>
              <a:off x="2428198" y="3974759"/>
              <a:ext cx="818644"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 Engineer</a:t>
              </a:r>
              <a:endParaRPr lang="en-US" sz="1050" b="0" i="0" u="none" strike="noStrike" kern="1200" cap="none" spc="-1" baseline="0">
                <a:solidFill>
                  <a:srgbClr val="000000"/>
                </a:solidFill>
                <a:uFillTx/>
                <a:latin typeface="Arial"/>
                <a:ea typeface="DejaVu Sans"/>
                <a:cs typeface="DejaVu Sans"/>
              </a:endParaRPr>
            </a:p>
          </p:txBody>
        </p:sp>
      </p:grpSp>
      <p:pic>
        <p:nvPicPr>
          <p:cNvPr id="12" name="Shape 440"/>
          <p:cNvPicPr>
            <a:picLocks noChangeAspect="1"/>
          </p:cNvPicPr>
          <p:nvPr/>
        </p:nvPicPr>
        <p:blipFill>
          <a:blip r:embed="rId5"/>
          <a:stretch>
            <a:fillRect/>
          </a:stretch>
        </p:blipFill>
        <p:spPr>
          <a:xfrm>
            <a:off x="8539563" y="2852644"/>
            <a:ext cx="659520" cy="1301035"/>
          </a:xfrm>
          <a:prstGeom prst="rect">
            <a:avLst/>
          </a:prstGeom>
          <a:noFill/>
          <a:ln cap="flat">
            <a:noFill/>
          </a:ln>
        </p:spPr>
      </p:pic>
      <p:pic>
        <p:nvPicPr>
          <p:cNvPr id="13" name="Shape 441"/>
          <p:cNvPicPr>
            <a:picLocks noChangeAspect="1"/>
          </p:cNvPicPr>
          <p:nvPr/>
        </p:nvPicPr>
        <p:blipFill>
          <a:blip r:embed="rId6"/>
          <a:stretch>
            <a:fillRect/>
          </a:stretch>
        </p:blipFill>
        <p:spPr>
          <a:xfrm>
            <a:off x="7828562" y="2852644"/>
            <a:ext cx="659520" cy="1301035"/>
          </a:xfrm>
          <a:prstGeom prst="rect">
            <a:avLst/>
          </a:prstGeom>
          <a:noFill/>
          <a:ln cap="flat">
            <a:noFill/>
          </a:ln>
        </p:spPr>
      </p:pic>
      <p:pic>
        <p:nvPicPr>
          <p:cNvPr id="14" name="Shape 442"/>
          <p:cNvPicPr>
            <a:picLocks noChangeAspect="1"/>
          </p:cNvPicPr>
          <p:nvPr/>
        </p:nvPicPr>
        <p:blipFill>
          <a:blip r:embed="rId7"/>
          <a:stretch>
            <a:fillRect/>
          </a:stretch>
        </p:blipFill>
        <p:spPr>
          <a:xfrm>
            <a:off x="9332997" y="2852644"/>
            <a:ext cx="659520" cy="1301035"/>
          </a:xfrm>
          <a:prstGeom prst="rect">
            <a:avLst/>
          </a:prstGeom>
          <a:noFill/>
          <a:ln cap="flat">
            <a:noFill/>
          </a:ln>
        </p:spPr>
      </p:pic>
      <p:sp>
        <p:nvSpPr>
          <p:cNvPr id="15" name="CustomShape 9"/>
          <p:cNvSpPr/>
          <p:nvPr/>
        </p:nvSpPr>
        <p:spPr>
          <a:xfrm>
            <a:off x="7908481" y="4193996"/>
            <a:ext cx="555836"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Legal</a:t>
            </a:r>
            <a:endParaRPr lang="en-US" sz="1050" b="0" i="0" u="none" strike="noStrike" kern="1200" cap="none" spc="-1" baseline="0">
              <a:solidFill>
                <a:srgbClr val="000000"/>
              </a:solidFill>
              <a:uFillTx/>
              <a:latin typeface="Arial"/>
              <a:ea typeface="DejaVu Sans"/>
              <a:cs typeface="DejaVu Sans"/>
            </a:endParaRPr>
          </a:p>
        </p:txBody>
      </p:sp>
      <p:sp>
        <p:nvSpPr>
          <p:cNvPr id="16" name="CustomShape 10"/>
          <p:cNvSpPr/>
          <p:nvPr/>
        </p:nvSpPr>
        <p:spPr>
          <a:xfrm>
            <a:off x="8431028" y="4194399"/>
            <a:ext cx="81719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Scanning</a:t>
            </a:r>
            <a:endParaRPr lang="en-US" sz="1050" b="0" i="0" u="none" strike="noStrike" kern="1200" cap="none" spc="-1" baseline="0">
              <a:solidFill>
                <a:srgbClr val="000000"/>
              </a:solidFill>
              <a:uFillTx/>
              <a:latin typeface="Arial"/>
              <a:ea typeface="DejaVu Sans"/>
              <a:cs typeface="DejaVu Sans"/>
            </a:endParaRPr>
          </a:p>
        </p:txBody>
      </p:sp>
      <p:sp>
        <p:nvSpPr>
          <p:cNvPr id="17" name="CustomShape 11"/>
          <p:cNvSpPr/>
          <p:nvPr/>
        </p:nvSpPr>
        <p:spPr>
          <a:xfrm>
            <a:off x="9141842" y="4178524"/>
            <a:ext cx="927722"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Specialists</a:t>
            </a:r>
            <a:endParaRPr lang="en-US" sz="1050" b="0" i="0" u="none" strike="noStrike" kern="1200" cap="none" spc="-1" baseline="0">
              <a:solidFill>
                <a:srgbClr val="000000"/>
              </a:solidFill>
              <a:uFillTx/>
              <a:latin typeface="Arial"/>
              <a:ea typeface="DejaVu Sans"/>
              <a:cs typeface="DejaVu Sans"/>
            </a:endParaRPr>
          </a:p>
        </p:txBody>
      </p:sp>
      <p:pic>
        <p:nvPicPr>
          <p:cNvPr id="18" name="Shape 446"/>
          <p:cNvPicPr>
            <a:picLocks noChangeAspect="1"/>
          </p:cNvPicPr>
          <p:nvPr/>
        </p:nvPicPr>
        <p:blipFill>
          <a:blip r:embed="rId8"/>
          <a:stretch>
            <a:fillRect/>
          </a:stretch>
        </p:blipFill>
        <p:spPr>
          <a:xfrm>
            <a:off x="4915082" y="2991344"/>
            <a:ext cx="2253237" cy="507235"/>
          </a:xfrm>
          <a:prstGeom prst="rect">
            <a:avLst/>
          </a:prstGeom>
          <a:noFill/>
          <a:ln cap="flat">
            <a:noFill/>
          </a:ln>
        </p:spPr>
      </p:pic>
      <p:pic>
        <p:nvPicPr>
          <p:cNvPr id="19" name="Shape 447"/>
          <p:cNvPicPr>
            <a:picLocks noChangeAspect="1"/>
          </p:cNvPicPr>
          <p:nvPr/>
        </p:nvPicPr>
        <p:blipFill>
          <a:blip r:embed="rId9"/>
          <a:stretch>
            <a:fillRect/>
          </a:stretch>
        </p:blipFill>
        <p:spPr>
          <a:xfrm>
            <a:off x="4904283" y="3846240"/>
            <a:ext cx="2253237" cy="507235"/>
          </a:xfrm>
          <a:prstGeom prst="rect">
            <a:avLst/>
          </a:prstGeom>
          <a:noFill/>
          <a:ln cap="flat">
            <a:noFill/>
          </a:ln>
        </p:spPr>
      </p:pic>
      <p:sp>
        <p:nvSpPr>
          <p:cNvPr id="20" name="CustomShape 12"/>
          <p:cNvSpPr/>
          <p:nvPr/>
        </p:nvSpPr>
        <p:spPr>
          <a:xfrm>
            <a:off x="5497203" y="3460200"/>
            <a:ext cx="1209952" cy="383408"/>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a:lnSpc>
                <a:spcPct val="100000"/>
              </a:lnSpc>
              <a:spcBef>
                <a:spcPts val="0"/>
              </a:spcBef>
              <a:spcAft>
                <a:spcPts val="0"/>
              </a:spcAft>
              <a:buNone/>
              <a:tabLst/>
              <a:defRPr sz="1800" b="0" i="0" u="none" strike="noStrike" kern="0" cap="none" spc="0" baseline="0">
                <a:solidFill>
                  <a:srgbClr val="000000"/>
                </a:solidFill>
                <a:uFillTx/>
              </a:defRPr>
            </a:pPr>
            <a:r>
              <a:rPr lang="en-US" sz="2400" b="1" spc="-1" dirty="0">
                <a:solidFill>
                  <a:srgbClr val="808080"/>
                </a:solidFill>
                <a:latin typeface="Roboto"/>
              </a:rPr>
              <a:t>Lavoro</a:t>
            </a:r>
            <a:endParaRPr lang="en-US" dirty="0"/>
          </a:p>
        </p:txBody>
      </p:sp>
      <p:pic>
        <p:nvPicPr>
          <p:cNvPr id="21" name="Shape 449"/>
          <p:cNvPicPr>
            <a:picLocks noChangeAspect="1"/>
          </p:cNvPicPr>
          <p:nvPr/>
        </p:nvPicPr>
        <p:blipFill>
          <a:blip r:embed="rId10"/>
          <a:stretch>
            <a:fillRect/>
          </a:stretch>
        </p:blipFill>
        <p:spPr>
          <a:xfrm>
            <a:off x="3741162" y="4198520"/>
            <a:ext cx="4272122" cy="1459437"/>
          </a:xfrm>
          <a:prstGeom prst="rect">
            <a:avLst/>
          </a:prstGeom>
          <a:noFill/>
          <a:ln cap="flat">
            <a:noFill/>
          </a:ln>
        </p:spPr>
      </p:pic>
      <p:sp>
        <p:nvSpPr>
          <p:cNvPr id="22" name="CustomShape 13"/>
          <p:cNvSpPr/>
          <p:nvPr/>
        </p:nvSpPr>
        <p:spPr>
          <a:xfrm>
            <a:off x="5198400" y="4618893"/>
            <a:ext cx="1807558" cy="442442"/>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spc="-1" dirty="0">
                <a:solidFill>
                  <a:srgbClr val="808080"/>
                </a:solidFill>
                <a:latin typeface="Roboto"/>
                <a:ea typeface="DejaVu Sans"/>
                <a:cs typeface="DejaVu Sans"/>
              </a:rPr>
              <a:t>Guida</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50">
    <p:spTree>
      <p:nvGrpSpPr>
        <p:cNvPr id="1" name=""/>
        <p:cNvGrpSpPr/>
        <p:nvPr/>
      </p:nvGrpSpPr>
      <p:grpSpPr>
        <a:xfrm>
          <a:off x="0" y="0"/>
          <a:ext cx="0" cy="0"/>
          <a:chOff x="0" y="0"/>
          <a:chExt cx="0" cy="0"/>
        </a:xfrm>
      </p:grpSpPr>
      <p:sp>
        <p:nvSpPr>
          <p:cNvPr id="2" name="CustomShape 1"/>
          <p:cNvSpPr/>
          <p:nvPr/>
        </p:nvSpPr>
        <p:spPr>
          <a:xfrm>
            <a:off x="187921" y="406433"/>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Supervisione</a:t>
            </a:r>
            <a:r>
              <a:rPr lang="en-US" sz="4000" b="0" i="0" u="none" strike="noStrike" kern="1200" cap="none" spc="-1" dirty="0">
                <a:solidFill>
                  <a:srgbClr val="D2533C"/>
                </a:solidFill>
                <a:uFillTx/>
                <a:latin typeface="Roboto"/>
                <a:ea typeface="Roboto"/>
                <a:cs typeface="DejaVu Sans"/>
              </a:rPr>
              <a:t> </a:t>
            </a:r>
            <a:r>
              <a:rPr lang="en-US" sz="4000" b="0" i="0" u="none" strike="noStrike" kern="1200" cap="none" spc="-1" dirty="0" err="1">
                <a:solidFill>
                  <a:srgbClr val="D2533C"/>
                </a:solidFill>
                <a:uFillTx/>
                <a:latin typeface="Roboto"/>
                <a:ea typeface="Roboto"/>
                <a:cs typeface="DejaVu Sans"/>
              </a:rPr>
              <a:t>dell’</a:t>
            </a:r>
            <a:r>
              <a:rPr lang="en-US" sz="4000" b="0" i="0" u="none" strike="noStrike" kern="1200" cap="none" spc="-1" baseline="0" dirty="0" err="1">
                <a:solidFill>
                  <a:srgbClr val="D2533C"/>
                </a:solidFill>
                <a:uFillTx/>
                <a:latin typeface="Roboto"/>
                <a:ea typeface="Roboto"/>
                <a:cs typeface="DejaVu Sans"/>
              </a:rPr>
              <a:t>Open</a:t>
            </a:r>
            <a:r>
              <a:rPr lang="en-US" sz="4000" b="0" i="0" u="none" strike="noStrike" kern="1200" cap="none" spc="-1" baseline="0" dirty="0">
                <a:solidFill>
                  <a:srgbClr val="D2533C"/>
                </a:solidFill>
                <a:uFillTx/>
                <a:latin typeface="Roboto"/>
                <a:ea typeface="Roboto"/>
                <a:cs typeface="DejaVu Sans"/>
              </a:rPr>
              <a:t> Source Review</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25444" y="6113157"/>
            <a:ext cx="11420636" cy="700924"/>
          </a:xfrm>
          <a:prstGeom prst="rect">
            <a:avLst/>
          </a:prstGeom>
          <a:noFill/>
          <a:ln cap="flat">
            <a:noFill/>
            <a:prstDash val="solid"/>
          </a:ln>
        </p:spPr>
        <p:txBody>
          <a:bodyPr vert="horz" wrap="square" lIns="90004" tIns="44997" rIns="90004" bIns="44997" anchor="t" anchorCtr="0" compatLnSpc="1">
            <a:noAutofit/>
          </a:bodyPr>
          <a:lstStyle/>
          <a:p>
            <a:pPr defTabSz="457200">
              <a:defRPr sz="1800" b="0" i="0" u="none" strike="noStrike" kern="0" cap="none" spc="0" baseline="0">
                <a:solidFill>
                  <a:srgbClr val="000000"/>
                </a:solidFill>
                <a:uFillTx/>
              </a:defRPr>
            </a:pPr>
            <a:r>
              <a:rPr lang="it-IT" spc="-1" dirty="0">
                <a:solidFill>
                  <a:srgbClr val="292934"/>
                </a:solidFill>
                <a:latin typeface="Roboto"/>
                <a:ea typeface="Roboto"/>
                <a:cs typeface="DejaVu Sans"/>
              </a:rPr>
              <a:t>Il processo di revisione Open Source dovrebbe avere una supervisione che, in fase di </a:t>
            </a:r>
            <a:r>
              <a:rPr lang="it-IT" spc="-1" dirty="0" err="1">
                <a:solidFill>
                  <a:srgbClr val="292934"/>
                </a:solidFill>
                <a:latin typeface="Roboto"/>
                <a:ea typeface="Roboto"/>
                <a:cs typeface="DejaVu Sans"/>
              </a:rPr>
              <a:t>escuzione</a:t>
            </a:r>
            <a:r>
              <a:rPr lang="it-IT" spc="-1" dirty="0">
                <a:solidFill>
                  <a:srgbClr val="292934"/>
                </a:solidFill>
                <a:latin typeface="Roboto"/>
                <a:ea typeface="Roboto"/>
                <a:cs typeface="DejaVu Sans"/>
              </a:rPr>
              <a:t>, risolva i conflitti e approvi le decisioni più importanti</a:t>
            </a:r>
            <a:r>
              <a:rPr lang="en-US" b="0" i="0" u="none" strike="noStrike" kern="1200" cap="none" spc="-1" baseline="0" dirty="0">
                <a:solidFill>
                  <a:srgbClr val="292934"/>
                </a:solidFill>
                <a:uFillTx/>
                <a:latin typeface="Roboto"/>
                <a:ea typeface="Roboto"/>
                <a:cs typeface="DejaVu Sans"/>
              </a:rPr>
              <a:t>.</a:t>
            </a:r>
            <a:endParaRPr lang="en-US" b="0" i="0" u="none" strike="noStrike" kern="1200" cap="none" spc="-1" baseline="0" dirty="0">
              <a:solidFill>
                <a:srgbClr val="000000"/>
              </a:solidFill>
              <a:uFillTx/>
              <a:latin typeface="Arial"/>
              <a:ea typeface="DejaVu Sans"/>
              <a:cs typeface="DejaVu Sans"/>
            </a:endParaRPr>
          </a:p>
        </p:txBody>
      </p:sp>
      <p:pic>
        <p:nvPicPr>
          <p:cNvPr id="4" name="Shape 458"/>
          <p:cNvPicPr>
            <a:picLocks noChangeAspect="1"/>
          </p:cNvPicPr>
          <p:nvPr/>
        </p:nvPicPr>
        <p:blipFill>
          <a:blip r:embed="rId3"/>
          <a:stretch>
            <a:fillRect/>
          </a:stretch>
        </p:blipFill>
        <p:spPr>
          <a:xfrm>
            <a:off x="3979797" y="1230837"/>
            <a:ext cx="4272122" cy="1459437"/>
          </a:xfrm>
          <a:prstGeom prst="rect">
            <a:avLst/>
          </a:prstGeom>
          <a:noFill/>
          <a:ln cap="flat">
            <a:noFill/>
          </a:ln>
        </p:spPr>
      </p:pic>
      <p:sp>
        <p:nvSpPr>
          <p:cNvPr id="5" name="CustomShape 3"/>
          <p:cNvSpPr/>
          <p:nvPr/>
        </p:nvSpPr>
        <p:spPr>
          <a:xfrm>
            <a:off x="4567318" y="1859395"/>
            <a:ext cx="2825276" cy="829443"/>
          </a:xfrm>
          <a:prstGeom prst="rect">
            <a:avLst/>
          </a:prstGeom>
          <a:noFill/>
          <a:ln cap="flat">
            <a:noFill/>
            <a:prstDash val="solid"/>
          </a:ln>
        </p:spPr>
        <p:txBody>
          <a:bodyPr vert="horz" wrap="square" lIns="90004" tIns="44997" rIns="90004" bIns="44997" anchor="t" anchorCtr="1" compatLnSpc="1">
            <a:noAutofit/>
          </a:bodyPr>
          <a:lstStyle/>
          <a:p>
            <a:pPr algn="ctr" defTabSz="457200">
              <a:defRPr sz="1800" b="0" i="0" u="none" strike="noStrike" kern="0" cap="none" spc="0" baseline="0">
                <a:solidFill>
                  <a:srgbClr val="000000"/>
                </a:solidFill>
                <a:uFillTx/>
              </a:defRPr>
            </a:pPr>
            <a:r>
              <a:rPr lang="en-US" sz="2400" b="1" spc="-1" dirty="0" err="1">
                <a:solidFill>
                  <a:srgbClr val="808080"/>
                </a:solidFill>
                <a:latin typeface="Roboto"/>
                <a:ea typeface="Roboto"/>
                <a:cs typeface="DejaVu Sans"/>
              </a:rPr>
              <a:t>Avviare</a:t>
            </a:r>
            <a:r>
              <a:rPr lang="en-US" sz="2400" b="1" spc="-1" dirty="0">
                <a:solidFill>
                  <a:srgbClr val="808080"/>
                </a:solidFill>
                <a:latin typeface="Roboto"/>
                <a:ea typeface="Roboto"/>
                <a:cs typeface="DejaVu Sans"/>
              </a:rPr>
              <a:t> una </a:t>
            </a:r>
            <a:r>
              <a:rPr lang="en-US" sz="2400" b="1" i="0" u="none" strike="noStrike" kern="1200" cap="none" spc="-1" baseline="0" dirty="0">
                <a:solidFill>
                  <a:srgbClr val="808080"/>
                </a:solidFill>
                <a:uFillTx/>
                <a:latin typeface="Roboto"/>
                <a:ea typeface="Roboto"/>
                <a:cs typeface="DejaVu Sans"/>
              </a:rPr>
              <a:t>Open Source Review</a:t>
            </a:r>
            <a:r>
              <a:rPr lang="en-US" sz="2400" b="1" spc="-1" dirty="0">
                <a:solidFill>
                  <a:srgbClr val="808080"/>
                </a:solidFill>
                <a:latin typeface="Roboto"/>
                <a:ea typeface="Roboto"/>
                <a:cs typeface="DejaVu Sans"/>
              </a:rPr>
              <a:t> </a:t>
            </a:r>
            <a:endParaRPr lang="en-US" sz="2400" b="0" i="0" u="none" strike="noStrike" cap="none" spc="-1" baseline="0">
              <a:solidFill>
                <a:srgbClr val="000000"/>
              </a:solidFill>
              <a:uFillTx/>
              <a:latin typeface="Arial"/>
              <a:ea typeface="DejaVu Sans"/>
              <a:cs typeface="DejaVu Sans"/>
            </a:endParaRPr>
          </a:p>
        </p:txBody>
      </p:sp>
      <p:pic>
        <p:nvPicPr>
          <p:cNvPr id="6" name="Shape 460"/>
          <p:cNvPicPr>
            <a:picLocks noChangeAspect="1"/>
          </p:cNvPicPr>
          <p:nvPr/>
        </p:nvPicPr>
        <p:blipFill>
          <a:blip r:embed="rId4"/>
          <a:stretch>
            <a:fillRect/>
          </a:stretch>
        </p:blipFill>
        <p:spPr>
          <a:xfrm>
            <a:off x="3346557" y="2812676"/>
            <a:ext cx="658084" cy="1298164"/>
          </a:xfrm>
          <a:prstGeom prst="rect">
            <a:avLst/>
          </a:prstGeom>
          <a:noFill/>
          <a:ln cap="flat">
            <a:noFill/>
          </a:ln>
        </p:spPr>
      </p:pic>
      <p:grpSp>
        <p:nvGrpSpPr>
          <p:cNvPr id="7" name="Group 4"/>
          <p:cNvGrpSpPr/>
          <p:nvPr/>
        </p:nvGrpSpPr>
        <p:grpSpPr>
          <a:xfrm>
            <a:off x="1893603" y="2812676"/>
            <a:ext cx="1426317" cy="1211406"/>
            <a:chOff x="1893603" y="2812676"/>
            <a:chExt cx="1426317" cy="1211406"/>
          </a:xfrm>
        </p:grpSpPr>
        <p:grpSp>
          <p:nvGrpSpPr>
            <p:cNvPr id="8" name="Group 5"/>
            <p:cNvGrpSpPr/>
            <p:nvPr/>
          </p:nvGrpSpPr>
          <p:grpSpPr>
            <a:xfrm>
              <a:off x="1893603" y="2812676"/>
              <a:ext cx="1426317" cy="770043"/>
              <a:chOff x="1893603" y="2812676"/>
              <a:chExt cx="1426317" cy="770043"/>
            </a:xfrm>
          </p:grpSpPr>
          <p:sp>
            <p:nvSpPr>
              <p:cNvPr id="9" name="CustomShape 6"/>
              <p:cNvSpPr/>
              <p:nvPr/>
            </p:nvSpPr>
            <p:spPr>
              <a:xfrm>
                <a:off x="1893603" y="3306598"/>
                <a:ext cx="1366918"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Product Manager</a:t>
                </a:r>
                <a:endParaRPr lang="en-US" sz="1050" b="0" i="0" u="none" strike="noStrike" kern="1200" cap="none" spc="-1" baseline="0">
                  <a:solidFill>
                    <a:srgbClr val="000000"/>
                  </a:solidFill>
                  <a:uFillTx/>
                  <a:latin typeface="Arial"/>
                  <a:ea typeface="DejaVu Sans"/>
                  <a:cs typeface="DejaVu Sans"/>
                </a:endParaRPr>
              </a:p>
            </p:txBody>
          </p:sp>
          <p:sp>
            <p:nvSpPr>
              <p:cNvPr id="10" name="CustomShape 7"/>
              <p:cNvSpPr/>
              <p:nvPr/>
            </p:nvSpPr>
            <p:spPr>
              <a:xfrm>
                <a:off x="1898641" y="2812676"/>
                <a:ext cx="142127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dirty="0">
                    <a:solidFill>
                      <a:srgbClr val="333333"/>
                    </a:solidFill>
                    <a:uFillTx/>
                    <a:latin typeface="Roboto"/>
                    <a:ea typeface="Roboto"/>
                    <a:cs typeface="DejaVu Sans"/>
                  </a:rPr>
                  <a:t>Program Manager</a:t>
                </a:r>
                <a:endParaRPr lang="en-US" sz="1050" b="0" i="0" u="none" strike="noStrike" kern="1200" cap="none" spc="-1" baseline="0" dirty="0">
                  <a:solidFill>
                    <a:srgbClr val="000000"/>
                  </a:solidFill>
                  <a:uFillTx/>
                  <a:latin typeface="Arial"/>
                  <a:ea typeface="DejaVu Sans"/>
                  <a:cs typeface="DejaVu Sans"/>
                </a:endParaRPr>
              </a:p>
            </p:txBody>
          </p:sp>
        </p:grpSp>
        <p:sp>
          <p:nvSpPr>
            <p:cNvPr id="11" name="CustomShape 8"/>
            <p:cNvSpPr/>
            <p:nvPr/>
          </p:nvSpPr>
          <p:spPr>
            <a:xfrm>
              <a:off x="2441877" y="3747961"/>
              <a:ext cx="818644"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 Engineer</a:t>
              </a:r>
              <a:endParaRPr lang="en-US" sz="1050" b="0" i="0" u="none" strike="noStrike" kern="1200" cap="none" spc="-1" baseline="0">
                <a:solidFill>
                  <a:srgbClr val="000000"/>
                </a:solidFill>
                <a:uFillTx/>
                <a:latin typeface="Arial"/>
                <a:ea typeface="DejaVu Sans"/>
                <a:cs typeface="DejaVu Sans"/>
              </a:endParaRPr>
            </a:p>
          </p:txBody>
        </p:sp>
      </p:grpSp>
      <p:pic>
        <p:nvPicPr>
          <p:cNvPr id="12" name="Shape 466"/>
          <p:cNvPicPr>
            <a:picLocks noChangeAspect="1"/>
          </p:cNvPicPr>
          <p:nvPr/>
        </p:nvPicPr>
        <p:blipFill>
          <a:blip r:embed="rId5"/>
          <a:stretch>
            <a:fillRect/>
          </a:stretch>
        </p:blipFill>
        <p:spPr>
          <a:xfrm>
            <a:off x="8553242" y="2625480"/>
            <a:ext cx="659520" cy="1301035"/>
          </a:xfrm>
          <a:prstGeom prst="rect">
            <a:avLst/>
          </a:prstGeom>
          <a:noFill/>
          <a:ln cap="flat">
            <a:noFill/>
          </a:ln>
        </p:spPr>
      </p:pic>
      <p:pic>
        <p:nvPicPr>
          <p:cNvPr id="13" name="Shape 467"/>
          <p:cNvPicPr>
            <a:picLocks noChangeAspect="1"/>
          </p:cNvPicPr>
          <p:nvPr/>
        </p:nvPicPr>
        <p:blipFill>
          <a:blip r:embed="rId6"/>
          <a:stretch>
            <a:fillRect/>
          </a:stretch>
        </p:blipFill>
        <p:spPr>
          <a:xfrm>
            <a:off x="7842241" y="2625480"/>
            <a:ext cx="659520" cy="1301035"/>
          </a:xfrm>
          <a:prstGeom prst="rect">
            <a:avLst/>
          </a:prstGeom>
          <a:noFill/>
          <a:ln cap="flat">
            <a:noFill/>
          </a:ln>
        </p:spPr>
      </p:pic>
      <p:pic>
        <p:nvPicPr>
          <p:cNvPr id="14" name="Shape 468"/>
          <p:cNvPicPr>
            <a:picLocks noChangeAspect="1"/>
          </p:cNvPicPr>
          <p:nvPr/>
        </p:nvPicPr>
        <p:blipFill>
          <a:blip r:embed="rId7"/>
          <a:stretch>
            <a:fillRect/>
          </a:stretch>
        </p:blipFill>
        <p:spPr>
          <a:xfrm>
            <a:off x="9346676" y="2625480"/>
            <a:ext cx="659520" cy="1301035"/>
          </a:xfrm>
          <a:prstGeom prst="rect">
            <a:avLst/>
          </a:prstGeom>
          <a:noFill/>
          <a:ln cap="flat">
            <a:noFill/>
          </a:ln>
        </p:spPr>
      </p:pic>
      <p:sp>
        <p:nvSpPr>
          <p:cNvPr id="15" name="CustomShape 9"/>
          <p:cNvSpPr/>
          <p:nvPr/>
        </p:nvSpPr>
        <p:spPr>
          <a:xfrm>
            <a:off x="7922160" y="3967197"/>
            <a:ext cx="555836"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Legal</a:t>
            </a:r>
            <a:endParaRPr lang="en-US" sz="1050" b="0" i="0" u="none" strike="noStrike" kern="1200" cap="none" spc="-1" baseline="0">
              <a:solidFill>
                <a:srgbClr val="000000"/>
              </a:solidFill>
              <a:uFillTx/>
              <a:latin typeface="Arial"/>
              <a:ea typeface="DejaVu Sans"/>
              <a:cs typeface="DejaVu Sans"/>
            </a:endParaRPr>
          </a:p>
        </p:txBody>
      </p:sp>
      <p:sp>
        <p:nvSpPr>
          <p:cNvPr id="16" name="CustomShape 10"/>
          <p:cNvSpPr/>
          <p:nvPr/>
        </p:nvSpPr>
        <p:spPr>
          <a:xfrm>
            <a:off x="8452644" y="3967591"/>
            <a:ext cx="81719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Scanning</a:t>
            </a:r>
            <a:endParaRPr lang="en-US" sz="1050" b="0" i="0" u="none" strike="noStrike" kern="1200" cap="none" spc="-1" baseline="0">
              <a:solidFill>
                <a:srgbClr val="000000"/>
              </a:solidFill>
              <a:uFillTx/>
              <a:latin typeface="Arial"/>
              <a:ea typeface="DejaVu Sans"/>
              <a:cs typeface="DejaVu Sans"/>
            </a:endParaRPr>
          </a:p>
        </p:txBody>
      </p:sp>
      <p:sp>
        <p:nvSpPr>
          <p:cNvPr id="17" name="CustomShape 11"/>
          <p:cNvSpPr/>
          <p:nvPr/>
        </p:nvSpPr>
        <p:spPr>
          <a:xfrm>
            <a:off x="9155878" y="3951716"/>
            <a:ext cx="927722"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Specialists</a:t>
            </a:r>
            <a:endParaRPr lang="en-US" sz="1050" b="0" i="0" u="none" strike="noStrike" kern="1200" cap="none" spc="-1" baseline="0">
              <a:solidFill>
                <a:srgbClr val="000000"/>
              </a:solidFill>
              <a:uFillTx/>
              <a:latin typeface="Arial"/>
              <a:ea typeface="DejaVu Sans"/>
              <a:cs typeface="DejaVu Sans"/>
            </a:endParaRPr>
          </a:p>
        </p:txBody>
      </p:sp>
      <p:pic>
        <p:nvPicPr>
          <p:cNvPr id="18" name="Shape 472"/>
          <p:cNvPicPr>
            <a:picLocks noChangeAspect="1"/>
          </p:cNvPicPr>
          <p:nvPr/>
        </p:nvPicPr>
        <p:blipFill>
          <a:blip r:embed="rId8"/>
          <a:stretch>
            <a:fillRect/>
          </a:stretch>
        </p:blipFill>
        <p:spPr>
          <a:xfrm>
            <a:off x="4952518" y="2778477"/>
            <a:ext cx="2253237" cy="507235"/>
          </a:xfrm>
          <a:prstGeom prst="rect">
            <a:avLst/>
          </a:prstGeom>
          <a:noFill/>
          <a:ln cap="flat">
            <a:noFill/>
          </a:ln>
        </p:spPr>
      </p:pic>
      <p:pic>
        <p:nvPicPr>
          <p:cNvPr id="19" name="Shape 473"/>
          <p:cNvPicPr>
            <a:picLocks noChangeAspect="1"/>
          </p:cNvPicPr>
          <p:nvPr/>
        </p:nvPicPr>
        <p:blipFill>
          <a:blip r:embed="rId9"/>
          <a:stretch>
            <a:fillRect/>
          </a:stretch>
        </p:blipFill>
        <p:spPr>
          <a:xfrm>
            <a:off x="4917963" y="3619442"/>
            <a:ext cx="2253237" cy="507235"/>
          </a:xfrm>
          <a:prstGeom prst="rect">
            <a:avLst/>
          </a:prstGeom>
          <a:noFill/>
          <a:ln cap="flat">
            <a:noFill/>
          </a:ln>
        </p:spPr>
      </p:pic>
      <p:sp>
        <p:nvSpPr>
          <p:cNvPr id="20" name="CustomShape 12"/>
          <p:cNvSpPr/>
          <p:nvPr/>
        </p:nvSpPr>
        <p:spPr>
          <a:xfrm>
            <a:off x="5036007" y="3231718"/>
            <a:ext cx="1680102" cy="391235"/>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a:lnSpc>
                <a:spcPct val="100000"/>
              </a:lnSpc>
              <a:spcBef>
                <a:spcPts val="0"/>
              </a:spcBef>
              <a:spcAft>
                <a:spcPts val="0"/>
              </a:spcAft>
              <a:buNone/>
              <a:tabLst/>
              <a:defRPr sz="1800" b="0" i="0" u="none" strike="noStrike" kern="0" cap="none" spc="0" baseline="0">
                <a:solidFill>
                  <a:srgbClr val="000000"/>
                </a:solidFill>
                <a:uFillTx/>
              </a:defRPr>
            </a:pPr>
            <a:r>
              <a:rPr lang="en-US" sz="2800" b="1" spc="-1" dirty="0">
                <a:solidFill>
                  <a:srgbClr val="808080"/>
                </a:solidFill>
                <a:latin typeface="Roboto"/>
              </a:rPr>
              <a:t>Lavoro</a:t>
            </a:r>
            <a:endParaRPr lang="en-US" sz="2800" dirty="0"/>
          </a:p>
        </p:txBody>
      </p:sp>
      <p:pic>
        <p:nvPicPr>
          <p:cNvPr id="21" name="Shape 475"/>
          <p:cNvPicPr>
            <a:picLocks noChangeAspect="1"/>
          </p:cNvPicPr>
          <p:nvPr/>
        </p:nvPicPr>
        <p:blipFill>
          <a:blip r:embed="rId10"/>
          <a:stretch>
            <a:fillRect/>
          </a:stretch>
        </p:blipFill>
        <p:spPr>
          <a:xfrm>
            <a:off x="3978718" y="4083481"/>
            <a:ext cx="4272122" cy="1459437"/>
          </a:xfrm>
          <a:prstGeom prst="rect">
            <a:avLst/>
          </a:prstGeom>
          <a:noFill/>
          <a:ln cap="flat">
            <a:noFill/>
          </a:ln>
        </p:spPr>
      </p:pic>
      <p:sp>
        <p:nvSpPr>
          <p:cNvPr id="22" name="CustomShape 13"/>
          <p:cNvSpPr/>
          <p:nvPr/>
        </p:nvSpPr>
        <p:spPr>
          <a:xfrm>
            <a:off x="5061498" y="4180382"/>
            <a:ext cx="1773004" cy="440641"/>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spc="-1" dirty="0">
                <a:solidFill>
                  <a:srgbClr val="808080"/>
                </a:solidFill>
                <a:latin typeface="Roboto"/>
                <a:ea typeface="DejaVu Sans"/>
                <a:cs typeface="DejaVu Sans"/>
              </a:rPr>
              <a:t>Guida</a:t>
            </a:r>
            <a:endParaRPr lang="en-US" sz="2400" b="0" i="0" u="none" strike="noStrike" kern="1200" cap="none" spc="-1" baseline="0" dirty="0">
              <a:solidFill>
                <a:srgbClr val="000000"/>
              </a:solidFill>
              <a:uFillTx/>
              <a:latin typeface="Arial"/>
              <a:ea typeface="DejaVu Sans"/>
              <a:cs typeface="DejaVu Sans"/>
            </a:endParaRPr>
          </a:p>
        </p:txBody>
      </p:sp>
      <p:grpSp>
        <p:nvGrpSpPr>
          <p:cNvPr id="23" name="Group 14"/>
          <p:cNvGrpSpPr/>
          <p:nvPr/>
        </p:nvGrpSpPr>
        <p:grpSpPr>
          <a:xfrm>
            <a:off x="4989203" y="5187958"/>
            <a:ext cx="2539747" cy="959406"/>
            <a:chOff x="4989203" y="5187958"/>
            <a:chExt cx="2539747" cy="959406"/>
          </a:xfrm>
        </p:grpSpPr>
        <p:pic>
          <p:nvPicPr>
            <p:cNvPr id="24" name="Shape 478"/>
            <p:cNvPicPr>
              <a:picLocks noChangeAspect="1"/>
            </p:cNvPicPr>
            <p:nvPr/>
          </p:nvPicPr>
          <p:blipFill>
            <a:blip r:embed="rId11"/>
            <a:stretch>
              <a:fillRect/>
            </a:stretch>
          </p:blipFill>
          <p:spPr>
            <a:xfrm>
              <a:off x="4991398" y="5187958"/>
              <a:ext cx="2190957" cy="659520"/>
            </a:xfrm>
            <a:prstGeom prst="rect">
              <a:avLst/>
            </a:prstGeom>
            <a:noFill/>
            <a:ln cap="flat">
              <a:noFill/>
            </a:ln>
          </p:spPr>
        </p:pic>
        <p:sp>
          <p:nvSpPr>
            <p:cNvPr id="25" name="CustomShape 15"/>
            <p:cNvSpPr/>
            <p:nvPr/>
          </p:nvSpPr>
          <p:spPr>
            <a:xfrm>
              <a:off x="4989203" y="5871243"/>
              <a:ext cx="2539747" cy="276121"/>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1" baseline="0">
                  <a:solidFill>
                    <a:srgbClr val="333333"/>
                  </a:solidFill>
                  <a:uFillTx/>
                  <a:latin typeface="Roboto"/>
                  <a:ea typeface="Roboto"/>
                  <a:cs typeface="DejaVu Sans"/>
                </a:rPr>
                <a:t>Executive Review Committee</a:t>
              </a:r>
              <a:endParaRPr lang="en-US" sz="1200" b="0" i="0" u="none" strike="noStrike" kern="1200" cap="none" spc="-1" baseline="0">
                <a:solidFill>
                  <a:srgbClr val="000000"/>
                </a:solidFill>
                <a:uFillTx/>
                <a:latin typeface="Arial"/>
                <a:ea typeface="DejaVu Sans"/>
                <a:cs typeface="DejaVu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a:solidFill>
                  <a:srgbClr val="D2533C"/>
                </a:solidFill>
                <a:uFillTx/>
                <a:latin typeface="Roboto" pitchFamily="18"/>
                <a:ea typeface="Roboto" pitchFamily="2"/>
                <a:cs typeface="DejaVu Sans" pitchFamily="2"/>
              </a:rPr>
              <a:t>Cos’è la “Proprietà Intellettuale”?</a:t>
            </a:r>
          </a:p>
        </p:txBody>
      </p:sp>
      <p:sp>
        <p:nvSpPr>
          <p:cNvPr id="3" name="CustomShape 2"/>
          <p:cNvSpPr/>
          <p:nvPr/>
        </p:nvSpPr>
        <p:spPr>
          <a:xfrm>
            <a:off x="522579" y="1261872"/>
            <a:ext cx="10945084" cy="4952161"/>
          </a:xfrm>
          <a:prstGeom prst="rect">
            <a:avLst/>
          </a:prstGeom>
          <a:noFill/>
          <a:ln cap="flat">
            <a:noFill/>
            <a:prstDash val="solid"/>
          </a:ln>
        </p:spPr>
        <p:txBody>
          <a:bodyPr vert="horz" wrap="square" lIns="90004" tIns="44997" rIns="90004" bIns="44997" anchor="t" anchorCtr="0" compatLnSpc="0">
            <a:noAutofit/>
          </a:bodyPr>
          <a:lstStyle/>
          <a:p>
            <a:pPr marL="182880" marR="0" lvl="0" indent="-181610"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Copyright: protegge i lavori d’autore originali</a:t>
            </a:r>
            <a:endParaRPr lang="en-US"/>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0" baseline="0" dirty="0" err="1">
                <a:solidFill>
                  <a:srgbClr val="292934"/>
                </a:solidFill>
                <a:uFillTx/>
                <a:latin typeface="Roboto" pitchFamily="18"/>
                <a:ea typeface="Roboto" pitchFamily="2"/>
                <a:cs typeface="DejaVu Sans" pitchFamily="2"/>
              </a:rPr>
              <a:t>Protegge</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l’espressione</a:t>
            </a:r>
            <a:r>
              <a:rPr lang="en-US" sz="2000" b="0" i="0" u="none" strike="noStrike" kern="1200" cap="none" spc="0" baseline="0" dirty="0">
                <a:solidFill>
                  <a:srgbClr val="292934"/>
                </a:solidFill>
                <a:uFillTx/>
                <a:latin typeface="Roboto" pitchFamily="18"/>
                <a:ea typeface="Roboto" pitchFamily="2"/>
                <a:cs typeface="DejaVu Sans" pitchFamily="2"/>
              </a:rPr>
              <a:t> (non </a:t>
            </a:r>
            <a:r>
              <a:rPr lang="en-US" sz="2000" b="0" i="0" u="none" strike="noStrike" kern="1200" cap="none" spc="0" baseline="0" dirty="0" err="1">
                <a:solidFill>
                  <a:srgbClr val="292934"/>
                </a:solidFill>
                <a:uFillTx/>
                <a:latin typeface="Roboto" pitchFamily="18"/>
                <a:ea typeface="Roboto" pitchFamily="2"/>
                <a:cs typeface="DejaVu Sans" pitchFamily="2"/>
              </a:rPr>
              <a:t>l’idea</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sottostante</a:t>
            </a:r>
            <a:r>
              <a:rPr lang="en-US" sz="2000" b="0" i="0" u="none" strike="noStrike" kern="1200" cap="none" spc="0" baseline="0" dirty="0">
                <a:solidFill>
                  <a:srgbClr val="292934"/>
                </a:solidFill>
                <a:uFillTx/>
                <a:latin typeface="Roboto" pitchFamily="18"/>
                <a:ea typeface="Roboto" pitchFamily="2"/>
                <a:cs typeface="DejaVu Sans" pitchFamily="2"/>
              </a:rPr>
              <a:t>)</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0" baseline="0" dirty="0">
                <a:solidFill>
                  <a:srgbClr val="292934"/>
                </a:solidFill>
                <a:uFillTx/>
                <a:latin typeface="Roboto"/>
                <a:ea typeface="Roboto" pitchFamily="2"/>
                <a:cs typeface="DejaVu Sans" pitchFamily="2"/>
              </a:rPr>
              <a:t>Sono </a:t>
            </a:r>
            <a:r>
              <a:rPr lang="en-US" sz="2000" b="0" i="0" u="none" strike="noStrike" kern="1200" cap="none" spc="0" baseline="0" dirty="0" err="1">
                <a:solidFill>
                  <a:srgbClr val="292934"/>
                </a:solidFill>
                <a:uFillTx/>
                <a:latin typeface="Roboto"/>
                <a:ea typeface="Roboto" pitchFamily="2"/>
                <a:cs typeface="DejaVu Sans" pitchFamily="2"/>
              </a:rPr>
              <a:t>soggetti</a:t>
            </a:r>
            <a:r>
              <a:rPr lang="en-US" sz="2000" b="0" i="0" u="none" strike="noStrike" kern="1200" cap="none" spc="0" baseline="0" dirty="0">
                <a:solidFill>
                  <a:srgbClr val="292934"/>
                </a:solidFill>
                <a:uFillTx/>
                <a:latin typeface="Roboto"/>
                <a:ea typeface="Roboto" pitchFamily="2"/>
                <a:cs typeface="DejaVu Sans" pitchFamily="2"/>
              </a:rPr>
              <a:t> al copyright software, libri e </a:t>
            </a:r>
            <a:r>
              <a:rPr lang="en-US" sz="2000" b="0" i="0" u="none" strike="noStrike" kern="1200" cap="none" spc="0" baseline="0" dirty="0" err="1">
                <a:solidFill>
                  <a:srgbClr val="292934"/>
                </a:solidFill>
                <a:uFillTx/>
                <a:latin typeface="Roboto"/>
                <a:ea typeface="Roboto" pitchFamily="2"/>
                <a:cs typeface="DejaVu Sans" pitchFamily="2"/>
              </a:rPr>
              <a:t>lavori</a:t>
            </a:r>
            <a:r>
              <a:rPr lang="en-US" sz="2000" b="0" i="0" u="none" strike="noStrike" kern="1200" cap="none" spc="0" baseline="0" dirty="0">
                <a:solidFill>
                  <a:srgbClr val="292934"/>
                </a:solidFill>
                <a:uFillTx/>
                <a:latin typeface="Roboto"/>
                <a:ea typeface="Roboto" pitchFamily="2"/>
                <a:cs typeface="DejaVu Sans" pitchFamily="2"/>
              </a:rPr>
              <a:t> </a:t>
            </a:r>
            <a:r>
              <a:rPr lang="en-US" sz="2000" b="0" i="0" u="none" strike="noStrike" kern="1200" cap="none" spc="0" baseline="0" dirty="0" err="1">
                <a:solidFill>
                  <a:srgbClr val="292934"/>
                </a:solidFill>
                <a:uFillTx/>
                <a:latin typeface="Roboto"/>
                <a:ea typeface="Roboto" pitchFamily="2"/>
                <a:cs typeface="DejaVu Sans" pitchFamily="2"/>
              </a:rPr>
              <a:t>simili</a:t>
            </a:r>
            <a:endParaRPr lang="en-US" sz="2000" b="0" i="0" u="none" strike="noStrike" kern="1200" cap="none" spc="0" baseline="0" dirty="0">
              <a:solidFill>
                <a:srgbClr val="292934"/>
              </a:solidFill>
              <a:uFillTx/>
              <a:latin typeface="Roboto"/>
              <a:ea typeface="Roboto" pitchFamily="2"/>
              <a:cs typeface="DejaVu Sans" pitchFamily="2"/>
            </a:endParaRP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0" baseline="0" dirty="0">
                <a:solidFill>
                  <a:srgbClr val="292934"/>
                </a:solidFill>
                <a:uFillTx/>
                <a:latin typeface="Roboto"/>
                <a:ea typeface="Roboto" pitchFamily="2"/>
                <a:cs typeface="DejaVu Sans" pitchFamily="2"/>
              </a:rPr>
              <a:t>Brevetti: </a:t>
            </a:r>
            <a:r>
              <a:rPr lang="en-US" sz="2400" b="0" i="0" u="none" strike="noStrike" kern="1200" cap="none" spc="0" baseline="0" dirty="0" err="1">
                <a:solidFill>
                  <a:srgbClr val="292934"/>
                </a:solidFill>
                <a:uFillTx/>
                <a:latin typeface="Roboto"/>
                <a:ea typeface="Roboto" pitchFamily="2"/>
                <a:cs typeface="DejaVu Sans" pitchFamily="2"/>
              </a:rPr>
              <a:t>invenzioni</a:t>
            </a:r>
            <a:r>
              <a:rPr lang="en-US" sz="2400" b="0" i="0" u="none" strike="noStrike" kern="1200" cap="none" spc="0" baseline="0" dirty="0">
                <a:solidFill>
                  <a:srgbClr val="292934"/>
                </a:solidFill>
                <a:uFillTx/>
                <a:latin typeface="Roboto"/>
                <a:ea typeface="Roboto" pitchFamily="2"/>
                <a:cs typeface="DejaVu Sans" pitchFamily="2"/>
              </a:rPr>
              <a:t> </a:t>
            </a:r>
            <a:r>
              <a:rPr lang="en-US" sz="2400" b="0" i="0" u="none" strike="noStrike" kern="1200" cap="none" spc="0" baseline="0" dirty="0" err="1">
                <a:solidFill>
                  <a:srgbClr val="292934"/>
                </a:solidFill>
                <a:uFillTx/>
                <a:latin typeface="Roboto"/>
                <a:ea typeface="Roboto" pitchFamily="2"/>
                <a:cs typeface="DejaVu Sans" pitchFamily="2"/>
              </a:rPr>
              <a:t>utili</a:t>
            </a:r>
            <a:r>
              <a:rPr lang="en-US" sz="2400" b="0" i="0" u="none" strike="noStrike" kern="1200" cap="none" spc="0" baseline="0" dirty="0">
                <a:solidFill>
                  <a:srgbClr val="292934"/>
                </a:solidFill>
                <a:uFillTx/>
                <a:latin typeface="Roboto"/>
                <a:ea typeface="Roboto" pitchFamily="2"/>
                <a:cs typeface="DejaVu Sans" pitchFamily="2"/>
              </a:rPr>
              <a:t> </a:t>
            </a:r>
            <a:r>
              <a:rPr lang="en-US" sz="2400" b="0" i="0" u="none" strike="noStrike" kern="1200" cap="none" spc="0" baseline="0" dirty="0" err="1">
                <a:solidFill>
                  <a:srgbClr val="292934"/>
                </a:solidFill>
                <a:uFillTx/>
                <a:latin typeface="Roboto"/>
                <a:ea typeface="Roboto" pitchFamily="2"/>
                <a:cs typeface="DejaVu Sans" pitchFamily="2"/>
              </a:rPr>
              <a:t>che</a:t>
            </a:r>
            <a:r>
              <a:rPr lang="en-US" sz="2400" b="0" i="0" u="none" strike="noStrike" kern="1200" cap="none" spc="0" baseline="0" dirty="0">
                <a:solidFill>
                  <a:srgbClr val="292934"/>
                </a:solidFill>
                <a:uFillTx/>
                <a:latin typeface="Roboto"/>
                <a:ea typeface="Roboto" pitchFamily="2"/>
                <a:cs typeface="DejaVu Sans" pitchFamily="2"/>
              </a:rPr>
              <a:t> </a:t>
            </a:r>
            <a:r>
              <a:rPr lang="en-US" sz="2400" b="0" i="0" u="none" strike="noStrike" kern="1200" cap="none" spc="0" baseline="0" dirty="0" err="1">
                <a:solidFill>
                  <a:srgbClr val="292934"/>
                </a:solidFill>
                <a:uFillTx/>
                <a:latin typeface="Roboto"/>
                <a:ea typeface="Roboto" pitchFamily="2"/>
                <a:cs typeface="DejaVu Sans" pitchFamily="2"/>
              </a:rPr>
              <a:t>sono</a:t>
            </a:r>
            <a:r>
              <a:rPr lang="en-US" sz="2400" b="0" i="0" u="none" strike="noStrike" kern="1200" cap="none" spc="0" baseline="0" dirty="0">
                <a:solidFill>
                  <a:srgbClr val="292934"/>
                </a:solidFill>
                <a:uFillTx/>
                <a:latin typeface="Roboto"/>
                <a:ea typeface="Roboto" pitchFamily="2"/>
                <a:cs typeface="DejaVu Sans" pitchFamily="2"/>
              </a:rPr>
              <a:t> innovative e non </a:t>
            </a:r>
            <a:r>
              <a:rPr lang="en-US" sz="2400" b="0" i="0" u="none" strike="noStrike" kern="1200" cap="none" spc="0" baseline="0" dirty="0" err="1">
                <a:solidFill>
                  <a:srgbClr val="292934"/>
                </a:solidFill>
                <a:uFillTx/>
                <a:latin typeface="Roboto"/>
                <a:ea typeface="Roboto" pitchFamily="2"/>
                <a:cs typeface="DejaVu Sans" pitchFamily="2"/>
              </a:rPr>
              <a:t>ovvie</a:t>
            </a:r>
            <a:r>
              <a:rPr lang="en-US" sz="2400" b="0" i="0" u="none" strike="noStrike" kern="1200" cap="none" spc="0" baseline="0" dirty="0">
                <a:solidFill>
                  <a:srgbClr val="292934"/>
                </a:solidFill>
                <a:uFillTx/>
                <a:latin typeface="Roboto"/>
                <a:ea typeface="Roboto" pitchFamily="2"/>
                <a:cs typeface="DejaVu Sans" pitchFamily="2"/>
              </a:rPr>
              <a:t> </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0" baseline="0" dirty="0" err="1">
                <a:solidFill>
                  <a:srgbClr val="292934"/>
                </a:solidFill>
                <a:uFillTx/>
                <a:latin typeface="Roboto" pitchFamily="18"/>
                <a:ea typeface="Roboto" pitchFamily="2"/>
                <a:cs typeface="DejaVu Sans" pitchFamily="2"/>
              </a:rPr>
              <a:t>Monopolio</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limitato</a:t>
            </a:r>
            <a:r>
              <a:rPr lang="en-US" sz="2000" b="0" i="0" u="none" strike="noStrike" kern="1200" cap="none" spc="0" baseline="0" dirty="0">
                <a:solidFill>
                  <a:srgbClr val="292934"/>
                </a:solidFill>
                <a:uFillTx/>
                <a:latin typeface="Roboto" pitchFamily="18"/>
                <a:ea typeface="Roboto" pitchFamily="2"/>
                <a:cs typeface="DejaVu Sans" pitchFamily="2"/>
              </a:rPr>
              <a:t> per </a:t>
            </a:r>
            <a:r>
              <a:rPr lang="en-US" sz="2000" b="0" i="0" u="none" strike="noStrike" kern="1200" cap="none" spc="0" baseline="0" dirty="0" err="1">
                <a:solidFill>
                  <a:srgbClr val="292934"/>
                </a:solidFill>
                <a:uFillTx/>
                <a:latin typeface="Roboto" pitchFamily="18"/>
                <a:ea typeface="Roboto" pitchFamily="2"/>
                <a:cs typeface="DejaVu Sans" pitchFamily="2"/>
              </a:rPr>
              <a:t>incentivare</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l’innovazione</a:t>
            </a:r>
            <a:endParaRPr lang="en-US" sz="2000" b="0" i="0" u="none" strike="noStrike" kern="1200" cap="none" spc="0" baseline="0" dirty="0">
              <a:solidFill>
                <a:srgbClr val="292934"/>
              </a:solidFill>
              <a:uFillTx/>
              <a:latin typeface="Roboto" pitchFamily="18"/>
              <a:ea typeface="Roboto" pitchFamily="2"/>
              <a:cs typeface="DejaVu Sans" pitchFamily="2"/>
            </a:endParaRP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0" baseline="0" dirty="0">
                <a:solidFill>
                  <a:srgbClr val="292934"/>
                </a:solidFill>
                <a:uFillTx/>
                <a:latin typeface="Roboto" pitchFamily="18"/>
                <a:ea typeface="Roboto" pitchFamily="2"/>
                <a:cs typeface="DejaVu Sans" pitchFamily="2"/>
              </a:rPr>
              <a:t>Trade secrets: </a:t>
            </a:r>
            <a:r>
              <a:rPr lang="en-US" sz="2400" b="0" i="0" u="none" strike="noStrike" kern="1200" cap="none" spc="0" baseline="0" dirty="0" err="1">
                <a:solidFill>
                  <a:srgbClr val="292934"/>
                </a:solidFill>
                <a:uFillTx/>
                <a:latin typeface="Roboto" pitchFamily="18"/>
                <a:ea typeface="Roboto" pitchFamily="2"/>
                <a:cs typeface="DejaVu Sans" pitchFamily="2"/>
              </a:rPr>
              <a:t>protegge</a:t>
            </a:r>
            <a:r>
              <a:rPr lang="en-US" sz="2400" b="0" i="0" u="none" strike="noStrike" kern="1200" cap="none" spc="0" baseline="0" dirty="0">
                <a:solidFill>
                  <a:srgbClr val="292934"/>
                </a:solidFill>
                <a:uFillTx/>
                <a:latin typeface="Roboto" pitchFamily="18"/>
                <a:ea typeface="Roboto" pitchFamily="2"/>
                <a:cs typeface="DejaVu Sans" pitchFamily="2"/>
              </a:rPr>
              <a:t> </a:t>
            </a:r>
            <a:r>
              <a:rPr lang="en-US" sz="2400" b="0" i="0" u="none" strike="noStrike" kern="1200" cap="none" spc="0" baseline="0" dirty="0" err="1">
                <a:solidFill>
                  <a:srgbClr val="292934"/>
                </a:solidFill>
                <a:uFillTx/>
                <a:latin typeface="Roboto" pitchFamily="18"/>
                <a:ea typeface="Roboto" pitchFamily="2"/>
                <a:cs typeface="DejaVu Sans" pitchFamily="2"/>
              </a:rPr>
              <a:t>preziose</a:t>
            </a:r>
            <a:r>
              <a:rPr lang="en-US" sz="2400" b="0" i="0" u="none" strike="noStrike" kern="1200" cap="none" spc="0" baseline="0" dirty="0">
                <a:solidFill>
                  <a:srgbClr val="292934"/>
                </a:solidFill>
                <a:uFillTx/>
                <a:latin typeface="Roboto" pitchFamily="18"/>
                <a:ea typeface="Roboto" pitchFamily="2"/>
                <a:cs typeface="DejaVu Sans" pitchFamily="2"/>
              </a:rPr>
              <a:t> </a:t>
            </a:r>
            <a:r>
              <a:rPr lang="en-US" sz="2400" b="0" i="0" u="none" strike="noStrike" kern="1200" cap="none" spc="0" baseline="0" dirty="0" err="1">
                <a:solidFill>
                  <a:srgbClr val="292934"/>
                </a:solidFill>
                <a:uFillTx/>
                <a:latin typeface="Roboto" pitchFamily="18"/>
                <a:ea typeface="Roboto" pitchFamily="2"/>
                <a:cs typeface="DejaVu Sans" pitchFamily="2"/>
              </a:rPr>
              <a:t>informazioni</a:t>
            </a:r>
            <a:r>
              <a:rPr lang="en-US" sz="2400" b="0" i="0" u="none" strike="noStrike" kern="1200" cap="none" spc="0" baseline="0" dirty="0">
                <a:solidFill>
                  <a:srgbClr val="292934"/>
                </a:solidFill>
                <a:uFillTx/>
                <a:latin typeface="Roboto" pitchFamily="18"/>
                <a:ea typeface="Roboto" pitchFamily="2"/>
                <a:cs typeface="DejaVu Sans" pitchFamily="2"/>
              </a:rPr>
              <a:t> </a:t>
            </a:r>
            <a:r>
              <a:rPr lang="en-US" sz="2400" b="0" i="0" u="none" strike="noStrike" kern="1200" cap="none" spc="0" baseline="0" dirty="0" err="1">
                <a:solidFill>
                  <a:srgbClr val="292934"/>
                </a:solidFill>
                <a:uFillTx/>
                <a:latin typeface="Roboto" pitchFamily="18"/>
                <a:ea typeface="Roboto" pitchFamily="2"/>
                <a:cs typeface="DejaVu Sans" pitchFamily="2"/>
              </a:rPr>
              <a:t>riservate</a:t>
            </a:r>
            <a:r>
              <a:rPr lang="en-US" sz="2400" b="0" i="0" u="none" strike="noStrike" kern="1200" cap="none" spc="0" baseline="0" dirty="0">
                <a:solidFill>
                  <a:srgbClr val="292934"/>
                </a:solidFill>
                <a:uFillTx/>
                <a:latin typeface="Roboto" pitchFamily="18"/>
                <a:ea typeface="Roboto" pitchFamily="2"/>
                <a:cs typeface="DejaVu Sans" pitchFamily="2"/>
              </a:rPr>
              <a:t>, </a:t>
            </a:r>
            <a:r>
              <a:rPr lang="en-US" sz="2400" b="0" i="0" u="none" strike="noStrike" kern="1200" cap="none" spc="0" baseline="0" dirty="0" err="1">
                <a:solidFill>
                  <a:srgbClr val="292934"/>
                </a:solidFill>
                <a:uFillTx/>
                <a:latin typeface="Roboto" pitchFamily="18"/>
                <a:ea typeface="Roboto" pitchFamily="2"/>
                <a:cs typeface="DejaVu Sans" pitchFamily="2"/>
              </a:rPr>
              <a:t>confidenziali</a:t>
            </a:r>
            <a:endParaRPr lang="en-US" sz="2400" b="0" i="0" u="none" strike="noStrike" kern="1200" cap="none" spc="0" baseline="0" dirty="0">
              <a:solidFill>
                <a:srgbClr val="292934"/>
              </a:solidFill>
              <a:uFillTx/>
              <a:latin typeface="Roboto" pitchFamily="18"/>
              <a:ea typeface="Roboto" pitchFamily="2"/>
              <a:cs typeface="DejaVu Sans" pitchFamily="2"/>
            </a:endParaRP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0" baseline="0" dirty="0">
                <a:solidFill>
                  <a:srgbClr val="292934"/>
                </a:solidFill>
                <a:uFillTx/>
                <a:latin typeface="Roboto"/>
                <a:ea typeface="Roboto" pitchFamily="2"/>
                <a:cs typeface="DejaVu Sans" pitchFamily="2"/>
              </a:rPr>
              <a:t>Trademarks: </a:t>
            </a:r>
            <a:r>
              <a:rPr lang="en-US" sz="2400" b="0" i="0" u="none" strike="noStrike" kern="1200" cap="none" spc="0" baseline="0" dirty="0" err="1">
                <a:solidFill>
                  <a:srgbClr val="292934"/>
                </a:solidFill>
                <a:uFillTx/>
                <a:latin typeface="Roboto"/>
                <a:ea typeface="Roboto" pitchFamily="2"/>
                <a:cs typeface="DejaVu Sans" pitchFamily="2"/>
              </a:rPr>
              <a:t>protegge</a:t>
            </a:r>
            <a:r>
              <a:rPr lang="en-US" sz="2400" b="0" i="0" u="none" strike="noStrike" kern="1200" cap="none" spc="0" baseline="0" dirty="0">
                <a:solidFill>
                  <a:srgbClr val="292934"/>
                </a:solidFill>
                <a:uFillTx/>
                <a:latin typeface="Roboto"/>
                <a:ea typeface="Roboto" pitchFamily="2"/>
                <a:cs typeface="DejaVu Sans" pitchFamily="2"/>
              </a:rPr>
              <a:t> </a:t>
            </a:r>
            <a:r>
              <a:rPr lang="it-IT" sz="2400" b="0" i="0" u="none" strike="noStrike" kern="1200" cap="none" spc="0" baseline="0" dirty="0">
                <a:solidFill>
                  <a:srgbClr val="292934"/>
                </a:solidFill>
                <a:uFillTx/>
                <a:latin typeface="Roboto"/>
                <a:ea typeface="Roboto" pitchFamily="2"/>
                <a:cs typeface="DejaVu Sans" pitchFamily="2"/>
              </a:rPr>
              <a:t>i marchi </a:t>
            </a:r>
            <a:r>
              <a:rPr lang="en-US" sz="2400" b="0" i="0" u="none" strike="noStrike" kern="1200" cap="none" spc="0" baseline="0" dirty="0">
                <a:solidFill>
                  <a:srgbClr val="292934"/>
                </a:solidFill>
                <a:uFillTx/>
                <a:latin typeface="Roboto"/>
                <a:ea typeface="Roboto" pitchFamily="2"/>
                <a:cs typeface="DejaVu Sans" pitchFamily="2"/>
              </a:rPr>
              <a:t>(</a:t>
            </a:r>
            <a:r>
              <a:rPr lang="en-US" sz="2400" b="0" i="0" u="none" strike="noStrike" kern="1200" cap="none" spc="0" baseline="0" dirty="0" err="1">
                <a:solidFill>
                  <a:srgbClr val="292934"/>
                </a:solidFill>
                <a:uFillTx/>
                <a:latin typeface="Roboto"/>
                <a:ea typeface="Roboto" pitchFamily="2"/>
                <a:cs typeface="DejaVu Sans" pitchFamily="2"/>
              </a:rPr>
              <a:t>parola</a:t>
            </a:r>
            <a:r>
              <a:rPr lang="en-US" sz="2400" b="0" i="0" u="none" strike="noStrike" kern="1200" cap="none" spc="0" baseline="0" dirty="0">
                <a:solidFill>
                  <a:srgbClr val="292934"/>
                </a:solidFill>
                <a:uFillTx/>
                <a:latin typeface="Roboto"/>
                <a:ea typeface="Roboto" pitchFamily="2"/>
                <a:cs typeface="DejaVu Sans" pitchFamily="2"/>
              </a:rPr>
              <a:t>, logo, slogan, </a:t>
            </a:r>
            <a:r>
              <a:rPr lang="en-US" sz="2400" b="0" i="0" u="none" strike="noStrike" kern="1200" cap="none" spc="0" baseline="0" dirty="0" err="1">
                <a:solidFill>
                  <a:srgbClr val="292934"/>
                </a:solidFill>
                <a:uFillTx/>
                <a:latin typeface="Roboto"/>
                <a:ea typeface="Roboto" pitchFamily="2"/>
                <a:cs typeface="DejaVu Sans" pitchFamily="2"/>
              </a:rPr>
              <a:t>colore</a:t>
            </a:r>
            <a:r>
              <a:rPr lang="en-US" sz="2400" b="0" i="0" u="none" strike="noStrike" kern="1200" cap="none" spc="0" baseline="0" dirty="0">
                <a:solidFill>
                  <a:srgbClr val="292934"/>
                </a:solidFill>
                <a:uFillTx/>
                <a:latin typeface="Roboto"/>
                <a:ea typeface="Roboto" pitchFamily="2"/>
                <a:cs typeface="DejaVu Sans" pitchFamily="2"/>
              </a:rPr>
              <a:t>, etc.) </a:t>
            </a:r>
            <a:r>
              <a:rPr lang="en-US" sz="2400" b="0" i="0" u="none" strike="noStrike" kern="1200" cap="none" spc="0" baseline="0" dirty="0" err="1">
                <a:solidFill>
                  <a:srgbClr val="292934"/>
                </a:solidFill>
                <a:uFillTx/>
                <a:latin typeface="Roboto"/>
                <a:ea typeface="Roboto" pitchFamily="2"/>
                <a:cs typeface="DejaVu Sans" pitchFamily="2"/>
              </a:rPr>
              <a:t>che</a:t>
            </a:r>
            <a:r>
              <a:rPr lang="en-US" sz="2400" b="0" i="0" u="none" strike="noStrike" kern="1200" cap="none" spc="0" baseline="0" dirty="0">
                <a:solidFill>
                  <a:srgbClr val="292934"/>
                </a:solidFill>
                <a:uFillTx/>
                <a:latin typeface="Roboto"/>
                <a:ea typeface="Roboto" pitchFamily="2"/>
                <a:cs typeface="DejaVu Sans" pitchFamily="2"/>
              </a:rPr>
              <a:t> </a:t>
            </a:r>
            <a:r>
              <a:rPr lang="en-US" sz="2400" dirty="0" err="1">
                <a:solidFill>
                  <a:srgbClr val="292934"/>
                </a:solidFill>
                <a:latin typeface="Roboto"/>
                <a:ea typeface="Roboto" pitchFamily="2"/>
                <a:cs typeface="DejaVu Sans" pitchFamily="2"/>
              </a:rPr>
              <a:t>identificano</a:t>
            </a:r>
            <a:r>
              <a:rPr lang="en-US" sz="2400" b="0" i="0" u="none" strike="noStrike" kern="1200" cap="none" spc="0" baseline="0" dirty="0">
                <a:solidFill>
                  <a:srgbClr val="292934"/>
                </a:solidFill>
                <a:uFillTx/>
                <a:latin typeface="Roboto"/>
                <a:ea typeface="Roboto" pitchFamily="2"/>
                <a:cs typeface="DejaVu Sans" pitchFamily="2"/>
              </a:rPr>
              <a:t> la </a:t>
            </a:r>
            <a:r>
              <a:rPr lang="en-US" sz="2400" b="0" i="0" u="none" strike="noStrike" kern="1200" cap="none" spc="0" baseline="0" dirty="0" err="1">
                <a:solidFill>
                  <a:srgbClr val="292934"/>
                </a:solidFill>
                <a:uFillTx/>
                <a:latin typeface="Roboto"/>
                <a:ea typeface="Roboto" pitchFamily="2"/>
                <a:cs typeface="DejaVu Sans" pitchFamily="2"/>
              </a:rPr>
              <a:t>sorgente</a:t>
            </a:r>
            <a:r>
              <a:rPr lang="en-US" sz="2400" b="0" i="0" u="none" strike="noStrike" kern="1200" cap="none" spc="0" baseline="0" dirty="0">
                <a:solidFill>
                  <a:srgbClr val="292934"/>
                </a:solidFill>
                <a:uFillTx/>
                <a:latin typeface="Roboto"/>
                <a:ea typeface="Roboto" pitchFamily="2"/>
                <a:cs typeface="DejaVu Sans" pitchFamily="2"/>
              </a:rPr>
              <a:t> del </a:t>
            </a:r>
            <a:r>
              <a:rPr lang="en-US" sz="2400" b="0" i="0" u="none" strike="noStrike" kern="1200" cap="none" spc="0" baseline="0" dirty="0" err="1">
                <a:solidFill>
                  <a:srgbClr val="292934"/>
                </a:solidFill>
                <a:uFillTx/>
                <a:latin typeface="Roboto"/>
                <a:ea typeface="Roboto" pitchFamily="2"/>
                <a:cs typeface="DejaVu Sans" pitchFamily="2"/>
              </a:rPr>
              <a:t>prodotto</a:t>
            </a:r>
            <a:endParaRPr lang="en-US" sz="2400" b="0" i="0" u="none" strike="noStrike" kern="1200" cap="none" spc="0" baseline="0" dirty="0">
              <a:solidFill>
                <a:srgbClr val="292934"/>
              </a:solidFill>
              <a:uFillTx/>
              <a:latin typeface="Roboto"/>
              <a:ea typeface="Roboto" pitchFamily="2"/>
              <a:cs typeface="DejaVu Sans" pitchFamily="2"/>
            </a:endParaRP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0" baseline="0" dirty="0" err="1">
                <a:solidFill>
                  <a:srgbClr val="292934"/>
                </a:solidFill>
                <a:uFillTx/>
                <a:latin typeface="Roboto" pitchFamily="18"/>
                <a:ea typeface="Roboto" pitchFamily="2"/>
                <a:cs typeface="DejaVu Sans" pitchFamily="2"/>
              </a:rPr>
              <a:t>Protezione</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dei</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consumatori</a:t>
            </a:r>
            <a:r>
              <a:rPr lang="en-US" sz="2000" b="0" i="0" u="none" strike="noStrike" kern="1200" cap="none" spc="0" baseline="0" dirty="0">
                <a:solidFill>
                  <a:srgbClr val="292934"/>
                </a:solidFill>
                <a:uFillTx/>
                <a:latin typeface="Roboto" pitchFamily="18"/>
                <a:ea typeface="Roboto" pitchFamily="2"/>
                <a:cs typeface="DejaVu Sans" pitchFamily="2"/>
              </a:rPr>
              <a:t> e del </a:t>
            </a:r>
            <a:r>
              <a:rPr lang="en-US" sz="2000" b="0" i="0" u="none" strike="noStrike" kern="1200" cap="none" spc="0" baseline="0" dirty="0" err="1">
                <a:solidFill>
                  <a:srgbClr val="292934"/>
                </a:solidFill>
                <a:uFillTx/>
                <a:latin typeface="Roboto" pitchFamily="18"/>
                <a:ea typeface="Roboto" pitchFamily="2"/>
                <a:cs typeface="DejaVu Sans" pitchFamily="2"/>
              </a:rPr>
              <a:t>marchio</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evita</a:t>
            </a:r>
            <a:r>
              <a:rPr lang="en-US" sz="2000" b="0" i="0" u="none" strike="noStrike" kern="1200" cap="none" spc="0" baseline="0" dirty="0">
                <a:solidFill>
                  <a:srgbClr val="292934"/>
                </a:solidFill>
                <a:uFillTx/>
                <a:latin typeface="Roboto" pitchFamily="18"/>
                <a:ea typeface="Roboto" pitchFamily="2"/>
                <a:cs typeface="DejaVu Sans" pitchFamily="2"/>
              </a:rPr>
              <a:t> la </a:t>
            </a:r>
            <a:r>
              <a:rPr lang="en-US" sz="2000" b="0" i="0" u="none" strike="noStrike" kern="1200" cap="none" spc="0" baseline="0" dirty="0" err="1">
                <a:solidFill>
                  <a:srgbClr val="292934"/>
                </a:solidFill>
                <a:uFillTx/>
                <a:latin typeface="Roboto" pitchFamily="18"/>
                <a:ea typeface="Roboto" pitchFamily="2"/>
                <a:cs typeface="DejaVu Sans" pitchFamily="2"/>
              </a:rPr>
              <a:t>confusione</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dei</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consumatori</a:t>
            </a:r>
            <a:r>
              <a:rPr lang="en-US" sz="2000" b="0" i="0" u="none" strike="noStrike" kern="1200" cap="none" spc="0" baseline="0" dirty="0">
                <a:solidFill>
                  <a:srgbClr val="292934"/>
                </a:solidFill>
                <a:uFillTx/>
                <a:latin typeface="Roboto" pitchFamily="18"/>
                <a:ea typeface="Roboto" pitchFamily="2"/>
                <a:cs typeface="DejaVu Sans" pitchFamily="2"/>
              </a:rPr>
              <a:t> e la </a:t>
            </a:r>
            <a:r>
              <a:rPr lang="en-US" sz="2000" b="0" i="0" u="none" strike="noStrike" kern="1200" cap="none" spc="0" baseline="0" dirty="0" err="1">
                <a:solidFill>
                  <a:srgbClr val="292934"/>
                </a:solidFill>
                <a:uFillTx/>
                <a:latin typeface="Roboto" pitchFamily="18"/>
                <a:ea typeface="Roboto" pitchFamily="2"/>
                <a:cs typeface="DejaVu Sans" pitchFamily="2"/>
              </a:rPr>
              <a:t>diluizione</a:t>
            </a:r>
            <a:r>
              <a:rPr lang="en-US" sz="2000" b="0" i="0" u="none" strike="noStrike" kern="1200" cap="none" spc="0" baseline="0" dirty="0">
                <a:solidFill>
                  <a:srgbClr val="292934"/>
                </a:solidFill>
                <a:uFillTx/>
                <a:latin typeface="Roboto" pitchFamily="18"/>
                <a:ea typeface="Roboto" pitchFamily="2"/>
                <a:cs typeface="DejaVu Sans" pitchFamily="2"/>
              </a:rPr>
              <a:t> del </a:t>
            </a:r>
            <a:r>
              <a:rPr lang="en-US" sz="2000" b="0" i="0" u="none" strike="noStrike" kern="1200" cap="none" spc="0" baseline="0" dirty="0" err="1">
                <a:solidFill>
                  <a:srgbClr val="292934"/>
                </a:solidFill>
                <a:uFillTx/>
                <a:latin typeface="Roboto" pitchFamily="18"/>
                <a:ea typeface="Roboto" pitchFamily="2"/>
                <a:cs typeface="DejaVu Sans" pitchFamily="2"/>
              </a:rPr>
              <a:t>marchio</a:t>
            </a:r>
            <a:endParaRPr lang="en-US" sz="2000" b="0" i="0" u="none" strike="noStrike" kern="1200" cap="none" spc="0" baseline="0" dirty="0">
              <a:solidFill>
                <a:srgbClr val="292934"/>
              </a:solidFill>
              <a:uFillTx/>
              <a:latin typeface="Roboto" pitchFamily="18"/>
              <a:ea typeface="Roboto" pitchFamily="2"/>
              <a:cs typeface="DejaVu Sans" pitchFamily="2"/>
            </a:endParaRPr>
          </a:p>
          <a:p>
            <a:pPr marL="182880" marR="0" lvl="0" indent="-181610" algn="l" defTabSz="9144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rial" pitchFamily="18"/>
              <a:ea typeface="DejaVu Sans" pitchFamily="2"/>
              <a:cs typeface="DejaVu Sans" pitchFamily="2"/>
            </a:endParaRPr>
          </a:p>
          <a:p>
            <a:pPr marL="0" marR="0" lvl="0" indent="0" algn="ctr" defTabSz="914400" rtl="0" fontAlgn="auto" hangingPunct="1">
              <a:lnSpc>
                <a:spcPct val="100000"/>
              </a:lnSpc>
              <a:spcBef>
                <a:spcPts val="480"/>
              </a:spcBef>
              <a:spcAft>
                <a:spcPts val="0"/>
              </a:spcAft>
              <a:buNone/>
              <a:tabLst/>
              <a:defRPr sz="1800" b="0" i="0" u="none" strike="noStrike" kern="0" cap="none" spc="0" baseline="0">
                <a:solidFill>
                  <a:srgbClr val="000000"/>
                </a:solidFill>
                <a:uFillTx/>
              </a:defRPr>
            </a:pPr>
            <a:r>
              <a:rPr lang="en-US" sz="2400" b="0" i="1" u="none" strike="noStrike" kern="1200" cap="none" spc="0" baseline="0" dirty="0" err="1">
                <a:solidFill>
                  <a:srgbClr val="292934"/>
                </a:solidFill>
                <a:uFillTx/>
                <a:latin typeface="Roboto Condensed" pitchFamily="18"/>
                <a:ea typeface="Roboto Condensed" pitchFamily="2"/>
                <a:cs typeface="DejaVu Sans" pitchFamily="2"/>
              </a:rPr>
              <a:t>Questo</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capitolo</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si</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concentrerà</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su</a:t>
            </a:r>
            <a:r>
              <a:rPr lang="en-US" sz="2400" b="0" i="1" u="none" strike="noStrike" kern="1200" cap="none" spc="0" baseline="0" dirty="0">
                <a:solidFill>
                  <a:srgbClr val="292934"/>
                </a:solidFill>
                <a:uFillTx/>
                <a:latin typeface="Roboto Condensed" pitchFamily="18"/>
                <a:ea typeface="Roboto Condensed" pitchFamily="2"/>
                <a:cs typeface="DejaVu Sans" pitchFamily="2"/>
              </a:rPr>
              <a:t> copyright e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brevetti</a:t>
            </a:r>
            <a:r>
              <a:rPr lang="en-US" sz="2400" b="0" i="1" u="none" strike="noStrike" kern="1200" cap="none" spc="0" baseline="0" dirty="0">
                <a:solidFill>
                  <a:srgbClr val="292934"/>
                </a:solidFill>
                <a:uFillTx/>
                <a:latin typeface="Roboto Condensed" pitchFamily="18"/>
                <a:ea typeface="Roboto Condensed" pitchFamily="2"/>
                <a:cs typeface="DejaVu Sans" pitchFamily="2"/>
              </a:rPr>
              <a:t>,</a:t>
            </a:r>
          </a:p>
          <a:p>
            <a:pPr marL="0" marR="0" lvl="0" indent="0" algn="ctr" defTabSz="914400" rtl="0" fontAlgn="auto" hangingPunct="1">
              <a:lnSpc>
                <a:spcPct val="100000"/>
              </a:lnSpc>
              <a:spcBef>
                <a:spcPts val="48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292934"/>
                </a:solidFill>
                <a:uFillTx/>
                <a:latin typeface="Roboto Condensed" pitchFamily="18"/>
                <a:ea typeface="Roboto Condensed" pitchFamily="2"/>
                <a:cs typeface="DejaVu Sans" pitchFamily="2"/>
              </a:rPr>
              <a:t>le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aree</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più</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rilevanti</a:t>
            </a:r>
            <a:r>
              <a:rPr lang="en-US" sz="2400" b="0" i="1" u="none" strike="noStrike" kern="1200" cap="none" spc="0" baseline="0" dirty="0">
                <a:solidFill>
                  <a:srgbClr val="292934"/>
                </a:solidFill>
                <a:uFillTx/>
                <a:latin typeface="Roboto Condensed" pitchFamily="18"/>
                <a:ea typeface="Roboto Condensed" pitchFamily="2"/>
                <a:cs typeface="DejaVu Sans" pitchFamily="2"/>
              </a:rPr>
              <a:t> per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l’Open</a:t>
            </a:r>
            <a:r>
              <a:rPr lang="en-US" sz="2400" b="0" i="1" u="none" strike="noStrike" kern="1200" cap="none" spc="0" baseline="0" dirty="0">
                <a:solidFill>
                  <a:srgbClr val="292934"/>
                </a:solidFill>
                <a:uFillTx/>
                <a:latin typeface="Roboto Condensed" pitchFamily="18"/>
                <a:ea typeface="Roboto Condensed" pitchFamily="2"/>
                <a:cs typeface="DejaVu Sans" pitchFamily="2"/>
              </a:rPr>
              <a:t> Source</a:t>
            </a:r>
            <a:r>
              <a:rPr lang="en-US" sz="2400" b="0" i="1" u="none" strike="noStrike" kern="1200" cap="none" spc="0" dirty="0">
                <a:solidFill>
                  <a:srgbClr val="292934"/>
                </a:solidFill>
                <a:uFillTx/>
                <a:latin typeface="Roboto Condensed" pitchFamily="18"/>
                <a:ea typeface="Roboto Condensed" pitchFamily="2"/>
                <a:cs typeface="DejaVu Sans" pitchFamily="2"/>
              </a:rPr>
              <a:t> Compliance.</a:t>
            </a:r>
            <a:endParaRPr lang="en-US" sz="2400" b="0" i="1" u="none" strike="noStrike" kern="1200" cap="none" spc="0" baseline="0" dirty="0">
              <a:solidFill>
                <a:srgbClr val="292934"/>
              </a:solidFill>
              <a:uFillTx/>
              <a:latin typeface="Roboto Condensed" pitchFamily="18"/>
              <a:ea typeface="Roboto Condensed" pitchFamily="2"/>
              <a:cs typeface="DejaVu Sans"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dirty="0">
              <a:solidFill>
                <a:srgbClr val="000000"/>
              </a:solidFill>
              <a:uFillTx/>
              <a:latin typeface="Arial" pitchFamily="18"/>
              <a:ea typeface="DejaVu Sans" pitchFamily="2"/>
              <a:cs typeface="DejaVu Sans" pitchFamily="2"/>
            </a:endParaRPr>
          </a:p>
        </p:txBody>
      </p:sp>
    </p:spTree>
    <p:extLst>
      <p:ext uri="{BB962C8B-B14F-4D97-AF65-F5344CB8AC3E}">
        <p14:creationId xmlns:p14="http://schemas.microsoft.com/office/powerpoint/2010/main" val="1811433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51">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Verifica</a:t>
            </a:r>
            <a:r>
              <a:rPr lang="en-US" sz="4000" b="0" i="0" u="none" strike="noStrike" kern="1200" cap="none" spc="-1" baseline="0" dirty="0">
                <a:solidFill>
                  <a:srgbClr val="D2533C"/>
                </a:solidFill>
                <a:uFillTx/>
                <a:latin typeface="Roboto"/>
                <a:ea typeface="Roboto"/>
                <a:cs typeface="DejaVu Sans"/>
              </a:rPr>
              <a:t> le </a:t>
            </a:r>
            <a:r>
              <a:rPr lang="en-US" sz="4000" b="0" i="0" u="none" strike="noStrike" kern="1200" cap="none" spc="-1" baseline="0" dirty="0" err="1">
                <a:solidFill>
                  <a:srgbClr val="D2533C"/>
                </a:solidFill>
                <a:uFillTx/>
                <a:latin typeface="Roboto"/>
                <a:ea typeface="Roboto"/>
                <a:cs typeface="DejaVu Sans"/>
              </a:rPr>
              <a:t>tue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conoscenze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marR="0" lvl="0" indent="-181610"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Qual è lo </a:t>
            </a:r>
            <a:r>
              <a:rPr lang="en-US" sz="2400" b="0" i="0" u="none" strike="noStrike" kern="1200" cap="none" spc="-1" baseline="0" dirty="0" err="1">
                <a:solidFill>
                  <a:srgbClr val="292934"/>
                </a:solidFill>
                <a:uFillTx/>
                <a:latin typeface="Roboto"/>
                <a:ea typeface="Roboto"/>
                <a:cs typeface="DejaVu Sans"/>
              </a:rPr>
              <a:t>scopo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dell’Open</a:t>
            </a:r>
            <a:r>
              <a:rPr lang="en-US" sz="2400" b="0" i="0" u="none" strike="noStrike" kern="1200" cap="none" spc="-1" baseline="0" dirty="0">
                <a:solidFill>
                  <a:srgbClr val="292934"/>
                </a:solidFill>
                <a:uFillTx/>
                <a:latin typeface="Roboto"/>
                <a:ea typeface="Roboto"/>
                <a:cs typeface="DejaVu Sans"/>
              </a:rPr>
              <a:t> Source Review?</a:t>
            </a: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 è la prima azione da intraprendere se si desidera utilizzare componenti Open Source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Cosa dovresti fare se hai una domanda sull'uso dell'Open Source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Che tipo di informazioni potresti raccogliere per una revisione Open Source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informazioni aiutano ad identificare chi concede in licenza il software</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informazioni aggiuntive sono importanti quando si esamina un componente Open Source che proviene da un fornitore esterno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misure possono essere intraprese per valutare la qualità delle informazioni raccolte in una Open Source</a:t>
            </a:r>
            <a:r>
              <a:rPr lang="it-IT" sz="2400" kern="0" spc="-1" dirty="0">
                <a:solidFill>
                  <a:srgbClr val="292934"/>
                </a:solidFill>
                <a:latin typeface="Roboto"/>
                <a:ea typeface="Roboto"/>
                <a:cs typeface="DejaVu Sans"/>
              </a:rPr>
              <a:t> review</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 normalizeH="0" baseline="0" noProof="0" dirty="0">
                <a:ln>
                  <a:noFill/>
                </a:ln>
                <a:solidFill>
                  <a:srgbClr val="F3F2DC"/>
                </a:solidFill>
                <a:effectLst/>
                <a:uLnTx/>
                <a:uFillTx/>
                <a:latin typeface="Roboto"/>
                <a:ea typeface="Roboto"/>
                <a:cs typeface="DejaVu Sans"/>
              </a:rPr>
              <a:t>CAPITOLO 6</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Gestione</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della</a:t>
            </a:r>
            <a:r>
              <a:rPr kumimoji="0" lang="en-US" sz="4800" b="0" i="0" u="none" strike="noStrike" kern="1200" cap="none" spc="-1" normalizeH="0" noProof="0" dirty="0">
                <a:ln>
                  <a:noFill/>
                </a:ln>
                <a:solidFill>
                  <a:srgbClr val="F3F2DC"/>
                </a:solidFill>
                <a:effectLst/>
                <a:uLnTx/>
                <a:uFillTx/>
                <a:latin typeface="Roboto Medium"/>
                <a:ea typeface="Roboto Medium"/>
                <a:cs typeface="DejaVu Sans"/>
              </a:rPr>
              <a:t> </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Compliance</a:t>
            </a:r>
            <a:r>
              <a:rPr kumimoji="0" lang="en-US" sz="4800" b="0" i="0" u="none" strike="noStrike" kern="1200" cap="none" spc="-1" normalizeH="0" noProof="0" dirty="0">
                <a:ln>
                  <a:noFill/>
                </a:ln>
                <a:solidFill>
                  <a:srgbClr val="F3F2DC"/>
                </a:solidFill>
                <a:effectLst/>
                <a:uLnTx/>
                <a:uFillTx/>
                <a:latin typeface="Roboto Medium"/>
                <a:ea typeface="Roboto Medium"/>
                <a:cs typeface="DejaVu Sans"/>
              </a:rPr>
              <a:t> E</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nd to End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Processi</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 di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Esempio</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9745333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Introduzione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Con il termine di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b="0" i="0" u="none" strike="noStrike" kern="1200" cap="none" spc="-1" normalizeH="0" baseline="0" noProof="0" dirty="0">
                <a:ln>
                  <a:noFill/>
                </a:ln>
                <a:solidFill>
                  <a:srgbClr val="292934"/>
                </a:solidFill>
                <a:effectLst/>
                <a:uLnTx/>
                <a:uFillTx/>
                <a:latin typeface="Roboto"/>
                <a:ea typeface="Roboto"/>
                <a:cs typeface="DejaVu Sans"/>
              </a:rPr>
              <a:t> Management si intende far riferimento ad un insieme di azioni finalizzate alla gestione delle componenti Open Source usate nei prodotti. In alcuni casi le aziende hanno processi simili per la gestione delle componenti proprietarie.  Nella specifica OpenChain le componenti Open Source sono chiamate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Supplied</a:t>
            </a:r>
            <a:r>
              <a:rPr kumimoji="0" lang="it-IT" b="0" i="0" u="none" strike="noStrike" kern="1200" cap="none" spc="-1" normalizeH="0" baseline="0" noProof="0" dirty="0">
                <a:ln>
                  <a:noFill/>
                </a:ln>
                <a:solidFill>
                  <a:srgbClr val="292934"/>
                </a:solidFill>
                <a:effectLst/>
                <a:uLnTx/>
                <a:uFillTx/>
                <a:latin typeface="Roboto"/>
                <a:ea typeface="Roboto"/>
                <a:cs typeface="DejaVu Sans"/>
              </a:rPr>
              <a:t> Software".</a:t>
            </a:r>
          </a:p>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Queste azioni spesso includono: </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L’Identificazione di tutte le componenti Open Source utilizzate nel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Supplied</a:t>
            </a:r>
            <a:r>
              <a:rPr kumimoji="0" lang="it-IT" b="0" i="0" u="none" strike="noStrike" kern="1200" cap="none" spc="-1" normalizeH="0" baseline="0" noProof="0" dirty="0">
                <a:ln>
                  <a:noFill/>
                </a:ln>
                <a:solidFill>
                  <a:srgbClr val="292934"/>
                </a:solidFill>
                <a:effectLst/>
                <a:uLnTx/>
                <a:uFillTx/>
                <a:latin typeface="Roboto"/>
                <a:ea typeface="Roboto"/>
                <a:cs typeface="DejaVu Sans"/>
              </a:rPr>
              <a:t> Software </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L’Identificazione e il tracciamento di tutte le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obligations</a:t>
            </a:r>
            <a:r>
              <a:rPr kumimoji="0" lang="it-IT" b="0" i="0" u="none" strike="noStrike" kern="1200" cap="none" spc="-1" normalizeH="0" baseline="0" noProof="0" dirty="0">
                <a:ln>
                  <a:noFill/>
                </a:ln>
                <a:solidFill>
                  <a:srgbClr val="292934"/>
                </a:solidFill>
                <a:effectLst/>
                <a:uLnTx/>
                <a:uFillTx/>
                <a:latin typeface="Roboto"/>
                <a:ea typeface="Roboto"/>
                <a:cs typeface="DejaVu Sans"/>
              </a:rPr>
              <a:t> che determina l’utilizzo di queste componenti. </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La Conferma che tutte le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obligations</a:t>
            </a:r>
            <a:r>
              <a:rPr kumimoji="0" lang="it-IT" b="0" i="0" u="none" strike="noStrike" kern="1200" cap="none" spc="-1" normalizeH="0" baseline="0" noProof="0" dirty="0">
                <a:ln>
                  <a:noFill/>
                </a:ln>
                <a:solidFill>
                  <a:srgbClr val="292934"/>
                </a:solidFill>
                <a:effectLst/>
                <a:uLnTx/>
                <a:uFillTx/>
                <a:latin typeface="Roboto"/>
                <a:ea typeface="Roboto"/>
                <a:cs typeface="DejaVu Sans"/>
              </a:rPr>
              <a:t> sono state o saranno soddisfatte.</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479"/>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Le aziende di piccole dimensioni possono usare una semplice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checklist</a:t>
            </a:r>
            <a:r>
              <a:rPr kumimoji="0" lang="it-IT" b="0" i="0" u="none" strike="noStrike" kern="1200" cap="none" spc="-1" normalizeH="0" baseline="0" noProof="0" dirty="0">
                <a:ln>
                  <a:noFill/>
                </a:ln>
                <a:solidFill>
                  <a:srgbClr val="292934"/>
                </a:solidFill>
                <a:effectLst/>
                <a:uLnTx/>
                <a:uFillTx/>
                <a:latin typeface="Roboto"/>
                <a:ea typeface="Roboto"/>
                <a:cs typeface="DejaVu Sans"/>
              </a:rPr>
              <a:t> e le aziende più grandi un processo dettagliato.</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1" normalizeH="0" baseline="0" noProof="0" dirty="0">
                <a:ln>
                  <a:noFill/>
                </a:ln>
                <a:solidFill>
                  <a:srgbClr val="000000"/>
                </a:solidFill>
                <a:effectLst/>
                <a:uLnTx/>
                <a:uFillTx/>
                <a:latin typeface="Roboto"/>
                <a:ea typeface="Roboto"/>
                <a:cs typeface="DejaVu Sans"/>
              </a:rPr>
              <a:t>Open Source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1" normalizeH="0" baseline="0" noProof="0" dirty="0">
                <a:ln>
                  <a:noFill/>
                </a:ln>
                <a:solidFill>
                  <a:srgbClr val="000000"/>
                </a:solidFill>
                <a:effectLst/>
                <a:uLnTx/>
                <a:uFillTx/>
                <a:latin typeface="Roboto"/>
                <a:ea typeface="DejaVu Sans"/>
                <a:cs typeface="DejaVu Sans"/>
              </a:rPr>
              <a:t>in </a:t>
            </a:r>
            <a:r>
              <a:rPr kumimoji="0" lang="en-US" sz="1400" b="1" i="0" u="none" strike="noStrike" kern="1200" cap="none" spc="-1" normalizeH="0" baseline="0" noProof="0" dirty="0" err="1">
                <a:ln>
                  <a:noFill/>
                </a:ln>
                <a:solidFill>
                  <a:srgbClr val="000000"/>
                </a:solidFill>
                <a:effectLst/>
                <a:uLnTx/>
                <a:uFillTx/>
                <a:latin typeface="Roboto"/>
                <a:ea typeface="DejaVu Sans"/>
                <a:cs typeface="DejaVu Sans"/>
              </a:rPr>
              <a:t>entrata</a:t>
            </a: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7" name="CustomShape 5"/>
          <p:cNvSpPr/>
          <p:nvPr/>
        </p:nvSpPr>
        <p:spPr>
          <a:xfrm>
            <a:off x="4758119" y="5356123"/>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19" y="5448600"/>
            <a:ext cx="3154642"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1" normalizeH="0" baseline="0" noProof="0" dirty="0">
                <a:ln>
                  <a:noFill/>
                </a:ln>
                <a:solidFill>
                  <a:srgbClr val="000000"/>
                </a:solidFill>
                <a:effectLst/>
                <a:uLnTx/>
                <a:uFillTx/>
                <a:latin typeface="Roboto"/>
                <a:ea typeface="Roboto"/>
                <a:cs typeface="DejaVu Sans"/>
              </a:rPr>
              <a:t>Componenti Open Source identificate; </a:t>
            </a:r>
            <a:endParaRPr kumimoji="0" lang="it-IT" sz="14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1" normalizeH="0" baseline="0" noProof="0" dirty="0" err="1">
                <a:ln>
                  <a:noFill/>
                </a:ln>
                <a:solidFill>
                  <a:srgbClr val="000000"/>
                </a:solidFill>
                <a:effectLst/>
                <a:uLnTx/>
                <a:uFillTx/>
                <a:latin typeface="Roboto"/>
                <a:ea typeface="Roboto"/>
                <a:cs typeface="DejaVu Sans"/>
              </a:rPr>
              <a:t>Obligations</a:t>
            </a:r>
            <a:r>
              <a:rPr kumimoji="0" lang="it-IT" sz="1400" b="1" i="0" u="none" strike="noStrike" kern="1200" cap="none" spc="-1" normalizeH="0" baseline="0" noProof="0" dirty="0">
                <a:ln>
                  <a:noFill/>
                </a:ln>
                <a:solidFill>
                  <a:srgbClr val="000000"/>
                </a:solidFill>
                <a:effectLst/>
                <a:uLnTx/>
                <a:uFillTx/>
                <a:latin typeface="Roboto"/>
                <a:ea typeface="Roboto"/>
                <a:cs typeface="DejaVu Sans"/>
              </a:rPr>
              <a:t> soddisfatte</a:t>
            </a:r>
            <a:endParaRPr kumimoji="0" lang="it-IT" sz="1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 normalizeH="0" baseline="0" noProof="0" dirty="0" err="1">
                <a:ln>
                  <a:noFill/>
                </a:ln>
                <a:solidFill>
                  <a:srgbClr val="292934"/>
                </a:solidFill>
                <a:effectLst/>
                <a:uLnTx/>
                <a:uFillTx/>
                <a:latin typeface="Roboto"/>
                <a:ea typeface="Roboto"/>
                <a:cs typeface="DejaVu Sans"/>
              </a:rPr>
              <a:t>Processo</a:t>
            </a:r>
            <a:r>
              <a:rPr kumimoji="0" lang="en-US" sz="1600" b="1" i="0" u="none" strike="noStrike" kern="1200" cap="none" spc="-1" normalizeH="0" baseline="0" noProof="0" dirty="0">
                <a:ln>
                  <a:noFill/>
                </a:ln>
                <a:solidFill>
                  <a:srgbClr val="292934"/>
                </a:solidFill>
                <a:effectLst/>
                <a:uLnTx/>
                <a:uFillTx/>
                <a:latin typeface="Roboto"/>
                <a:ea typeface="Roboto"/>
                <a:cs typeface="DejaVu Sans"/>
              </a:rPr>
              <a:t> di Compliance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70038182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485631"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Esempio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di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una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Checklist per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piccole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medie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imprese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Attività di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b="0" i="0" u="none" strike="noStrike" kern="1200" cap="none" spc="-1" normalizeH="0" baseline="0" noProof="0" dirty="0">
                <a:ln>
                  <a:noFill/>
                </a:ln>
                <a:solidFill>
                  <a:srgbClr val="292934"/>
                </a:solidFill>
                <a:effectLst/>
                <a:uLnTx/>
                <a:uFillTx/>
                <a:latin typeface="Roboto"/>
                <a:ea typeface="Roboto"/>
                <a:cs typeface="DejaVu Sans"/>
              </a:rPr>
              <a:t> da effettuare continuamente:</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Individuazione precoce dell’Open Source nel ciclo di acquisizione/sviluppo </a:t>
            </a:r>
            <a:r>
              <a:rPr kumimoji="0" lang="it-IT" sz="1600" b="0" i="0" u="none" strike="noStrike" kern="1200" cap="none" spc="-1" normalizeH="0" baseline="0" noProof="0" dirty="0" err="1">
                <a:ln>
                  <a:noFill/>
                </a:ln>
                <a:effectLst/>
                <a:uLnTx/>
                <a:uFillTx/>
                <a:latin typeface="Roboto"/>
                <a:ea typeface="Roboto"/>
                <a:cs typeface="DejaVu Sans"/>
              </a:rPr>
              <a:t>procurement</a:t>
            </a:r>
            <a:r>
              <a:rPr kumimoji="0" lang="it-IT" sz="1600" b="0" i="0" u="none" strike="noStrike" kern="1200" cap="none" spc="-1" normalizeH="0" baseline="0" noProof="0" dirty="0">
                <a:ln>
                  <a:noFill/>
                </a:ln>
                <a:effectLst/>
                <a:uLnTx/>
                <a:uFillTx/>
                <a:latin typeface="Roboto"/>
                <a:ea typeface="Roboto"/>
                <a:cs typeface="DejaVu Sans"/>
              </a:rPr>
              <a:t>/</a:t>
            </a:r>
            <a:r>
              <a:rPr kumimoji="0" lang="it-IT" sz="1600" b="0" i="0" u="none" strike="noStrike" kern="1200" cap="none" spc="-1" normalizeH="0" baseline="0" noProof="0" dirty="0" err="1">
                <a:ln>
                  <a:noFill/>
                </a:ln>
                <a:effectLst/>
                <a:uLnTx/>
                <a:uFillTx/>
                <a:latin typeface="Roboto"/>
                <a:ea typeface="Roboto"/>
                <a:cs typeface="DejaVu Sans"/>
              </a:rPr>
              <a:t>development</a:t>
            </a:r>
            <a:r>
              <a:rPr kumimoji="0" lang="it-IT" sz="1600" b="0" i="0" u="none" strike="noStrike" kern="1200" cap="none" spc="-1" normalizeH="0" baseline="0" noProof="0" dirty="0">
                <a:ln>
                  <a:noFill/>
                </a:ln>
                <a:solidFill>
                  <a:srgbClr val="F79646"/>
                </a:solidFill>
                <a:effectLst/>
                <a:uLnTx/>
                <a:uFillTx/>
                <a:latin typeface="Roboto"/>
                <a:ea typeface="Roboto"/>
                <a:cs typeface="DejaVu Sans"/>
              </a:rPr>
              <a:t> </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del software </a:t>
            </a: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Revisione ed Approvazione di tutte le componenti Open Source utilizzate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Verifica delle informazioni necessarie a soddisfare le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obligations</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 previste dall’Open Source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Revisione ed Approvazione di ogni contributo in uscita a progetti Open Source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Tx/>
              <a:buSzTx/>
              <a:buFontTx/>
              <a:buNone/>
              <a:tabLst/>
              <a:defRPr/>
            </a:pP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100000"/>
              </a:lnSpc>
              <a:spcBef>
                <a:spcPts val="479"/>
              </a:spcBef>
              <a:spcAft>
                <a:spcPts val="0"/>
              </a:spcAft>
              <a:buClrTx/>
              <a:buSzTx/>
              <a:buFontTx/>
              <a:buNone/>
              <a:tabLst/>
              <a:defRPr/>
            </a:pPr>
            <a:r>
              <a:rPr kumimoji="0" lang="it-IT" b="0" i="0" u="none" strike="noStrike" kern="1200" cap="none" spc="-1" normalizeH="0" baseline="0" noProof="0" dirty="0">
                <a:ln>
                  <a:noFill/>
                </a:ln>
                <a:solidFill>
                  <a:prstClr val="black"/>
                </a:solidFill>
                <a:effectLst/>
                <a:uLnTx/>
                <a:uFillTx/>
                <a:latin typeface="Roboto"/>
                <a:ea typeface="Roboto"/>
                <a:cs typeface="DejaVu Sans"/>
              </a:rPr>
              <a:t>Requisiti per il supporto all’attività di </a:t>
            </a:r>
            <a:r>
              <a:rPr kumimoji="0" lang="it-IT" b="0" i="0" u="none" strike="noStrike" kern="1200" cap="none" spc="-1" normalizeH="0" baseline="0" noProof="0" dirty="0" err="1">
                <a:ln>
                  <a:noFill/>
                </a:ln>
                <a:solidFill>
                  <a:prstClr val="black"/>
                </a:solidFill>
                <a:effectLst/>
                <a:uLnTx/>
                <a:uFillTx/>
                <a:latin typeface="Roboto"/>
                <a:ea typeface="Roboto"/>
                <a:cs typeface="DejaVu Sans"/>
              </a:rPr>
              <a:t>Compliance</a:t>
            </a:r>
            <a:r>
              <a:rPr kumimoji="0" lang="it-IT" b="0" i="0" u="none" strike="noStrike" kern="1200" cap="none" spc="-1" normalizeH="0" baseline="0" noProof="0" dirty="0">
                <a:ln>
                  <a:noFill/>
                </a:ln>
                <a:solidFill>
                  <a:prstClr val="black"/>
                </a:solidFill>
                <a:effectLst/>
                <a:uLnTx/>
                <a:uFillTx/>
                <a:latin typeface="Roboto"/>
                <a:ea typeface="Roboto"/>
                <a:cs typeface="DejaVu Sans"/>
              </a:rPr>
              <a:t>:</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Costituzione di uno staff adeguato alle attività di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 ed individuazione chiara delle aree di responsabilità </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Adeguamento dei Processi di Business esistenti per supportare il programma di Open Source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compliance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Predisposizione di attività di training sulle policy Open Source dell’organizzazione accessibili da tutti</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Tracciamento dell’avanzamento di tutte le attività di Open Source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compliance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14" name="CustomShape 3"/>
          <p:cNvSpPr/>
          <p:nvPr/>
        </p:nvSpPr>
        <p:spPr>
          <a:xfrm>
            <a:off x="400215" y="6224648"/>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1" normalizeH="0" baseline="0" noProof="0" dirty="0">
                <a:ln>
                  <a:noFill/>
                </a:ln>
                <a:solidFill>
                  <a:srgbClr val="292934"/>
                </a:solidFill>
                <a:effectLst/>
                <a:uLnTx/>
                <a:uFillTx/>
                <a:latin typeface="Roboto Condensed"/>
                <a:ea typeface="Roboto Condensed"/>
                <a:cs typeface="DejaVu Sans"/>
              </a:rPr>
              <a:t>Le checklists </a:t>
            </a:r>
            <a:r>
              <a:rPr kumimoji="0" lang="en-US" sz="1400" b="0" i="0" u="none" strike="noStrike" kern="1200" cap="none" spc="-1" normalizeH="0" baseline="0" noProof="0" dirty="0" err="1">
                <a:ln>
                  <a:noFill/>
                </a:ln>
                <a:solidFill>
                  <a:srgbClr val="292934"/>
                </a:solidFill>
                <a:effectLst/>
                <a:uLnTx/>
                <a:uFillTx/>
                <a:latin typeface="Roboto Condensed"/>
                <a:ea typeface="Roboto Condensed"/>
                <a:cs typeface="DejaVu Sans"/>
              </a:rPr>
              <a:t>dettagliate</a:t>
            </a:r>
            <a:r>
              <a:rPr kumimoji="0" lang="en-US" sz="14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400" b="0" i="0" u="none" strike="noStrike" kern="1200" cap="none" spc="-1" normalizeH="0" baseline="0" noProof="0" dirty="0" err="1">
                <a:ln>
                  <a:noFill/>
                </a:ln>
                <a:solidFill>
                  <a:srgbClr val="292934"/>
                </a:solidFill>
                <a:effectLst/>
                <a:uLnTx/>
                <a:uFillTx/>
                <a:latin typeface="Roboto Condensed"/>
                <a:ea typeface="Roboto Condensed"/>
                <a:cs typeface="DejaVu Sans"/>
              </a:rPr>
              <a:t>sono</a:t>
            </a:r>
            <a:r>
              <a:rPr kumimoji="0" lang="en-US" sz="14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400" b="0" i="0" u="none" strike="noStrike" kern="1200" cap="none" spc="-1" normalizeH="0" baseline="0" noProof="0" dirty="0" err="1">
                <a:ln>
                  <a:noFill/>
                </a:ln>
                <a:solidFill>
                  <a:srgbClr val="292934"/>
                </a:solidFill>
                <a:effectLst/>
                <a:uLnTx/>
                <a:uFillTx/>
                <a:latin typeface="Roboto Condensed"/>
                <a:ea typeface="Roboto Condensed"/>
                <a:cs typeface="DejaVu Sans"/>
              </a:rPr>
              <a:t>disponibili</a:t>
            </a:r>
            <a:r>
              <a:rPr kumimoji="0" lang="en-US" sz="1400" b="0" i="0" u="none" strike="noStrike" kern="1200" cap="none" spc="-1" normalizeH="0" baseline="0" noProof="0" dirty="0">
                <a:ln>
                  <a:noFill/>
                </a:ln>
                <a:solidFill>
                  <a:srgbClr val="292934"/>
                </a:solidFill>
                <a:effectLst/>
                <a:uLnTx/>
                <a:uFillTx/>
                <a:latin typeface="Roboto Condensed"/>
                <a:ea typeface="Roboto Condensed"/>
                <a:cs typeface="DejaVu Sans"/>
              </a:rPr>
              <a:t> al </a:t>
            </a:r>
            <a:r>
              <a:rPr kumimoji="0" lang="en-US" sz="1400" b="0" i="0" u="none" strike="noStrike" kern="1200" cap="none" spc="-1" normalizeH="0" baseline="0" noProof="0" dirty="0" err="1">
                <a:ln>
                  <a:noFill/>
                </a:ln>
                <a:solidFill>
                  <a:srgbClr val="292934"/>
                </a:solidFill>
                <a:effectLst/>
                <a:uLnTx/>
                <a:uFillTx/>
                <a:latin typeface="Roboto Condensed"/>
                <a:ea typeface="Roboto Condensed"/>
                <a:cs typeface="DejaVu Sans"/>
              </a:rPr>
              <a:t>seguente</a:t>
            </a:r>
            <a:r>
              <a:rPr kumimoji="0" lang="en-US" sz="1400" b="0" i="0" u="none" strike="noStrike" kern="1200" cap="none" spc="-1" normalizeH="0" baseline="0" noProof="0" dirty="0">
                <a:ln>
                  <a:noFill/>
                </a:ln>
                <a:solidFill>
                  <a:srgbClr val="292934"/>
                </a:solidFill>
                <a:effectLst/>
                <a:uLnTx/>
                <a:uFillTx/>
                <a:latin typeface="Roboto Condensed"/>
                <a:ea typeface="Roboto Condensed"/>
                <a:cs typeface="DejaVu Sans"/>
              </a:rPr>
              <a:t> link: </a:t>
            </a:r>
            <a:r>
              <a:rPr kumimoji="0" lang="en-US" sz="1050" b="0" i="0" u="none" strike="noStrike" kern="1200" cap="none" spc="-1" normalizeH="0" baseline="0" noProof="0" dirty="0">
                <a:ln>
                  <a:noFill/>
                </a:ln>
                <a:solidFill>
                  <a:srgbClr val="292934"/>
                </a:solidFill>
                <a:effectLst/>
                <a:uLnTx/>
                <a:uFillTx/>
                <a:latin typeface="Roboto Mono"/>
                <a:ea typeface="Roboto Mono"/>
                <a:cs typeface="DejaVu Sans"/>
              </a:rPr>
              <a:t>https://www.linuxfoundation.org/projects/opencompliance/self-assessment-compliance-checklist</a:t>
            </a:r>
            <a:endParaRPr kumimoji="0" lang="en-US" sz="105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7694310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 normalizeH="0" baseline="0" noProof="0" dirty="0" err="1">
                <a:ln>
                  <a:noFill/>
                </a:ln>
                <a:solidFill>
                  <a:srgbClr val="D2533C"/>
                </a:solidFill>
                <a:effectLst/>
                <a:uLnTx/>
                <a:uFillTx/>
                <a:latin typeface="Roboto"/>
                <a:ea typeface="Roboto"/>
                <a:cs typeface="DejaVu Sans"/>
              </a:rPr>
              <a:t>Esempio</a:t>
            </a:r>
            <a:r>
              <a:rPr kumimoji="0" lang="en-US" sz="3200" b="0" i="0" u="none" strike="noStrike" kern="1200" cap="none" spc="-1" normalizeH="0" baseline="0" noProof="0" dirty="0">
                <a:ln>
                  <a:noFill/>
                </a:ln>
                <a:solidFill>
                  <a:srgbClr val="D2533C"/>
                </a:solidFill>
                <a:effectLst/>
                <a:uLnTx/>
                <a:uFillTx/>
                <a:latin typeface="Roboto"/>
                <a:ea typeface="Roboto"/>
                <a:cs typeface="DejaVu Sans"/>
              </a:rPr>
              <a:t> di </a:t>
            </a:r>
            <a:r>
              <a:rPr kumimoji="0" lang="en-US" sz="3200" b="0" i="0" u="none" strike="noStrike" kern="1200" cap="none" spc="-1" normalizeH="0" baseline="0" noProof="0" dirty="0" err="1">
                <a:ln>
                  <a:noFill/>
                </a:ln>
                <a:solidFill>
                  <a:srgbClr val="D2533C"/>
                </a:solidFill>
                <a:effectLst/>
                <a:uLnTx/>
                <a:uFillTx/>
                <a:latin typeface="Roboto"/>
                <a:ea typeface="Roboto"/>
                <a:cs typeface="DejaVu Sans"/>
              </a:rPr>
              <a:t>Processo</a:t>
            </a:r>
            <a:r>
              <a:rPr kumimoji="0" lang="en-US" sz="3200" b="0" i="0" u="none" strike="noStrike" kern="1200" cap="none" spc="-1" normalizeH="0" baseline="0" noProof="0" dirty="0">
                <a:ln>
                  <a:noFill/>
                </a:ln>
                <a:solidFill>
                  <a:srgbClr val="D2533C"/>
                </a:solidFill>
                <a:effectLst/>
                <a:uLnTx/>
                <a:uFillTx/>
                <a:latin typeface="Roboto"/>
                <a:ea typeface="Roboto"/>
                <a:cs typeface="DejaVu Sans"/>
              </a:rPr>
              <a:t> in </a:t>
            </a:r>
            <a:r>
              <a:rPr kumimoji="0" lang="en-US" sz="3200" b="0" i="0" u="none" strike="noStrike" kern="1200" cap="none" spc="-1" normalizeH="0" baseline="0" noProof="0" dirty="0" err="1">
                <a:ln>
                  <a:noFill/>
                </a:ln>
                <a:solidFill>
                  <a:srgbClr val="D2533C"/>
                </a:solidFill>
                <a:effectLst/>
                <a:uLnTx/>
                <a:uFillTx/>
                <a:latin typeface="Roboto"/>
                <a:ea typeface="Roboto"/>
                <a:cs typeface="DejaVu Sans"/>
              </a:rPr>
              <a:t>una</a:t>
            </a:r>
            <a:r>
              <a:rPr kumimoji="0" lang="en-US" sz="32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3200" b="0" i="0" u="none" strike="noStrike" kern="1200" cap="none" spc="-1" normalizeH="0" baseline="0" noProof="0" dirty="0" err="1">
                <a:ln>
                  <a:noFill/>
                </a:ln>
                <a:solidFill>
                  <a:srgbClr val="D2533C"/>
                </a:solidFill>
                <a:effectLst/>
                <a:uLnTx/>
                <a:uFillTx/>
                <a:latin typeface="Roboto"/>
                <a:ea typeface="Roboto"/>
                <a:cs typeface="DejaVu Sans"/>
              </a:rPr>
              <a:t>grande</a:t>
            </a:r>
            <a:r>
              <a:rPr kumimoji="0" lang="en-US" sz="3200" b="0" i="0" u="none" strike="noStrike" kern="1200" cap="none" spc="-1" normalizeH="0" baseline="0" noProof="0" dirty="0">
                <a:ln>
                  <a:noFill/>
                </a:ln>
                <a:solidFill>
                  <a:srgbClr val="D2533C"/>
                </a:solidFill>
                <a:effectLst/>
                <a:uLnTx/>
                <a:uFillTx/>
                <a:latin typeface="Roboto"/>
                <a:ea typeface="Roboto"/>
                <a:cs typeface="DejaVu Sans"/>
              </a:rPr>
              <a:t> impresa</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FFFFFF"/>
                </a:solidFill>
                <a:effectLst/>
                <a:uLnTx/>
                <a:uFillTx/>
                <a:latin typeface="Roboto"/>
                <a:ea typeface="DejaVu Sans"/>
                <a:cs typeface="DejaVu Sans"/>
              </a:rPr>
              <a:t>In coda per </a:t>
            </a:r>
            <a:r>
              <a:rPr kumimoji="0" lang="en-US" sz="1100" b="1" i="0" u="none" strike="noStrike" kern="1200" cap="none" spc="-1" normalizeH="0" baseline="0" noProof="0" dirty="0" err="1">
                <a:ln>
                  <a:noFill/>
                </a:ln>
                <a:solidFill>
                  <a:srgbClr val="FFFFFF"/>
                </a:solidFill>
                <a:effectLst/>
                <a:uLnTx/>
                <a:uFillTx/>
                <a:latin typeface="Roboto"/>
                <a:ea typeface="DejaVu Sans"/>
                <a:cs typeface="DejaVu Sans"/>
              </a:rPr>
              <a:t>il</a:t>
            </a:r>
            <a:r>
              <a:rPr kumimoji="0" lang="en-US" sz="1100" b="1" i="0" u="none" strike="noStrike" kern="1200" cap="none" spc="-1" normalizeH="0" baseline="0" noProof="0" dirty="0">
                <a:ln>
                  <a:noFill/>
                </a:ln>
                <a:solidFill>
                  <a:srgbClr val="FFFFFF"/>
                </a:solidFill>
                <a:effectLst/>
                <a:uLnTx/>
                <a:uFillTx/>
                <a:latin typeface="Roboto"/>
                <a:ea typeface="DejaVu Sans"/>
                <a:cs typeface="DejaVu Sans"/>
              </a:rPr>
              <a:t> </a:t>
            </a:r>
            <a:r>
              <a:rPr kumimoji="0" lang="en-US" sz="1100" b="1" i="0" u="none" strike="noStrike" kern="1200" cap="none" spc="-1" normalizeH="0" baseline="0" noProof="0" dirty="0" err="1">
                <a:ln>
                  <a:noFill/>
                </a:ln>
                <a:solidFill>
                  <a:srgbClr val="FFFFFF"/>
                </a:solidFill>
                <a:effectLst/>
                <a:uLnTx/>
                <a:uFillTx/>
                <a:latin typeface="Roboto"/>
                <a:ea typeface="DejaVu Sans"/>
                <a:cs typeface="DejaVu Sans"/>
              </a:rPr>
              <a:t>processo</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Identificazione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a:ln>
                  <a:noFill/>
                </a:ln>
                <a:solidFill>
                  <a:srgbClr val="FFFFFF"/>
                </a:solidFill>
                <a:effectLst/>
                <a:uLnTx/>
                <a:uFillTx/>
                <a:latin typeface="Roboto"/>
                <a:ea typeface="Roboto"/>
                <a:cs typeface="DejaVu Sans"/>
              </a:rPr>
              <a:t>Audit</a:t>
            </a:r>
            <a:endParaRPr kumimoji="0" lang="en-US" sz="13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Risoluzione</a:t>
            </a:r>
            <a:r>
              <a:rPr kumimoji="0" lang="en-US" sz="1300" b="1" i="0" u="none" strike="noStrike" kern="1200" cap="none" spc="-1" normalizeH="0" baseline="0" noProof="0" dirty="0">
                <a:ln>
                  <a:noFill/>
                </a:ln>
                <a:solidFill>
                  <a:srgbClr val="FFFFFF"/>
                </a:solidFill>
                <a:effectLst/>
                <a:uLnTx/>
                <a:uFillTx/>
                <a:latin typeface="Roboto"/>
                <a:ea typeface="Roboto"/>
                <a:cs typeface="DejaVu Sans"/>
              </a:rPr>
              <a:t> Issues</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Revisione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Approvazione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Registrazione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a:ln>
                  <a:noFill/>
                </a:ln>
                <a:solidFill>
                  <a:srgbClr val="FFFFFF"/>
                </a:solidFill>
                <a:effectLst/>
                <a:uLnTx/>
                <a:uFillTx/>
                <a:latin typeface="Roboto"/>
                <a:ea typeface="Roboto"/>
                <a:cs typeface="DejaVu Sans"/>
              </a:rPr>
              <a:t>Notices</a:t>
            </a:r>
            <a:endParaRPr kumimoji="0" lang="en-US" sz="13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Verifiche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Distribuzione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Verifiche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D2533C"/>
                </a:solidFill>
                <a:effectLst/>
                <a:uLnTx/>
                <a:uFillTx/>
                <a:latin typeface="Roboto"/>
                <a:ea typeface="Roboto"/>
                <a:cs typeface="DejaVu Sans"/>
              </a:rPr>
              <a:t>Software </a:t>
            </a:r>
            <a:r>
              <a:rPr kumimoji="0" lang="en-US" sz="1100" b="1" i="0" u="none" strike="noStrike" kern="1200" cap="none" spc="-1" normalizeH="0" baseline="0" noProof="0" dirty="0" err="1">
                <a:ln>
                  <a:noFill/>
                </a:ln>
                <a:solidFill>
                  <a:srgbClr val="D2533C"/>
                </a:solidFill>
                <a:effectLst/>
                <a:uLnTx/>
                <a:uFillTx/>
                <a:latin typeface="Roboto"/>
                <a:ea typeface="Roboto"/>
                <a:cs typeface="DejaVu Sans"/>
              </a:rPr>
              <a:t>proprietario</a:t>
            </a:r>
            <a:r>
              <a:rPr kumimoji="0" lang="en-US" sz="1100" b="1" i="0" u="none" strike="noStrike" kern="1200" cap="none" spc="-1" normalizeH="0" baseline="0" noProof="0" dirty="0">
                <a:ln>
                  <a:noFill/>
                </a:ln>
                <a:solidFill>
                  <a:srgbClr val="D2533C"/>
                </a:solidFill>
                <a:effectLst/>
                <a:uLnTx/>
                <a:uFillTx/>
                <a:latin typeface="Roboto"/>
                <a:ea typeface="Roboto"/>
                <a:cs typeface="DejaVu Sans"/>
              </a:rPr>
              <a:t> </a:t>
            </a:r>
            <a:r>
              <a:rPr kumimoji="0" lang="en-US" sz="1100" b="1" i="0" u="none" strike="noStrike" kern="1200" cap="none" spc="-1" normalizeH="0" baseline="0" noProof="0" dirty="0" err="1">
                <a:ln>
                  <a:noFill/>
                </a:ln>
                <a:solidFill>
                  <a:srgbClr val="D2533C"/>
                </a:solidFill>
                <a:effectLst/>
                <a:uLnTx/>
                <a:uFillTx/>
                <a:latin typeface="Roboto"/>
                <a:ea typeface="Roboto"/>
                <a:cs typeface="DejaVu Sans"/>
              </a:rPr>
              <a:t>dell’organizzazione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9" name="CustomShape 15"/>
          <p:cNvSpPr/>
          <p:nvPr/>
        </p:nvSpPr>
        <p:spPr>
          <a:xfrm>
            <a:off x="1731960" y="290180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D2533C"/>
                </a:solidFill>
                <a:effectLst/>
                <a:uLnTx/>
                <a:uFillTx/>
                <a:latin typeface="Roboto"/>
                <a:ea typeface="DejaVu Sans"/>
                <a:cs typeface="DejaVu Sans"/>
              </a:rPr>
              <a:t>Software di </a:t>
            </a:r>
            <a:r>
              <a:rPr kumimoji="0" lang="en-US" sz="1100" b="1" i="0" u="none" strike="noStrike" kern="1200" cap="none" spc="-1" normalizeH="0" baseline="0" noProof="0" dirty="0" err="1">
                <a:ln>
                  <a:noFill/>
                </a:ln>
                <a:solidFill>
                  <a:srgbClr val="D2533C"/>
                </a:solidFill>
                <a:effectLst/>
                <a:uLnTx/>
                <a:uFillTx/>
                <a:latin typeface="Roboto"/>
                <a:ea typeface="DejaVu Sans"/>
                <a:cs typeface="DejaVu Sans"/>
              </a:rPr>
              <a:t>terze</a:t>
            </a:r>
            <a:r>
              <a:rPr kumimoji="0" lang="en-US" sz="1100" b="1"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1100" b="1" i="0" u="none" strike="noStrike" kern="1200" cap="none" spc="-1" normalizeH="0" baseline="0" noProof="0" dirty="0" err="1">
                <a:ln>
                  <a:noFill/>
                </a:ln>
                <a:solidFill>
                  <a:srgbClr val="D2533C"/>
                </a:solidFill>
                <a:effectLst/>
                <a:uLnTx/>
                <a:uFillTx/>
                <a:latin typeface="Roboto"/>
                <a:ea typeface="DejaVu Sans"/>
                <a:cs typeface="DejaVu Sans"/>
              </a:rPr>
              <a:t>parti</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D2533C"/>
                </a:solidFill>
                <a:effectLst/>
                <a:uLnTx/>
                <a:uFillTx/>
                <a:latin typeface="Roboto"/>
                <a:ea typeface="Roboto"/>
                <a:cs typeface="DejaVu Sans"/>
              </a:rPr>
              <a:t>Open Source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36104"/>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FFFFFF"/>
                </a:solidFill>
                <a:effectLst/>
                <a:uLnTx/>
                <a:uFillTx/>
                <a:latin typeface="Roboto"/>
                <a:ea typeface="Roboto"/>
                <a:cs typeface="DejaVu Sans"/>
              </a:rPr>
              <a:t>Software in </a:t>
            </a:r>
            <a:r>
              <a:rPr kumimoji="0" lang="en-US" sz="1100" b="1" i="0" u="none" strike="noStrike" kern="1200" cap="none" spc="-1" normalizeH="0" baseline="0" noProof="0" dirty="0" err="1">
                <a:ln>
                  <a:noFill/>
                </a:ln>
                <a:solidFill>
                  <a:srgbClr val="FFFFFF"/>
                </a:solidFill>
                <a:effectLst/>
                <a:uLnTx/>
                <a:uFillTx/>
                <a:latin typeface="Roboto"/>
                <a:ea typeface="Roboto"/>
                <a:cs typeface="DejaVu Sans"/>
              </a:rPr>
              <a:t>uscita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FFFFFF"/>
                </a:solidFill>
                <a:effectLst/>
                <a:uLnTx/>
                <a:uFillTx/>
                <a:latin typeface="Roboto"/>
                <a:ea typeface="Roboto"/>
                <a:cs typeface="DejaVu Sans"/>
              </a:rPr>
              <a:t>Notices &amp; </a:t>
            </a:r>
            <a:r>
              <a:rPr kumimoji="0" lang="en-US" sz="1100" b="1" i="0" u="none" strike="noStrike" kern="1200" cap="none" spc="-1" normalizeH="0" baseline="0" noProof="0" dirty="0" err="1">
                <a:ln>
                  <a:noFill/>
                </a:ln>
                <a:solidFill>
                  <a:srgbClr val="FFFFFF"/>
                </a:solidFill>
                <a:effectLst/>
                <a:uLnTx/>
                <a:uFillTx/>
                <a:latin typeface="Roboto"/>
                <a:ea typeface="Roboto"/>
                <a:cs typeface="DejaVu Sans"/>
              </a:rPr>
              <a:t>Attribuzioni</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err="1">
                <a:ln>
                  <a:noFill/>
                </a:ln>
                <a:solidFill>
                  <a:srgbClr val="FFFFFF"/>
                </a:solidFill>
                <a:effectLst/>
                <a:uLnTx/>
                <a:uFillTx/>
                <a:latin typeface="Roboto"/>
                <a:ea typeface="Roboto"/>
                <a:cs typeface="DejaVu Sans"/>
              </a:rPr>
              <a:t>Offerta</a:t>
            </a:r>
            <a:r>
              <a:rPr kumimoji="0" lang="en-US" sz="1100" b="1" i="0" u="none" strike="noStrike" kern="1200" cap="none" spc="-1" normalizeH="0" baseline="0" noProof="0" dirty="0">
                <a:ln>
                  <a:noFill/>
                </a:ln>
                <a:solidFill>
                  <a:srgbClr val="FFFFFF"/>
                </a:solidFill>
                <a:effectLst/>
                <a:uLnTx/>
                <a:uFillTx/>
                <a:latin typeface="Roboto"/>
                <a:ea typeface="Roboto"/>
                <a:cs typeface="DejaVu Sans"/>
              </a:rPr>
              <a:t> </a:t>
            </a:r>
            <a:r>
              <a:rPr kumimoji="0" lang="en-US" sz="1100" b="1" i="0" u="none" strike="noStrike" kern="1200" cap="none" spc="-1" normalizeH="0" baseline="0" noProof="0" dirty="0" err="1">
                <a:ln>
                  <a:noFill/>
                </a:ln>
                <a:solidFill>
                  <a:srgbClr val="FFFFFF"/>
                </a:solidFill>
                <a:effectLst/>
                <a:uLnTx/>
                <a:uFillTx/>
                <a:latin typeface="Roboto"/>
                <a:ea typeface="Roboto"/>
                <a:cs typeface="DejaVu Sans"/>
              </a:rPr>
              <a:t>Scritta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6" name="CustomShape 22"/>
          <p:cNvSpPr/>
          <p:nvPr/>
        </p:nvSpPr>
        <p:spPr>
          <a:xfrm>
            <a:off x="3024900" y="466920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Scansione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o auditing del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codice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sorgente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e –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conferma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dell’origine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e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della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licenza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del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codice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sorgente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Risoluzione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delle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issues individuate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dall’audit</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secondo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quanto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previsto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dalla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policy open source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dell’organizzazione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8" name="CustomShape 24"/>
          <p:cNvSpPr/>
          <p:nvPr/>
        </p:nvSpPr>
        <p:spPr>
          <a:xfrm>
            <a:off x="1919160" y="4646520"/>
            <a:ext cx="1098720" cy="97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100" b="0" i="0" u="none" strike="noStrike" kern="1200" cap="none" spc="-1" normalizeH="0" baseline="0" noProof="0" dirty="0">
                <a:ln>
                  <a:noFill/>
                </a:ln>
                <a:solidFill>
                  <a:srgbClr val="292934"/>
                </a:solidFill>
                <a:effectLst/>
                <a:uLnTx/>
                <a:uFillTx/>
                <a:latin typeface="Roboto Condensed"/>
                <a:ea typeface="Roboto Condensed"/>
                <a:cs typeface="DejaVu Sans"/>
              </a:rPr>
              <a:t>Identificazione delle componenti Open Source per revisione</a:t>
            </a:r>
            <a:endParaRPr kumimoji="0" lang="it-IT"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Verifica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dei</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pacchetti</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di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codice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sorgente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per la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distribuzione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 e –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verifica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che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siano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prodotte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le notices appropriate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Tracciamento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del software/</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versione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approvato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/a in un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inventario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per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prodotto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e per release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Pubblicazione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del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codice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sorgente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delle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notices e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produzione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di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un’offerta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scritta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marL="0" marR="0" lvl="0" indent="0" algn="ctr" defTabSz="457200" rtl="0" eaLnBrk="1" fontAlgn="auto" latinLnBrk="0" hangingPunct="1">
              <a:lnSpc>
                <a:spcPct val="93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Esempio</a:t>
            </a:r>
            <a:r>
              <a:rPr kumimoji="0" lang="en-US" sz="1300" b="1" i="0" u="none" strike="noStrike" kern="1200" cap="none" spc="-1" normalizeH="0" baseline="0" noProof="0" dirty="0">
                <a:ln>
                  <a:noFill/>
                </a:ln>
                <a:solidFill>
                  <a:srgbClr val="FFFFFF"/>
                </a:solidFill>
                <a:effectLst/>
                <a:uLnTx/>
                <a:uFillTx/>
                <a:latin typeface="Roboto"/>
                <a:ea typeface="Roboto"/>
                <a:cs typeface="DejaVu Sans"/>
              </a:rPr>
              <a:t> di </a:t>
            </a: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Processo</a:t>
            </a:r>
            <a:r>
              <a:rPr kumimoji="0" lang="en-US" sz="1300" b="1" i="0" u="none" strike="noStrike" kern="1200" cap="none" spc="-1" normalizeH="0" baseline="0" noProof="0" dirty="0">
                <a:ln>
                  <a:noFill/>
                </a:ln>
                <a:solidFill>
                  <a:srgbClr val="FFFFFF"/>
                </a:solidFill>
                <a:effectLst/>
                <a:uLnTx/>
                <a:uFillTx/>
                <a:latin typeface="Roboto"/>
                <a:ea typeface="Roboto"/>
                <a:cs typeface="DejaVu Sans"/>
              </a:rPr>
              <a:t> di Compliance Management End-to-End</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3" name="CustomShape 43"/>
          <p:cNvSpPr/>
          <p:nvPr/>
        </p:nvSpPr>
        <p:spPr>
          <a:xfrm>
            <a:off x="4978259" y="524014"/>
            <a:ext cx="132858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1" normalizeH="0" baseline="0" noProof="0" dirty="0">
                <a:ln>
                  <a:noFill/>
                </a:ln>
                <a:solidFill>
                  <a:srgbClr val="000000"/>
                </a:solidFill>
                <a:effectLst/>
                <a:uLnTx/>
                <a:uFillTx/>
                <a:latin typeface="Roboto Condensed"/>
                <a:ea typeface="Roboto Condensed"/>
                <a:cs typeface="DejaVu Sans"/>
              </a:rPr>
              <a:t>Revisione ed approvazione dei record di </a:t>
            </a:r>
            <a:r>
              <a:rPr kumimoji="0" lang="it-IT" sz="1050" b="0" i="0" u="none" strike="noStrike" kern="1200" cap="none" spc="-1" normalizeH="0" baseline="0" noProof="0" dirty="0" err="1">
                <a:ln>
                  <a:noFill/>
                </a:ln>
                <a:solidFill>
                  <a:srgbClr val="000000"/>
                </a:solidFill>
                <a:effectLst/>
                <a:uLnTx/>
                <a:uFillTx/>
                <a:latin typeface="Roboto Condensed"/>
                <a:ea typeface="Roboto Condensed"/>
                <a:cs typeface="DejaVu Sans"/>
              </a:rPr>
              <a:t>compliance</a:t>
            </a:r>
            <a:r>
              <a:rPr kumimoji="0" lang="it-IT" sz="1050" b="0" i="0" u="none" strike="noStrike" kern="1200" cap="none" spc="-1" normalizeH="0" baseline="0" noProof="0" dirty="0">
                <a:ln>
                  <a:noFill/>
                </a:ln>
                <a:solidFill>
                  <a:srgbClr val="000000"/>
                </a:solidFill>
                <a:effectLst/>
                <a:uLnTx/>
                <a:uFillTx/>
                <a:latin typeface="Roboto Condensed"/>
                <a:ea typeface="Roboto Condensed"/>
                <a:cs typeface="DejaVu Sans"/>
              </a:rPr>
              <a:t> relativi alle componenti </a:t>
            </a:r>
            <a:r>
              <a:rPr kumimoji="0" lang="it-IT" sz="1050" b="0" i="0" u="none" strike="noStrike" kern="1200" cap="none" spc="-1" normalizeH="0" baseline="0" noProof="0" dirty="0" err="1">
                <a:ln>
                  <a:noFill/>
                </a:ln>
                <a:solidFill>
                  <a:srgbClr val="000000"/>
                </a:solidFill>
                <a:effectLst/>
                <a:uLnTx/>
                <a:uFillTx/>
                <a:latin typeface="Roboto Condensed"/>
                <a:ea typeface="Roboto Condensed"/>
                <a:cs typeface="DejaVu Sans"/>
              </a:rPr>
              <a:t>OpenSource</a:t>
            </a:r>
            <a:endParaRPr kumimoji="0" lang="it-IT" sz="105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4" name="CustomShape 44"/>
          <p:cNvSpPr/>
          <p:nvPr/>
        </p:nvSpPr>
        <p:spPr>
          <a:xfrm>
            <a:off x="6099839" y="525814"/>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000000"/>
                </a:solidFill>
                <a:effectLst/>
                <a:uLnTx/>
                <a:uFillTx/>
                <a:latin typeface="Roboto Condensed"/>
                <a:ea typeface="Roboto Condensed"/>
                <a:cs typeface="DejaVu Sans"/>
              </a:rPr>
              <a:t>Redazione</a:t>
            </a:r>
            <a:r>
              <a:rPr kumimoji="0" lang="en-US" sz="1100" b="0" i="0" u="none" strike="noStrike" kern="1200" cap="none" spc="-1" normalizeH="0" baseline="0" noProof="0" dirty="0">
                <a:ln>
                  <a:noFill/>
                </a:ln>
                <a:solidFill>
                  <a:srgbClr val="000000"/>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000000"/>
                </a:solidFill>
                <a:effectLst/>
                <a:uLnTx/>
                <a:uFillTx/>
                <a:latin typeface="Roboto Condensed"/>
                <a:ea typeface="Roboto Condensed"/>
                <a:cs typeface="DejaVu Sans"/>
              </a:rPr>
              <a:t>delle</a:t>
            </a:r>
            <a:r>
              <a:rPr kumimoji="0" lang="en-US" sz="1100" b="0" i="0" u="none" strike="noStrike" kern="1200" cap="none" spc="-1" normalizeH="0" baseline="0" noProof="0" dirty="0">
                <a:ln>
                  <a:noFill/>
                </a:ln>
                <a:solidFill>
                  <a:srgbClr val="000000"/>
                </a:solidFill>
                <a:effectLst/>
                <a:uLnTx/>
                <a:uFillTx/>
                <a:latin typeface="Roboto Condensed"/>
                <a:ea typeface="Roboto Condensed"/>
                <a:cs typeface="DejaVu Sans"/>
              </a:rPr>
              <a:t> notices per la </a:t>
            </a:r>
            <a:r>
              <a:rPr kumimoji="0" lang="en-US" sz="1100" b="0" i="0" u="none" strike="noStrike" kern="1200" cap="none" spc="-1" normalizeH="0" baseline="0" noProof="0" dirty="0" err="1">
                <a:ln>
                  <a:noFill/>
                </a:ln>
                <a:solidFill>
                  <a:srgbClr val="000000"/>
                </a:solidFill>
                <a:effectLst/>
                <a:uLnTx/>
                <a:uFillTx/>
                <a:latin typeface="Roboto Condensed"/>
                <a:ea typeface="Roboto Condensed"/>
                <a:cs typeface="DejaVu Sans"/>
              </a:rPr>
              <a:t>pubblicazione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5" name="CustomShape 47"/>
          <p:cNvSpPr/>
          <p:nvPr/>
        </p:nvSpPr>
        <p:spPr>
          <a:xfrm>
            <a:off x="7395119" y="524014"/>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000000"/>
                </a:solidFill>
                <a:effectLst/>
                <a:uLnTx/>
                <a:uFillTx/>
                <a:latin typeface="Roboto Condensed"/>
                <a:ea typeface="Roboto Condensed"/>
                <a:cs typeface="DejaVu Sans"/>
              </a:rPr>
              <a:t>Verifiche</a:t>
            </a:r>
            <a:r>
              <a:rPr kumimoji="0" lang="en-US" sz="1100" b="0" i="0" u="none" strike="noStrike" kern="1200" cap="none" spc="-1" normalizeH="0" baseline="0" noProof="0" dirty="0">
                <a:ln>
                  <a:noFill/>
                </a:ln>
                <a:solidFill>
                  <a:srgbClr val="000000"/>
                </a:solidFill>
                <a:effectLst/>
                <a:uLnTx/>
                <a:uFillTx/>
                <a:latin typeface="Roboto Condensed"/>
                <a:ea typeface="Roboto Condensed"/>
                <a:cs typeface="DejaVu Sans"/>
              </a:rPr>
              <a:t> post </a:t>
            </a:r>
            <a:r>
              <a:rPr kumimoji="0" lang="en-US" sz="1100" b="0" i="0" u="none" strike="noStrike" kern="1200" cap="none" spc="-1" normalizeH="0" baseline="0" noProof="0" dirty="0" err="1">
                <a:ln>
                  <a:noFill/>
                </a:ln>
                <a:solidFill>
                  <a:srgbClr val="000000"/>
                </a:solidFill>
                <a:effectLst/>
                <a:uLnTx/>
                <a:uFillTx/>
                <a:latin typeface="Roboto Condensed"/>
                <a:ea typeface="Roboto Condensed"/>
                <a:cs typeface="DejaVu Sans"/>
              </a:rPr>
              <a:t>pubblicazione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3889058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320"/>
              </a:spcBef>
              <a:spcAft>
                <a:spcPts val="0"/>
              </a:spcAft>
              <a:buClr>
                <a:srgbClr val="93A299"/>
              </a:buClr>
              <a:buSzPct val="85000"/>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Produzione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(o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Modifica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un record di compliance per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l’Open</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Source  </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320"/>
              </a:spcBef>
              <a:spcAft>
                <a:spcPts val="0"/>
              </a:spcAft>
              <a:buClr>
                <a:srgbClr val="93A299"/>
              </a:buClr>
              <a:buSzPct val="85000"/>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Richiesta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un audit per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revisionare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con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l’obiettivo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stabilire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se è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esaustivo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o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meno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rispetto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quanto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previsto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nella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policy Open Source</a:t>
            </a:r>
          </a:p>
        </p:txBody>
      </p:sp>
      <p:sp>
        <p:nvSpPr>
          <p:cNvPr id="467" name="CustomShape 2"/>
          <p:cNvSpPr/>
          <p:nvPr/>
        </p:nvSpPr>
        <p:spPr>
          <a:xfrm>
            <a:off x="3843360" y="1546816"/>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447176"/>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138020" y="1813557"/>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647700" y="2289164"/>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Identificazione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74" name="CustomShape 9"/>
          <p:cNvSpPr/>
          <p:nvPr/>
        </p:nvSpPr>
        <p:spPr>
          <a:xfrm rot="16200000">
            <a:off x="4153680" y="232765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Audit</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475" name="CustomShape 10"/>
          <p:cNvSpPr/>
          <p:nvPr/>
        </p:nvSpPr>
        <p:spPr>
          <a:xfrm rot="16200000">
            <a:off x="4624920" y="2233696"/>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76" name="CustomShape 11"/>
          <p:cNvSpPr/>
          <p:nvPr/>
        </p:nvSpPr>
        <p:spPr>
          <a:xfrm rot="16200000">
            <a:off x="5096160" y="232297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77" name="CustomShape 12"/>
          <p:cNvSpPr/>
          <p:nvPr/>
        </p:nvSpPr>
        <p:spPr>
          <a:xfrm rot="16200000">
            <a:off x="5475600" y="232045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78" name="CustomShape 13"/>
          <p:cNvSpPr/>
          <p:nvPr/>
        </p:nvSpPr>
        <p:spPr>
          <a:xfrm rot="16200000">
            <a:off x="5855400" y="231829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79" name="CustomShape 14"/>
          <p:cNvSpPr/>
          <p:nvPr/>
        </p:nvSpPr>
        <p:spPr>
          <a:xfrm rot="16200000">
            <a:off x="6235200" y="231577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480" name="CustomShape 15"/>
          <p:cNvSpPr/>
          <p:nvPr/>
        </p:nvSpPr>
        <p:spPr>
          <a:xfrm rot="16200000">
            <a:off x="6615000" y="231325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81" name="CustomShape 16"/>
          <p:cNvSpPr/>
          <p:nvPr/>
        </p:nvSpPr>
        <p:spPr>
          <a:xfrm rot="16200000">
            <a:off x="6994440" y="230857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82" name="CustomShape 17"/>
          <p:cNvSpPr/>
          <p:nvPr/>
        </p:nvSpPr>
        <p:spPr>
          <a:xfrm rot="16200000">
            <a:off x="7364880" y="231109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it-IT" sz="1800" b="0" i="0" u="sng" strike="noStrike" kern="1200" cap="none" spc="-1" normalizeH="0" baseline="0" noProof="0" dirty="0">
                <a:ln>
                  <a:noFill/>
                </a:ln>
                <a:solidFill>
                  <a:srgbClr val="0070C0"/>
                </a:solidFill>
                <a:effectLst/>
                <a:uLnTx/>
                <a:uFillTx/>
                <a:latin typeface="Roboto"/>
                <a:ea typeface="Roboto"/>
                <a:cs typeface="DejaVu Sans"/>
              </a:rPr>
              <a:t>Passi: </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Richieste in entrata dall’ingegneria</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Scansione del software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Due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diligence</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 del software di terze parti</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Riconoscimento manuale di nuovi componenti aggiunti al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repository</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85" name="CustomShape 20"/>
          <p:cNvSpPr/>
          <p:nvPr/>
        </p:nvSpPr>
        <p:spPr>
          <a:xfrm>
            <a:off x="281641" y="3377179"/>
            <a:ext cx="7568854" cy="4823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Identificazione delle componenti Open Source</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Identificazione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tracciamento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dell’Open</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Source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utilizzato</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3"/>
          <p:cNvSpPr/>
          <p:nvPr/>
        </p:nvSpPr>
        <p:spPr>
          <a:xfrm>
            <a:off x="2676600" y="2248184"/>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4" name="CustomShape 4"/>
          <p:cNvSpPr/>
          <p:nvPr/>
        </p:nvSpPr>
        <p:spPr>
          <a:xfrm>
            <a:off x="8602560" y="2232032"/>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5" name="CustomShape 5"/>
          <p:cNvSpPr/>
          <p:nvPr/>
        </p:nvSpPr>
        <p:spPr>
          <a:xfrm>
            <a:off x="3532320" y="2472717"/>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7" name="CustomShape 18"/>
          <p:cNvSpPr/>
          <p:nvPr/>
        </p:nvSpPr>
        <p:spPr>
          <a:xfrm>
            <a:off x="4519440" y="2056816"/>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35085645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CustomShape 15"/>
          <p:cNvSpPr/>
          <p:nvPr/>
        </p:nvSpPr>
        <p:spPr>
          <a:xfrm>
            <a:off x="5784840" y="385568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971640" marR="0" lvl="0" indent="-28512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Un report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identifica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1486080" marR="0" lvl="1" indent="-342360" algn="l" defTabSz="457200" rtl="0" eaLnBrk="1" fontAlgn="auto" latinLnBrk="0" hangingPunct="1">
              <a:lnSpc>
                <a:spcPct val="100000"/>
              </a:lnSpc>
              <a:spcBef>
                <a:spcPts val="0"/>
              </a:spcBef>
              <a:spcAft>
                <a:spcPts val="0"/>
              </a:spcAft>
              <a:buClr>
                <a:srgbClr val="292934"/>
              </a:buClr>
              <a:buSzTx/>
              <a:buFont typeface="StarSymbol"/>
              <a:buAutoNum type="arabicPeriod"/>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L’origine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le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licenze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del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endParaRPr kumimoji="0" lang="en-US" sz="1600" b="0" i="0" u="none" strike="noStrike" kern="1200" cap="none" spc="-1" normalizeH="0" baseline="0" noProof="0" dirty="0">
              <a:ln>
                <a:noFill/>
              </a:ln>
              <a:solidFill>
                <a:srgbClr val="292934"/>
              </a:solidFill>
              <a:effectLst/>
              <a:uLnTx/>
              <a:uFillTx/>
              <a:latin typeface="Roboto"/>
              <a:ea typeface="Roboto"/>
              <a:cs typeface="DejaVu Sans"/>
            </a:endParaRPr>
          </a:p>
          <a:p>
            <a:pPr marL="1486080" marR="0" lvl="1" indent="-342360" algn="l" defTabSz="457200" rtl="0" eaLnBrk="1" fontAlgn="auto" latinLnBrk="0" hangingPunct="1">
              <a:lnSpc>
                <a:spcPct val="100000"/>
              </a:lnSpc>
              <a:spcBef>
                <a:spcPts val="0"/>
              </a:spcBef>
              <a:spcAft>
                <a:spcPts val="0"/>
              </a:spcAft>
              <a:buClr>
                <a:srgbClr val="292934"/>
              </a:buClr>
              <a:buSzTx/>
              <a:buFont typeface="StarSymbol"/>
              <a:buAutoNum type="arabicPeriod"/>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Le Issues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devono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essere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risolte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02" name="CustomShape 16"/>
          <p:cNvSpPr/>
          <p:nvPr/>
        </p:nvSpPr>
        <p:spPr>
          <a:xfrm>
            <a:off x="368280" y="390176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Passi</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Identificazione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del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l’audit</a:t>
            </a:r>
            <a:endParaRPr kumimoji="0" lang="en-US" sz="1600" b="0" i="0" u="none" strike="noStrike" kern="1200" cap="none" spc="-1" normalizeH="0" baseline="0" noProof="0" dirty="0">
              <a:ln>
                <a:noFill/>
              </a:ln>
              <a:solidFill>
                <a:srgbClr val="292934"/>
              </a:solidFill>
              <a:effectLst/>
              <a:uLnTx/>
              <a:uFillTx/>
              <a:latin typeface="Roboto"/>
              <a:ea typeface="Roboto"/>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Eventuale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scansione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del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mediante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un apposite software</a:t>
            </a: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Revisione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verifica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degli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alert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provenienti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dall’audit</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o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dalla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scansione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dell’origine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del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Gli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audit e le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scansioni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ripetuti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iterativamente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sulla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base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cicli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sviluppo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rilascio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del software.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03" name="CustomShape 17"/>
          <p:cNvSpPr/>
          <p:nvPr/>
        </p:nvSpPr>
        <p:spPr>
          <a:xfrm>
            <a:off x="246599" y="3288680"/>
            <a:ext cx="9074381"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Identificazione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ed</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auditing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licenze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Open Source</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D2533C"/>
                </a:solidFill>
                <a:effectLst/>
                <a:uLnTx/>
                <a:uFillTx/>
                <a:latin typeface="Roboto"/>
                <a:ea typeface="Roboto"/>
                <a:cs typeface="DejaVu Sans"/>
              </a:rPr>
              <a:t>Auditing del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Codice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Sorgente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4" name="CustomShape 2"/>
          <p:cNvSpPr/>
          <p:nvPr/>
        </p:nvSpPr>
        <p:spPr>
          <a:xfrm>
            <a:off x="3705708" y="140274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5" name="CustomShape 6"/>
          <p:cNvSpPr/>
          <p:nvPr/>
        </p:nvSpPr>
        <p:spPr>
          <a:xfrm rot="10800000" flipH="1">
            <a:off x="8206788" y="230310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7" name="CustomShape 9"/>
          <p:cNvSpPr/>
          <p:nvPr/>
        </p:nvSpPr>
        <p:spPr>
          <a:xfrm rot="16200000">
            <a:off x="3643610" y="2194338"/>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0"/>
          <p:cNvSpPr/>
          <p:nvPr/>
        </p:nvSpPr>
        <p:spPr>
          <a:xfrm rot="16200000">
            <a:off x="4487268" y="208962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1"/>
          <p:cNvSpPr/>
          <p:nvPr/>
        </p:nvSpPr>
        <p:spPr>
          <a:xfrm rot="16200000">
            <a:off x="4958508" y="21789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2"/>
          <p:cNvSpPr/>
          <p:nvPr/>
        </p:nvSpPr>
        <p:spPr>
          <a:xfrm rot="16200000">
            <a:off x="5337948" y="21763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3"/>
          <p:cNvSpPr/>
          <p:nvPr/>
        </p:nvSpPr>
        <p:spPr>
          <a:xfrm rot="16200000">
            <a:off x="5717748" y="21742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4"/>
          <p:cNvSpPr/>
          <p:nvPr/>
        </p:nvSpPr>
        <p:spPr>
          <a:xfrm rot="16200000">
            <a:off x="6097548" y="21717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33" name="CustomShape 15"/>
          <p:cNvSpPr/>
          <p:nvPr/>
        </p:nvSpPr>
        <p:spPr>
          <a:xfrm rot="16200000">
            <a:off x="6477348" y="21691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16"/>
          <p:cNvSpPr/>
          <p:nvPr/>
        </p:nvSpPr>
        <p:spPr>
          <a:xfrm rot="16200000">
            <a:off x="6856788" y="21645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5" name="CustomShape 17"/>
          <p:cNvSpPr/>
          <p:nvPr/>
        </p:nvSpPr>
        <p:spPr>
          <a:xfrm rot="16200000">
            <a:off x="7227228" y="21670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18"/>
          <p:cNvSpPr/>
          <p:nvPr/>
        </p:nvSpPr>
        <p:spPr>
          <a:xfrm>
            <a:off x="4381788" y="1932404"/>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7" name="CustomShape 3"/>
          <p:cNvSpPr/>
          <p:nvPr/>
        </p:nvSpPr>
        <p:spPr>
          <a:xfrm>
            <a:off x="2538948" y="2104108"/>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8" name="CustomShape 4"/>
          <p:cNvSpPr/>
          <p:nvPr/>
        </p:nvSpPr>
        <p:spPr>
          <a:xfrm>
            <a:off x="8464908" y="2087956"/>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9" name="CustomShape 5"/>
          <p:cNvSpPr/>
          <p:nvPr/>
        </p:nvSpPr>
        <p:spPr>
          <a:xfrm>
            <a:off x="3394668" y="2328641"/>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0" name="CustomShape 18"/>
          <p:cNvSpPr/>
          <p:nvPr/>
        </p:nvSpPr>
        <p:spPr>
          <a:xfrm>
            <a:off x="4381788" y="19127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26" name="CustomShape 7"/>
          <p:cNvSpPr/>
          <p:nvPr/>
        </p:nvSpPr>
        <p:spPr>
          <a:xfrm rot="10800000">
            <a:off x="4362109" y="16542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 name="CustomShape 8"/>
          <p:cNvSpPr/>
          <p:nvPr/>
        </p:nvSpPr>
        <p:spPr>
          <a:xfrm rot="16200000">
            <a:off x="3873648" y="21418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a:ln>
                  <a:noFill/>
                </a:ln>
                <a:solidFill>
                  <a:srgbClr val="000000"/>
                </a:solidFill>
                <a:effectLst/>
                <a:uLnTx/>
                <a:uFillTx/>
                <a:latin typeface="Roboto"/>
                <a:ea typeface="Roboto"/>
                <a:cs typeface="DejaVu Sans"/>
              </a:rPr>
              <a:t>Audit</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80970436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it-IT" sz="1800" b="0" i="0" u="sng" strike="noStrike" kern="1200" cap="none" spc="-1" normalizeH="0" baseline="0" noProof="0" dirty="0">
                <a:ln>
                  <a:noFill/>
                </a:ln>
                <a:solidFill>
                  <a:srgbClr val="0070C0"/>
                </a:solidFill>
                <a:effectLst/>
                <a:uLnTx/>
                <a:uFillTx/>
                <a:latin typeface="Roboto"/>
                <a:ea typeface="Roboto"/>
                <a:cs typeface="DejaVu Sans"/>
              </a:rPr>
              <a:t>Risultato: </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Una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fix</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 per ciascun file e per ciascuna violazione di licenza secondo quanto evidenziato nel report di audit</a:t>
            </a: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Passi</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743040" marR="0" lvl="1" indent="-28512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Comunicazione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feedback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all’ingegneria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risolvere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le issue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nel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report di audit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state indicate in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conflitto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con la policy Open Source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L’ingegneria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effettua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la </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revisione dell’Open Source presente nel codice sorgente (si veda la slide successiva per il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template</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227880" algn="l" defTabSz="457200" rtl="0" eaLnBrk="1" fontAlgn="auto" latinLnBrk="0" hangingPunct="1">
              <a:lnSpc>
                <a:spcPct val="90000"/>
              </a:lnSpc>
              <a:spcBef>
                <a:spcPts val="499"/>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10" name="CustomShape 3"/>
          <p:cNvSpPr/>
          <p:nvPr/>
        </p:nvSpPr>
        <p:spPr>
          <a:xfrm>
            <a:off x="246600" y="3070800"/>
            <a:ext cx="8926898"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Risoluzione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tutte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le issues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identificate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nell’audit</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Risoluzione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Issues</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2"/>
          <p:cNvSpPr/>
          <p:nvPr/>
        </p:nvSpPr>
        <p:spPr>
          <a:xfrm>
            <a:off x="3723708" y="1351099"/>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4" name="CustomShape 6"/>
          <p:cNvSpPr/>
          <p:nvPr/>
        </p:nvSpPr>
        <p:spPr>
          <a:xfrm rot="10800000" flipH="1">
            <a:off x="8206788" y="230310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5" name="CustomShape 9"/>
          <p:cNvSpPr/>
          <p:nvPr/>
        </p:nvSpPr>
        <p:spPr>
          <a:xfrm rot="16200000">
            <a:off x="3732098" y="2194338"/>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0"/>
          <p:cNvSpPr/>
          <p:nvPr/>
        </p:nvSpPr>
        <p:spPr>
          <a:xfrm rot="16200000">
            <a:off x="4120341" y="2192400"/>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1"/>
          <p:cNvSpPr/>
          <p:nvPr/>
        </p:nvSpPr>
        <p:spPr>
          <a:xfrm rot="16200000">
            <a:off x="4958508" y="21789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2"/>
          <p:cNvSpPr/>
          <p:nvPr/>
        </p:nvSpPr>
        <p:spPr>
          <a:xfrm rot="16200000">
            <a:off x="5337948" y="21763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3"/>
          <p:cNvSpPr/>
          <p:nvPr/>
        </p:nvSpPr>
        <p:spPr>
          <a:xfrm rot="16200000">
            <a:off x="5717748" y="21742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4"/>
          <p:cNvSpPr/>
          <p:nvPr/>
        </p:nvSpPr>
        <p:spPr>
          <a:xfrm rot="16200000">
            <a:off x="6097548" y="21717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31" name="CustomShape 15"/>
          <p:cNvSpPr/>
          <p:nvPr/>
        </p:nvSpPr>
        <p:spPr>
          <a:xfrm rot="16200000">
            <a:off x="6477348" y="21691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6"/>
          <p:cNvSpPr/>
          <p:nvPr/>
        </p:nvSpPr>
        <p:spPr>
          <a:xfrm rot="16200000">
            <a:off x="6856788" y="21645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7"/>
          <p:cNvSpPr/>
          <p:nvPr/>
        </p:nvSpPr>
        <p:spPr>
          <a:xfrm rot="16200000">
            <a:off x="7227228" y="21670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18"/>
          <p:cNvSpPr/>
          <p:nvPr/>
        </p:nvSpPr>
        <p:spPr>
          <a:xfrm>
            <a:off x="4381788" y="1932404"/>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5" name="CustomShape 3"/>
          <p:cNvSpPr/>
          <p:nvPr/>
        </p:nvSpPr>
        <p:spPr>
          <a:xfrm>
            <a:off x="2538948" y="2104108"/>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4"/>
          <p:cNvSpPr/>
          <p:nvPr/>
        </p:nvSpPr>
        <p:spPr>
          <a:xfrm>
            <a:off x="8464908" y="2087956"/>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7" name="CustomShape 5"/>
          <p:cNvSpPr/>
          <p:nvPr/>
        </p:nvSpPr>
        <p:spPr>
          <a:xfrm>
            <a:off x="3394668" y="2328641"/>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8" name="CustomShape 18"/>
          <p:cNvSpPr/>
          <p:nvPr/>
        </p:nvSpPr>
        <p:spPr>
          <a:xfrm>
            <a:off x="4381788" y="19127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9" name="CustomShape 7"/>
          <p:cNvSpPr/>
          <p:nvPr/>
        </p:nvSpPr>
        <p:spPr>
          <a:xfrm rot="10800000">
            <a:off x="4866888" y="170199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0" name="CustomShape 8"/>
          <p:cNvSpPr/>
          <p:nvPr/>
        </p:nvSpPr>
        <p:spPr>
          <a:xfrm rot="16200000">
            <a:off x="4366308" y="2217556"/>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Roboto"/>
                <a:ea typeface="DejaVu Sans"/>
                <a:cs typeface="DejaVu Sans"/>
              </a:rPr>
              <a:t>Risoluzione</a:t>
            </a:r>
            <a:r>
              <a:rPr kumimoji="0" lang="en-US" sz="900" b="1" i="0" u="none" strike="noStrike" kern="1200" cap="none" spc="-1" normalizeH="0" baseline="0" noProof="0" dirty="0">
                <a:ln>
                  <a:noFill/>
                </a:ln>
                <a:solidFill>
                  <a:prstClr val="black"/>
                </a:solidFill>
                <a:effectLst/>
                <a:uLnTx/>
                <a:uFillTx/>
                <a:latin typeface="Roboto"/>
                <a:ea typeface="DejaVu Sans"/>
                <a:cs typeface="DejaVu Sans"/>
              </a:rPr>
              <a:t> Issues</a:t>
            </a:r>
          </a:p>
        </p:txBody>
      </p:sp>
    </p:spTree>
    <p:extLst>
      <p:ext uri="{BB962C8B-B14F-4D97-AF65-F5344CB8AC3E}">
        <p14:creationId xmlns:p14="http://schemas.microsoft.com/office/powerpoint/2010/main" val="6699175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1747080" cy="21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dirty="0" err="1">
                <a:ln>
                  <a:noFill/>
                </a:ln>
                <a:solidFill>
                  <a:srgbClr val="292934"/>
                </a:solidFill>
                <a:effectLst/>
                <a:uLnTx/>
                <a:uFillTx/>
                <a:latin typeface="Roboto"/>
                <a:ea typeface="DejaVu Sans"/>
                <a:cs typeface="DejaVu Sans"/>
              </a:rPr>
              <a:t>Proprietario</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30" name="CustomShape 2"/>
          <p:cNvSpPr/>
          <p:nvPr/>
        </p:nvSpPr>
        <p:spPr>
          <a:xfrm>
            <a:off x="2914560" y="1721880"/>
            <a:ext cx="1098000" cy="30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1" normalizeH="0" baseline="0" noProof="0" dirty="0" err="1">
                <a:ln>
                  <a:noFill/>
                </a:ln>
                <a:solidFill>
                  <a:srgbClr val="292934"/>
                </a:solidFill>
                <a:effectLst/>
                <a:uLnTx/>
                <a:uFillTx/>
                <a:latin typeface="Roboto"/>
                <a:ea typeface="Roboto"/>
                <a:cs typeface="DejaVu Sans"/>
              </a:rPr>
              <a:t>Legenda</a:t>
            </a: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86651"/>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62881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790280" cy="21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dirty="0">
                <a:ln>
                  <a:noFill/>
                </a:ln>
                <a:solidFill>
                  <a:srgbClr val="292934"/>
                </a:solidFill>
                <a:effectLst/>
                <a:uLnTx/>
                <a:uFillTx/>
                <a:latin typeface="Roboto"/>
                <a:ea typeface="Roboto"/>
                <a:cs typeface="DejaVu Sans"/>
              </a:rPr>
              <a:t>Commerciale di 3° </a:t>
            </a:r>
            <a:r>
              <a:rPr kumimoji="0" lang="en-US" sz="1200" b="0" i="0" u="none" strike="noStrike" kern="1200" cap="none" spc="-1" normalizeH="0" baseline="0" noProof="0" dirty="0" err="1">
                <a:ln>
                  <a:noFill/>
                </a:ln>
                <a:solidFill>
                  <a:srgbClr val="292934"/>
                </a:solidFill>
                <a:effectLst/>
                <a:uLnTx/>
                <a:uFillTx/>
                <a:latin typeface="Roboto"/>
                <a:ea typeface="Roboto"/>
                <a:cs typeface="DejaVu Sans"/>
              </a:rPr>
              <a:t>parti</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38" name="CustomShape 10"/>
          <p:cNvSpPr/>
          <p:nvPr/>
        </p:nvSpPr>
        <p:spPr>
          <a:xfrm>
            <a:off x="3346560" y="2733973"/>
            <a:ext cx="177264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dirty="0">
                <a:ln>
                  <a:noFill/>
                </a:ln>
                <a:solidFill>
                  <a:srgbClr val="292934"/>
                </a:solidFill>
                <a:effectLst/>
                <a:uLnTx/>
                <a:uFillTx/>
                <a:latin typeface="Roboto"/>
                <a:ea typeface="Roboto"/>
                <a:cs typeface="DejaVu Sans"/>
              </a:rPr>
              <a:t>Open source con </a:t>
            </a:r>
            <a:r>
              <a:rPr kumimoji="0" lang="en-US" sz="12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200" b="0" i="0" u="none" strike="noStrike" kern="1200" cap="none" spc="-1" normalizeH="0" baseline="0" noProof="0" dirty="0">
                <a:ln>
                  <a:noFill/>
                </a:ln>
                <a:solidFill>
                  <a:srgbClr val="292934"/>
                </a:solidFill>
                <a:effectLst/>
                <a:uLnTx/>
                <a:uFillTx/>
                <a:latin typeface="Roboto"/>
                <a:ea typeface="Roboto"/>
                <a:cs typeface="DejaVu Sans"/>
              </a:rPr>
              <a:t> GPL</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39" name="CustomShape 11"/>
          <p:cNvSpPr/>
          <p:nvPr/>
        </p:nvSpPr>
        <p:spPr>
          <a:xfrm>
            <a:off x="3346560" y="3154098"/>
            <a:ext cx="1814040" cy="2928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dirty="0">
                <a:ln>
                  <a:noFill/>
                </a:ln>
                <a:solidFill>
                  <a:srgbClr val="292934"/>
                </a:solidFill>
                <a:effectLst/>
                <a:uLnTx/>
                <a:uFillTx/>
                <a:latin typeface="Roboto"/>
                <a:ea typeface="Roboto"/>
                <a:cs typeface="DejaVu Sans"/>
              </a:rPr>
              <a:t>Open Source con </a:t>
            </a:r>
            <a:r>
              <a:rPr kumimoji="0" lang="en-US" sz="12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200" b="0" i="0" u="none" strike="noStrike" kern="1200" cap="none" spc="-1" normalizeH="0" baseline="0" noProof="0" dirty="0">
                <a:ln>
                  <a:noFill/>
                </a:ln>
                <a:solidFill>
                  <a:srgbClr val="292934"/>
                </a:solidFill>
                <a:effectLst/>
                <a:uLnTx/>
                <a:uFillTx/>
                <a:latin typeface="Roboto"/>
                <a:ea typeface="Roboto"/>
                <a:cs typeface="DejaVu Sans"/>
              </a:rPr>
              <a:t> LGPL</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40" name="CustomShape 12"/>
          <p:cNvSpPr/>
          <p:nvPr/>
        </p:nvSpPr>
        <p:spPr>
          <a:xfrm>
            <a:off x="3321710" y="3561660"/>
            <a:ext cx="1621809"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dirty="0">
                <a:ln>
                  <a:noFill/>
                </a:ln>
                <a:solidFill>
                  <a:srgbClr val="292934"/>
                </a:solidFill>
                <a:effectLst/>
                <a:uLnTx/>
                <a:uFillTx/>
                <a:latin typeface="Roboto"/>
                <a:ea typeface="Roboto"/>
                <a:cs typeface="DejaVu Sans"/>
              </a:rPr>
              <a:t>Open Source con </a:t>
            </a:r>
            <a:r>
              <a:rPr kumimoji="0" lang="en-US" sz="12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2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200" b="0" i="0" u="none" strike="noStrike" kern="1200" cap="none" spc="-1" normalizeH="0" baseline="0" noProof="0" dirty="0" err="1">
                <a:ln>
                  <a:noFill/>
                </a:ln>
                <a:solidFill>
                  <a:srgbClr val="292934"/>
                </a:solidFill>
                <a:effectLst/>
                <a:uLnTx/>
                <a:uFillTx/>
                <a:latin typeface="Roboto"/>
                <a:ea typeface="Roboto"/>
                <a:cs typeface="DejaVu Sans"/>
              </a:rPr>
              <a:t>permissiva</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a:ln>
                  <a:noFill/>
                </a:ln>
                <a:solidFill>
                  <a:srgbClr val="292934"/>
                </a:solidFill>
                <a:effectLst/>
                <a:uLnTx/>
                <a:uFillTx/>
                <a:latin typeface="Roboto"/>
                <a:ea typeface="Roboto"/>
                <a:cs typeface="DejaVu Sans"/>
              </a:rPr>
              <a:t>Function call</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a:ln>
                  <a:noFill/>
                </a:ln>
                <a:solidFill>
                  <a:srgbClr val="292934"/>
                </a:solidFill>
                <a:effectLst/>
                <a:uLnTx/>
                <a:uFillTx/>
                <a:latin typeface="Roboto"/>
                <a:ea typeface="Roboto"/>
                <a:cs typeface="DejaVu Sans"/>
              </a:rPr>
              <a:t>Socket interface</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1" normalizeH="0" baseline="0" noProof="0">
                <a:ln>
                  <a:noFill/>
                </a:ln>
                <a:solidFill>
                  <a:srgbClr val="292934"/>
                </a:solidFill>
                <a:effectLst/>
                <a:uLnTx/>
                <a:uFillTx/>
                <a:latin typeface="Roboto"/>
                <a:ea typeface="Roboto"/>
                <a:cs typeface="DejaVu Sans"/>
              </a:rPr>
              <a:t>(fc)</a:t>
            </a:r>
            <a:endParaRPr kumimoji="0" lang="en-US" sz="10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1" normalizeH="0" baseline="0" noProof="0">
                <a:ln>
                  <a:noFill/>
                </a:ln>
                <a:solidFill>
                  <a:srgbClr val="292934"/>
                </a:solidFill>
                <a:effectLst/>
                <a:uLnTx/>
                <a:uFillTx/>
                <a:latin typeface="Roboto"/>
                <a:ea typeface="Roboto"/>
                <a:cs typeface="DejaVu Sans"/>
              </a:rPr>
              <a:t>(si)</a:t>
            </a:r>
            <a:endParaRPr kumimoji="0" lang="en-US" sz="10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a:ln>
                  <a:noFill/>
                </a:ln>
                <a:solidFill>
                  <a:srgbClr val="292934"/>
                </a:solidFill>
                <a:effectLst/>
                <a:uLnTx/>
                <a:uFillTx/>
                <a:latin typeface="Roboto"/>
                <a:ea typeface="Roboto"/>
                <a:cs typeface="DejaVu Sans"/>
              </a:rPr>
              <a:t>System call</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1" normalizeH="0" baseline="0" noProof="0">
                <a:ln>
                  <a:noFill/>
                </a:ln>
                <a:solidFill>
                  <a:srgbClr val="292934"/>
                </a:solidFill>
                <a:effectLst/>
                <a:uLnTx/>
                <a:uFillTx/>
                <a:latin typeface="Roboto"/>
                <a:ea typeface="Roboto"/>
                <a:cs typeface="DejaVu Sans"/>
              </a:rPr>
              <a:t>(sc)</a:t>
            </a:r>
            <a:endParaRPr kumimoji="0" lang="en-US" sz="10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a:ln>
                  <a:noFill/>
                </a:ln>
                <a:solidFill>
                  <a:srgbClr val="292934"/>
                </a:solidFill>
                <a:effectLst/>
                <a:uLnTx/>
                <a:uFillTx/>
                <a:latin typeface="Roboto"/>
                <a:ea typeface="Roboto"/>
                <a:cs typeface="DejaVu Sans"/>
              </a:rPr>
              <a:t>Shared headers</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1" normalizeH="0" baseline="0" noProof="0">
                <a:ln>
                  <a:noFill/>
                </a:ln>
                <a:solidFill>
                  <a:srgbClr val="292934"/>
                </a:solidFill>
                <a:effectLst/>
                <a:uLnTx/>
                <a:uFillTx/>
                <a:latin typeface="Roboto"/>
                <a:ea typeface="Roboto"/>
                <a:cs typeface="DejaVu Sans"/>
              </a:rPr>
              <a:t>(sh)</a:t>
            </a:r>
            <a:endParaRPr kumimoji="0" lang="en-US" sz="10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2913825"/>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 normalizeH="0" baseline="0" noProof="0" dirty="0">
                <a:ln>
                  <a:noFill/>
                </a:ln>
                <a:solidFill>
                  <a:srgbClr val="292934"/>
                </a:solidFill>
                <a:effectLst/>
                <a:uLnTx/>
                <a:uFillTx/>
                <a:latin typeface="Roboto"/>
                <a:ea typeface="Roboto"/>
                <a:cs typeface="DejaVu Sans"/>
              </a:rPr>
              <a:t>User Space</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 normalizeH="0" baseline="0" noProof="0">
                <a:ln>
                  <a:noFill/>
                </a:ln>
                <a:solidFill>
                  <a:srgbClr val="292934"/>
                </a:solidFill>
                <a:effectLst/>
                <a:uLnTx/>
                <a:uFillTx/>
                <a:latin typeface="Roboto"/>
                <a:ea typeface="Roboto"/>
                <a:cs typeface="DejaVu Sans"/>
              </a:rPr>
              <a:t>Kernel Space</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 normalizeH="0" baseline="0" noProof="0">
                <a:ln>
                  <a:noFill/>
                </a:ln>
                <a:solidFill>
                  <a:srgbClr val="292934"/>
                </a:solidFill>
                <a:effectLst/>
                <a:uLnTx/>
                <a:uFillTx/>
                <a:latin typeface="Roboto"/>
                <a:ea typeface="Roboto"/>
                <a:cs typeface="DejaVu Sans"/>
              </a:rPr>
              <a:t>Hardware</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224800" cy="2452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Inserire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Componenti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60" name="CustomShape 32"/>
          <p:cNvSpPr/>
          <p:nvPr/>
        </p:nvSpPr>
        <p:spPr>
          <a:xfrm>
            <a:off x="5992920" y="4082400"/>
            <a:ext cx="2373120" cy="38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Inserisci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Componenti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61" name="CustomShape 33"/>
          <p:cNvSpPr/>
          <p:nvPr/>
        </p:nvSpPr>
        <p:spPr>
          <a:xfrm>
            <a:off x="5992919" y="5245920"/>
            <a:ext cx="2556169" cy="29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Inserisci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Componenti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763171" y="3448302"/>
            <a:ext cx="1918119"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1" normalizeH="0" baseline="0" noProof="0" dirty="0">
                <a:ln>
                  <a:noFill/>
                </a:ln>
                <a:solidFill>
                  <a:srgbClr val="292934"/>
                </a:solidFill>
                <a:effectLst/>
                <a:uLnTx/>
                <a:uFillTx/>
                <a:latin typeface="Roboto"/>
                <a:ea typeface="Roboto"/>
                <a:cs typeface="DejaVu Sans"/>
              </a:rPr>
              <a:t>[</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Inserire</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 </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metodo</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 di </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interazione</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a:t>
            </a:r>
            <a:endParaRPr kumimoji="0" lang="en-US" sz="1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Revisione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dell’Architettura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(Template di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esempio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 name="CustomShape 36"/>
          <p:cNvSpPr/>
          <p:nvPr/>
        </p:nvSpPr>
        <p:spPr>
          <a:xfrm>
            <a:off x="6761333" y="4680353"/>
            <a:ext cx="1918119"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1" normalizeH="0" baseline="0" noProof="0" dirty="0">
                <a:ln>
                  <a:noFill/>
                </a:ln>
                <a:solidFill>
                  <a:srgbClr val="292934"/>
                </a:solidFill>
                <a:effectLst/>
                <a:uLnTx/>
                <a:uFillTx/>
                <a:latin typeface="Roboto"/>
                <a:ea typeface="Roboto"/>
                <a:cs typeface="DejaVu Sans"/>
              </a:rPr>
              <a:t>[</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Inserire</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 </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metodo</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 di </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interazione</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a:t>
            </a:r>
            <a:endParaRPr kumimoji="0" lang="en-US" sz="10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33176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CustomShape 15"/>
          <p:cNvSpPr/>
          <p:nvPr/>
        </p:nvSpPr>
        <p:spPr>
          <a:xfrm>
            <a:off x="6132240" y="4231123"/>
            <a:ext cx="5433840" cy="22386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228600" marR="0" lvl="0" indent="-227880" algn="l" defTabSz="457200" rtl="0" eaLnBrk="1" fontAlgn="auto" latinLnBrk="0" hangingPunct="1">
              <a:lnSpc>
                <a:spcPct val="90000"/>
              </a:lnSpc>
              <a:spcBef>
                <a:spcPts val="1001"/>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Assicurare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software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indicato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nel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report di audit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sia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conforme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alle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policy Open Source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228600" marR="0" lvl="0" indent="-227880" algn="l" defTabSz="457200" rtl="0" eaLnBrk="1" fontAlgn="auto" latinLnBrk="0" hangingPunct="1">
              <a:lnSpc>
                <a:spcPct val="90000"/>
              </a:lnSpc>
              <a:spcBef>
                <a:spcPts val="1001"/>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Preservare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gli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alert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presenti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nel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report di audit 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etichettare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come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Risolte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le issues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pronte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per lo step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successivo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es</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Approvazione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82" name="CustomShape 16"/>
          <p:cNvSpPr/>
          <p:nvPr/>
        </p:nvSpPr>
        <p:spPr>
          <a:xfrm>
            <a:off x="498600" y="4277203"/>
            <a:ext cx="5356800" cy="21896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Passi</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285840" marR="0" lvl="0" indent="-285120" algn="l" defTabSz="457200" rtl="0" eaLnBrk="1" fontAlgn="auto" latinLnBrk="0" hangingPunct="1">
              <a:lnSpc>
                <a:spcPct val="90000"/>
              </a:lnSpc>
              <a:spcBef>
                <a:spcPts val="1001"/>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Definizione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adeguati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livelli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di autorità nello staff che si occupa della revisione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285840" marR="0" lvl="0" indent="-285120" algn="l" defTabSz="457200" rtl="0" eaLnBrk="1" fontAlgn="auto" latinLnBrk="0" hangingPunct="1">
              <a:lnSpc>
                <a:spcPct val="90000"/>
              </a:lnSpc>
              <a:spcBef>
                <a:spcPts val="1001"/>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Revisione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issues </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sulla base di quanto è previsto nella policy</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Open Source																											  																																																																															</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Revisione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issues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risolte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confermare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la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risoluzione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effettuata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corrisponde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quanto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previsto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nella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policy Open Source</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Revisione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2"/>
          <p:cNvSpPr/>
          <p:nvPr/>
        </p:nvSpPr>
        <p:spPr>
          <a:xfrm>
            <a:off x="3723708" y="1351099"/>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4" name="CustomShape 6"/>
          <p:cNvSpPr/>
          <p:nvPr/>
        </p:nvSpPr>
        <p:spPr>
          <a:xfrm rot="10800000" flipH="1">
            <a:off x="8206788" y="230310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5" name="CustomShape 9"/>
          <p:cNvSpPr/>
          <p:nvPr/>
        </p:nvSpPr>
        <p:spPr>
          <a:xfrm rot="16200000">
            <a:off x="3732098" y="2194338"/>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0"/>
          <p:cNvSpPr/>
          <p:nvPr/>
        </p:nvSpPr>
        <p:spPr>
          <a:xfrm rot="16200000">
            <a:off x="4120341" y="2192400"/>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1"/>
          <p:cNvSpPr/>
          <p:nvPr/>
        </p:nvSpPr>
        <p:spPr>
          <a:xfrm rot="16200000">
            <a:off x="4526527" y="220393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2"/>
          <p:cNvSpPr/>
          <p:nvPr/>
        </p:nvSpPr>
        <p:spPr>
          <a:xfrm rot="16200000">
            <a:off x="5337948" y="21763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3"/>
          <p:cNvSpPr/>
          <p:nvPr/>
        </p:nvSpPr>
        <p:spPr>
          <a:xfrm rot="16200000">
            <a:off x="5717748" y="21742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4"/>
          <p:cNvSpPr/>
          <p:nvPr/>
        </p:nvSpPr>
        <p:spPr>
          <a:xfrm rot="16200000">
            <a:off x="6097548" y="21717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31" name="CustomShape 15"/>
          <p:cNvSpPr/>
          <p:nvPr/>
        </p:nvSpPr>
        <p:spPr>
          <a:xfrm rot="16200000">
            <a:off x="6477348" y="21691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6"/>
          <p:cNvSpPr/>
          <p:nvPr/>
        </p:nvSpPr>
        <p:spPr>
          <a:xfrm rot="16200000">
            <a:off x="6856788" y="21645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7"/>
          <p:cNvSpPr/>
          <p:nvPr/>
        </p:nvSpPr>
        <p:spPr>
          <a:xfrm rot="16200000">
            <a:off x="7227228" y="21670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18"/>
          <p:cNvSpPr/>
          <p:nvPr/>
        </p:nvSpPr>
        <p:spPr>
          <a:xfrm>
            <a:off x="4381788" y="1932404"/>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5" name="CustomShape 3"/>
          <p:cNvSpPr/>
          <p:nvPr/>
        </p:nvSpPr>
        <p:spPr>
          <a:xfrm>
            <a:off x="2538948" y="2104108"/>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4"/>
          <p:cNvSpPr/>
          <p:nvPr/>
        </p:nvSpPr>
        <p:spPr>
          <a:xfrm>
            <a:off x="8464908" y="2087956"/>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7" name="CustomShape 5"/>
          <p:cNvSpPr/>
          <p:nvPr/>
        </p:nvSpPr>
        <p:spPr>
          <a:xfrm>
            <a:off x="3394668" y="2328641"/>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8" name="CustomShape 18"/>
          <p:cNvSpPr/>
          <p:nvPr/>
        </p:nvSpPr>
        <p:spPr>
          <a:xfrm>
            <a:off x="4381788" y="19127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9" name="CustomShape 7"/>
          <p:cNvSpPr/>
          <p:nvPr/>
        </p:nvSpPr>
        <p:spPr>
          <a:xfrm rot="10800000">
            <a:off x="5243411" y="16479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0" name="CustomShape 8"/>
          <p:cNvSpPr/>
          <p:nvPr/>
        </p:nvSpPr>
        <p:spPr>
          <a:xfrm rot="16200000">
            <a:off x="4745047" y="21418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Revisione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1718537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a:solidFill>
                  <a:srgbClr val="D2533C"/>
                </a:solidFill>
                <a:uFillTx/>
                <a:latin typeface="Roboto" pitchFamily="18"/>
                <a:ea typeface="Roboto" pitchFamily="2"/>
                <a:cs typeface="DejaVu Sans" pitchFamily="2"/>
              </a:rPr>
              <a:t>Concetti di Copyright nel software</a:t>
            </a:r>
          </a:p>
        </p:txBody>
      </p:sp>
      <p:sp>
        <p:nvSpPr>
          <p:cNvPr id="3" name="CustomShape 2"/>
          <p:cNvSpPr/>
          <p:nvPr/>
        </p:nvSpPr>
        <p:spPr>
          <a:xfrm>
            <a:off x="712802" y="1470958"/>
            <a:ext cx="10640159" cy="4990676"/>
          </a:xfrm>
          <a:prstGeom prst="rect">
            <a:avLst/>
          </a:prstGeom>
          <a:noFill/>
          <a:ln cap="flat">
            <a:noFill/>
            <a:prstDash val="solid"/>
          </a:ln>
        </p:spPr>
        <p:txBody>
          <a:bodyPr vert="horz" wrap="square" lIns="90004" tIns="44997" rIns="90004" bIns="44997" anchor="t" anchorCtr="0" compatLnSpc="0">
            <a:noAutofit/>
          </a:bodyPr>
          <a:lstStyle/>
          <a:p>
            <a:pPr marL="182880" marR="0" lvl="0" indent="-181610"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Regola base: il copyright protegge i lavori creativi</a:t>
            </a:r>
            <a:endParaRPr lang="en-US" dirty="0">
              <a:latin typeface="Roboto"/>
            </a:endParaRP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copyright generalmente si applica a lavori letterari, come libri, film, immagini, musica, mappe</a:t>
            </a: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Software è protetto dal copyright</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Non la funzionalità del software (che è protetta dai brevetti) ma l’espressione (creatività nell’implementazione)</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Nella protezione sono inclusi il codice sorgente ed il codice binario</a:t>
            </a: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possessore del copyright ha il controllo sul solo lavoro che ha creato, non su qualsiasi altra creazione indipendente</a:t>
            </a: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La violazione può verificarsi se si copia senza il permesso dell’autore del lavoro protetto da copyright.</a:t>
            </a:r>
          </a:p>
        </p:txBody>
      </p:sp>
    </p:spTree>
    <p:extLst>
      <p:ext uri="{BB962C8B-B14F-4D97-AF65-F5344CB8AC3E}">
        <p14:creationId xmlns:p14="http://schemas.microsoft.com/office/powerpoint/2010/main" val="3468169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246600" y="1387238"/>
            <a:ext cx="9656691"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Sulla base dei risultati dell’audit e della revisione effettuati precedentemente, l’utilizzo del software può essere o meno approvato.</a:t>
            </a:r>
          </a:p>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L’approvazione dovrebbe specificare la versione delle componenti Open Source approvate, il modello di utilizzo approvato per ciascuna componente, e qualsiasi altro obbligo applicabile in virtù della licenza Open Source utilizzata </a:t>
            </a:r>
          </a:p>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L’approvazione dovrebbe essere effettuata sulla base di livelli di autorità appropriati</a:t>
            </a:r>
            <a:endParaRPr kumimoji="0" lang="it-IT" sz="2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Approvazione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1" name="CustomShape 2"/>
          <p:cNvSpPr/>
          <p:nvPr/>
        </p:nvSpPr>
        <p:spPr>
          <a:xfrm>
            <a:off x="3561662" y="4592011"/>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2" name="CustomShape 6"/>
          <p:cNvSpPr/>
          <p:nvPr/>
        </p:nvSpPr>
        <p:spPr>
          <a:xfrm rot="10800000" flipH="1">
            <a:off x="8044742" y="5544012"/>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3" name="CustomShape 9"/>
          <p:cNvSpPr/>
          <p:nvPr/>
        </p:nvSpPr>
        <p:spPr>
          <a:xfrm rot="16200000">
            <a:off x="3570052" y="543525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4" name="CustomShape 10"/>
          <p:cNvSpPr/>
          <p:nvPr/>
        </p:nvSpPr>
        <p:spPr>
          <a:xfrm rot="16200000">
            <a:off x="3958295" y="5433312"/>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5" name="CustomShape 11"/>
          <p:cNvSpPr/>
          <p:nvPr/>
        </p:nvSpPr>
        <p:spPr>
          <a:xfrm rot="16200000">
            <a:off x="4364481" y="544485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2"/>
          <p:cNvSpPr/>
          <p:nvPr/>
        </p:nvSpPr>
        <p:spPr>
          <a:xfrm rot="16200000">
            <a:off x="4765378" y="5432573"/>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3"/>
          <p:cNvSpPr/>
          <p:nvPr/>
        </p:nvSpPr>
        <p:spPr>
          <a:xfrm rot="16200000">
            <a:off x="5555702" y="541513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4"/>
          <p:cNvSpPr/>
          <p:nvPr/>
        </p:nvSpPr>
        <p:spPr>
          <a:xfrm rot="16200000">
            <a:off x="5935502" y="54126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29" name="CustomShape 15"/>
          <p:cNvSpPr/>
          <p:nvPr/>
        </p:nvSpPr>
        <p:spPr>
          <a:xfrm rot="16200000">
            <a:off x="6315302" y="541009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6"/>
          <p:cNvSpPr/>
          <p:nvPr/>
        </p:nvSpPr>
        <p:spPr>
          <a:xfrm rot="16200000">
            <a:off x="6694742" y="54054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7"/>
          <p:cNvSpPr/>
          <p:nvPr/>
        </p:nvSpPr>
        <p:spPr>
          <a:xfrm rot="16200000">
            <a:off x="7065182" y="540793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8"/>
          <p:cNvSpPr/>
          <p:nvPr/>
        </p:nvSpPr>
        <p:spPr>
          <a:xfrm>
            <a:off x="4219742" y="5173316"/>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3" name="CustomShape 3"/>
          <p:cNvSpPr/>
          <p:nvPr/>
        </p:nvSpPr>
        <p:spPr>
          <a:xfrm>
            <a:off x="2376902" y="53450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4"/>
          <p:cNvSpPr/>
          <p:nvPr/>
        </p:nvSpPr>
        <p:spPr>
          <a:xfrm>
            <a:off x="8302862" y="5328868"/>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5" name="CustomShape 5"/>
          <p:cNvSpPr/>
          <p:nvPr/>
        </p:nvSpPr>
        <p:spPr>
          <a:xfrm>
            <a:off x="3232622" y="5569553"/>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6" name="CustomShape 18"/>
          <p:cNvSpPr/>
          <p:nvPr/>
        </p:nvSpPr>
        <p:spPr>
          <a:xfrm>
            <a:off x="4219742" y="5153652"/>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7" name="CustomShape 7"/>
          <p:cNvSpPr/>
          <p:nvPr/>
        </p:nvSpPr>
        <p:spPr>
          <a:xfrm rot="10800000">
            <a:off x="5510855" y="4888812"/>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8" name="CustomShape 8"/>
          <p:cNvSpPr/>
          <p:nvPr/>
        </p:nvSpPr>
        <p:spPr>
          <a:xfrm rot="16200000">
            <a:off x="5021604" y="5451117"/>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Approvazione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9978662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3067290" y="1576440"/>
            <a:ext cx="9124109"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volta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Open Source è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stata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approvata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essere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utilizzata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in un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it-IT" sz="2000" b="0" i="0" u="none" strike="noStrike" kern="1200" cap="none" spc="-1" normalizeH="0" baseline="0" noProof="0" dirty="0">
                <a:ln>
                  <a:noFill/>
                </a:ln>
                <a:solidFill>
                  <a:srgbClr val="292934"/>
                </a:solidFill>
                <a:effectLst/>
                <a:uLnTx/>
                <a:uFillTx/>
                <a:latin typeface="Roboto"/>
                <a:ea typeface="Roboto"/>
                <a:cs typeface="DejaVu Sans"/>
              </a:rPr>
              <a:t>questa dovrebbe essere </a:t>
            </a:r>
            <a:r>
              <a:rPr kumimoji="0" lang="it-IT" sz="2000" b="0" i="0" u="none" strike="noStrike" kern="1200" cap="none" spc="-1" normalizeH="0" baseline="0" noProof="0" dirty="0">
                <a:ln>
                  <a:noFill/>
                </a:ln>
                <a:effectLst/>
                <a:uLnTx/>
                <a:uFillTx/>
                <a:latin typeface="Roboto"/>
                <a:ea typeface="Roboto"/>
                <a:cs typeface="DejaVu Sans"/>
              </a:rPr>
              <a:t>aggiunta al software </a:t>
            </a:r>
            <a:r>
              <a:rPr kumimoji="0" lang="it-IT" sz="2000" b="0" i="0" u="none" strike="noStrike" kern="1200" cap="none" spc="-1" normalizeH="0" baseline="0" noProof="0" dirty="0" err="1">
                <a:ln>
                  <a:noFill/>
                </a:ln>
                <a:effectLst/>
                <a:uLnTx/>
                <a:uFillTx/>
                <a:latin typeface="Roboto"/>
                <a:ea typeface="Roboto"/>
                <a:cs typeface="DejaVu Sans"/>
              </a:rPr>
              <a:t>inventory</a:t>
            </a:r>
            <a:r>
              <a:rPr kumimoji="0" lang="it-IT" sz="2000" b="0" i="0" u="none" strike="noStrike" kern="1200" cap="none" spc="-1" normalizeH="0" baseline="0" noProof="0" dirty="0">
                <a:ln>
                  <a:noFill/>
                </a:ln>
                <a:solidFill>
                  <a:srgbClr val="F79646"/>
                </a:solidFill>
                <a:effectLst/>
                <a:uLnTx/>
                <a:uFillTx/>
                <a:latin typeface="Roboto"/>
                <a:ea typeface="Roboto"/>
                <a:cs typeface="DejaVu Sans"/>
              </a:rPr>
              <a:t> </a:t>
            </a:r>
            <a:r>
              <a:rPr kumimoji="0" lang="it-IT" sz="2000" b="0" i="0" u="none" strike="noStrike" kern="1200" cap="none" spc="-1" normalizeH="0" baseline="0" noProof="0" dirty="0">
                <a:ln>
                  <a:noFill/>
                </a:ln>
                <a:solidFill>
                  <a:srgbClr val="292934"/>
                </a:solidFill>
                <a:effectLst/>
                <a:uLnTx/>
                <a:uFillTx/>
                <a:latin typeface="Roboto"/>
                <a:ea typeface="Roboto"/>
                <a:cs typeface="DejaVu Sans"/>
              </a:rPr>
              <a:t>per quel prodotto</a:t>
            </a:r>
            <a:endParaRPr kumimoji="0" lang="en-US" sz="2000" b="0" i="0" u="none" strike="noStrike" kern="1200" cap="none" spc="-1" normalizeH="0" baseline="0" noProof="0" dirty="0">
              <a:ln>
                <a:noFill/>
              </a:ln>
              <a:solidFill>
                <a:srgbClr val="292934"/>
              </a:solidFill>
              <a:effectLst/>
              <a:uLnTx/>
              <a:uFillTx/>
              <a:latin typeface="Roboto"/>
              <a:ea typeface="Roboto"/>
              <a:cs typeface="DejaVu Sans"/>
            </a:endParaRPr>
          </a:p>
          <a:p>
            <a:pPr marL="182880" marR="0" lvl="0" indent="-18216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L’approvazione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e le sue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condizioni</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dovrebbero</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essere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registrate</a:t>
            </a:r>
            <a:r>
              <a:rPr kumimoji="0" lang="it-IT" sz="2000" b="0" i="0" u="none" strike="noStrike" kern="1200" cap="none" spc="-1" normalizeH="0" baseline="0" noProof="0" dirty="0">
                <a:ln>
                  <a:noFill/>
                </a:ln>
                <a:solidFill>
                  <a:srgbClr val="292934"/>
                </a:solidFill>
                <a:effectLst/>
                <a:uLnTx/>
                <a:uFillTx/>
                <a:latin typeface="Roboto"/>
                <a:ea typeface="Roboto"/>
                <a:cs typeface="DejaVu Sans"/>
              </a:rPr>
              <a:t> in un sistema di </a:t>
            </a:r>
            <a:r>
              <a:rPr kumimoji="0" lang="it-IT" sz="2000" b="0" i="0" u="none" strike="noStrike" kern="1200" cap="none" spc="-1" normalizeH="0" baseline="0" noProof="0" dirty="0" err="1">
                <a:ln>
                  <a:noFill/>
                </a:ln>
                <a:solidFill>
                  <a:srgbClr val="292934"/>
                </a:solidFill>
                <a:effectLst/>
                <a:uLnTx/>
                <a:uFillTx/>
                <a:latin typeface="Roboto"/>
                <a:ea typeface="Roboto"/>
                <a:cs typeface="DejaVu Sans"/>
              </a:rPr>
              <a:t>tracking</a:t>
            </a:r>
            <a:endParaRPr kumimoji="0" lang="en-US" sz="2000" b="0" i="0" u="none" strike="noStrike" kern="1200" cap="none" spc="-1" normalizeH="0" baseline="0" noProof="0" dirty="0">
              <a:ln>
                <a:noFill/>
              </a:ln>
              <a:solidFill>
                <a:srgbClr val="292934"/>
              </a:solidFill>
              <a:effectLst/>
              <a:uLnTx/>
              <a:uFillTx/>
              <a:latin typeface="Roboto"/>
              <a:ea typeface="Roboto"/>
              <a:cs typeface="DejaVu Sans"/>
            </a:endParaRPr>
          </a:p>
          <a:p>
            <a:pPr marL="182880" marR="0" lvl="0" indent="-18216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a:ln>
                  <a:noFill/>
                </a:ln>
                <a:solidFill>
                  <a:srgbClr val="292934"/>
                </a:solidFill>
                <a:effectLst/>
                <a:uLnTx/>
                <a:uFillTx/>
                <a:latin typeface="Roboto"/>
                <a:ea typeface="Roboto"/>
                <a:cs typeface="DejaVu Sans"/>
              </a:rPr>
              <a:t>Il Sistema di tracking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dovrebbe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rendere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evidente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è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necessaria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approvazione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qualora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si</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intenda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utilizzare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Open Source o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qualora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si</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proponga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un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nuovo</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modello</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utilizzo</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Registrazione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Tracciamento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dell’Approvazione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2" name="CustomShape 2"/>
          <p:cNvSpPr/>
          <p:nvPr/>
        </p:nvSpPr>
        <p:spPr>
          <a:xfrm>
            <a:off x="3561662" y="4592011"/>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3" name="CustomShape 6"/>
          <p:cNvSpPr/>
          <p:nvPr/>
        </p:nvSpPr>
        <p:spPr>
          <a:xfrm rot="10800000" flipH="1">
            <a:off x="8044742" y="5544012"/>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4" name="CustomShape 9"/>
          <p:cNvSpPr/>
          <p:nvPr/>
        </p:nvSpPr>
        <p:spPr>
          <a:xfrm rot="16200000">
            <a:off x="3570052" y="543525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5" name="CustomShape 10"/>
          <p:cNvSpPr/>
          <p:nvPr/>
        </p:nvSpPr>
        <p:spPr>
          <a:xfrm rot="16200000">
            <a:off x="3958295" y="5433312"/>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1"/>
          <p:cNvSpPr/>
          <p:nvPr/>
        </p:nvSpPr>
        <p:spPr>
          <a:xfrm rot="16200000">
            <a:off x="4364481" y="544485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2"/>
          <p:cNvSpPr/>
          <p:nvPr/>
        </p:nvSpPr>
        <p:spPr>
          <a:xfrm rot="16200000">
            <a:off x="4765378" y="5432573"/>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3"/>
          <p:cNvSpPr/>
          <p:nvPr/>
        </p:nvSpPr>
        <p:spPr>
          <a:xfrm rot="16200000">
            <a:off x="5153888" y="543525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4"/>
          <p:cNvSpPr/>
          <p:nvPr/>
        </p:nvSpPr>
        <p:spPr>
          <a:xfrm rot="16200000">
            <a:off x="5935502" y="54126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30" name="CustomShape 15"/>
          <p:cNvSpPr/>
          <p:nvPr/>
        </p:nvSpPr>
        <p:spPr>
          <a:xfrm rot="16200000">
            <a:off x="6315302" y="541009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6"/>
          <p:cNvSpPr/>
          <p:nvPr/>
        </p:nvSpPr>
        <p:spPr>
          <a:xfrm rot="16200000">
            <a:off x="6694742" y="54054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7"/>
          <p:cNvSpPr/>
          <p:nvPr/>
        </p:nvSpPr>
        <p:spPr>
          <a:xfrm rot="16200000">
            <a:off x="7065182" y="540793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8"/>
          <p:cNvSpPr/>
          <p:nvPr/>
        </p:nvSpPr>
        <p:spPr>
          <a:xfrm>
            <a:off x="4219742" y="5173316"/>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4" name="CustomShape 3"/>
          <p:cNvSpPr/>
          <p:nvPr/>
        </p:nvSpPr>
        <p:spPr>
          <a:xfrm>
            <a:off x="2376902" y="53450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5" name="CustomShape 4"/>
          <p:cNvSpPr/>
          <p:nvPr/>
        </p:nvSpPr>
        <p:spPr>
          <a:xfrm>
            <a:off x="8302862" y="5328868"/>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5"/>
          <p:cNvSpPr/>
          <p:nvPr/>
        </p:nvSpPr>
        <p:spPr>
          <a:xfrm>
            <a:off x="3232622" y="5569553"/>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7" name="CustomShape 18"/>
          <p:cNvSpPr/>
          <p:nvPr/>
        </p:nvSpPr>
        <p:spPr>
          <a:xfrm>
            <a:off x="4219742" y="5153652"/>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8" name="CustomShape 7"/>
          <p:cNvSpPr/>
          <p:nvPr/>
        </p:nvSpPr>
        <p:spPr>
          <a:xfrm rot="10800000">
            <a:off x="5889783" y="4883231"/>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9" name="CustomShape 8"/>
          <p:cNvSpPr/>
          <p:nvPr/>
        </p:nvSpPr>
        <p:spPr>
          <a:xfrm rot="16200000">
            <a:off x="5381693" y="5393848"/>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Registrazione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24624140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4019760" y="3042052"/>
            <a:ext cx="8172240" cy="3388268"/>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Predisporre delle </a:t>
            </a:r>
            <a:r>
              <a:rPr kumimoji="0" lang="it-IT" sz="2400" b="0" i="0" u="none" strike="noStrike" kern="1200" cap="none" spc="-1" normalizeH="0" baseline="0" noProof="0" dirty="0" err="1">
                <a:ln>
                  <a:noFill/>
                </a:ln>
                <a:solidFill>
                  <a:srgbClr val="292934"/>
                </a:solidFill>
                <a:effectLst/>
                <a:uLnTx/>
                <a:uFillTx/>
                <a:latin typeface="Roboto"/>
                <a:ea typeface="Roboto"/>
                <a:cs typeface="DejaVu Sans"/>
              </a:rPr>
              <a:t>notices</a:t>
            </a:r>
            <a:r>
              <a:rPr kumimoji="0" lang="it-IT" sz="2400" b="0" i="0" u="none" strike="noStrike" kern="1200" cap="none" spc="-1" normalizeH="0" baseline="0" noProof="0" dirty="0">
                <a:ln>
                  <a:noFill/>
                </a:ln>
                <a:solidFill>
                  <a:srgbClr val="292934"/>
                </a:solidFill>
                <a:effectLst/>
                <a:uLnTx/>
                <a:uFillTx/>
                <a:latin typeface="Roboto"/>
                <a:ea typeface="Roboto"/>
                <a:cs typeface="DejaVu Sans"/>
              </a:rPr>
              <a:t> appropriate per ogni componente Open Source utilizzata in una release di prodotto:</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360"/>
              </a:spcBef>
              <a:spcAft>
                <a:spcPts val="0"/>
              </a:spcAft>
              <a:buClr>
                <a:srgbClr val="93A299"/>
              </a:buClr>
              <a:buSzPct val="85000"/>
              <a:buFont typeface="Arial"/>
              <a:buChar char="•"/>
              <a:tabLst/>
              <a:defRPr/>
            </a:pPr>
            <a:r>
              <a:rPr kumimoji="0" lang="it-IT" sz="1800" b="0" i="0" u="none" strike="noStrike" kern="1200" cap="none" spc="-1" normalizeH="0" baseline="0" noProof="0" dirty="0">
                <a:ln>
                  <a:noFill/>
                </a:ln>
                <a:solidFill>
                  <a:srgbClr val="292934"/>
                </a:solidFill>
                <a:effectLst/>
                <a:uLnTx/>
                <a:uFillTx/>
                <a:latin typeface="Roboto"/>
                <a:ea typeface="Roboto"/>
                <a:cs typeface="DejaVu Sans"/>
              </a:rPr>
              <a:t>Rendere noto l’utilizzo di software Open Source fornendo il copyright e le </a:t>
            </a:r>
            <a:r>
              <a:rPr kumimoji="0" lang="it-IT" sz="1800" b="0" i="0" u="none" strike="noStrike" kern="1200" cap="none" spc="-1" normalizeH="0" baseline="0" noProof="0" dirty="0" err="1">
                <a:ln>
                  <a:noFill/>
                </a:ln>
                <a:solidFill>
                  <a:srgbClr val="292934"/>
                </a:solidFill>
                <a:effectLst/>
                <a:uLnTx/>
                <a:uFillTx/>
                <a:latin typeface="Roboto"/>
                <a:ea typeface="Roboto"/>
                <a:cs typeface="DejaVu Sans"/>
              </a:rPr>
              <a:t>notices</a:t>
            </a:r>
            <a:r>
              <a:rPr kumimoji="0" lang="it-IT" sz="1800" b="0" i="0" u="none" strike="noStrike" kern="1200" cap="none" spc="-1" normalizeH="0" baseline="0" noProof="0" dirty="0">
                <a:ln>
                  <a:noFill/>
                </a:ln>
                <a:solidFill>
                  <a:srgbClr val="292934"/>
                </a:solidFill>
                <a:effectLst/>
                <a:uLnTx/>
                <a:uFillTx/>
                <a:latin typeface="Roboto"/>
                <a:ea typeface="Roboto"/>
                <a:cs typeface="DejaVu Sans"/>
              </a:rPr>
              <a:t> di attribuzione </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360"/>
              </a:spcBef>
              <a:spcAft>
                <a:spcPts val="0"/>
              </a:spcAft>
              <a:buClr>
                <a:srgbClr val="93A299"/>
              </a:buClr>
              <a:buSzPct val="85000"/>
              <a:buFont typeface="Arial"/>
              <a:buChar char="•"/>
              <a:tabLst/>
              <a:defRPr/>
            </a:pPr>
            <a:r>
              <a:rPr kumimoji="0" lang="it-IT" sz="1800" b="0" i="0" u="none" strike="noStrike" kern="1200" cap="none" spc="-1" normalizeH="0" baseline="0" noProof="0" dirty="0">
                <a:ln>
                  <a:noFill/>
                </a:ln>
                <a:solidFill>
                  <a:srgbClr val="292934"/>
                </a:solidFill>
                <a:effectLst/>
                <a:uLnTx/>
                <a:uFillTx/>
                <a:latin typeface="Roboto"/>
                <a:ea typeface="Roboto"/>
                <a:cs typeface="DejaVu Sans"/>
              </a:rPr>
              <a:t>Informare l’utente finale del prodotto su come ottenere una copia del codice sorgente Open Source (laddove applicabile, ad esempio in caso di GPL e LGPL)</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360"/>
              </a:spcBef>
              <a:spcAft>
                <a:spcPts val="0"/>
              </a:spcAft>
              <a:buClr>
                <a:srgbClr val="93A299"/>
              </a:buClr>
              <a:buSzPct val="85000"/>
              <a:buFont typeface="Arial"/>
              <a:buChar char="•"/>
              <a:tabLst/>
              <a:defRPr/>
            </a:pPr>
            <a:r>
              <a:rPr kumimoji="0" lang="it-IT" sz="1800" b="0" i="0" u="none" strike="noStrike" kern="1200" cap="none" spc="-1" normalizeH="0" baseline="0" noProof="0" dirty="0">
                <a:ln>
                  <a:noFill/>
                </a:ln>
                <a:solidFill>
                  <a:srgbClr val="292934"/>
                </a:solidFill>
                <a:effectLst/>
                <a:uLnTx/>
                <a:uFillTx/>
                <a:latin typeface="Roboto"/>
                <a:ea typeface="Roboto"/>
                <a:cs typeface="DejaVu Sans"/>
              </a:rPr>
              <a:t>Riprodurre per intero il testo dell’accordo di licenza del codice Open Source incluso nel prodotto se necessario</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D2533C"/>
                </a:solidFill>
                <a:effectLst/>
                <a:uLnTx/>
                <a:uFillTx/>
                <a:latin typeface="Roboto"/>
                <a:ea typeface="Roboto"/>
                <a:cs typeface="DejaVu Sans"/>
              </a:rPr>
              <a:t>Notices</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1" name="CustomShape 2"/>
          <p:cNvSpPr/>
          <p:nvPr/>
        </p:nvSpPr>
        <p:spPr>
          <a:xfrm>
            <a:off x="3361320" y="132795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2" name="CustomShape 6"/>
          <p:cNvSpPr/>
          <p:nvPr/>
        </p:nvSpPr>
        <p:spPr>
          <a:xfrm rot="10800000" flipH="1">
            <a:off x="7844400" y="2279951"/>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3" name="CustomShape 9"/>
          <p:cNvSpPr/>
          <p:nvPr/>
        </p:nvSpPr>
        <p:spPr>
          <a:xfrm rot="16200000">
            <a:off x="3369710"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4" name="CustomShape 10"/>
          <p:cNvSpPr/>
          <p:nvPr/>
        </p:nvSpPr>
        <p:spPr>
          <a:xfrm rot="16200000">
            <a:off x="3757953" y="2169251"/>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5" name="CustomShape 11"/>
          <p:cNvSpPr/>
          <p:nvPr/>
        </p:nvSpPr>
        <p:spPr>
          <a:xfrm rot="16200000">
            <a:off x="4164139" y="218079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2"/>
          <p:cNvSpPr/>
          <p:nvPr/>
        </p:nvSpPr>
        <p:spPr>
          <a:xfrm rot="16200000">
            <a:off x="4565036"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3"/>
          <p:cNvSpPr/>
          <p:nvPr/>
        </p:nvSpPr>
        <p:spPr>
          <a:xfrm rot="16200000">
            <a:off x="4953546"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4"/>
          <p:cNvSpPr/>
          <p:nvPr/>
        </p:nvSpPr>
        <p:spPr>
          <a:xfrm rot="16200000">
            <a:off x="5341932"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5"/>
          <p:cNvSpPr/>
          <p:nvPr/>
        </p:nvSpPr>
        <p:spPr>
          <a:xfrm rot="16200000">
            <a:off x="6114960" y="214603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6"/>
          <p:cNvSpPr/>
          <p:nvPr/>
        </p:nvSpPr>
        <p:spPr>
          <a:xfrm rot="16200000">
            <a:off x="6494400" y="214135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7"/>
          <p:cNvSpPr/>
          <p:nvPr/>
        </p:nvSpPr>
        <p:spPr>
          <a:xfrm rot="16200000">
            <a:off x="6864840" y="214387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8"/>
          <p:cNvSpPr/>
          <p:nvPr/>
        </p:nvSpPr>
        <p:spPr>
          <a:xfrm>
            <a:off x="4019400" y="1909255"/>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3" name="CustomShape 3"/>
          <p:cNvSpPr/>
          <p:nvPr/>
        </p:nvSpPr>
        <p:spPr>
          <a:xfrm>
            <a:off x="2176560" y="2080959"/>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4"/>
          <p:cNvSpPr/>
          <p:nvPr/>
        </p:nvSpPr>
        <p:spPr>
          <a:xfrm>
            <a:off x="8102520" y="2064807"/>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5" name="CustomShape 5"/>
          <p:cNvSpPr/>
          <p:nvPr/>
        </p:nvSpPr>
        <p:spPr>
          <a:xfrm>
            <a:off x="3032280" y="2305492"/>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6" name="CustomShape 18"/>
          <p:cNvSpPr/>
          <p:nvPr/>
        </p:nvSpPr>
        <p:spPr>
          <a:xfrm>
            <a:off x="4019400" y="1889591"/>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7" name="CustomShape 7"/>
          <p:cNvSpPr/>
          <p:nvPr/>
        </p:nvSpPr>
        <p:spPr>
          <a:xfrm rot="10800000">
            <a:off x="6081840" y="1687961"/>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8" name="CustomShape 8"/>
          <p:cNvSpPr/>
          <p:nvPr/>
        </p:nvSpPr>
        <p:spPr>
          <a:xfrm rot="16200000">
            <a:off x="5596811" y="2136652"/>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a:ln>
                  <a:noFill/>
                </a:ln>
                <a:solidFill>
                  <a:srgbClr val="000000"/>
                </a:solidFill>
                <a:effectLst/>
                <a:uLnTx/>
                <a:uFillTx/>
                <a:latin typeface="Roboto"/>
                <a:ea typeface="DejaVu Sans"/>
                <a:cs typeface="DejaVu Sans"/>
              </a:rPr>
              <a:t>Notices</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5539413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28600" marR="0" lvl="0" indent="-22733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6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600" b="0" i="0" u="sng" strike="noStrike" kern="1200" cap="none" spc="-1" normalizeH="0" baseline="0" noProof="0" dirty="0">
                <a:ln>
                  <a:noFill/>
                </a:ln>
                <a:solidFill>
                  <a:srgbClr val="0070C0"/>
                </a:solidFill>
                <a:effectLst/>
                <a:uLnTx/>
                <a:uFillTx/>
                <a:latin typeface="Roboto"/>
                <a:ea typeface="Roboto"/>
                <a:cs typeface="DejaVu Sans"/>
              </a:rPr>
              <a:t>: </a:t>
            </a:r>
            <a:endParaRPr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14045" marR="0" lvl="0" indent="-34671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a:ln>
                  <a:noFill/>
                </a:ln>
                <a:effectLst/>
                <a:uLnTx/>
                <a:uFillTx/>
                <a:latin typeface="Roboto"/>
                <a:ea typeface="Roboto"/>
                <a:cs typeface="DejaVu Sans"/>
              </a:rPr>
              <a:t>Il </a:t>
            </a:r>
            <a:r>
              <a:rPr kumimoji="0" lang="en-US" sz="1400" b="0" i="0" u="none" strike="noStrike" kern="1200" cap="none" spc="-1" normalizeH="0" baseline="0" noProof="0" dirty="0" err="1">
                <a:ln>
                  <a:noFill/>
                </a:ln>
                <a:effectLst/>
                <a:uLnTx/>
                <a:uFillTx/>
                <a:latin typeface="Roboto"/>
                <a:ea typeface="Roboto"/>
                <a:cs typeface="DejaVu Sans"/>
              </a:rPr>
              <a:t>pacchetto</a:t>
            </a:r>
            <a:r>
              <a:rPr kumimoji="0" lang="en-US" sz="1400" b="0" i="0" u="none" strike="noStrike" kern="1200" cap="none" spc="-1" normalizeH="0" baseline="0" noProof="0" dirty="0">
                <a:ln>
                  <a:noFill/>
                </a:ln>
                <a:effectLst/>
                <a:uLnTx/>
                <a:uFillTx/>
                <a:latin typeface="Roboto"/>
                <a:ea typeface="Roboto"/>
                <a:cs typeface="DejaVu Sans"/>
              </a:rPr>
              <a:t> software pronto per </a:t>
            </a:r>
            <a:r>
              <a:rPr kumimoji="0" lang="en-US" sz="1400" b="0" i="0" u="none" strike="noStrike" kern="1200" cap="none" spc="-1" normalizeH="0" baseline="0" noProof="0" dirty="0" err="1">
                <a:ln>
                  <a:noFill/>
                </a:ln>
                <a:effectLst/>
                <a:uLnTx/>
                <a:uFillTx/>
                <a:latin typeface="Roboto"/>
                <a:ea typeface="Roboto"/>
                <a:cs typeface="DejaVu Sans"/>
              </a:rPr>
              <a:t>essere</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distribuito</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contiene</a:t>
            </a:r>
            <a:r>
              <a:rPr kumimoji="0" lang="en-US" sz="1400" b="0" i="0" u="none" strike="noStrike" kern="1200" cap="none" spc="-1" normalizeH="0" baseline="0" noProof="0" dirty="0">
                <a:ln>
                  <a:noFill/>
                </a:ln>
                <a:effectLst/>
                <a:uLnTx/>
                <a:uFillTx/>
                <a:latin typeface="Roboto"/>
                <a:ea typeface="Roboto"/>
                <a:cs typeface="DejaVu Sans"/>
              </a:rPr>
              <a:t> solo </a:t>
            </a:r>
            <a:r>
              <a:rPr kumimoji="0" lang="en-US" sz="1400" b="0" i="0" u="none" strike="noStrike" kern="1200" cap="none" spc="-1" normalizeH="0" baseline="0" noProof="0" dirty="0" err="1">
                <a:ln>
                  <a:noFill/>
                </a:ln>
                <a:effectLst/>
                <a:uLnTx/>
                <a:uFillTx/>
                <a:latin typeface="Roboto"/>
                <a:ea typeface="Roboto"/>
                <a:cs typeface="DejaVu Sans"/>
              </a:rPr>
              <a:t>sotware</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revisionato</a:t>
            </a:r>
            <a:r>
              <a:rPr kumimoji="0" lang="en-US" sz="1400" b="0" i="0" u="none" strike="noStrike" kern="1200" cap="none" spc="-1" normalizeH="0" baseline="0" noProof="0" dirty="0">
                <a:ln>
                  <a:noFill/>
                </a:ln>
                <a:effectLst/>
                <a:uLnTx/>
                <a:uFillTx/>
                <a:latin typeface="Roboto"/>
                <a:ea typeface="Roboto"/>
                <a:cs typeface="DejaVu Sans"/>
              </a:rPr>
              <a:t> ed </a:t>
            </a:r>
            <a:r>
              <a:rPr kumimoji="0" lang="en-US" sz="1400" b="0" i="0" u="none" strike="noStrike" kern="1200" cap="none" spc="-1" normalizeH="0" baseline="0" noProof="0" dirty="0" err="1">
                <a:ln>
                  <a:noFill/>
                </a:ln>
                <a:effectLst/>
                <a:uLnTx/>
                <a:uFillTx/>
                <a:latin typeface="Roboto"/>
                <a:ea typeface="Roboto"/>
                <a:cs typeface="DejaVu Sans"/>
              </a:rPr>
              <a:t>approvato</a:t>
            </a:r>
            <a:endParaRPr lang="en-US" sz="1400" b="0" i="0" u="none" strike="noStrike" kern="1200" cap="none" spc="-1" normalizeH="0" baseline="0" noProof="0" dirty="0">
              <a:ln>
                <a:noFill/>
              </a:ln>
              <a:effectLst/>
              <a:uLnTx/>
              <a:uFillTx/>
              <a:latin typeface="Arial"/>
              <a:ea typeface="DejaVu Sans"/>
              <a:cs typeface="DejaVu Sans"/>
            </a:endParaRPr>
          </a:p>
          <a:p>
            <a:pPr marL="614045" marR="0" lvl="0" indent="-34671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a:ln>
                  <a:noFill/>
                </a:ln>
                <a:effectLst/>
                <a:uLnTx/>
                <a:uFillTx/>
                <a:latin typeface="Roboto"/>
                <a:ea typeface="Roboto"/>
                <a:cs typeface="DejaVu Sans"/>
              </a:rPr>
              <a:t>"Distributed Compliance Artifacts" (come </a:t>
            </a:r>
            <a:r>
              <a:rPr kumimoji="0" lang="it-IT" sz="1400" b="0" i="0" u="none" strike="noStrike" kern="1200" cap="none" spc="-1" normalizeH="0" baseline="0" noProof="0" dirty="0">
                <a:ln>
                  <a:noFill/>
                </a:ln>
                <a:effectLst/>
                <a:uLnTx/>
                <a:uFillTx/>
                <a:latin typeface="Roboto"/>
                <a:ea typeface="Roboto"/>
                <a:cs typeface="DejaVu Sans"/>
              </a:rPr>
              <a:t>definito nelle specifiche </a:t>
            </a:r>
            <a:r>
              <a:rPr kumimoji="0" lang="en-US" sz="1400" b="0" i="0" u="none" strike="noStrike" kern="1200" cap="none" spc="-1" normalizeH="0" baseline="0" noProof="0" dirty="0" err="1">
                <a:ln>
                  <a:noFill/>
                </a:ln>
                <a:effectLst/>
                <a:uLnTx/>
                <a:uFillTx/>
                <a:latin typeface="Roboto"/>
                <a:ea typeface="Roboto"/>
                <a:cs typeface="DejaVu Sans"/>
              </a:rPr>
              <a:t>OpenChain</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contiene</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gli</a:t>
            </a:r>
            <a:r>
              <a:rPr kumimoji="0" lang="en-US" sz="1400" b="0" i="0" u="none" strike="noStrike" kern="1200" cap="none" spc="-1" normalizeH="0" baseline="0" noProof="0" dirty="0">
                <a:ln>
                  <a:noFill/>
                </a:ln>
                <a:effectLst/>
                <a:uLnTx/>
                <a:uFillTx/>
                <a:latin typeface="Roboto"/>
                <a:ea typeface="Roboto"/>
                <a:cs typeface="DejaVu Sans"/>
              </a:rPr>
              <a:t> </a:t>
            </a:r>
            <a:r>
              <a:rPr lang="en-US" sz="1400" spc="-1" dirty="0" err="1">
                <a:latin typeface="Roboto"/>
                <a:ea typeface="Roboto"/>
                <a:cs typeface="DejaVu Sans"/>
              </a:rPr>
              <a:t>appropriati</a:t>
            </a:r>
            <a:r>
              <a:rPr kumimoji="0" lang="en-US" sz="1400" b="0" i="0" u="none" strike="noStrike" kern="1200" cap="none" spc="-1" normalizeH="0" baseline="0" noProof="0" dirty="0">
                <a:ln>
                  <a:noFill/>
                </a:ln>
                <a:effectLst/>
                <a:uLnTx/>
                <a:uFillTx/>
                <a:latin typeface="Roboto"/>
                <a:ea typeface="Roboto"/>
                <a:cs typeface="DejaVu Sans"/>
              </a:rPr>
              <a:t> file notice </a:t>
            </a:r>
            <a:r>
              <a:rPr kumimoji="0" lang="en-US" sz="1400" b="0" i="0" u="none" strike="noStrike" kern="1200" cap="none" spc="-1" normalizeH="0" baseline="0" noProof="0" dirty="0" err="1">
                <a:ln>
                  <a:noFill/>
                </a:ln>
                <a:effectLst/>
                <a:uLnTx/>
                <a:uFillTx/>
                <a:latin typeface="Roboto"/>
                <a:ea typeface="Roboto"/>
                <a:cs typeface="DejaVu Sans"/>
              </a:rPr>
              <a:t>che</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sono</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inclusi</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nel</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pacchetto</a:t>
            </a:r>
            <a:r>
              <a:rPr kumimoji="0" lang="en-US" sz="1400" b="0" i="0" u="none" strike="noStrike" kern="1200" cap="none" spc="-1" normalizeH="0" baseline="0" noProof="0" dirty="0">
                <a:ln>
                  <a:noFill/>
                </a:ln>
                <a:effectLst/>
                <a:uLnTx/>
                <a:uFillTx/>
                <a:latin typeface="Roboto"/>
                <a:ea typeface="Roboto"/>
                <a:cs typeface="DejaVu Sans"/>
              </a:rPr>
              <a:t> di </a:t>
            </a:r>
            <a:r>
              <a:rPr kumimoji="0" lang="en-US" sz="1400" b="0" i="0" u="none" strike="noStrike" kern="1200" cap="none" spc="-1" normalizeH="0" baseline="0" noProof="0" dirty="0" err="1">
                <a:ln>
                  <a:noFill/>
                </a:ln>
                <a:effectLst/>
                <a:uLnTx/>
                <a:uFillTx/>
                <a:latin typeface="Roboto"/>
                <a:ea typeface="Roboto"/>
                <a:cs typeface="DejaVu Sans"/>
              </a:rPr>
              <a:t>distribuzione</a:t>
            </a:r>
            <a:r>
              <a:rPr kumimoji="0" lang="en-US" sz="1400" b="0" i="0" u="none" strike="noStrike" kern="1200" cap="none" spc="-1" normalizeH="0" baseline="0" noProof="0" dirty="0">
                <a:ln>
                  <a:noFill/>
                </a:ln>
                <a:effectLst/>
                <a:uLnTx/>
                <a:uFillTx/>
                <a:latin typeface="Roboto"/>
                <a:ea typeface="Roboto"/>
                <a:cs typeface="DejaVu Sans"/>
              </a:rPr>
              <a:t> o </a:t>
            </a:r>
            <a:r>
              <a:rPr kumimoji="0" lang="en-US" sz="1400" b="0" i="0" u="none" strike="noStrike" kern="1200" cap="none" spc="-1" normalizeH="0" baseline="0" noProof="0" dirty="0" err="1">
                <a:ln>
                  <a:noFill/>
                </a:ln>
                <a:effectLst/>
                <a:uLnTx/>
                <a:uFillTx/>
                <a:latin typeface="Roboto"/>
                <a:ea typeface="Roboto"/>
                <a:cs typeface="DejaVu Sans"/>
              </a:rPr>
              <a:t>negli</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altri</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metodi</a:t>
            </a:r>
            <a:r>
              <a:rPr kumimoji="0" lang="en-US" sz="1400" b="0" i="0" u="none" strike="noStrike" kern="1200" cap="none" spc="-1" normalizeH="0" baseline="0" noProof="0" dirty="0">
                <a:ln>
                  <a:noFill/>
                </a:ln>
                <a:effectLst/>
                <a:uLnTx/>
                <a:uFillTx/>
                <a:latin typeface="Roboto"/>
                <a:ea typeface="Roboto"/>
                <a:cs typeface="DejaVu Sans"/>
              </a:rPr>
              <a:t> di delivery </a:t>
            </a:r>
            <a:r>
              <a:rPr kumimoji="0" lang="en-US" sz="1400" b="0" i="0" u="none" strike="noStrike" kern="1200" cap="none" spc="-1" normalizeH="0" baseline="0" noProof="0" dirty="0" err="1">
                <a:ln>
                  <a:noFill/>
                </a:ln>
                <a:effectLst/>
                <a:uLnTx/>
                <a:uFillTx/>
                <a:latin typeface="Roboto"/>
                <a:ea typeface="Roboto"/>
                <a:cs typeface="DejaVu Sans"/>
              </a:rPr>
              <a:t>utilizzati</a:t>
            </a:r>
            <a:endParaRPr lang="en-US" sz="1400" b="0" i="0" u="none" strike="noStrike" kern="1200" cap="none" spc="-1" normalizeH="0" baseline="0" noProof="0" dirty="0">
              <a:ln>
                <a:noFill/>
              </a:ln>
              <a:effectLst/>
              <a:uLnTx/>
              <a:uFillTx/>
              <a:latin typeface="Roboto"/>
              <a:ea typeface="Roboto"/>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600" b="0" i="0" u="sng" strike="noStrike" kern="1200" cap="none" spc="-1" normalizeH="0" baseline="0" noProof="0" dirty="0" err="1">
                <a:ln>
                  <a:noFill/>
                </a:ln>
                <a:solidFill>
                  <a:srgbClr val="0070C0"/>
                </a:solidFill>
                <a:effectLst/>
                <a:uLnTx/>
                <a:uFillTx/>
                <a:latin typeface="Roboto"/>
                <a:ea typeface="Roboto"/>
                <a:cs typeface="DejaVu Sans"/>
              </a:rPr>
              <a:t>Passi</a:t>
            </a:r>
            <a:r>
              <a:rPr kumimoji="0" lang="en-US" sz="16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pacchetti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Open Source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devono</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essere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distribuiti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sono</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stati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identificati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ed</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approvati</a:t>
            </a:r>
            <a:endParaRPr kumimoji="0" lang="en-US" sz="1400" b="0" i="0" u="none" strike="noStrike" kern="1200" cap="none" spc="-1" normalizeH="0" baseline="0" noProof="0" dirty="0">
              <a:ln>
                <a:noFill/>
              </a:ln>
              <a:solidFill>
                <a:srgbClr val="292934"/>
              </a:solidFill>
              <a:effectLst/>
              <a:uLnTx/>
              <a:uFillTx/>
              <a:latin typeface="Roboto"/>
              <a:ea typeface="Roboto"/>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revisionato</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coincide con la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binaria</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presente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nel</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prodotto</a:t>
            </a: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tutte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le notices appropriate per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informare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l’utente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finale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dei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propri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diritti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modalità</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con cui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può</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richiedere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component Open Source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identificate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sono</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state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incluse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soddisfare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gli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altri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obblighi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identificati</a:t>
            </a: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software da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distribuire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è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stato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revisionato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ed</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approvato</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63" name="CustomShape 18"/>
          <p:cNvSpPr/>
          <p:nvPr/>
        </p:nvSpPr>
        <p:spPr>
          <a:xfrm>
            <a:off x="246600" y="503585"/>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Verifiche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Pre-</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Distribuzione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2"/>
          <p:cNvSpPr/>
          <p:nvPr/>
        </p:nvSpPr>
        <p:spPr>
          <a:xfrm>
            <a:off x="3361320" y="132795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4" name="CustomShape 6"/>
          <p:cNvSpPr/>
          <p:nvPr/>
        </p:nvSpPr>
        <p:spPr>
          <a:xfrm rot="10800000" flipH="1">
            <a:off x="7844400" y="2279951"/>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5" name="CustomShape 9"/>
          <p:cNvSpPr/>
          <p:nvPr/>
        </p:nvSpPr>
        <p:spPr>
          <a:xfrm rot="16200000">
            <a:off x="3369710"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0"/>
          <p:cNvSpPr/>
          <p:nvPr/>
        </p:nvSpPr>
        <p:spPr>
          <a:xfrm rot="16200000">
            <a:off x="3757953" y="2169251"/>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1"/>
          <p:cNvSpPr/>
          <p:nvPr/>
        </p:nvSpPr>
        <p:spPr>
          <a:xfrm rot="16200000">
            <a:off x="4164139" y="218079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2"/>
          <p:cNvSpPr/>
          <p:nvPr/>
        </p:nvSpPr>
        <p:spPr>
          <a:xfrm rot="16200000">
            <a:off x="4565036"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3"/>
          <p:cNvSpPr/>
          <p:nvPr/>
        </p:nvSpPr>
        <p:spPr>
          <a:xfrm rot="16200000">
            <a:off x="4953546"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4"/>
          <p:cNvSpPr/>
          <p:nvPr/>
        </p:nvSpPr>
        <p:spPr>
          <a:xfrm rot="16200000">
            <a:off x="5341932"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5"/>
          <p:cNvSpPr/>
          <p:nvPr/>
        </p:nvSpPr>
        <p:spPr>
          <a:xfrm rot="16200000">
            <a:off x="5721196" y="215910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6"/>
          <p:cNvSpPr/>
          <p:nvPr/>
        </p:nvSpPr>
        <p:spPr>
          <a:xfrm rot="16200000">
            <a:off x="6494400" y="214135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7"/>
          <p:cNvSpPr/>
          <p:nvPr/>
        </p:nvSpPr>
        <p:spPr>
          <a:xfrm rot="16200000">
            <a:off x="6864840" y="214387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18"/>
          <p:cNvSpPr/>
          <p:nvPr/>
        </p:nvSpPr>
        <p:spPr>
          <a:xfrm>
            <a:off x="4019400" y="1909255"/>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5" name="CustomShape 3"/>
          <p:cNvSpPr/>
          <p:nvPr/>
        </p:nvSpPr>
        <p:spPr>
          <a:xfrm>
            <a:off x="2176560" y="2080959"/>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4"/>
          <p:cNvSpPr/>
          <p:nvPr/>
        </p:nvSpPr>
        <p:spPr>
          <a:xfrm>
            <a:off x="8102520" y="2064807"/>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7" name="CustomShape 5"/>
          <p:cNvSpPr/>
          <p:nvPr/>
        </p:nvSpPr>
        <p:spPr>
          <a:xfrm>
            <a:off x="3032280" y="2305492"/>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8" name="CustomShape 18"/>
          <p:cNvSpPr/>
          <p:nvPr/>
        </p:nvSpPr>
        <p:spPr>
          <a:xfrm>
            <a:off x="4019400" y="1889591"/>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2" name="CustomShape 7"/>
          <p:cNvSpPr/>
          <p:nvPr/>
        </p:nvSpPr>
        <p:spPr>
          <a:xfrm rot="10800000">
            <a:off x="6455432" y="1646332"/>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3" name="CustomShape 8"/>
          <p:cNvSpPr/>
          <p:nvPr/>
        </p:nvSpPr>
        <p:spPr>
          <a:xfrm rot="16200000">
            <a:off x="5970403" y="2095023"/>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Verifiche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68549596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Soddisfacimento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dell’obbligo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fornire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accompagnamento</a:t>
            </a:r>
            <a:endParaRPr kumimoji="0" lang="en-US" sz="1600" b="0" i="0" u="none" strike="noStrike" kern="1200" cap="none" spc="-1" normalizeH="0" baseline="0" noProof="0" dirty="0">
              <a:ln>
                <a:noFill/>
              </a:ln>
              <a:solidFill>
                <a:srgbClr val="292934"/>
              </a:solidFill>
              <a:effectLst/>
              <a:uLnTx/>
              <a:uFillTx/>
              <a:latin typeface="Roboto"/>
              <a:ea typeface="Roboto"/>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Passi</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Fornire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accompagnamento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insieme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tool di build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associati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alla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documentazione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es</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mediante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l’upload</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su</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un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sito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web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distribuzione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o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incluso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in un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pacchetto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distribuzione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Il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accompagnamento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è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identificato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con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etichette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indicano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 quale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corrisponde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83" name="CustomShape 17"/>
          <p:cNvSpPr/>
          <p:nvPr/>
        </p:nvSpPr>
        <p:spPr>
          <a:xfrm>
            <a:off x="406980" y="33724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Se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necessario</a:t>
            </a: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fornire</a:t>
            </a: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il</a:t>
            </a: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codice</a:t>
            </a: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sorgente</a:t>
            </a: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 di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accompagnamento</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Distribuzione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del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codice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sorgente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2"/>
          <p:cNvSpPr/>
          <p:nvPr/>
        </p:nvSpPr>
        <p:spPr>
          <a:xfrm>
            <a:off x="3361320" y="132795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4" name="CustomShape 6"/>
          <p:cNvSpPr/>
          <p:nvPr/>
        </p:nvSpPr>
        <p:spPr>
          <a:xfrm rot="10800000" flipH="1">
            <a:off x="7844400" y="2279951"/>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5" name="CustomShape 9"/>
          <p:cNvSpPr/>
          <p:nvPr/>
        </p:nvSpPr>
        <p:spPr>
          <a:xfrm rot="16200000">
            <a:off x="3369710"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0"/>
          <p:cNvSpPr/>
          <p:nvPr/>
        </p:nvSpPr>
        <p:spPr>
          <a:xfrm rot="16200000">
            <a:off x="3757953" y="2169251"/>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1"/>
          <p:cNvSpPr/>
          <p:nvPr/>
        </p:nvSpPr>
        <p:spPr>
          <a:xfrm rot="16200000">
            <a:off x="4164139" y="218079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2"/>
          <p:cNvSpPr/>
          <p:nvPr/>
        </p:nvSpPr>
        <p:spPr>
          <a:xfrm rot="16200000">
            <a:off x="4565036"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3"/>
          <p:cNvSpPr/>
          <p:nvPr/>
        </p:nvSpPr>
        <p:spPr>
          <a:xfrm rot="16200000">
            <a:off x="4953546"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4"/>
          <p:cNvSpPr/>
          <p:nvPr/>
        </p:nvSpPr>
        <p:spPr>
          <a:xfrm rot="16200000">
            <a:off x="5341932"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5"/>
          <p:cNvSpPr/>
          <p:nvPr/>
        </p:nvSpPr>
        <p:spPr>
          <a:xfrm rot="16200000">
            <a:off x="5721196" y="215910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6"/>
          <p:cNvSpPr/>
          <p:nvPr/>
        </p:nvSpPr>
        <p:spPr>
          <a:xfrm rot="16200000">
            <a:off x="6097496" y="214693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7"/>
          <p:cNvSpPr/>
          <p:nvPr/>
        </p:nvSpPr>
        <p:spPr>
          <a:xfrm rot="16200000">
            <a:off x="6864840" y="214387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18"/>
          <p:cNvSpPr/>
          <p:nvPr/>
        </p:nvSpPr>
        <p:spPr>
          <a:xfrm>
            <a:off x="4019400" y="1909255"/>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5" name="CustomShape 3"/>
          <p:cNvSpPr/>
          <p:nvPr/>
        </p:nvSpPr>
        <p:spPr>
          <a:xfrm>
            <a:off x="2176560" y="2080959"/>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4"/>
          <p:cNvSpPr/>
          <p:nvPr/>
        </p:nvSpPr>
        <p:spPr>
          <a:xfrm>
            <a:off x="8102520" y="2064807"/>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7" name="CustomShape 5"/>
          <p:cNvSpPr/>
          <p:nvPr/>
        </p:nvSpPr>
        <p:spPr>
          <a:xfrm>
            <a:off x="3032280" y="2305492"/>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8" name="CustomShape 18"/>
          <p:cNvSpPr/>
          <p:nvPr/>
        </p:nvSpPr>
        <p:spPr>
          <a:xfrm>
            <a:off x="4019400" y="1889591"/>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9" name="CustomShape 7"/>
          <p:cNvSpPr/>
          <p:nvPr/>
        </p:nvSpPr>
        <p:spPr>
          <a:xfrm rot="10800000">
            <a:off x="6828480" y="1646332"/>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0" name="CustomShape 8"/>
          <p:cNvSpPr/>
          <p:nvPr/>
        </p:nvSpPr>
        <p:spPr>
          <a:xfrm rot="16200000">
            <a:off x="6343451" y="2095023"/>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Distribuzione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5058021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600" b="0" i="0" u="none" strike="noStrike" kern="1200" cap="none" spc="-1" normalizeH="0" baseline="0" noProof="0" dirty="0" err="1">
                <a:ln>
                  <a:noFill/>
                </a:ln>
                <a:effectLst/>
                <a:uLnTx/>
                <a:uFillTx/>
                <a:latin typeface="Roboto"/>
                <a:ea typeface="Roboto"/>
                <a:cs typeface="DejaVu Sans"/>
              </a:rPr>
              <a:t>Verifica</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che</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tutti</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gli</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artefatti</a:t>
            </a:r>
            <a:r>
              <a:rPr kumimoji="0" lang="en-US" sz="1600" b="0" i="0" u="none" strike="noStrike" kern="1200" cap="none" spc="-1" normalizeH="0" baseline="0" noProof="0" dirty="0">
                <a:ln>
                  <a:noFill/>
                </a:ln>
                <a:effectLst/>
                <a:uLnTx/>
                <a:uFillTx/>
                <a:latin typeface="Roboto"/>
                <a:ea typeface="Roboto"/>
                <a:cs typeface="DejaVu Sans"/>
              </a:rPr>
              <a:t> di Compliance (Verified Distributed Compliance Artifacts) </a:t>
            </a:r>
            <a:r>
              <a:rPr kumimoji="0" lang="en-US" sz="1600" b="0" i="0" u="none" strike="noStrike" kern="1200" cap="none" spc="-1" normalizeH="0" baseline="0" noProof="0" dirty="0" err="1">
                <a:ln>
                  <a:noFill/>
                </a:ln>
                <a:effectLst/>
                <a:uLnTx/>
                <a:uFillTx/>
                <a:latin typeface="Roboto"/>
                <a:ea typeface="Roboto"/>
                <a:cs typeface="DejaVu Sans"/>
              </a:rPr>
              <a:t>sono</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stati</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adeguatamente</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forniti</a:t>
            </a:r>
            <a:endParaRPr kumimoji="0" lang="en-US" sz="1600" b="0" i="0" u="none" strike="noStrike" kern="1200" cap="none" spc="-1" normalizeH="0" baseline="0" noProof="0" dirty="0">
              <a:ln>
                <a:noFill/>
              </a:ln>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it-IT" sz="1800" b="0" i="0" u="sng" strike="noStrike" kern="1200" cap="none" spc="-1" normalizeH="0" baseline="0" noProof="0" dirty="0">
                <a:ln>
                  <a:noFill/>
                </a:ln>
                <a:solidFill>
                  <a:srgbClr val="0070C0"/>
                </a:solidFill>
                <a:effectLst/>
                <a:uLnTx/>
                <a:uFillTx/>
                <a:latin typeface="Roboto"/>
                <a:ea typeface="Roboto"/>
                <a:cs typeface="DejaVu Sans"/>
              </a:rPr>
              <a:t>Passi: </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Verificare che il codice sorgente di accompagnamento (se previsto) è stato caricato o distribuito correttamente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Verificare che il codice sorgente caricato o distribuito corrisponde alla stessa versione che è stata approvata</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Verificare che le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notices</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 sono state adeguatamente pubblicate e rese disponibili</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Verificare che le altre obbligazioni sono rispettate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Tx/>
              <a:buSzTx/>
              <a:buFontTx/>
              <a:buNone/>
              <a:tabLst/>
              <a:defRPr/>
            </a:pP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Tx/>
              <a:buSzTx/>
              <a:buFontTx/>
              <a:buNone/>
              <a:tabLst/>
              <a:defRPr/>
            </a:pP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la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conformità</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con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gli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obblighi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previsti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dalle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licenza</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Verifiche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Finali</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2"/>
          <p:cNvSpPr/>
          <p:nvPr/>
        </p:nvSpPr>
        <p:spPr>
          <a:xfrm>
            <a:off x="3361320" y="132795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4" name="CustomShape 6"/>
          <p:cNvSpPr/>
          <p:nvPr/>
        </p:nvSpPr>
        <p:spPr>
          <a:xfrm rot="10800000" flipH="1">
            <a:off x="7844400" y="2279951"/>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5" name="CustomShape 10"/>
          <p:cNvSpPr/>
          <p:nvPr/>
        </p:nvSpPr>
        <p:spPr>
          <a:xfrm rot="16200000">
            <a:off x="3757953" y="2169251"/>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1"/>
          <p:cNvSpPr/>
          <p:nvPr/>
        </p:nvSpPr>
        <p:spPr>
          <a:xfrm rot="16200000">
            <a:off x="4164139" y="218079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2"/>
          <p:cNvSpPr/>
          <p:nvPr/>
        </p:nvSpPr>
        <p:spPr>
          <a:xfrm rot="16200000">
            <a:off x="4565036"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3"/>
          <p:cNvSpPr/>
          <p:nvPr/>
        </p:nvSpPr>
        <p:spPr>
          <a:xfrm rot="16200000">
            <a:off x="4953546"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4"/>
          <p:cNvSpPr/>
          <p:nvPr/>
        </p:nvSpPr>
        <p:spPr>
          <a:xfrm rot="16200000">
            <a:off x="5341932"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5"/>
          <p:cNvSpPr/>
          <p:nvPr/>
        </p:nvSpPr>
        <p:spPr>
          <a:xfrm rot="16200000">
            <a:off x="5721196" y="215910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6"/>
          <p:cNvSpPr/>
          <p:nvPr/>
        </p:nvSpPr>
        <p:spPr>
          <a:xfrm rot="16200000">
            <a:off x="6097496" y="214693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7"/>
          <p:cNvSpPr/>
          <p:nvPr/>
        </p:nvSpPr>
        <p:spPr>
          <a:xfrm rot="16200000">
            <a:off x="6481976" y="214387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8"/>
          <p:cNvSpPr/>
          <p:nvPr/>
        </p:nvSpPr>
        <p:spPr>
          <a:xfrm>
            <a:off x="4019400" y="1909255"/>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4" name="CustomShape 3"/>
          <p:cNvSpPr/>
          <p:nvPr/>
        </p:nvSpPr>
        <p:spPr>
          <a:xfrm>
            <a:off x="2176560" y="2080959"/>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5" name="CustomShape 4"/>
          <p:cNvSpPr/>
          <p:nvPr/>
        </p:nvSpPr>
        <p:spPr>
          <a:xfrm>
            <a:off x="8102520" y="2064807"/>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5"/>
          <p:cNvSpPr/>
          <p:nvPr/>
        </p:nvSpPr>
        <p:spPr>
          <a:xfrm>
            <a:off x="3032280" y="2305492"/>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7" name="CustomShape 18"/>
          <p:cNvSpPr/>
          <p:nvPr/>
        </p:nvSpPr>
        <p:spPr>
          <a:xfrm>
            <a:off x="4019400" y="1889591"/>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9" name="CustomShape 7"/>
          <p:cNvSpPr/>
          <p:nvPr/>
        </p:nvSpPr>
        <p:spPr>
          <a:xfrm rot="10800000">
            <a:off x="7213225" y="1585429"/>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0" name="CustomShape 8"/>
          <p:cNvSpPr/>
          <p:nvPr/>
        </p:nvSpPr>
        <p:spPr>
          <a:xfrm rot="16200000">
            <a:off x="6728196" y="20341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Verifiche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37897962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Verifica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le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tue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conoscenze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10" name="CustomShape 2"/>
          <p:cNvSpPr/>
          <p:nvPr/>
        </p:nvSpPr>
        <p:spPr>
          <a:xfrm>
            <a:off x="609480" y="1527095"/>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cosa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viene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effettuato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durante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due diligence di compliance (per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nostro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processo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esempio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descrivi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ad alto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livello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gli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steps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vengono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eseguiti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Identificazione</a:t>
            </a:r>
            <a:endParaRPr kumimoji="0" lang="it-IT"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a:ln>
                  <a:noFill/>
                </a:ln>
                <a:solidFill>
                  <a:srgbClr val="292934"/>
                </a:solidFill>
                <a:effectLst/>
                <a:uLnTx/>
                <a:uFillTx/>
                <a:latin typeface="Roboto"/>
                <a:ea typeface="Roboto"/>
                <a:cs typeface="DejaVu Sans"/>
              </a:rPr>
              <a:t>Audit del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sorgente</a:t>
            </a:r>
            <a:endParaRPr kumimoji="0" lang="en-US" sz="2000" b="0" i="0" u="none" strike="noStrike" kern="1200" cap="none" spc="-1" normalizeH="0" baseline="0" noProof="0" dirty="0">
              <a:ln>
                <a:noFill/>
              </a:ln>
              <a:solidFill>
                <a:srgbClr val="292934"/>
              </a:solidFill>
              <a:effectLst/>
              <a:uLnTx/>
              <a:uFillTx/>
              <a:latin typeface="Roboto"/>
              <a:ea typeface="Roboto"/>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Risoluzione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issues</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Revisione</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Approvazione</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Registrazione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tracciamento</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dell’approvazione</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a:ln>
                  <a:noFill/>
                </a:ln>
                <a:solidFill>
                  <a:srgbClr val="292934"/>
                </a:solidFill>
                <a:effectLst/>
                <a:uLnTx/>
                <a:uFillTx/>
                <a:latin typeface="Roboto"/>
                <a:ea typeface="Roboto"/>
                <a:cs typeface="DejaVu Sans"/>
              </a:rPr>
              <a:t>Notices</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Verifiche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Pre-</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distribuzione</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Distribuzione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del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accompagnamento</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Verifica</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479"/>
              </a:spcBef>
              <a:spcAft>
                <a:spcPts val="0"/>
              </a:spcAft>
              <a:buClr>
                <a:srgbClr val="93A299"/>
              </a:buClr>
              <a:buSzPct val="85000"/>
              <a:buFont typeface="Arial"/>
              <a:buChar char="•"/>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cosa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richiede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it-IT" sz="2400" b="0" i="0" u="none" strike="noStrike" kern="1200" cap="none" spc="-1" normalizeH="0" baseline="0" noProof="0" dirty="0">
                <a:ln>
                  <a:noFill/>
                </a:ln>
                <a:solidFill>
                  <a:srgbClr val="292934"/>
                </a:solidFill>
                <a:effectLst/>
                <a:uLnTx/>
                <a:uFillTx/>
                <a:latin typeface="Roboto"/>
                <a:ea typeface="Roboto"/>
                <a:cs typeface="DejaVu Sans"/>
              </a:rPr>
              <a:t>revisione dell’architettura?</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7685535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 normalizeH="0" baseline="0" noProof="0" dirty="0">
                <a:ln>
                  <a:noFill/>
                </a:ln>
                <a:solidFill>
                  <a:srgbClr val="F3F2DC"/>
                </a:solidFill>
                <a:effectLst/>
                <a:uLnTx/>
                <a:uFillTx/>
                <a:latin typeface="Roboto"/>
                <a:ea typeface="Roboto"/>
                <a:cs typeface="DejaVu Sans"/>
              </a:rPr>
              <a:t>CAPITOLO 7</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Evitare</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 le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insidie</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della</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 compliance</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0834296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Insidie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della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Compliance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Questo capitolo descrive alcune potenziali insidie nel processo di </a:t>
            </a:r>
            <a:r>
              <a:rPr kumimoji="0" lang="it-IT" sz="24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400" b="0" i="0" u="none" strike="noStrike" kern="1200" cap="none" spc="-1" normalizeH="0" baseline="0" noProof="0" dirty="0">
                <a:ln>
                  <a:noFill/>
                </a:ln>
                <a:solidFill>
                  <a:srgbClr val="292934"/>
                </a:solidFill>
                <a:effectLst/>
                <a:uLnTx/>
                <a:uFillTx/>
                <a:latin typeface="Roboto"/>
                <a:ea typeface="Roboto"/>
                <a:cs typeface="DejaVu Sans"/>
              </a:rPr>
              <a:t>, relative a:</a:t>
            </a:r>
          </a:p>
          <a:p>
            <a:pPr marL="457200" marR="0" lvl="0" indent="-456480" algn="l" defTabSz="457200" rtl="0" eaLnBrk="1" fontAlgn="auto" latinLnBrk="0" hangingPunct="1">
              <a:lnSpc>
                <a:spcPct val="100000"/>
              </a:lnSpc>
              <a:spcBef>
                <a:spcPts val="479"/>
              </a:spcBef>
              <a:spcAft>
                <a:spcPts val="0"/>
              </a:spcAft>
              <a:buClr>
                <a:srgbClr val="93A299"/>
              </a:buClr>
              <a:buSzPct val="85000"/>
              <a:buFont typeface="StarSymbol"/>
              <a:buAutoNum type="arabicPeriod"/>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Proprietà Intellettuale</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79"/>
              </a:spcBef>
              <a:spcAft>
                <a:spcPts val="0"/>
              </a:spcAft>
              <a:buClr>
                <a:srgbClr val="93A299"/>
              </a:buClr>
              <a:buSzPct val="85000"/>
              <a:buFont typeface="StarSymbol"/>
              <a:buAutoNum type="arabicPeriod"/>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Conformità alle Licenze</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79"/>
              </a:spcBef>
              <a:spcAft>
                <a:spcPts val="0"/>
              </a:spcAft>
              <a:buClr>
                <a:srgbClr val="93A299"/>
              </a:buClr>
              <a:buSzPct val="85000"/>
              <a:buFont typeface="StarSymbol"/>
              <a:buAutoNum type="arabicPeriod"/>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Processo di </a:t>
            </a:r>
            <a:r>
              <a:rPr kumimoji="0" lang="it-IT" sz="2400" b="0" i="0" u="none" strike="noStrike" kern="1200" cap="none" spc="-1" normalizeH="0" baseline="0" noProof="0" dirty="0" err="1">
                <a:ln>
                  <a:noFill/>
                </a:ln>
                <a:solidFill>
                  <a:srgbClr val="292934"/>
                </a:solidFill>
                <a:effectLst/>
                <a:uLnTx/>
                <a:uFillTx/>
                <a:latin typeface="Roboto"/>
                <a:ea typeface="Roboto"/>
                <a:cs typeface="DejaVu Sans"/>
              </a:rPr>
              <a:t>Compliance</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479"/>
              </a:spcBef>
              <a:spcAft>
                <a:spcPts val="0"/>
              </a:spcAft>
              <a:buClrTx/>
              <a:buSzTx/>
              <a:buFontTx/>
              <a:buNone/>
              <a:tabLst/>
              <a:defRPr/>
            </a:pP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0167436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Le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insidie</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sulla</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Proprietà</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Intellettuale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716" name="Table 2"/>
          <p:cNvGraphicFramePr/>
          <p:nvPr>
            <p:extLst>
              <p:ext uri="{D42A27DB-BD31-4B8C-83A1-F6EECF244321}">
                <p14:modId xmlns:p14="http://schemas.microsoft.com/office/powerpoint/2010/main" val="1779238018"/>
              </p:ext>
            </p:extLst>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it-IT" sz="1600" b="1" strike="noStrike" spc="-1" noProof="0" dirty="0">
                          <a:solidFill>
                            <a:srgbClr val="292934"/>
                          </a:solidFill>
                          <a:latin typeface="Roboto"/>
                          <a:ea typeface="Roboto"/>
                        </a:rPr>
                        <a:t>Tipologia &amp; Descrizione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600" b="1" strike="noStrike" spc="-1" noProof="0" dirty="0">
                          <a:solidFill>
                            <a:srgbClr val="292934"/>
                          </a:solidFill>
                          <a:latin typeface="Roboto"/>
                          <a:ea typeface="Roboto"/>
                        </a:rPr>
                        <a:t>Come scoprirle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600" b="1" strike="noStrike" spc="-1" noProof="0" dirty="0">
                          <a:solidFill>
                            <a:srgbClr val="292934"/>
                          </a:solidFill>
                          <a:latin typeface="Roboto"/>
                          <a:ea typeface="Roboto"/>
                        </a:rPr>
                        <a:t>Come evitarle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it-IT" sz="1800" b="1" strike="noStrike" spc="-1" noProof="0" dirty="0">
                          <a:solidFill>
                            <a:srgbClr val="0070C0"/>
                          </a:solidFill>
                          <a:latin typeface="Roboto"/>
                          <a:ea typeface="Roboto"/>
                        </a:rPr>
                        <a:t>Inserimento</a:t>
                      </a:r>
                      <a:r>
                        <a:rPr lang="it-IT" sz="1800" b="1" strike="noStrike" spc="-1" baseline="0" noProof="0" dirty="0">
                          <a:solidFill>
                            <a:srgbClr val="0070C0"/>
                          </a:solidFill>
                          <a:latin typeface="Roboto"/>
                          <a:ea typeface="Roboto"/>
                        </a:rPr>
                        <a:t> non pianificato di software Open Source copyleft in software proprietario o di 3° parti:</a:t>
                      </a:r>
                    </a:p>
                    <a:p>
                      <a:pPr>
                        <a:lnSpc>
                          <a:spcPct val="100000"/>
                        </a:lnSpc>
                      </a:pPr>
                      <a:endParaRPr lang="it-IT" sz="1800" b="0" strike="noStrike" spc="-1" noProof="0" dirty="0">
                        <a:latin typeface="Arial"/>
                      </a:endParaRPr>
                    </a:p>
                    <a:p>
                      <a:pPr>
                        <a:lnSpc>
                          <a:spcPct val="100000"/>
                        </a:lnSpc>
                      </a:pPr>
                      <a:r>
                        <a:rPr lang="it-IT" sz="1600" b="0" strike="noStrike" spc="-1" noProof="0" dirty="0">
                          <a:solidFill>
                            <a:srgbClr val="292934"/>
                          </a:solidFill>
                          <a:latin typeface="Roboto"/>
                          <a:ea typeface="Roboto"/>
                        </a:rPr>
                        <a:t>Questo tipo di problema si verifica durante il processo di sviluppo quando l’ingegneria aggiunge codice Open</a:t>
                      </a:r>
                      <a:r>
                        <a:rPr lang="it-IT" sz="1600" b="0" strike="noStrike" spc="-1" baseline="0" noProof="0" dirty="0">
                          <a:solidFill>
                            <a:srgbClr val="292934"/>
                          </a:solidFill>
                          <a:latin typeface="Roboto"/>
                          <a:ea typeface="Roboto"/>
                        </a:rPr>
                        <a:t> Source nel codice sorgente, che si è stabilito essere proprietario, in conflitto con la policy Open Source</a:t>
                      </a:r>
                      <a:r>
                        <a:rPr lang="it-IT" sz="1600" b="0" strike="noStrike" spc="-1" noProof="0" dirty="0">
                          <a:solidFill>
                            <a:srgbClr val="292934"/>
                          </a:solidFill>
                          <a:latin typeface="Roboto"/>
                          <a:ea typeface="Roboto"/>
                        </a:rPr>
                        <a:t>.</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it-IT" sz="1600" b="0" strike="noStrike" spc="-1" noProof="0" dirty="0">
                          <a:solidFill>
                            <a:srgbClr val="292934"/>
                          </a:solidFill>
                          <a:latin typeface="Roboto"/>
                          <a:ea typeface="Roboto"/>
                        </a:rPr>
                        <a:t>Questo tipo di problema</a:t>
                      </a:r>
                      <a:r>
                        <a:rPr lang="it-IT" sz="1600" b="0" strike="noStrike" spc="-1" baseline="0" noProof="0" dirty="0">
                          <a:solidFill>
                            <a:srgbClr val="292934"/>
                          </a:solidFill>
                          <a:latin typeface="Roboto"/>
                          <a:ea typeface="Roboto"/>
                        </a:rPr>
                        <a:t> può essere scoperto mediante scansione o audit del codice sorgente per individuare:</a:t>
                      </a:r>
                      <a:endParaRPr lang="it-IT" sz="1600" b="0" strike="noStrike" spc="-1" noProof="0" dirty="0">
                        <a:latin typeface="Arial"/>
                      </a:endParaRPr>
                    </a:p>
                    <a:p>
                      <a:pPr marL="285840" indent="-285120">
                        <a:lnSpc>
                          <a:spcPct val="100000"/>
                        </a:lnSpc>
                        <a:buClr>
                          <a:srgbClr val="292934"/>
                        </a:buClr>
                        <a:buFont typeface="Arial"/>
                        <a:buChar char="•"/>
                      </a:pPr>
                      <a:r>
                        <a:rPr lang="it-IT" sz="1600" b="0" strike="noStrike" spc="-1" noProof="0" dirty="0">
                          <a:solidFill>
                            <a:srgbClr val="292934"/>
                          </a:solidFill>
                          <a:latin typeface="Roboto"/>
                          <a:ea typeface="Roboto"/>
                        </a:rPr>
                        <a:t>Codice sorgente Open Source  </a:t>
                      </a:r>
                      <a:endParaRPr lang="it-IT" sz="1600" b="0" strike="noStrike" spc="-1" noProof="0" dirty="0">
                        <a:latin typeface="Arial"/>
                      </a:endParaRPr>
                    </a:p>
                    <a:p>
                      <a:pPr marL="285840" indent="-285120">
                        <a:lnSpc>
                          <a:spcPct val="100000"/>
                        </a:lnSpc>
                        <a:buClr>
                          <a:srgbClr val="292934"/>
                        </a:buClr>
                        <a:buFont typeface="Arial"/>
                        <a:buChar char="•"/>
                      </a:pPr>
                      <a:r>
                        <a:rPr lang="it-IT" sz="1600" b="0" strike="noStrike" spc="-1" noProof="0" dirty="0">
                          <a:solidFill>
                            <a:srgbClr val="292934"/>
                          </a:solidFill>
                          <a:latin typeface="Roboto"/>
                          <a:ea typeface="Roboto"/>
                        </a:rPr>
                        <a:t>Avvisi di Copyright</a:t>
                      </a:r>
                      <a:endParaRPr lang="it-IT" sz="1600" b="0" strike="noStrike" spc="-1" noProof="0" dirty="0">
                        <a:latin typeface="Arial"/>
                      </a:endParaRPr>
                    </a:p>
                    <a:p>
                      <a:pPr>
                        <a:lnSpc>
                          <a:spcPct val="100000"/>
                        </a:lnSpc>
                      </a:pPr>
                      <a:endParaRPr lang="it-IT" sz="1600" b="0" strike="noStrike" spc="-1" noProof="0" dirty="0">
                        <a:solidFill>
                          <a:srgbClr val="292934"/>
                        </a:solidFill>
                        <a:latin typeface="Roboto"/>
                        <a:ea typeface="Roboto"/>
                      </a:endParaRPr>
                    </a:p>
                    <a:p>
                      <a:pPr>
                        <a:lnSpc>
                          <a:spcPct val="100000"/>
                        </a:lnSpc>
                      </a:pPr>
                      <a:r>
                        <a:rPr lang="it-IT" sz="1600" b="0" strike="noStrike" spc="-1" noProof="0" dirty="0">
                          <a:solidFill>
                            <a:srgbClr val="292934"/>
                          </a:solidFill>
                          <a:latin typeface="Roboto"/>
                          <a:ea typeface="Roboto"/>
                        </a:rPr>
                        <a:t>Tool automatici</a:t>
                      </a:r>
                      <a:r>
                        <a:rPr lang="it-IT" sz="1600" b="0" strike="noStrike" spc="-1" baseline="0" noProof="0" dirty="0">
                          <a:solidFill>
                            <a:srgbClr val="292934"/>
                          </a:solidFill>
                          <a:latin typeface="Roboto"/>
                          <a:ea typeface="Roboto"/>
                        </a:rPr>
                        <a:t> di scansione del codice possono essere utilizzati per questo scopo.</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b="0" strike="noStrike" spc="-1" noProof="0" dirty="0">
                          <a:solidFill>
                            <a:srgbClr val="292934"/>
                          </a:solidFill>
                          <a:latin typeface="Roboto"/>
                          <a:ea typeface="Roboto"/>
                        </a:rPr>
                        <a:t>Questo tipo di</a:t>
                      </a:r>
                      <a:r>
                        <a:rPr lang="it-IT" sz="1600" b="0" strike="noStrike" spc="-1" baseline="0" noProof="0" dirty="0">
                          <a:solidFill>
                            <a:srgbClr val="292934"/>
                          </a:solidFill>
                          <a:latin typeface="Roboto"/>
                          <a:ea typeface="Roboto"/>
                        </a:rPr>
                        <a:t> problema può essere evitato nei seguenti modi</a:t>
                      </a:r>
                      <a:r>
                        <a:rPr lang="it-IT" sz="1600" b="0" strike="noStrike" spc="-1" noProof="0" dirty="0">
                          <a:solidFill>
                            <a:srgbClr val="292934"/>
                          </a:solidFill>
                          <a:latin typeface="Roboto"/>
                          <a:ea typeface="Roboto"/>
                        </a:rPr>
                        <a:t>: </a:t>
                      </a:r>
                      <a:endParaRPr lang="it-IT" sz="1600" b="0" strike="noStrike" spc="-1" noProof="0" dirty="0">
                        <a:latin typeface="Arial"/>
                      </a:endParaRPr>
                    </a:p>
                    <a:p>
                      <a:pPr marL="342900" indent="-342265">
                        <a:lnSpc>
                          <a:spcPct val="100000"/>
                        </a:lnSpc>
                        <a:buClr>
                          <a:srgbClr val="292934"/>
                        </a:buClr>
                        <a:buFont typeface="Arial"/>
                        <a:buChar char="•"/>
                      </a:pPr>
                      <a:r>
                        <a:rPr lang="it-IT" sz="1600" b="0" strike="noStrike" spc="-1" noProof="0" dirty="0">
                          <a:solidFill>
                            <a:srgbClr val="292934"/>
                          </a:solidFill>
                          <a:latin typeface="Roboto"/>
                          <a:ea typeface="Roboto"/>
                        </a:rPr>
                        <a:t>Offrendo</a:t>
                      </a:r>
                      <a:r>
                        <a:rPr lang="it-IT" sz="1600" b="0" strike="noStrike" spc="-1" baseline="0" noProof="0" dirty="0">
                          <a:solidFill>
                            <a:srgbClr val="292934"/>
                          </a:solidFill>
                          <a:latin typeface="Roboto"/>
                          <a:ea typeface="Roboto"/>
                        </a:rPr>
                        <a:t> sessioni di training all’ingegneria rispetto alle </a:t>
                      </a:r>
                      <a:r>
                        <a:rPr lang="it-IT" sz="1600" b="0" strike="noStrike" spc="-1" baseline="0" noProof="0" dirty="0" err="1">
                          <a:solidFill>
                            <a:srgbClr val="292934"/>
                          </a:solidFill>
                          <a:latin typeface="Roboto"/>
                          <a:ea typeface="Roboto"/>
                        </a:rPr>
                        <a:t>issues</a:t>
                      </a:r>
                      <a:r>
                        <a:rPr lang="it-IT" sz="1600" b="0" strike="noStrike" spc="-1" baseline="0" noProof="0" dirty="0">
                          <a:solidFill>
                            <a:srgbClr val="292934"/>
                          </a:solidFill>
                          <a:latin typeface="Roboto"/>
                          <a:ea typeface="Roboto"/>
                        </a:rPr>
                        <a:t> di compliance, ai diversi tipi di licenze Open Source e alle conseguenze che determinano l’inserimento di software Open Source nel codice sorgente proprietario.</a:t>
                      </a:r>
                    </a:p>
                    <a:p>
                      <a:pPr marL="342900" indent="-342265">
                        <a:lnSpc>
                          <a:spcPct val="100000"/>
                        </a:lnSpc>
                        <a:buClr>
                          <a:srgbClr val="292934"/>
                        </a:buClr>
                        <a:buFont typeface="Arial"/>
                        <a:buChar char="•"/>
                      </a:pPr>
                      <a:r>
                        <a:rPr lang="it-IT" sz="1600" b="0" strike="noStrike" spc="-1" noProof="0" dirty="0">
                          <a:solidFill>
                            <a:srgbClr val="292934"/>
                          </a:solidFill>
                          <a:latin typeface="Roboto"/>
                          <a:ea typeface="Roboto"/>
                        </a:rPr>
                        <a:t>Effettuando regolarmente</a:t>
                      </a:r>
                      <a:r>
                        <a:rPr lang="it-IT" sz="1600" b="0" strike="noStrike" spc="-1" baseline="0" noProof="0" dirty="0">
                          <a:solidFill>
                            <a:srgbClr val="292934"/>
                          </a:solidFill>
                          <a:latin typeface="Roboto"/>
                          <a:ea typeface="Roboto"/>
                        </a:rPr>
                        <a:t> scansioni del codice sorgente o effettuando audit per tutto il codice sorgente che è nell’ambiente di build.</a:t>
                      </a:r>
                      <a:endParaRPr lang="it-IT" sz="1600" b="0" strike="noStrike" spc="-1" noProof="0" dirty="0">
                        <a:latin typeface="Arial"/>
                      </a:endParaRPr>
                    </a:p>
                    <a:p>
                      <a:pPr marL="343080" indent="-342360">
                        <a:lnSpc>
                          <a:spcPct val="100000"/>
                        </a:lnSpc>
                      </a:pP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73812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a:solidFill>
                  <a:srgbClr val="D2533C"/>
                </a:solidFill>
                <a:uFillTx/>
                <a:latin typeface="Roboto" pitchFamily="18"/>
                <a:ea typeface="Roboto" pitchFamily="2"/>
                <a:cs typeface="DejaVu Sans" pitchFamily="2"/>
              </a:rPr>
              <a:t>Diritti di Copyright più rilevanti per il Software</a:t>
            </a:r>
          </a:p>
        </p:txBody>
      </p:sp>
      <p:sp>
        <p:nvSpPr>
          <p:cNvPr id="3" name="CustomShape 2"/>
          <p:cNvSpPr/>
          <p:nvPr/>
        </p:nvSpPr>
        <p:spPr>
          <a:xfrm>
            <a:off x="753118" y="1386148"/>
            <a:ext cx="10684800" cy="5275082"/>
          </a:xfrm>
          <a:prstGeom prst="rect">
            <a:avLst/>
          </a:prstGeom>
          <a:noFill/>
          <a:ln cap="flat">
            <a:noFill/>
            <a:prstDash val="solid"/>
          </a:ln>
        </p:spPr>
        <p:txBody>
          <a:bodyPr vert="horz" wrap="square" lIns="90004" tIns="44997" rIns="90004" bIns="44997" anchor="t" anchorCtr="0" compatLnSpc="0">
            <a:noAutofit/>
          </a:bodyPr>
          <a:lstStyle/>
          <a:p>
            <a:pPr marL="182880" marR="0" lvl="0" indent="-181610"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diritto di riprodurre il software – facendone delle copie</a:t>
            </a:r>
            <a:endParaRPr lang="en-US" dirty="0">
              <a:latin typeface="Roboto"/>
            </a:endParaRP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diritto di creare ‘lavori derivati’ – facendo delle modifiche</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Il termine ‘lavoro derivato’, o derivative work, deriva da US Copyright Act</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Si tratta di un "termine d'arte" nel senso che ha un significato basato sullo status e non è strettamente legato alla definizione del dizionario.</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In generale fa riferimento ad un nuovo lavoro basato su un lavoro originale al quale è stato aggiunto del lavoro così creativo da renderlo un nuovo lavoro originale e non una semplice copia.</a:t>
            </a: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diritto di distribuirlo</a:t>
            </a:r>
            <a:endParaRPr lang="it-IT" sz="2400" b="0" i="1" u="none" strike="noStrike" kern="1200" cap="none" spc="0" baseline="0" dirty="0">
              <a:solidFill>
                <a:srgbClr val="292934"/>
              </a:solidFill>
              <a:uFillTx/>
              <a:latin typeface="Roboto"/>
              <a:ea typeface="Roboto" pitchFamily="2"/>
              <a:cs typeface="DejaVu Sans" pitchFamily="2"/>
            </a:endParaRPr>
          </a:p>
          <a:p>
            <a:pPr marL="457200" marR="0" lvl="1" indent="-189230" algn="l" defTabSz="914400" rtl="0" fontAlgn="auto" hangingPunct="1">
              <a:lnSpc>
                <a:spcPct val="11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La distribuzione è generalmente vista come la fornitura di una copia del software, in formato binario o in codice sorgente, </a:t>
            </a:r>
            <a:r>
              <a:rPr lang="it-IT" sz="2000" dirty="0">
                <a:solidFill>
                  <a:srgbClr val="292934"/>
                </a:solidFill>
                <a:latin typeface="Roboto"/>
                <a:ea typeface="Roboto" pitchFamily="2"/>
                <a:cs typeface="DejaVu Sans" pitchFamily="2"/>
              </a:rPr>
              <a:t>ad</a:t>
            </a:r>
            <a:r>
              <a:rPr lang="it-IT" sz="2000" b="0" i="0" u="none" strike="noStrike" kern="1200" cap="none" spc="0" baseline="0" dirty="0">
                <a:solidFill>
                  <a:srgbClr val="292934"/>
                </a:solidFill>
                <a:uFillTx/>
                <a:latin typeface="Roboto"/>
                <a:ea typeface="Roboto" pitchFamily="2"/>
                <a:cs typeface="DejaVu Sans" pitchFamily="2"/>
              </a:rPr>
              <a:t> un'altra entità (un individuo o un'organizzazione al di fuori della tua azienda o organizzazione).</a:t>
            </a:r>
          </a:p>
          <a:p>
            <a:pPr marL="267335" marR="0" lvl="1" indent="0" algn="l" defTabSz="914400" rtl="0" fontAlgn="auto" hangingPunct="1">
              <a:lnSpc>
                <a:spcPct val="110000"/>
              </a:lnSpc>
              <a:spcBef>
                <a:spcPts val="400"/>
              </a:spcBef>
              <a:spcAft>
                <a:spcPts val="0"/>
              </a:spcAft>
              <a:buNone/>
              <a:tabLst/>
              <a:defRPr sz="1800" b="0" i="0" u="none" strike="noStrike" kern="0" cap="none" spc="0" baseline="0">
                <a:solidFill>
                  <a:srgbClr val="000000"/>
                </a:solidFill>
                <a:uFillTx/>
              </a:defRPr>
            </a:pPr>
            <a:r>
              <a:rPr lang="it-IT" sz="1600" b="0" i="1" u="none" strike="noStrike" kern="1200" cap="none" spc="0" baseline="0" dirty="0">
                <a:solidFill>
                  <a:srgbClr val="292934"/>
                </a:solidFill>
                <a:uFillTx/>
                <a:latin typeface="Roboto Condensed"/>
                <a:ea typeface="Roboto Condensed" pitchFamily="2"/>
                <a:cs typeface="DejaVu Sans" pitchFamily="2"/>
              </a:rPr>
              <a:t>Nota: l'interpretazione di ciò che costituisce un "lavoro derivato" o una "distribuzione" è oggetto di dibattito nella comunità Open Source e all'interno dei circoli legali Open Source.</a:t>
            </a:r>
            <a:endParaRPr lang="it-IT" sz="1600" b="0" i="0" u="none" strike="noStrike" kern="1200" cap="none" spc="0" baseline="0" dirty="0">
              <a:solidFill>
                <a:srgbClr val="000000"/>
              </a:solidFill>
              <a:uFillTx/>
              <a:latin typeface="Roboto Condensed"/>
              <a:ea typeface="DejaVu Sans" pitchFamily="2"/>
              <a:cs typeface="DejaVu Sans" pitchFamily="2"/>
            </a:endParaRPr>
          </a:p>
        </p:txBody>
      </p:sp>
    </p:spTree>
    <p:extLst>
      <p:ext uri="{BB962C8B-B14F-4D97-AF65-F5344CB8AC3E}">
        <p14:creationId xmlns:p14="http://schemas.microsoft.com/office/powerpoint/2010/main" val="3117973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Le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insidie</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sulla</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Proprietà</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Intellettuale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718" name="Table 2"/>
          <p:cNvGraphicFramePr/>
          <p:nvPr>
            <p:extLst>
              <p:ext uri="{D42A27DB-BD31-4B8C-83A1-F6EECF244321}">
                <p14:modId xmlns:p14="http://schemas.microsoft.com/office/powerpoint/2010/main" val="1464571368"/>
              </p:ext>
            </p:extLst>
          </p:nvPr>
        </p:nvGraphicFramePr>
        <p:xfrm>
          <a:off x="753480" y="1479600"/>
          <a:ext cx="10667160" cy="5372596"/>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53376">
                <a:tc>
                  <a:txBody>
                    <a:bodyPr/>
                    <a:lstStyle/>
                    <a:p>
                      <a:pPr marL="343080" indent="-342360" algn="ctr">
                        <a:lnSpc>
                          <a:spcPct val="100000"/>
                        </a:lnSpc>
                      </a:pPr>
                      <a:r>
                        <a:rPr lang="it-IT" sz="1600" b="1" strike="noStrike" spc="-1" noProof="0" dirty="0">
                          <a:solidFill>
                            <a:srgbClr val="292934"/>
                          </a:solidFill>
                          <a:latin typeface="Roboto"/>
                          <a:ea typeface="Roboto"/>
                        </a:rPr>
                        <a:t>Tipologia</a:t>
                      </a:r>
                      <a:r>
                        <a:rPr lang="it-IT" sz="1600" b="1" strike="noStrike" spc="-1" baseline="0" noProof="0" dirty="0">
                          <a:solidFill>
                            <a:srgbClr val="292934"/>
                          </a:solidFill>
                          <a:latin typeface="Roboto"/>
                          <a:ea typeface="Roboto"/>
                        </a:rPr>
                        <a:t> e Descrizione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600" b="1" strike="noStrike" spc="-1" noProof="0" dirty="0">
                          <a:solidFill>
                            <a:srgbClr val="292934"/>
                          </a:solidFill>
                          <a:latin typeface="Roboto"/>
                          <a:ea typeface="Roboto"/>
                        </a:rPr>
                        <a:t>Come scoprile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it-IT" sz="1600" b="1" strike="noStrike" spc="-1" noProof="0" dirty="0">
                          <a:solidFill>
                            <a:srgbClr val="292934"/>
                          </a:solidFill>
                          <a:latin typeface="Roboto"/>
                          <a:ea typeface="Roboto"/>
                        </a:rPr>
                        <a:t>Come evitarle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182283">
                <a:tc>
                  <a:txBody>
                    <a:bodyPr/>
                    <a:lstStyle/>
                    <a:p>
                      <a:pPr>
                        <a:lnSpc>
                          <a:spcPct val="100000"/>
                        </a:lnSpc>
                      </a:pPr>
                      <a:r>
                        <a:rPr lang="it-IT" sz="1800" b="1" strike="noStrike" spc="-1" noProof="0" dirty="0">
                          <a:solidFill>
                            <a:srgbClr val="0070C0"/>
                          </a:solidFill>
                          <a:latin typeface="Roboto"/>
                          <a:ea typeface="Roboto"/>
                        </a:rPr>
                        <a:t>Link non pianificati</a:t>
                      </a:r>
                      <a:r>
                        <a:rPr lang="it-IT" sz="1800" b="1" strike="noStrike" spc="-1" baseline="0" noProof="0" dirty="0">
                          <a:solidFill>
                            <a:srgbClr val="0070C0"/>
                          </a:solidFill>
                          <a:latin typeface="Roboto"/>
                          <a:ea typeface="Roboto"/>
                        </a:rPr>
                        <a:t> tra software Open Source con licenza </a:t>
                      </a:r>
                      <a:endParaRPr lang="it-IT" sz="1800" b="1" strike="noStrike" spc="-1" noProof="0" dirty="0">
                        <a:solidFill>
                          <a:srgbClr val="0070C0"/>
                        </a:solidFill>
                        <a:latin typeface="Roboto"/>
                        <a:ea typeface="Roboto"/>
                      </a:endParaRPr>
                    </a:p>
                    <a:p>
                      <a:pPr>
                        <a:lnSpc>
                          <a:spcPct val="100000"/>
                        </a:lnSpc>
                      </a:pPr>
                      <a:r>
                        <a:rPr lang="it-IT" sz="1800" b="1" strike="noStrike" spc="-1" noProof="0" dirty="0">
                          <a:solidFill>
                            <a:srgbClr val="0070C0"/>
                          </a:solidFill>
                          <a:latin typeface="Roboto"/>
                          <a:ea typeface="Roboto"/>
                        </a:rPr>
                        <a:t>copyleft e codice sorgente proprietario: </a:t>
                      </a:r>
                      <a:endParaRPr lang="it-IT" sz="1800" b="0" strike="noStrike" spc="-1" noProof="0" dirty="0">
                        <a:latin typeface="Arial"/>
                      </a:endParaRPr>
                    </a:p>
                    <a:p>
                      <a:pPr>
                        <a:lnSpc>
                          <a:spcPct val="100000"/>
                        </a:lnSpc>
                      </a:pPr>
                      <a:endParaRPr lang="it-IT" sz="1800" b="0" strike="noStrike" spc="-1" noProof="0" dirty="0">
                        <a:latin typeface="Arial"/>
                      </a:endParaRPr>
                    </a:p>
                    <a:p>
                      <a:pPr>
                        <a:lnSpc>
                          <a:spcPct val="100000"/>
                        </a:lnSpc>
                      </a:pPr>
                      <a:r>
                        <a:rPr lang="it-IT" sz="1600" b="0" strike="noStrike" spc="-1" noProof="0" dirty="0">
                          <a:solidFill>
                            <a:srgbClr val="292934"/>
                          </a:solidFill>
                          <a:latin typeface="Roboto"/>
                          <a:ea typeface="Roboto"/>
                        </a:rPr>
                        <a:t>Questo tipo di problema si verifica</a:t>
                      </a:r>
                      <a:r>
                        <a:rPr lang="it-IT" sz="1600" b="0" strike="noStrike" spc="-1" baseline="0" noProof="0" dirty="0">
                          <a:solidFill>
                            <a:srgbClr val="292934"/>
                          </a:solidFill>
                          <a:latin typeface="Roboto"/>
                          <a:ea typeface="Roboto"/>
                        </a:rPr>
                        <a:t> quando si crea </a:t>
                      </a:r>
                      <a:r>
                        <a:rPr lang="it-IT" sz="1600" b="0" strike="noStrike" spc="-1" baseline="0" noProof="0" dirty="0">
                          <a:solidFill>
                            <a:schemeClr val="tx1"/>
                          </a:solidFill>
                          <a:latin typeface="Roboto"/>
                          <a:ea typeface="Roboto"/>
                        </a:rPr>
                        <a:t>un link tra software che hanno licenze tra loro incompatibili. L’effetto da un punto di vista legale del linking è oggetto di dibattito nella community Open Source.</a:t>
                      </a:r>
                      <a:endParaRPr lang="it-IT" sz="1600" b="0" strike="noStrike" spc="-1" noProof="0" dirty="0">
                        <a:solidFill>
                          <a:schemeClr val="accent6"/>
                        </a:solidFill>
                        <a:latin typeface="Roboto"/>
                        <a:ea typeface="Roboto"/>
                      </a:endParaRPr>
                    </a:p>
                    <a:p>
                      <a:pPr>
                        <a:lnSpc>
                          <a:spcPct val="100000"/>
                        </a:lnSpc>
                      </a:pPr>
                      <a:endParaRPr lang="it-IT" sz="1600" b="0" strike="noStrike" spc="-1" noProof="0" dirty="0">
                        <a:solidFill>
                          <a:srgbClr val="292934"/>
                        </a:solidFill>
                        <a:latin typeface="Roboto"/>
                        <a:ea typeface="Robot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it-IT" sz="1600" b="0" strike="noStrike" spc="-1" noProof="0" dirty="0">
                          <a:solidFill>
                            <a:schemeClr val="tx1"/>
                          </a:solidFill>
                          <a:latin typeface="Roboto"/>
                          <a:ea typeface="Roboto"/>
                        </a:rPr>
                        <a:t>Questo tipo</a:t>
                      </a:r>
                      <a:r>
                        <a:rPr lang="it-IT" sz="1600" b="0" strike="noStrike" spc="-1" baseline="0" noProof="0" dirty="0">
                          <a:solidFill>
                            <a:schemeClr val="tx1"/>
                          </a:solidFill>
                          <a:latin typeface="Roboto"/>
                          <a:ea typeface="Roboto"/>
                        </a:rPr>
                        <a:t> di problema può essere scoperto utilizzando dei tool di </a:t>
                      </a:r>
                      <a:r>
                        <a:rPr lang="it-IT" sz="1600" b="0" strike="noStrike" spc="-1" baseline="0" noProof="0" dirty="0" err="1">
                          <a:solidFill>
                            <a:schemeClr val="tx1"/>
                          </a:solidFill>
                          <a:latin typeface="Roboto"/>
                          <a:ea typeface="Roboto"/>
                        </a:rPr>
                        <a:t>dependency</a:t>
                      </a:r>
                      <a:r>
                        <a:rPr lang="it-IT" sz="1600" b="0" strike="noStrike" spc="-1" baseline="0" noProof="0" dirty="0">
                          <a:solidFill>
                            <a:schemeClr val="tx1"/>
                          </a:solidFill>
                          <a:latin typeface="Roboto"/>
                          <a:ea typeface="Roboto"/>
                        </a:rPr>
                        <a:t> tracking che individuano i link tra diversi componenti software.</a:t>
                      </a:r>
                      <a:endParaRPr lang="it-IT" sz="1600" b="0" strike="noStrike" spc="-1" noProof="0" dirty="0">
                        <a:solidFill>
                          <a:schemeClr val="tx1"/>
                        </a:solidFill>
                        <a:latin typeface="Roboto"/>
                        <a:ea typeface="Roboto"/>
                      </a:endParaRPr>
                    </a:p>
                    <a:p>
                      <a:pPr>
                        <a:lnSpc>
                          <a:spcPct val="100000"/>
                        </a:lnSpc>
                      </a:pPr>
                      <a:endParaRPr lang="it-IT" sz="1600" b="0" strike="noStrike" spc="-1" noProof="0" dirty="0">
                        <a:solidFill>
                          <a:srgbClr val="292934"/>
                        </a:solidFill>
                        <a:latin typeface="Roboto"/>
                        <a:ea typeface="Robot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 può essere evitato nei seguenti modi:</a:t>
                      </a:r>
                      <a:endParaRPr lang="it-IT" sz="1600" b="0" strike="noStrike" spc="-1" noProof="0" dirty="0">
                        <a:latin typeface="+mn-lt"/>
                      </a:endParaRPr>
                    </a:p>
                    <a:p>
                      <a:pPr marL="533520" marR="0" lvl="0" indent="-532800" defTabSz="914400" eaLnBrk="1" fontAlgn="auto" latinLnBrk="0" hangingPunct="1">
                        <a:lnSpc>
                          <a:spcPct val="100000"/>
                        </a:lnSpc>
                        <a:spcBef>
                          <a:spcPts val="0"/>
                        </a:spcBef>
                        <a:spcAft>
                          <a:spcPts val="0"/>
                        </a:spcAft>
                        <a:buClr>
                          <a:srgbClr val="292934"/>
                        </a:buClr>
                        <a:buSzTx/>
                        <a:buFont typeface="StarSymbol"/>
                        <a:buAutoNum type="arabicPeriod"/>
                        <a:tabLst/>
                        <a:defRPr/>
                      </a:pPr>
                      <a:r>
                        <a:rPr lang="it-IT" sz="1600" b="0" strike="noStrike" spc="-1" noProof="0" dirty="0">
                          <a:solidFill>
                            <a:srgbClr val="292934"/>
                          </a:solidFill>
                          <a:latin typeface="Roboto"/>
                          <a:ea typeface="Roboto"/>
                        </a:rPr>
                        <a:t>Offrendo</a:t>
                      </a:r>
                      <a:r>
                        <a:rPr lang="it-IT" sz="1600" b="0" strike="noStrike" spc="-1" baseline="0" noProof="0" dirty="0">
                          <a:solidFill>
                            <a:srgbClr val="292934"/>
                          </a:solidFill>
                          <a:latin typeface="Roboto"/>
                          <a:ea typeface="Roboto"/>
                        </a:rPr>
                        <a:t> sessioni di training all’ingegneria per aumentare la consapevolezza sui rischi legali ed evitare di linkare componenti software con licenze che sono in conflitto con le proprie policy Open Source </a:t>
                      </a:r>
                    </a:p>
                    <a:p>
                      <a:pPr marL="533400" marR="0" lvl="0" indent="-532765" defTabSz="914400" eaLnBrk="1" fontAlgn="auto" latinLnBrk="0" hangingPunct="1">
                        <a:lnSpc>
                          <a:spcPct val="100000"/>
                        </a:lnSpc>
                        <a:spcBef>
                          <a:spcPts val="0"/>
                        </a:spcBef>
                        <a:spcAft>
                          <a:spcPts val="0"/>
                        </a:spcAft>
                        <a:buClr>
                          <a:srgbClr val="292934"/>
                        </a:buClr>
                        <a:buSzTx/>
                        <a:buFont typeface="StarSymbol"/>
                        <a:buAutoNum type="arabicPeriod"/>
                        <a:tabLst/>
                        <a:defRPr/>
                      </a:pPr>
                      <a:r>
                        <a:rPr lang="it-IT" sz="1600" b="0" strike="noStrike" spc="-1" noProof="0" dirty="0">
                          <a:solidFill>
                            <a:srgbClr val="292934"/>
                          </a:solidFill>
                          <a:latin typeface="Roboto"/>
                          <a:ea typeface="Roboto"/>
                        </a:rPr>
                        <a:t>Utilizzando</a:t>
                      </a:r>
                      <a:r>
                        <a:rPr lang="it-IT" sz="1600" b="0" strike="noStrike" spc="-1" baseline="0" noProof="0" dirty="0">
                          <a:solidFill>
                            <a:srgbClr val="292934"/>
                          </a:solidFill>
                          <a:latin typeface="Roboto"/>
                          <a:ea typeface="Roboto"/>
                        </a:rPr>
                        <a:t> continuamente tool di </a:t>
                      </a:r>
                      <a:r>
                        <a:rPr lang="it-IT" sz="1600" b="0" strike="noStrike" spc="-1" baseline="0" noProof="0" dirty="0" err="1">
                          <a:solidFill>
                            <a:srgbClr val="292934"/>
                          </a:solidFill>
                          <a:latin typeface="Roboto"/>
                          <a:ea typeface="Roboto"/>
                        </a:rPr>
                        <a:t>dependency</a:t>
                      </a:r>
                      <a:r>
                        <a:rPr lang="it-IT" sz="1600" b="0" strike="noStrike" spc="-1" baseline="0" noProof="0" dirty="0">
                          <a:solidFill>
                            <a:srgbClr val="292934"/>
                          </a:solidFill>
                          <a:latin typeface="Roboto"/>
                          <a:ea typeface="Roboto"/>
                        </a:rPr>
                        <a:t> tracking sul proprio ambiente di build</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605460">
                <a:tc>
                  <a:txBody>
                    <a:bodyPr/>
                    <a:lstStyle/>
                    <a:p>
                      <a:pPr>
                        <a:lnSpc>
                          <a:spcPct val="100000"/>
                        </a:lnSpc>
                      </a:pPr>
                      <a:r>
                        <a:rPr lang="it-IT" sz="1800" b="1" strike="noStrike" spc="-1" noProof="0" dirty="0">
                          <a:solidFill>
                            <a:srgbClr val="0070C0"/>
                          </a:solidFill>
                          <a:latin typeface="Roboto"/>
                          <a:ea typeface="Roboto"/>
                        </a:rPr>
                        <a:t>Inserimento di codice proprietario</a:t>
                      </a:r>
                      <a:r>
                        <a:rPr lang="it-IT" sz="1800" b="1" strike="noStrike" spc="-1" baseline="0" noProof="0" dirty="0">
                          <a:solidFill>
                            <a:srgbClr val="0070C0"/>
                          </a:solidFill>
                          <a:latin typeface="Roboto"/>
                          <a:ea typeface="Roboto"/>
                        </a:rPr>
                        <a:t> in codice Open Source con licenza copyleft</a:t>
                      </a:r>
                      <a:r>
                        <a:rPr lang="it-IT" sz="1800" b="1" strike="noStrike" spc="-1" noProof="0" dirty="0">
                          <a:solidFill>
                            <a:srgbClr val="0070C0"/>
                          </a:solidFill>
                          <a:latin typeface="Roboto"/>
                          <a:ea typeface="Roboto"/>
                        </a:rPr>
                        <a:t> mediante modifiche al codice sorgente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it-IT" sz="1600" b="0" strike="noStrike" spc="-1" noProof="0" dirty="0">
                          <a:solidFill>
                            <a:srgbClr val="292934"/>
                          </a:solidFill>
                          <a:latin typeface="Roboto"/>
                          <a:ea typeface="Roboto"/>
                        </a:rPr>
                        <a:t>Questo tipo di problema può essere</a:t>
                      </a:r>
                    </a:p>
                    <a:p>
                      <a:pPr>
                        <a:lnSpc>
                          <a:spcPct val="100000"/>
                        </a:lnSpc>
                      </a:pPr>
                      <a:r>
                        <a:rPr lang="it-IT" sz="1600" b="0" strike="noStrike" spc="-1" noProof="0" dirty="0">
                          <a:solidFill>
                            <a:srgbClr val="292934"/>
                          </a:solidFill>
                          <a:latin typeface="Roboto"/>
                          <a:ea typeface="Roboto"/>
                        </a:rPr>
                        <a:t>scoperto</a:t>
                      </a:r>
                      <a:r>
                        <a:rPr lang="it-IT" sz="1600" b="0" strike="noStrike" spc="-1" baseline="0" noProof="0" dirty="0">
                          <a:solidFill>
                            <a:srgbClr val="292934"/>
                          </a:solidFill>
                          <a:latin typeface="Roboto"/>
                          <a:ea typeface="Roboto"/>
                        </a:rPr>
                        <a:t> utilizzando gli audit o le scansioni per identificare ed analizzare il codice sorgente che è stato inserito nel componente Open Source.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 può essere evitato nei seguenti modi:</a:t>
                      </a:r>
                      <a:endParaRPr lang="it-IT" sz="1600" b="0" strike="noStrike" spc="-1" noProof="0" dirty="0">
                        <a:latin typeface="Arial"/>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Offrendo</a:t>
                      </a:r>
                      <a:r>
                        <a:rPr lang="it-IT" sz="1600" b="0" strike="noStrike" spc="-1" baseline="0" noProof="0" dirty="0">
                          <a:solidFill>
                            <a:srgbClr val="292934"/>
                          </a:solidFill>
                          <a:latin typeface="Roboto"/>
                          <a:ea typeface="Roboto"/>
                        </a:rPr>
                        <a:t> sessioni di training all’ingegneria</a:t>
                      </a:r>
                      <a:endParaRPr lang="it-IT" sz="1600" b="0" strike="noStrike" spc="-1" noProof="0" dirty="0">
                        <a:latin typeface="Arial"/>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Effettuando audit</a:t>
                      </a:r>
                      <a:r>
                        <a:rPr lang="it-IT" sz="1600" b="0" strike="noStrike" spc="-1" baseline="0" noProof="0" dirty="0">
                          <a:solidFill>
                            <a:srgbClr val="292934"/>
                          </a:solidFill>
                          <a:latin typeface="Roboto"/>
                          <a:ea typeface="Roboto"/>
                        </a:rPr>
                        <a:t> regolari al codice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85114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1848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it-IT" sz="1600" b="1" strike="noStrike" spc="-1" noProof="0" dirty="0">
                          <a:solidFill>
                            <a:srgbClr val="292934"/>
                          </a:solidFill>
                          <a:latin typeface="Roboto"/>
                          <a:ea typeface="Roboto"/>
                        </a:rPr>
                        <a:t>Tipo &amp;</a:t>
                      </a:r>
                      <a:r>
                        <a:rPr lang="it-IT" sz="1600" b="1" strike="noStrike" spc="-1" baseline="0" noProof="0" dirty="0">
                          <a:solidFill>
                            <a:srgbClr val="292934"/>
                          </a:solidFill>
                          <a:latin typeface="Roboto"/>
                          <a:ea typeface="Roboto"/>
                        </a:rPr>
                        <a:t> Descrizione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600" b="1" strike="noStrike" spc="-1" noProof="0" dirty="0">
                          <a:solidFill>
                            <a:srgbClr val="292934"/>
                          </a:solidFill>
                          <a:latin typeface="Roboto"/>
                          <a:ea typeface="Roboto"/>
                        </a:rPr>
                        <a:t>Come evitarle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it-IT" sz="1800" b="1" strike="noStrike" spc="-1" noProof="0" dirty="0">
                          <a:solidFill>
                            <a:srgbClr val="0070C0"/>
                          </a:solidFill>
                          <a:latin typeface="Roboto"/>
                          <a:ea typeface="Roboto"/>
                        </a:rPr>
                        <a:t>Il codice sorgente di accompagnamento, i file di licenza o altre</a:t>
                      </a:r>
                      <a:r>
                        <a:rPr lang="it-IT" sz="1800" b="1" strike="noStrike" spc="-1" baseline="0" noProof="0" dirty="0">
                          <a:solidFill>
                            <a:srgbClr val="0070C0"/>
                          </a:solidFill>
                          <a:latin typeface="Roboto"/>
                          <a:ea typeface="Roboto"/>
                        </a:rPr>
                        <a:t> </a:t>
                      </a:r>
                      <a:r>
                        <a:rPr lang="it-IT" sz="1800" b="1" strike="noStrike" spc="-1" baseline="0" noProof="0" dirty="0" err="1">
                          <a:solidFill>
                            <a:srgbClr val="0070C0"/>
                          </a:solidFill>
                          <a:latin typeface="Roboto"/>
                          <a:ea typeface="Roboto"/>
                        </a:rPr>
                        <a:t>notices</a:t>
                      </a:r>
                      <a:r>
                        <a:rPr lang="it-IT" sz="1800" b="1" strike="noStrike" spc="-1" baseline="0" noProof="0" dirty="0">
                          <a:solidFill>
                            <a:srgbClr val="0070C0"/>
                          </a:solidFill>
                          <a:latin typeface="Roboto"/>
                          <a:ea typeface="Roboto"/>
                        </a:rPr>
                        <a:t> informative non sono forniti</a:t>
                      </a:r>
                      <a:endParaRPr lang="it-IT" sz="1800" b="1" strike="noStrike" spc="-1" noProof="0" dirty="0">
                        <a:solidFill>
                          <a:srgbClr val="0070C0"/>
                        </a:solidFill>
                        <a:latin typeface="Roboto"/>
                        <a:ea typeface="Roboto"/>
                      </a:endParaRPr>
                    </a:p>
                    <a:p>
                      <a:pPr>
                        <a:lnSpc>
                          <a:spcPct val="100000"/>
                        </a:lnSpc>
                      </a:pPr>
                      <a:r>
                        <a:rPr lang="it-IT" sz="1800" b="1" strike="noStrike" spc="-1" noProof="0" dirty="0">
                          <a:solidFill>
                            <a:srgbClr val="0070C0"/>
                          </a:solidFill>
                          <a:latin typeface="Roboto"/>
                          <a:ea typeface="Roboto"/>
                        </a:rPr>
                        <a:t> </a:t>
                      </a:r>
                      <a:endParaRPr lang="it-IT" sz="1800" b="0" strike="noStrike" spc="-1" noProof="0" dirty="0">
                        <a:latin typeface="Arial"/>
                      </a:endParaRPr>
                    </a:p>
                    <a:p>
                      <a:pPr>
                        <a:lnSpc>
                          <a:spcPct val="100000"/>
                        </a:lnSpc>
                      </a:pP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it-IT" sz="1600" b="0" strike="noStrike" spc="-1" noProof="0" dirty="0">
                          <a:solidFill>
                            <a:srgbClr val="292934"/>
                          </a:solidFill>
                          <a:latin typeface="Roboto"/>
                          <a:ea typeface="Roboto"/>
                        </a:rPr>
                        <a:t>Questo tipo di problema</a:t>
                      </a:r>
                      <a:r>
                        <a:rPr lang="it-IT" sz="1600" b="0" strike="noStrike" spc="-1" baseline="0" noProof="0" dirty="0">
                          <a:solidFill>
                            <a:srgbClr val="292934"/>
                          </a:solidFill>
                          <a:latin typeface="Roboto"/>
                          <a:ea typeface="Roboto"/>
                        </a:rPr>
                        <a:t> può essere evitato mediante l’acquisizione del codice sorgente e l’inserimento di una voce nella </a:t>
                      </a:r>
                      <a:r>
                        <a:rPr lang="it-IT" sz="1600" b="0" strike="noStrike" spc="-1" baseline="0" noProof="0" dirty="0" err="1">
                          <a:solidFill>
                            <a:srgbClr val="292934"/>
                          </a:solidFill>
                          <a:latin typeface="Roboto"/>
                          <a:ea typeface="Roboto"/>
                        </a:rPr>
                        <a:t>checklist</a:t>
                      </a:r>
                      <a:r>
                        <a:rPr lang="it-IT" sz="1600" b="0" strike="noStrike" spc="-1" baseline="0" noProof="0" dirty="0">
                          <a:solidFill>
                            <a:srgbClr val="292934"/>
                          </a:solidFill>
                          <a:latin typeface="Roboto"/>
                          <a:ea typeface="Roboto"/>
                        </a:rPr>
                        <a:t> del ciclo di rilascio del prodotto che deve essere verificata prima che il prodotto venga reso disponibile all’esterno.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endParaRPr lang="it-IT" sz="1800" b="1" strike="noStrike" spc="-1" noProof="0" dirty="0">
                        <a:solidFill>
                          <a:srgbClr val="0070C0"/>
                        </a:solidFill>
                        <a:latin typeface="Roboto"/>
                        <a:ea typeface="Roboto"/>
                      </a:endParaRPr>
                    </a:p>
                    <a:p>
                      <a:pPr>
                        <a:lnSpc>
                          <a:spcPct val="100000"/>
                        </a:lnSpc>
                      </a:pPr>
                      <a:r>
                        <a:rPr lang="it-IT" sz="1800" b="1" strike="noStrike" spc="-1" noProof="0" dirty="0">
                          <a:solidFill>
                            <a:srgbClr val="0070C0"/>
                          </a:solidFill>
                          <a:latin typeface="Roboto"/>
                          <a:ea typeface="Roboto"/>
                        </a:rPr>
                        <a:t>La versione di codice sorgente di accompagnamento fornita non è corretta</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endParaRPr lang="it-IT" sz="1600" b="0" strike="noStrike" spc="-1" noProof="0" dirty="0">
                        <a:solidFill>
                          <a:srgbClr val="292934"/>
                        </a:solidFill>
                        <a:latin typeface="Roboto"/>
                        <a:ea typeface="Roboto"/>
                      </a:endParaRPr>
                    </a:p>
                    <a:p>
                      <a:pPr>
                        <a:lnSpc>
                          <a:spcPct val="100000"/>
                        </a:lnSpc>
                      </a:pPr>
                      <a:r>
                        <a:rPr lang="it-IT" sz="1600" b="0" strike="noStrike" spc="-1" noProof="0" dirty="0">
                          <a:solidFill>
                            <a:srgbClr val="292934"/>
                          </a:solidFill>
                          <a:latin typeface="Roboto"/>
                          <a:ea typeface="Roboto"/>
                        </a:rPr>
                        <a:t>Questo tipo di problema può essere evitato aggiungendo uno </a:t>
                      </a:r>
                      <a:r>
                        <a:rPr lang="it-IT" sz="1600" b="0" strike="noStrike" spc="-1" noProof="0" dirty="0" err="1">
                          <a:solidFill>
                            <a:srgbClr val="292934"/>
                          </a:solidFill>
                          <a:latin typeface="Roboto"/>
                          <a:ea typeface="Roboto"/>
                        </a:rPr>
                        <a:t>step</a:t>
                      </a:r>
                      <a:r>
                        <a:rPr lang="it-IT" sz="1600" b="0" strike="noStrike" spc="-1" noProof="0" dirty="0">
                          <a:solidFill>
                            <a:srgbClr val="292934"/>
                          </a:solidFill>
                          <a:latin typeface="Roboto"/>
                          <a:ea typeface="Roboto"/>
                        </a:rPr>
                        <a:t> di verifica</a:t>
                      </a:r>
                      <a:r>
                        <a:rPr lang="it-IT" sz="1600" b="0" strike="noStrike" spc="-1" baseline="0" noProof="0" dirty="0">
                          <a:solidFill>
                            <a:srgbClr val="292934"/>
                          </a:solidFill>
                          <a:latin typeface="Roboto"/>
                          <a:ea typeface="Roboto"/>
                        </a:rPr>
                        <a:t> nel processo di </a:t>
                      </a:r>
                      <a:r>
                        <a:rPr lang="it-IT" sz="1600" b="0" strike="noStrike" spc="-1" baseline="0" noProof="0" dirty="0" err="1">
                          <a:solidFill>
                            <a:srgbClr val="292934"/>
                          </a:solidFill>
                          <a:latin typeface="Roboto"/>
                          <a:ea typeface="Roboto"/>
                        </a:rPr>
                        <a:t>compliance</a:t>
                      </a:r>
                      <a:r>
                        <a:rPr lang="it-IT" sz="1600" b="0" strike="noStrike" spc="-1" baseline="0" noProof="0" dirty="0">
                          <a:solidFill>
                            <a:srgbClr val="292934"/>
                          </a:solidFill>
                          <a:latin typeface="Roboto"/>
                          <a:ea typeface="Roboto"/>
                        </a:rPr>
                        <a:t> per garantire che il codice sorgente di accompagnamento associato alla versione binaria venga reso disponibile.</a:t>
                      </a:r>
                      <a:endParaRPr lang="it-IT" sz="1600" b="0" strike="noStrike" spc="-1" noProof="0" dirty="0">
                        <a:solidFill>
                          <a:srgbClr val="292934"/>
                        </a:solidFill>
                        <a:latin typeface="Roboto"/>
                        <a:ea typeface="Robot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it-IT" sz="1800" b="1" strike="noStrike" spc="-1" noProof="0" dirty="0">
                          <a:solidFill>
                            <a:srgbClr val="0070C0"/>
                          </a:solidFill>
                          <a:latin typeface="Roboto"/>
                          <a:ea typeface="Roboto"/>
                        </a:rPr>
                        <a:t>È</a:t>
                      </a:r>
                      <a:r>
                        <a:rPr lang="it-IT" sz="1800" b="1" strike="noStrike" spc="-1" baseline="0" noProof="0" dirty="0">
                          <a:solidFill>
                            <a:srgbClr val="0070C0"/>
                          </a:solidFill>
                          <a:latin typeface="Roboto"/>
                          <a:ea typeface="Roboto"/>
                        </a:rPr>
                        <a:t> fornito un</a:t>
                      </a:r>
                      <a:r>
                        <a:rPr lang="it-IT" sz="1800" b="1" strike="noStrike" spc="-1" noProof="0" dirty="0">
                          <a:solidFill>
                            <a:srgbClr val="0070C0"/>
                          </a:solidFill>
                          <a:latin typeface="Roboto"/>
                          <a:ea typeface="Roboto"/>
                        </a:rPr>
                        <a:t> codice</a:t>
                      </a:r>
                      <a:r>
                        <a:rPr lang="it-IT" sz="1800" b="1" strike="noStrike" spc="-1" baseline="0" noProof="0" dirty="0">
                          <a:solidFill>
                            <a:srgbClr val="0070C0"/>
                          </a:solidFill>
                          <a:latin typeface="Roboto"/>
                          <a:ea typeface="Roboto"/>
                        </a:rPr>
                        <a:t> sorgente di accompagnamento relativo alle modifiche  effettuate su un componente </a:t>
                      </a:r>
                      <a:r>
                        <a:rPr lang="it-IT" sz="1800" b="1" strike="noStrike" spc="-1" noProof="0" dirty="0">
                          <a:solidFill>
                            <a:srgbClr val="0070C0"/>
                          </a:solidFill>
                          <a:latin typeface="Roboto"/>
                          <a:ea typeface="Roboto"/>
                        </a:rPr>
                        <a:t>Open Source non corretto</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 può essere evitato</a:t>
                      </a:r>
                      <a:r>
                        <a:rPr lang="it-IT" sz="1600" b="0" strike="noStrike" spc="-1" baseline="0" noProof="0" dirty="0">
                          <a:solidFill>
                            <a:srgbClr val="292934"/>
                          </a:solidFill>
                          <a:latin typeface="Roboto"/>
                          <a:ea typeface="Roboto"/>
                        </a:rPr>
                        <a:t> aggiungendo uno </a:t>
                      </a:r>
                      <a:r>
                        <a:rPr lang="it-IT" sz="1600" b="0" strike="noStrike" spc="-1" baseline="0" noProof="0" dirty="0" err="1">
                          <a:solidFill>
                            <a:srgbClr val="292934"/>
                          </a:solidFill>
                          <a:latin typeface="Roboto"/>
                          <a:ea typeface="Roboto"/>
                        </a:rPr>
                        <a:t>step</a:t>
                      </a:r>
                      <a:r>
                        <a:rPr lang="it-IT" sz="1600" b="0" strike="noStrike" spc="-1" baseline="0" noProof="0" dirty="0">
                          <a:solidFill>
                            <a:srgbClr val="292934"/>
                          </a:solidFill>
                          <a:latin typeface="Roboto"/>
                          <a:ea typeface="Roboto"/>
                        </a:rPr>
                        <a:t> di</a:t>
                      </a:r>
                    </a:p>
                    <a:p>
                      <a:pPr marL="533520" indent="-532800">
                        <a:lnSpc>
                          <a:spcPct val="100000"/>
                        </a:lnSpc>
                      </a:pPr>
                      <a:r>
                        <a:rPr lang="it-IT" sz="1600" b="0" strike="noStrike" spc="-1" baseline="0" noProof="0" dirty="0">
                          <a:solidFill>
                            <a:srgbClr val="292934"/>
                          </a:solidFill>
                          <a:latin typeface="Roboto"/>
                          <a:ea typeface="Roboto"/>
                        </a:rPr>
                        <a:t>verifica nel processo di </a:t>
                      </a:r>
                      <a:r>
                        <a:rPr lang="it-IT" sz="1600" b="0" strike="noStrike" spc="-1" baseline="0" noProof="0" dirty="0" err="1">
                          <a:solidFill>
                            <a:srgbClr val="292934"/>
                          </a:solidFill>
                          <a:latin typeface="Roboto"/>
                          <a:ea typeface="Roboto"/>
                        </a:rPr>
                        <a:t>compliance</a:t>
                      </a:r>
                      <a:r>
                        <a:rPr lang="it-IT" sz="1600" b="0" strike="noStrike" spc="-1" baseline="0" noProof="0" dirty="0">
                          <a:solidFill>
                            <a:srgbClr val="292934"/>
                          </a:solidFill>
                          <a:latin typeface="Roboto"/>
                          <a:ea typeface="Roboto"/>
                        </a:rPr>
                        <a:t> per assicurare che venga</a:t>
                      </a:r>
                    </a:p>
                    <a:p>
                      <a:pPr marL="533520" indent="-532800">
                        <a:lnSpc>
                          <a:spcPct val="100000"/>
                        </a:lnSpc>
                      </a:pPr>
                      <a:r>
                        <a:rPr lang="it-IT" sz="1600" b="0" strike="noStrike" spc="-1" baseline="0" noProof="0" dirty="0">
                          <a:solidFill>
                            <a:srgbClr val="292934"/>
                          </a:solidFill>
                          <a:latin typeface="Roboto"/>
                          <a:ea typeface="Roboto"/>
                        </a:rPr>
                        <a:t>pubblicato il codice sorgente delle modifiche effettuate, e non solo </a:t>
                      </a:r>
                    </a:p>
                    <a:p>
                      <a:pPr marL="533520" indent="-532800">
                        <a:lnSpc>
                          <a:spcPct val="100000"/>
                        </a:lnSpc>
                      </a:pPr>
                      <a:r>
                        <a:rPr lang="it-IT" sz="1600" b="0" strike="noStrike" spc="-1" baseline="0" noProof="0" dirty="0">
                          <a:solidFill>
                            <a:srgbClr val="292934"/>
                          </a:solidFill>
                          <a:latin typeface="Roboto"/>
                          <a:ea typeface="Roboto"/>
                        </a:rPr>
                        <a:t>il codice sorgente originale del componente Open Source</a:t>
                      </a:r>
                      <a:endParaRPr lang="it-IT" sz="1600" b="0" strike="noStrike" spc="-1" noProof="0" dirty="0">
                        <a:solidFill>
                          <a:srgbClr val="292934"/>
                        </a:solidFill>
                        <a:latin typeface="Roboto"/>
                        <a:ea typeface="Roboto"/>
                      </a:endParaRPr>
                    </a:p>
                    <a:p>
                      <a:pPr marL="533520" indent="-532800">
                        <a:lnSpc>
                          <a:spcPct val="100000"/>
                        </a:lnSpc>
                      </a:pPr>
                      <a:endParaRPr lang="it-IT" sz="2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Insidie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sulla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conformità</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alle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Licenze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609356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Insidie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sulle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conformità</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alle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Licenze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722" name="Table 2"/>
          <p:cNvGraphicFramePr/>
          <p:nvPr/>
        </p:nvGraphicFramePr>
        <p:xfrm>
          <a:off x="609480" y="1516320"/>
          <a:ext cx="10517400" cy="465636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it-IT" sz="1600" b="1" strike="noStrike" spc="-1" noProof="0" dirty="0">
                          <a:solidFill>
                            <a:srgbClr val="292934"/>
                          </a:solidFill>
                          <a:latin typeface="Roboto"/>
                          <a:ea typeface="Roboto"/>
                        </a:rPr>
                        <a:t>Tipo &amp; Descrizione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it-IT" sz="1600" b="1" strike="noStrike" spc="-1" noProof="0" dirty="0">
                          <a:solidFill>
                            <a:srgbClr val="292934"/>
                          </a:solidFill>
                          <a:latin typeface="Roboto"/>
                          <a:ea typeface="Roboto"/>
                        </a:rPr>
                        <a:t>Come evitarle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endParaRPr lang="it-IT" sz="1800" b="1" strike="noStrike" spc="-1" noProof="0" dirty="0">
                        <a:solidFill>
                          <a:srgbClr val="0070C0"/>
                        </a:solidFill>
                        <a:latin typeface="Roboto"/>
                        <a:ea typeface="Roboto"/>
                      </a:endParaRPr>
                    </a:p>
                    <a:p>
                      <a:pPr>
                        <a:lnSpc>
                          <a:spcPct val="100000"/>
                        </a:lnSpc>
                      </a:pPr>
                      <a:r>
                        <a:rPr lang="it-IT" sz="1800" b="1" strike="noStrike" spc="-1" noProof="0" dirty="0">
                          <a:solidFill>
                            <a:srgbClr val="0070C0"/>
                          </a:solidFill>
                          <a:latin typeface="Roboto"/>
                          <a:ea typeface="Roboto"/>
                        </a:rPr>
                        <a:t>Non sono state evidenziate le </a:t>
                      </a:r>
                    </a:p>
                    <a:p>
                      <a:pPr>
                        <a:lnSpc>
                          <a:spcPct val="100000"/>
                        </a:lnSpc>
                      </a:pPr>
                      <a:r>
                        <a:rPr lang="it-IT" sz="1800" b="1" strike="noStrike" spc="-1" noProof="0" dirty="0">
                          <a:solidFill>
                            <a:srgbClr val="0070C0"/>
                          </a:solidFill>
                          <a:latin typeface="Roboto"/>
                          <a:ea typeface="Roboto"/>
                        </a:rPr>
                        <a:t>modifiche</a:t>
                      </a:r>
                      <a:r>
                        <a:rPr lang="it-IT" sz="1800" b="1" strike="noStrike" spc="-1" baseline="0" noProof="0" dirty="0">
                          <a:solidFill>
                            <a:srgbClr val="0070C0"/>
                          </a:solidFill>
                          <a:latin typeface="Roboto"/>
                          <a:ea typeface="Roboto"/>
                        </a:rPr>
                        <a:t> fatte al codice sorgente delle componenti open source:</a:t>
                      </a:r>
                    </a:p>
                    <a:p>
                      <a:pPr>
                        <a:lnSpc>
                          <a:spcPct val="100000"/>
                        </a:lnSpc>
                      </a:pPr>
                      <a:endParaRPr lang="it-IT" sz="1800" b="1" strike="noStrike" spc="-1" noProof="0" dirty="0">
                        <a:solidFill>
                          <a:srgbClr val="0070C0"/>
                        </a:solidFill>
                        <a:latin typeface="Roboto"/>
                        <a:ea typeface="Roboto"/>
                      </a:endParaRPr>
                    </a:p>
                    <a:p>
                      <a:pPr>
                        <a:lnSpc>
                          <a:spcPct val="100000"/>
                        </a:lnSpc>
                      </a:pPr>
                      <a:r>
                        <a:rPr lang="it-IT" sz="1600" b="0" strike="noStrike" spc="-1" baseline="0" noProof="0" dirty="0">
                          <a:solidFill>
                            <a:srgbClr val="292934"/>
                          </a:solidFill>
                          <a:latin typeface="Roboto"/>
                          <a:ea typeface="Roboto"/>
                        </a:rPr>
                        <a:t>Non sono state evidenziate le modifiche fatte al codice sorgente delle componenti Open Source, in contrasto con quanto richiesto dalla licenza (o , sono state fornite informazioni rispetto alla modifica effettuata che hanno un insufficiente livello di dettaglio o risultano poco chiare e non soddisfano quanto previsto dalla licenza)</a:t>
                      </a:r>
                    </a:p>
                    <a:p>
                      <a:pPr>
                        <a:lnSpc>
                          <a:spcPct val="100000"/>
                        </a:lnSpc>
                      </a:pP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 può essere evitato nei seguenti modi:</a:t>
                      </a: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Inserire uno </a:t>
                      </a:r>
                      <a:r>
                        <a:rPr lang="it-IT" sz="1600" b="0" strike="noStrike" spc="-1" noProof="0" dirty="0" err="1">
                          <a:solidFill>
                            <a:srgbClr val="292934"/>
                          </a:solidFill>
                          <a:latin typeface="Roboto"/>
                          <a:ea typeface="Roboto"/>
                        </a:rPr>
                        <a:t>step</a:t>
                      </a:r>
                      <a:r>
                        <a:rPr lang="it-IT" sz="1600" b="0" strike="noStrike" spc="-1" noProof="0" dirty="0">
                          <a:solidFill>
                            <a:srgbClr val="292934"/>
                          </a:solidFill>
                          <a:latin typeface="Roboto"/>
                          <a:ea typeface="Roboto"/>
                        </a:rPr>
                        <a:t> di verifica da effettuare prima del rilascio del codice sorgente che prevede di evidenziar</a:t>
                      </a:r>
                      <a:r>
                        <a:rPr lang="it-IT" sz="1600" b="0" strike="noStrike" spc="-1" baseline="0" noProof="0" dirty="0">
                          <a:solidFill>
                            <a:srgbClr val="292934"/>
                          </a:solidFill>
                          <a:latin typeface="Roboto"/>
                          <a:ea typeface="Roboto"/>
                        </a:rPr>
                        <a:t>e le modifiche effettuate</a:t>
                      </a:r>
                      <a:endParaRPr lang="it-IT" sz="1600" b="0" strike="noStrike" spc="-1" noProof="0" dirty="0">
                        <a:latin typeface="Arial"/>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Offrire una sessione di</a:t>
                      </a:r>
                      <a:r>
                        <a:rPr lang="it-IT" sz="1600" b="0" strike="noStrike" spc="-1" baseline="0" noProof="0" dirty="0">
                          <a:solidFill>
                            <a:srgbClr val="292934"/>
                          </a:solidFill>
                          <a:latin typeface="Roboto"/>
                          <a:ea typeface="Roboto"/>
                        </a:rPr>
                        <a:t> training all’ingegneria per garantire che effettui l’update delle attestazioni di copyright o delle informazioni sulle licenze di tutte le componenti Open Source o del </a:t>
                      </a:r>
                      <a:r>
                        <a:rPr lang="it-IT" sz="1600" b="0" strike="noStrike" spc="-1" baseline="0" noProof="0" dirty="0" err="1">
                          <a:solidFill>
                            <a:srgbClr val="292934"/>
                          </a:solidFill>
                          <a:latin typeface="Roboto"/>
                          <a:ea typeface="Roboto"/>
                        </a:rPr>
                        <a:t>sofware</a:t>
                      </a:r>
                      <a:r>
                        <a:rPr lang="it-IT" sz="1600" b="0" strike="noStrike" spc="-1" baseline="0" noProof="0" dirty="0">
                          <a:solidFill>
                            <a:srgbClr val="292934"/>
                          </a:solidFill>
                          <a:latin typeface="Roboto"/>
                          <a:ea typeface="Roboto"/>
                        </a:rPr>
                        <a:t> proprietario che si ha intenzione di rilasciare come pubblico</a:t>
                      </a:r>
                      <a:endParaRPr lang="it-IT" sz="1600" b="0" strike="noStrike" spc="-1" noProof="0" dirty="0">
                        <a:solidFill>
                          <a:srgbClr val="292934"/>
                        </a:solidFill>
                        <a:latin typeface="Roboto"/>
                        <a:ea typeface="Robot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27693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Fallimenti</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del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Processo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di Compliance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724" name="Table 2"/>
          <p:cNvGraphicFramePr/>
          <p:nvPr/>
        </p:nvGraphicFramePr>
        <p:xfrm>
          <a:off x="775080" y="1411920"/>
          <a:ext cx="10482840" cy="542736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it-IT" sz="1800" b="1" strike="noStrike" spc="-1" noProof="0" dirty="0">
                          <a:solidFill>
                            <a:srgbClr val="292934"/>
                          </a:solidFill>
                          <a:latin typeface="Roboto"/>
                          <a:ea typeface="Roboto"/>
                        </a:rPr>
                        <a:t>Descrizione</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800" b="1" strike="noStrike" spc="-1" noProof="0" dirty="0">
                          <a:solidFill>
                            <a:srgbClr val="292934"/>
                          </a:solidFill>
                          <a:latin typeface="Roboto"/>
                          <a:ea typeface="Roboto"/>
                        </a:rPr>
                        <a:t>Come</a:t>
                      </a:r>
                      <a:r>
                        <a:rPr lang="it-IT" sz="1800" b="1" strike="noStrike" spc="-1" baseline="0" noProof="0" dirty="0">
                          <a:solidFill>
                            <a:srgbClr val="292934"/>
                          </a:solidFill>
                          <a:latin typeface="Roboto"/>
                          <a:ea typeface="Roboto"/>
                        </a:rPr>
                        <a:t> evitarli</a:t>
                      </a:r>
                      <a:r>
                        <a:rPr lang="it-IT" sz="1800" b="1" strike="noStrike" spc="-1" noProof="0" dirty="0">
                          <a:solidFill>
                            <a:srgbClr val="292934"/>
                          </a:solidFill>
                          <a:latin typeface="Roboto"/>
                          <a:ea typeface="Roboto"/>
                        </a:rPr>
                        <a:t> </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800" b="1" strike="noStrike" spc="-1" noProof="0" dirty="0">
                          <a:solidFill>
                            <a:srgbClr val="292934"/>
                          </a:solidFill>
                          <a:latin typeface="Roboto"/>
                        </a:rPr>
                        <a:t>Come</a:t>
                      </a:r>
                      <a:r>
                        <a:rPr lang="it-IT" sz="1800" b="1" strike="noStrike" spc="-1" baseline="0" noProof="0" dirty="0">
                          <a:solidFill>
                            <a:srgbClr val="292934"/>
                          </a:solidFill>
                          <a:latin typeface="Roboto"/>
                        </a:rPr>
                        <a:t> prevenire</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it-IT" sz="1800" b="1" strike="noStrike" spc="-1" noProof="0" dirty="0">
                          <a:solidFill>
                            <a:srgbClr val="0070C0"/>
                          </a:solidFill>
                          <a:latin typeface="Roboto"/>
                          <a:ea typeface="Roboto"/>
                        </a:rPr>
                        <a:t>Mancata richiesta di approvazione da parte degli</a:t>
                      </a:r>
                      <a:r>
                        <a:rPr lang="it-IT" sz="1800" b="1" strike="noStrike" spc="-1" baseline="0" noProof="0" dirty="0">
                          <a:solidFill>
                            <a:srgbClr val="0070C0"/>
                          </a:solidFill>
                          <a:latin typeface="Roboto"/>
                          <a:ea typeface="Roboto"/>
                        </a:rPr>
                        <a:t> sviluppatori sull’utilizzo dell’Open Source</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l">
                        <a:lnSpc>
                          <a:spcPct val="100000"/>
                        </a:lnSpc>
                      </a:pPr>
                      <a:r>
                        <a:rPr lang="it-IT" sz="1600" dirty="0"/>
                        <a:t>Questo tipo di problema può </a:t>
                      </a:r>
                    </a:p>
                    <a:p>
                      <a:pPr marL="343080" indent="-342360" algn="l">
                        <a:lnSpc>
                          <a:spcPct val="100000"/>
                        </a:lnSpc>
                      </a:pPr>
                      <a:r>
                        <a:rPr lang="it-IT" sz="1600" dirty="0"/>
                        <a:t>essere evitato offrendo sessioni </a:t>
                      </a:r>
                    </a:p>
                    <a:p>
                      <a:pPr marL="343080" indent="-342360" algn="l">
                        <a:lnSpc>
                          <a:spcPct val="100000"/>
                        </a:lnSpc>
                      </a:pPr>
                      <a:r>
                        <a:rPr lang="it-IT" sz="1600" dirty="0"/>
                        <a:t>di training all’ingegneria sulle policy</a:t>
                      </a:r>
                    </a:p>
                    <a:p>
                      <a:pPr marL="343080" indent="-342360" algn="l">
                        <a:lnSpc>
                          <a:spcPct val="100000"/>
                        </a:lnSpc>
                      </a:pPr>
                      <a:r>
                        <a:rPr lang="it-IT" sz="1600" dirty="0"/>
                        <a:t>Open Source dell'azienda e sui processi.</a:t>
                      </a:r>
                      <a:endParaRPr lang="it-IT" sz="1600" b="0" strike="noStrike" spc="-1" noProof="0" dirty="0">
                        <a:solidFill>
                          <a:srgbClr val="292934"/>
                        </a:solidFill>
                        <a:latin typeface="Roboto"/>
                        <a:ea typeface="Roboto"/>
                      </a:endParaRPr>
                    </a:p>
                    <a:p>
                      <a:pPr marL="343080" indent="-342360">
                        <a:lnSpc>
                          <a:spcPct val="100000"/>
                        </a:lnSpc>
                      </a:pPr>
                      <a:endParaRPr lang="it-IT" sz="1600" b="0" strike="noStrike" spc="-1" noProof="0" dirty="0">
                        <a:latin typeface="Arial"/>
                      </a:endParaRPr>
                    </a:p>
                    <a:p>
                      <a:pPr marL="343080" indent="-342360">
                        <a:lnSpc>
                          <a:spcPct val="100000"/>
                        </a:lnSpc>
                      </a:pP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 può</a:t>
                      </a:r>
                      <a:r>
                        <a:rPr lang="it-IT" sz="1600" b="0" strike="noStrike" spc="-1" baseline="0" noProof="0" dirty="0">
                          <a:solidFill>
                            <a:srgbClr val="292934"/>
                          </a:solidFill>
                          <a:latin typeface="Roboto"/>
                          <a:ea typeface="Roboto"/>
                        </a:rPr>
                        <a:t> essere</a:t>
                      </a:r>
                    </a:p>
                    <a:p>
                      <a:pPr marL="533520" indent="-532800">
                        <a:lnSpc>
                          <a:spcPct val="100000"/>
                        </a:lnSpc>
                      </a:pPr>
                      <a:r>
                        <a:rPr lang="it-IT" sz="1600" b="0" strike="noStrike" spc="-1" baseline="0" noProof="0" dirty="0">
                          <a:solidFill>
                            <a:srgbClr val="292934"/>
                          </a:solidFill>
                          <a:latin typeface="Roboto"/>
                          <a:ea typeface="Roboto"/>
                        </a:rPr>
                        <a:t>evitato nei seguenti modi</a:t>
                      </a:r>
                      <a:r>
                        <a:rPr lang="it-IT" sz="1600" b="0" strike="noStrike" spc="-1" noProof="0" dirty="0">
                          <a:solidFill>
                            <a:srgbClr val="292934"/>
                          </a:solidFill>
                          <a:latin typeface="Roboto"/>
                          <a:ea typeface="Roboto"/>
                        </a:rPr>
                        <a:t>:</a:t>
                      </a:r>
                      <a:endParaRPr lang="it-IT" sz="1600" b="0" strike="noStrike" spc="-1" noProof="0" dirty="0">
                        <a:latin typeface="Arial"/>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Effettuando periodicamente delle scansioni complete del</a:t>
                      </a:r>
                      <a:r>
                        <a:rPr lang="it-IT" sz="1600" b="0" strike="noStrike" spc="-1" baseline="0" noProof="0" dirty="0">
                          <a:solidFill>
                            <a:srgbClr val="292934"/>
                          </a:solidFill>
                          <a:latin typeface="Roboto"/>
                          <a:ea typeface="Roboto"/>
                        </a:rPr>
                        <a:t> software per individuare eventuali utilizzo «non dichiarati» dell’Open Source</a:t>
                      </a:r>
                      <a:endParaRPr lang="it-IT" sz="1600" b="0" strike="noStrike" spc="-1" noProof="0" dirty="0">
                        <a:solidFill>
                          <a:srgbClr val="292934"/>
                        </a:solidFill>
                        <a:latin typeface="Roboto"/>
                        <a:ea typeface="Roboto"/>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Offrendo training al gruppo di ingegneria</a:t>
                      </a:r>
                      <a:r>
                        <a:rPr lang="it-IT" sz="1600" b="0" strike="noStrike" spc="-1" baseline="0" noProof="0" dirty="0">
                          <a:solidFill>
                            <a:srgbClr val="292934"/>
                          </a:solidFill>
                          <a:latin typeface="Roboto"/>
                          <a:ea typeface="Roboto"/>
                        </a:rPr>
                        <a:t> sulle policy Open Source e sui processi </a:t>
                      </a:r>
                    </a:p>
                    <a:p>
                      <a:pPr marL="533520" indent="-532800">
                        <a:lnSpc>
                          <a:spcPct val="100000"/>
                        </a:lnSpc>
                        <a:buClr>
                          <a:srgbClr val="292934"/>
                        </a:buClr>
                        <a:buFont typeface="StarSymbol"/>
                        <a:buAutoNum type="arabicPeriod"/>
                      </a:pPr>
                      <a:r>
                        <a:rPr lang="it-IT" sz="1600" b="0" strike="noStrike" spc="-1" baseline="0" noProof="0" dirty="0">
                          <a:solidFill>
                            <a:srgbClr val="292934"/>
                          </a:solidFill>
                          <a:latin typeface="Roboto"/>
                          <a:ea typeface="Roboto"/>
                        </a:rPr>
                        <a:t>Includendo la </a:t>
                      </a:r>
                      <a:r>
                        <a:rPr lang="it-IT" sz="1600" b="0" strike="noStrike" spc="-1" baseline="0" noProof="0" dirty="0" err="1">
                          <a:solidFill>
                            <a:srgbClr val="292934"/>
                          </a:solidFill>
                          <a:latin typeface="Roboto"/>
                          <a:ea typeface="Roboto"/>
                        </a:rPr>
                        <a:t>compliance</a:t>
                      </a:r>
                      <a:r>
                        <a:rPr lang="it-IT" sz="1600" b="0" strike="noStrike" spc="-1" baseline="0" noProof="0" dirty="0">
                          <a:solidFill>
                            <a:srgbClr val="292934"/>
                          </a:solidFill>
                          <a:latin typeface="Roboto"/>
                          <a:ea typeface="Roboto"/>
                        </a:rPr>
                        <a:t> nella performance </a:t>
                      </a:r>
                      <a:r>
                        <a:rPr lang="it-IT" sz="1600" b="0" strike="noStrike" spc="-1" baseline="0" noProof="0" dirty="0" err="1">
                          <a:solidFill>
                            <a:srgbClr val="292934"/>
                          </a:solidFill>
                          <a:latin typeface="Roboto"/>
                          <a:ea typeface="Roboto"/>
                        </a:rPr>
                        <a:t>review</a:t>
                      </a:r>
                      <a:r>
                        <a:rPr lang="it-IT" sz="1600" b="0" strike="noStrike" spc="-1" baseline="0" noProof="0" dirty="0">
                          <a:solidFill>
                            <a:srgbClr val="292934"/>
                          </a:solidFill>
                          <a:latin typeface="Roboto"/>
                          <a:ea typeface="Roboto"/>
                        </a:rPr>
                        <a:t> dei dipendenti</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it-IT" sz="1800" b="1" strike="noStrike" spc="-1" noProof="0" dirty="0">
                          <a:solidFill>
                            <a:srgbClr val="0070C0"/>
                          </a:solidFill>
                          <a:latin typeface="Roboto"/>
                          <a:ea typeface="Roboto"/>
                        </a:rPr>
                        <a:t>Mancata formazione sull’Open </a:t>
                      </a:r>
                      <a:r>
                        <a:rPr lang="it-IT" sz="1800" b="1" strike="noStrike" spc="-1" noProof="0" dirty="0" err="1">
                          <a:solidFill>
                            <a:srgbClr val="0070C0"/>
                          </a:solidFill>
                          <a:latin typeface="Roboto"/>
                          <a:ea typeface="Roboto"/>
                        </a:rPr>
                        <a:t>SOurce</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dirty="0"/>
                        <a:t>Questo tipo di</a:t>
                      </a:r>
                      <a:r>
                        <a:rPr lang="it-IT" sz="1600" baseline="0" dirty="0"/>
                        <a:t> problema </a:t>
                      </a:r>
                      <a:r>
                        <a:rPr lang="it-IT" sz="1600" dirty="0"/>
                        <a:t>può </a:t>
                      </a:r>
                    </a:p>
                    <a:p>
                      <a:pPr marL="343080" indent="-342360">
                        <a:lnSpc>
                          <a:spcPct val="100000"/>
                        </a:lnSpc>
                      </a:pPr>
                      <a:r>
                        <a:rPr lang="it-IT" sz="1600" dirty="0"/>
                        <a:t>essere evitato facendo in modo</a:t>
                      </a:r>
                      <a:r>
                        <a:rPr lang="it-IT" sz="1600" baseline="0" dirty="0"/>
                        <a:t> che </a:t>
                      </a:r>
                    </a:p>
                    <a:p>
                      <a:pPr marL="343080" indent="-342360">
                        <a:lnSpc>
                          <a:spcPct val="100000"/>
                        </a:lnSpc>
                      </a:pPr>
                      <a:r>
                        <a:rPr lang="it-IT" sz="1600" dirty="0"/>
                        <a:t>il completamento della formazione</a:t>
                      </a:r>
                    </a:p>
                    <a:p>
                      <a:pPr marL="343080" indent="-342360">
                        <a:lnSpc>
                          <a:spcPct val="100000"/>
                        </a:lnSpc>
                      </a:pPr>
                      <a:r>
                        <a:rPr lang="it-IT" sz="1600" dirty="0"/>
                        <a:t>sull’Open Source sia parte del piano </a:t>
                      </a:r>
                    </a:p>
                    <a:p>
                      <a:pPr marL="343080" indent="-342360">
                        <a:lnSpc>
                          <a:spcPct val="100000"/>
                        </a:lnSpc>
                      </a:pPr>
                      <a:r>
                        <a:rPr lang="it-IT" sz="1600" dirty="0"/>
                        <a:t>di sviluppo professionale del dipendente,</a:t>
                      </a:r>
                    </a:p>
                    <a:p>
                      <a:pPr marL="343080" indent="-342360">
                        <a:lnSpc>
                          <a:spcPct val="100000"/>
                        </a:lnSpc>
                      </a:pPr>
                      <a:r>
                        <a:rPr lang="it-IT" sz="1600" baseline="0" dirty="0"/>
                        <a:t>e il completamento sia </a:t>
                      </a:r>
                      <a:r>
                        <a:rPr lang="it-IT" sz="1600" dirty="0"/>
                        <a:t>monitorato ai fini</a:t>
                      </a:r>
                      <a:r>
                        <a:rPr lang="it-IT" sz="1600" baseline="0" dirty="0"/>
                        <a:t> </a:t>
                      </a:r>
                    </a:p>
                    <a:p>
                      <a:pPr marL="343080" indent="-342360">
                        <a:lnSpc>
                          <a:spcPct val="100000"/>
                        </a:lnSpc>
                      </a:pPr>
                      <a:r>
                        <a:rPr lang="it-IT" sz="1600" baseline="0" dirty="0"/>
                        <a:t>della performance </a:t>
                      </a:r>
                      <a:r>
                        <a:rPr lang="it-IT" sz="1600" baseline="0" dirty="0" err="1"/>
                        <a:t>review</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b="0" strike="noStrike" spc="-1" noProof="0" dirty="0">
                          <a:solidFill>
                            <a:srgbClr val="292934"/>
                          </a:solidFill>
                          <a:latin typeface="Roboto"/>
                          <a:ea typeface="Roboto"/>
                        </a:rPr>
                        <a:t>Questo</a:t>
                      </a:r>
                      <a:r>
                        <a:rPr lang="it-IT" sz="1600" b="0" strike="noStrike" spc="-1" baseline="0" noProof="0" dirty="0">
                          <a:solidFill>
                            <a:srgbClr val="292934"/>
                          </a:solidFill>
                          <a:latin typeface="Roboto"/>
                          <a:ea typeface="Roboto"/>
                        </a:rPr>
                        <a:t> tipo di problema può essere</a:t>
                      </a:r>
                    </a:p>
                    <a:p>
                      <a:pPr marL="343080" indent="-342360">
                        <a:lnSpc>
                          <a:spcPct val="100000"/>
                        </a:lnSpc>
                      </a:pPr>
                      <a:r>
                        <a:rPr lang="it-IT" sz="1600" b="0" strike="noStrike" spc="-1" baseline="0" noProof="0" dirty="0">
                          <a:solidFill>
                            <a:srgbClr val="292934"/>
                          </a:solidFill>
                          <a:latin typeface="Roboto"/>
                          <a:ea typeface="Roboto"/>
                        </a:rPr>
                        <a:t>prevenuto esigendo che la formazione</a:t>
                      </a:r>
                    </a:p>
                    <a:p>
                      <a:pPr marL="343080" indent="-342360">
                        <a:lnSpc>
                          <a:spcPct val="100000"/>
                        </a:lnSpc>
                      </a:pPr>
                      <a:r>
                        <a:rPr lang="it-IT" sz="1600" b="0" strike="noStrike" spc="-1" baseline="0" noProof="0" dirty="0">
                          <a:solidFill>
                            <a:srgbClr val="292934"/>
                          </a:solidFill>
                          <a:latin typeface="Roboto"/>
                          <a:ea typeface="Roboto"/>
                        </a:rPr>
                        <a:t>sull’Open Source da parte del gruppo di</a:t>
                      </a:r>
                    </a:p>
                    <a:p>
                      <a:pPr marL="343080" indent="-342360">
                        <a:lnSpc>
                          <a:spcPct val="100000"/>
                        </a:lnSpc>
                      </a:pPr>
                      <a:r>
                        <a:rPr lang="it-IT" sz="1600" b="0" strike="noStrike" spc="-1" baseline="0" noProof="0" dirty="0">
                          <a:solidFill>
                            <a:srgbClr val="292934"/>
                          </a:solidFill>
                          <a:latin typeface="Roboto"/>
                          <a:ea typeface="Roboto"/>
                        </a:rPr>
                        <a:t>ingegneria venga completato entro una </a:t>
                      </a:r>
                    </a:p>
                    <a:p>
                      <a:pPr marL="343080" indent="-342360">
                        <a:lnSpc>
                          <a:spcPct val="100000"/>
                        </a:lnSpc>
                      </a:pPr>
                      <a:r>
                        <a:rPr lang="it-IT" sz="1600" b="0" strike="noStrike" spc="-1" baseline="0" noProof="0" dirty="0">
                          <a:solidFill>
                            <a:srgbClr val="292934"/>
                          </a:solidFill>
                          <a:latin typeface="Roboto"/>
                          <a:ea typeface="Roboto"/>
                        </a:rPr>
                        <a:t>specifica data</a:t>
                      </a:r>
                      <a:endParaRPr lang="it-IT" sz="1600" b="0" strike="noStrike" spc="-1" noProof="0" dirty="0">
                        <a:solidFill>
                          <a:srgbClr val="292934"/>
                        </a:solidFill>
                        <a:latin typeface="Roboto"/>
                        <a:ea typeface="Robot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72552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Fallimenti</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del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processo</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di Compliance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726" name="Table 2"/>
          <p:cNvGraphicFramePr/>
          <p:nvPr>
            <p:extLst>
              <p:ext uri="{D42A27DB-BD31-4B8C-83A1-F6EECF244321}">
                <p14:modId xmlns:p14="http://schemas.microsoft.com/office/powerpoint/2010/main" val="1462323347"/>
              </p:ext>
            </p:extLst>
          </p:nvPr>
        </p:nvGraphicFramePr>
        <p:xfrm>
          <a:off x="624240" y="1542240"/>
          <a:ext cx="10935000" cy="5121132"/>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343187">
                <a:tc>
                  <a:txBody>
                    <a:bodyPr/>
                    <a:lstStyle/>
                    <a:p>
                      <a:pPr marL="343080" indent="-342360" algn="ctr">
                        <a:lnSpc>
                          <a:spcPct val="100000"/>
                        </a:lnSpc>
                      </a:pPr>
                      <a:r>
                        <a:rPr lang="it-IT" sz="1800" b="1" strike="noStrike" spc="-1" noProof="0" dirty="0">
                          <a:solidFill>
                            <a:srgbClr val="292934"/>
                          </a:solidFill>
                          <a:latin typeface="Roboto"/>
                          <a:ea typeface="Roboto"/>
                        </a:rPr>
                        <a:t>Descrizione</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it-IT" sz="1800" b="1" strike="noStrike" spc="-1" noProof="0" dirty="0">
                          <a:solidFill>
                            <a:srgbClr val="292934"/>
                          </a:solidFill>
                          <a:latin typeface="Roboto"/>
                          <a:ea typeface="Roboto"/>
                        </a:rPr>
                        <a:t>Come</a:t>
                      </a:r>
                      <a:r>
                        <a:rPr lang="it-IT" sz="1800" b="1" strike="noStrike" spc="-1" baseline="0" noProof="0" dirty="0">
                          <a:solidFill>
                            <a:srgbClr val="292934"/>
                          </a:solidFill>
                          <a:latin typeface="Roboto"/>
                          <a:ea typeface="Roboto"/>
                        </a:rPr>
                        <a:t> evitarli</a:t>
                      </a:r>
                      <a:r>
                        <a:rPr lang="it-IT" sz="1800" b="1" strike="noStrike" spc="-1" noProof="0" dirty="0">
                          <a:solidFill>
                            <a:srgbClr val="292934"/>
                          </a:solidFill>
                          <a:latin typeface="Roboto"/>
                          <a:ea typeface="Roboto"/>
                        </a:rPr>
                        <a:t> </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it-IT" sz="1800" b="1" strike="noStrike" spc="-1" noProof="0" dirty="0">
                          <a:solidFill>
                            <a:srgbClr val="292934"/>
                          </a:solidFill>
                          <a:latin typeface="Roboto"/>
                          <a:ea typeface="Roboto"/>
                        </a:rPr>
                        <a:t>Come prevenirli</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687335">
                <a:tc>
                  <a:txBody>
                    <a:bodyPr/>
                    <a:lstStyle/>
                    <a:p>
                      <a:pPr>
                        <a:lnSpc>
                          <a:spcPct val="100000"/>
                        </a:lnSpc>
                      </a:pPr>
                      <a:r>
                        <a:rPr lang="it-IT" sz="1600" b="1" strike="noStrike" spc="-1" noProof="0" dirty="0">
                          <a:solidFill>
                            <a:srgbClr val="0070C0"/>
                          </a:solidFill>
                          <a:latin typeface="Roboto"/>
                          <a:ea typeface="Roboto"/>
                        </a:rPr>
                        <a:t>Mancato controllo del codice</a:t>
                      </a:r>
                      <a:r>
                        <a:rPr lang="it-IT" sz="1600" b="1" strike="noStrike" spc="-1" baseline="0" noProof="0" dirty="0">
                          <a:solidFill>
                            <a:srgbClr val="0070C0"/>
                          </a:solidFill>
                          <a:latin typeface="Roboto"/>
                          <a:ea typeface="Roboto"/>
                        </a:rPr>
                        <a:t> sorgente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a:t>
                      </a:r>
                      <a:r>
                        <a:rPr lang="it-IT" sz="1600" b="0" strike="noStrike" spc="-1" baseline="0" noProof="0" dirty="0">
                          <a:solidFill>
                            <a:srgbClr val="292934"/>
                          </a:solidFill>
                          <a:latin typeface="Roboto"/>
                          <a:ea typeface="Roboto"/>
                        </a:rPr>
                        <a:t> può </a:t>
                      </a:r>
                      <a:r>
                        <a:rPr lang="it-IT" sz="1600" b="0" strike="noStrike" spc="-1" noProof="0" dirty="0">
                          <a:solidFill>
                            <a:srgbClr val="292934"/>
                          </a:solidFill>
                          <a:latin typeface="Roboto"/>
                          <a:ea typeface="Roboto"/>
                        </a:rPr>
                        <a:t>essere evitato </a:t>
                      </a:r>
                    </a:p>
                    <a:p>
                      <a:pPr marL="533520" indent="-532800">
                        <a:lnSpc>
                          <a:spcPct val="100000"/>
                        </a:lnSpc>
                      </a:pPr>
                      <a:r>
                        <a:rPr lang="it-IT" sz="1600" b="0" strike="noStrike" spc="-1" noProof="0" dirty="0">
                          <a:solidFill>
                            <a:srgbClr val="292934"/>
                          </a:solidFill>
                          <a:latin typeface="Roboto"/>
                          <a:ea typeface="Roboto"/>
                        </a:rPr>
                        <a:t>nei</a:t>
                      </a:r>
                      <a:r>
                        <a:rPr lang="it-IT" sz="1600" b="0" strike="noStrike" spc="-1" baseline="0" noProof="0" dirty="0">
                          <a:solidFill>
                            <a:srgbClr val="292934"/>
                          </a:solidFill>
                          <a:latin typeface="Roboto"/>
                          <a:ea typeface="Roboto"/>
                        </a:rPr>
                        <a:t> seguenti modi</a:t>
                      </a:r>
                      <a:r>
                        <a:rPr lang="it-IT" sz="1600" b="0" strike="noStrike" spc="-1" noProof="0" dirty="0">
                          <a:solidFill>
                            <a:srgbClr val="292934"/>
                          </a:solidFill>
                          <a:latin typeface="Roboto"/>
                          <a:ea typeface="Roboto"/>
                        </a:rPr>
                        <a:t>:</a:t>
                      </a:r>
                      <a:endParaRPr lang="it-IT" sz="1600" b="0" strike="noStrike" spc="-1" noProof="0" dirty="0">
                        <a:latin typeface="Arial"/>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Effettuando scansioni/audit</a:t>
                      </a:r>
                      <a:r>
                        <a:rPr lang="it-IT" sz="1600" b="0" strike="noStrike" spc="-1" baseline="0" noProof="0" dirty="0">
                          <a:solidFill>
                            <a:srgbClr val="292934"/>
                          </a:solidFill>
                          <a:latin typeface="Roboto"/>
                          <a:ea typeface="Roboto"/>
                        </a:rPr>
                        <a:t> periodici sul codice sorgente</a:t>
                      </a:r>
                    </a:p>
                    <a:p>
                      <a:pPr marL="533400" indent="-532765">
                        <a:lnSpc>
                          <a:spcPct val="100000"/>
                        </a:lnSpc>
                        <a:buClr>
                          <a:srgbClr val="292934"/>
                        </a:buClr>
                        <a:buFont typeface="StarSymbol"/>
                        <a:buAutoNum type="arabicPeriod"/>
                      </a:pPr>
                      <a:r>
                        <a:rPr lang="it-IT" sz="1600" b="0" strike="noStrike" spc="-1" baseline="0" noProof="0" dirty="0">
                          <a:solidFill>
                            <a:srgbClr val="292934"/>
                          </a:solidFill>
                          <a:latin typeface="Roboto"/>
                          <a:ea typeface="Roboto"/>
                        </a:rPr>
                        <a:t>Facendo in modo che l’auditing sia una milestone in un processo di sviluppo iterativo</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a:t>
                      </a:r>
                      <a:r>
                        <a:rPr lang="it-IT" sz="1600" b="0" strike="noStrike" spc="-1" baseline="0" noProof="0" dirty="0">
                          <a:solidFill>
                            <a:srgbClr val="292934"/>
                          </a:solidFill>
                          <a:latin typeface="Roboto"/>
                          <a:ea typeface="Roboto"/>
                        </a:rPr>
                        <a:t> può </a:t>
                      </a:r>
                      <a:r>
                        <a:rPr lang="it-IT" sz="1600" b="0" strike="noStrike" spc="-1" noProof="0" dirty="0">
                          <a:solidFill>
                            <a:srgbClr val="292934"/>
                          </a:solidFill>
                          <a:latin typeface="Roboto"/>
                          <a:ea typeface="Roboto"/>
                        </a:rPr>
                        <a:t>essere</a:t>
                      </a:r>
                    </a:p>
                    <a:p>
                      <a:pPr marL="533520" indent="-532800">
                        <a:lnSpc>
                          <a:spcPct val="100000"/>
                        </a:lnSpc>
                      </a:pPr>
                      <a:r>
                        <a:rPr lang="it-IT" sz="1600" b="0" strike="noStrike" spc="-1" noProof="0" dirty="0">
                          <a:solidFill>
                            <a:srgbClr val="292934"/>
                          </a:solidFill>
                          <a:latin typeface="Roboto"/>
                          <a:ea typeface="Roboto"/>
                        </a:rPr>
                        <a:t>evitato nei</a:t>
                      </a:r>
                      <a:r>
                        <a:rPr lang="it-IT" sz="1600" b="0" strike="noStrike" spc="-1" baseline="0" noProof="0" dirty="0">
                          <a:solidFill>
                            <a:srgbClr val="292934"/>
                          </a:solidFill>
                          <a:latin typeface="Roboto"/>
                          <a:ea typeface="Roboto"/>
                        </a:rPr>
                        <a:t> seguenti modi</a:t>
                      </a:r>
                      <a:r>
                        <a:rPr lang="it-IT" sz="1600" b="0" strike="noStrike" spc="-1" noProof="0" dirty="0">
                          <a:solidFill>
                            <a:srgbClr val="292934"/>
                          </a:solidFill>
                          <a:latin typeface="Roboto"/>
                          <a:ea typeface="Roboto"/>
                        </a:rPr>
                        <a:t>:</a:t>
                      </a:r>
                      <a:endParaRPr lang="it-IT" sz="1600" b="0" strike="noStrike" spc="-1" noProof="0" dirty="0">
                        <a:latin typeface="+mn-lt"/>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Fornendo personale adeguato per non rimanere indietro rispetto alla pianificazione</a:t>
                      </a: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Effettuando audit</a:t>
                      </a:r>
                      <a:r>
                        <a:rPr lang="it-IT" sz="1600" b="0" strike="noStrike" spc="-1" baseline="0" noProof="0" dirty="0">
                          <a:solidFill>
                            <a:srgbClr val="292934"/>
                          </a:solidFill>
                          <a:latin typeface="Roboto"/>
                          <a:ea typeface="Roboto"/>
                        </a:rPr>
                        <a:t> periodici</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646412">
                <a:tc>
                  <a:txBody>
                    <a:bodyPr/>
                    <a:lstStyle/>
                    <a:p>
                      <a:pPr>
                        <a:lnSpc>
                          <a:spcPct val="100000"/>
                        </a:lnSpc>
                      </a:pPr>
                      <a:r>
                        <a:rPr lang="it-IT" sz="1600" b="1" strike="noStrike" spc="-1" noProof="0" dirty="0">
                          <a:solidFill>
                            <a:srgbClr val="0070C0"/>
                          </a:solidFill>
                          <a:latin typeface="Roboto"/>
                          <a:ea typeface="Roboto"/>
                        </a:rPr>
                        <a:t>Mancata risoluzione</a:t>
                      </a:r>
                    </a:p>
                    <a:p>
                      <a:pPr>
                        <a:lnSpc>
                          <a:spcPct val="100000"/>
                        </a:lnSpc>
                      </a:pPr>
                      <a:r>
                        <a:rPr lang="it-IT" sz="1600" b="1" strike="noStrike" spc="-1" noProof="0" dirty="0">
                          <a:solidFill>
                            <a:srgbClr val="0070C0"/>
                          </a:solidFill>
                          <a:latin typeface="Roboto"/>
                          <a:ea typeface="Roboto"/>
                        </a:rPr>
                        <a:t>dei risultati dell'audit</a:t>
                      </a:r>
                    </a:p>
                    <a:p>
                      <a:pPr>
                        <a:lnSpc>
                          <a:spcPct val="100000"/>
                        </a:lnSpc>
                      </a:pPr>
                      <a:r>
                        <a:rPr lang="it-IT" sz="1600" b="1" strike="noStrike" spc="-1" noProof="0" dirty="0">
                          <a:solidFill>
                            <a:srgbClr val="0070C0"/>
                          </a:solidFill>
                          <a:latin typeface="Roboto"/>
                          <a:ea typeface="Roboto"/>
                        </a:rPr>
                        <a:t>(analizzando i warning segnalati</a:t>
                      </a:r>
                    </a:p>
                    <a:p>
                      <a:pPr>
                        <a:lnSpc>
                          <a:spcPct val="100000"/>
                        </a:lnSpc>
                      </a:pPr>
                      <a:r>
                        <a:rPr lang="it-IT" sz="1600" b="1" strike="noStrike" spc="-1" noProof="0" dirty="0">
                          <a:solidFill>
                            <a:srgbClr val="0070C0"/>
                          </a:solidFill>
                          <a:latin typeface="Roboto"/>
                          <a:ea typeface="Roboto"/>
                        </a:rPr>
                        <a:t>da uno strumento di scansione o audit)</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b="0" strike="noStrike" spc="-1" noProof="0" dirty="0">
                          <a:solidFill>
                            <a:srgbClr val="292934"/>
                          </a:solidFill>
                          <a:latin typeface="Roboto"/>
                          <a:ea typeface="Roboto"/>
                        </a:rPr>
                        <a:t>Questo tipo di problema</a:t>
                      </a:r>
                      <a:r>
                        <a:rPr lang="it-IT" sz="1600" b="0" strike="noStrike" spc="-1" baseline="0" noProof="0" dirty="0">
                          <a:solidFill>
                            <a:srgbClr val="292934"/>
                          </a:solidFill>
                          <a:latin typeface="Roboto"/>
                          <a:ea typeface="Roboto"/>
                        </a:rPr>
                        <a:t> </a:t>
                      </a:r>
                      <a:r>
                        <a:rPr lang="it-IT" sz="1600" dirty="0"/>
                        <a:t>può essere evitato </a:t>
                      </a:r>
                    </a:p>
                    <a:p>
                      <a:pPr marL="343080" indent="-342360">
                        <a:lnSpc>
                          <a:spcPct val="100000"/>
                        </a:lnSpc>
                      </a:pPr>
                      <a:r>
                        <a:rPr lang="it-IT" sz="1600" dirty="0"/>
                        <a:t>non consentendo che un ticket di </a:t>
                      </a:r>
                    </a:p>
                    <a:p>
                      <a:pPr marL="342900" indent="-342265">
                        <a:lnSpc>
                          <a:spcPct val="100000"/>
                        </a:lnSpc>
                      </a:pPr>
                      <a:r>
                        <a:rPr lang="it-IT" sz="1600" dirty="0"/>
                        <a:t>compliance</a:t>
                      </a:r>
                      <a:r>
                        <a:rPr lang="it-IT" sz="1600" baseline="0" dirty="0"/>
                        <a:t> possa essere risolto </a:t>
                      </a:r>
                      <a:r>
                        <a:rPr lang="it-IT" sz="1600" dirty="0"/>
                        <a:t>(cioè chiuso) se</a:t>
                      </a:r>
                    </a:p>
                    <a:p>
                      <a:pPr marL="343080" indent="-342360">
                        <a:lnSpc>
                          <a:spcPct val="100000"/>
                        </a:lnSpc>
                      </a:pPr>
                      <a:r>
                        <a:rPr lang="it-IT" sz="1600" dirty="0"/>
                        <a:t>il rapporto di audit non è finalizzato</a:t>
                      </a:r>
                      <a:r>
                        <a:rPr lang="it-IT" sz="1600" b="0" strike="noStrike" spc="-1" noProof="0" dirty="0">
                          <a:solidFill>
                            <a:srgbClr val="292934"/>
                          </a:solidFill>
                          <a:latin typeface="Roboto"/>
                          <a:ea typeface="Roboto"/>
                        </a:rPr>
                        <a:t>.</a:t>
                      </a:r>
                      <a:endParaRPr lang="it-IT" sz="1600" b="0" strike="noStrike" spc="-1" noProof="0" dirty="0">
                        <a:latin typeface="Arial"/>
                      </a:endParaRPr>
                    </a:p>
                    <a:p>
                      <a:pPr marL="343080" indent="-342360">
                        <a:lnSpc>
                          <a:spcPct val="100000"/>
                        </a:lnSpc>
                      </a:pP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b="0" i="0" dirty="0">
                          <a:solidFill>
                            <a:schemeClr val="tx1"/>
                          </a:solidFill>
                          <a:effectLst/>
                          <a:latin typeface="+mn-lt"/>
                          <a:ea typeface="+mn-ea"/>
                          <a:cs typeface="+mn-cs"/>
                        </a:rPr>
                        <a:t>Questo tipo di</a:t>
                      </a:r>
                      <a:r>
                        <a:rPr lang="it-IT" sz="1600" b="0" i="0" baseline="0" dirty="0">
                          <a:solidFill>
                            <a:schemeClr val="tx1"/>
                          </a:solidFill>
                          <a:effectLst/>
                          <a:latin typeface="+mn-lt"/>
                          <a:ea typeface="+mn-ea"/>
                          <a:cs typeface="+mn-cs"/>
                        </a:rPr>
                        <a:t> problema</a:t>
                      </a:r>
                      <a:r>
                        <a:rPr lang="it-IT" sz="1600" b="0" i="0" dirty="0">
                          <a:solidFill>
                            <a:schemeClr val="tx1"/>
                          </a:solidFill>
                          <a:effectLst/>
                          <a:latin typeface="+mn-lt"/>
                          <a:ea typeface="+mn-ea"/>
                          <a:cs typeface="+mn-cs"/>
                        </a:rPr>
                        <a:t> può essere</a:t>
                      </a:r>
                    </a:p>
                    <a:p>
                      <a:pPr marL="343080" indent="-342360">
                        <a:lnSpc>
                          <a:spcPct val="100000"/>
                        </a:lnSpc>
                      </a:pPr>
                      <a:r>
                        <a:rPr lang="it-IT" sz="1600" b="0" i="0" dirty="0">
                          <a:solidFill>
                            <a:schemeClr val="tx1"/>
                          </a:solidFill>
                          <a:effectLst/>
                          <a:latin typeface="+mn-lt"/>
                          <a:ea typeface="+mn-ea"/>
                          <a:cs typeface="+mn-cs"/>
                        </a:rPr>
                        <a:t>prevenuto implementando dei </a:t>
                      </a:r>
                    </a:p>
                    <a:p>
                      <a:pPr marL="343080" indent="-342360">
                        <a:lnSpc>
                          <a:spcPct val="100000"/>
                        </a:lnSpc>
                      </a:pPr>
                      <a:r>
                        <a:rPr lang="it-IT" sz="1600" b="0" i="0" dirty="0">
                          <a:solidFill>
                            <a:schemeClr val="tx1"/>
                          </a:solidFill>
                          <a:effectLst/>
                          <a:latin typeface="+mn-lt"/>
                          <a:ea typeface="+mn-ea"/>
                          <a:cs typeface="+mn-cs"/>
                        </a:rPr>
                        <a:t>blocchi di approvazione nel </a:t>
                      </a:r>
                    </a:p>
                    <a:p>
                      <a:pPr marL="343080" indent="-342360">
                        <a:lnSpc>
                          <a:spcPct val="100000"/>
                        </a:lnSpc>
                      </a:pPr>
                      <a:r>
                        <a:rPr lang="it-IT" sz="1600" b="0" i="0" dirty="0">
                          <a:solidFill>
                            <a:schemeClr val="tx1"/>
                          </a:solidFill>
                          <a:effectLst/>
                          <a:latin typeface="+mn-lt"/>
                          <a:ea typeface="+mn-ea"/>
                          <a:cs typeface="+mn-cs"/>
                        </a:rPr>
                        <a:t>Processo</a:t>
                      </a:r>
                      <a:r>
                        <a:rPr lang="it-IT" sz="1600" b="0" i="0" strike="noStrike" spc="-1" baseline="0" noProof="0" dirty="0">
                          <a:solidFill>
                            <a:srgbClr val="292934"/>
                          </a:solidFill>
                          <a:effectLst/>
                          <a:latin typeface="Roboto"/>
                          <a:ea typeface="+mn-ea"/>
                          <a:cs typeface="+mn-cs"/>
                        </a:rPr>
                        <a:t> di </a:t>
                      </a:r>
                      <a:r>
                        <a:rPr lang="it-IT" sz="1600" b="0" strike="noStrike" spc="-1" noProof="0" dirty="0">
                          <a:solidFill>
                            <a:srgbClr val="292934"/>
                          </a:solidFill>
                          <a:latin typeface="Roboto"/>
                          <a:ea typeface="Roboto"/>
                        </a:rPr>
                        <a:t>Open Source</a:t>
                      </a:r>
                    </a:p>
                    <a:p>
                      <a:pPr marL="342900" indent="-342265">
                        <a:lnSpc>
                          <a:spcPct val="100000"/>
                        </a:lnSpc>
                      </a:pPr>
                      <a:r>
                        <a:rPr lang="it-IT" sz="1600" b="0" strike="noStrike" spc="-1" noProof="0" dirty="0">
                          <a:solidFill>
                            <a:srgbClr val="292934"/>
                          </a:solidFill>
                          <a:latin typeface="Roboto"/>
                          <a:ea typeface="Roboto"/>
                        </a:rPr>
                        <a:t>compliance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229752">
                <a:tc>
                  <a:txBody>
                    <a:bodyPr/>
                    <a:lstStyle/>
                    <a:p>
                      <a:pPr>
                        <a:lnSpc>
                          <a:spcPct val="100000"/>
                        </a:lnSpc>
                      </a:pPr>
                      <a:r>
                        <a:rPr lang="it-IT" sz="1600" b="1" strike="noStrike" spc="-1" noProof="0" dirty="0">
                          <a:solidFill>
                            <a:srgbClr val="0070C0"/>
                          </a:solidFill>
                          <a:latin typeface="Roboto"/>
                          <a:ea typeface="Roboto"/>
                        </a:rPr>
                        <a:t>Mancata richiesta</a:t>
                      </a:r>
                      <a:r>
                        <a:rPr lang="it-IT" sz="1600" b="1" strike="noStrike" spc="-1" baseline="0" noProof="0" dirty="0">
                          <a:solidFill>
                            <a:srgbClr val="0070C0"/>
                          </a:solidFill>
                          <a:latin typeface="Roboto"/>
                          <a:ea typeface="Roboto"/>
                        </a:rPr>
                        <a:t> di revisione dell’Open Source in maniera tempestiva</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b="0" strike="noStrike" spc="-1" noProof="0" dirty="0">
                          <a:solidFill>
                            <a:srgbClr val="292934"/>
                          </a:solidFill>
                          <a:latin typeface="Roboto"/>
                          <a:ea typeface="Roboto"/>
                        </a:rPr>
                        <a:t>Questo tipo di problema può essere evitato</a:t>
                      </a:r>
                    </a:p>
                    <a:p>
                      <a:pPr marL="343080" indent="-342360">
                        <a:lnSpc>
                          <a:spcPct val="100000"/>
                        </a:lnSpc>
                      </a:pPr>
                      <a:r>
                        <a:rPr lang="it-IT" sz="1600" b="0" strike="noStrike" spc="-1" noProof="0" dirty="0">
                          <a:solidFill>
                            <a:srgbClr val="292934"/>
                          </a:solidFill>
                          <a:latin typeface="Roboto"/>
                          <a:ea typeface="Roboto"/>
                        </a:rPr>
                        <a:t>avviando le</a:t>
                      </a:r>
                      <a:r>
                        <a:rPr lang="it-IT" sz="1600" b="0" strike="noStrike" spc="-1" baseline="0" noProof="0" dirty="0">
                          <a:solidFill>
                            <a:srgbClr val="292934"/>
                          </a:solidFill>
                          <a:latin typeface="Roboto"/>
                          <a:ea typeface="Roboto"/>
                        </a:rPr>
                        <a:t> richieste di revisione dell’Open</a:t>
                      </a:r>
                    </a:p>
                    <a:p>
                      <a:pPr marL="343080" indent="-342360">
                        <a:lnSpc>
                          <a:spcPct val="100000"/>
                        </a:lnSpc>
                      </a:pPr>
                      <a:r>
                        <a:rPr lang="it-IT" sz="1600" b="0" strike="noStrike" spc="-1" baseline="0" noProof="0" dirty="0">
                          <a:solidFill>
                            <a:srgbClr val="292934"/>
                          </a:solidFill>
                          <a:latin typeface="Roboto"/>
                          <a:ea typeface="Roboto"/>
                        </a:rPr>
                        <a:t>Source precocemente anche se l’ingegneria non </a:t>
                      </a:r>
                    </a:p>
                    <a:p>
                      <a:pPr marL="343080" indent="-342360">
                        <a:lnSpc>
                          <a:spcPct val="100000"/>
                        </a:lnSpc>
                      </a:pPr>
                      <a:r>
                        <a:rPr lang="it-IT" sz="1600" b="0" strike="noStrike" spc="-1" baseline="0" noProof="0" dirty="0">
                          <a:solidFill>
                            <a:srgbClr val="292934"/>
                          </a:solidFill>
                          <a:latin typeface="Roboto"/>
                          <a:ea typeface="Roboto"/>
                        </a:rPr>
                        <a:t>ha ancora deciso sull’utilizzo di codice Open</a:t>
                      </a:r>
                    </a:p>
                    <a:p>
                      <a:pPr marL="343080" indent="-342360">
                        <a:lnSpc>
                          <a:spcPct val="100000"/>
                        </a:lnSpc>
                      </a:pPr>
                      <a:r>
                        <a:rPr lang="it-IT" sz="1600" b="0" strike="noStrike" spc="-1" baseline="0" noProof="0" dirty="0">
                          <a:solidFill>
                            <a:srgbClr val="292934"/>
                          </a:solidFill>
                          <a:latin typeface="Roboto"/>
                          <a:ea typeface="Roboto"/>
                        </a:rPr>
                        <a:t>Source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it-IT" sz="1600" b="0" i="0" dirty="0">
                          <a:solidFill>
                            <a:schemeClr val="tx1"/>
                          </a:solidFill>
                          <a:effectLst/>
                          <a:latin typeface="+mn-lt"/>
                          <a:ea typeface="+mn-ea"/>
                          <a:cs typeface="+mn-cs"/>
                        </a:rPr>
                        <a:t>Questo tipo di</a:t>
                      </a:r>
                      <a:r>
                        <a:rPr lang="it-IT" sz="1600" b="0" i="0" baseline="0" dirty="0">
                          <a:solidFill>
                            <a:schemeClr val="tx1"/>
                          </a:solidFill>
                          <a:effectLst/>
                          <a:latin typeface="+mn-lt"/>
                          <a:ea typeface="+mn-ea"/>
                          <a:cs typeface="+mn-cs"/>
                        </a:rPr>
                        <a:t> problema</a:t>
                      </a:r>
                      <a:r>
                        <a:rPr lang="it-IT" sz="1600" b="0" i="0" dirty="0">
                          <a:solidFill>
                            <a:schemeClr val="tx1"/>
                          </a:solidFill>
                          <a:effectLst/>
                          <a:latin typeface="+mn-lt"/>
                          <a:ea typeface="+mn-ea"/>
                          <a:cs typeface="+mn-cs"/>
                        </a:rPr>
                        <a:t> può essere prevenuto attraverso l'educazione all'utilizzo dell'Open Source</a:t>
                      </a:r>
                    </a:p>
                    <a:p>
                      <a:br>
                        <a:rPr lang="it-IT" sz="1600" dirty="0"/>
                      </a:b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33000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Garantire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la Compliance prima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della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consegna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del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prodotto</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Le organizzazioni devono fare il modo che la </a:t>
            </a:r>
            <a:r>
              <a:rPr kumimoji="0" lang="it-IT" sz="28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800" b="0" i="0" u="none" strike="noStrike" kern="1200" cap="none" spc="-1" normalizeH="0" baseline="0" noProof="0" dirty="0">
                <a:ln>
                  <a:noFill/>
                </a:ln>
                <a:solidFill>
                  <a:srgbClr val="292934"/>
                </a:solidFill>
                <a:effectLst/>
                <a:uLnTx/>
                <a:uFillTx/>
                <a:latin typeface="Roboto"/>
                <a:ea typeface="Roboto"/>
                <a:cs typeface="DejaVu Sans"/>
              </a:rPr>
              <a:t> diventi una priorità prima che il prodotto (in qualsiasi forma) venga reso disponibile</a:t>
            </a: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Dare priorità alla </a:t>
            </a:r>
            <a:r>
              <a:rPr kumimoji="0" lang="it-IT" sz="28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800" b="0" i="0" u="none" strike="noStrike" kern="1200" cap="none" spc="-1" normalizeH="0" baseline="0" noProof="0" dirty="0">
                <a:ln>
                  <a:noFill/>
                </a:ln>
                <a:solidFill>
                  <a:srgbClr val="292934"/>
                </a:solidFill>
                <a:effectLst/>
                <a:uLnTx/>
                <a:uFillTx/>
                <a:latin typeface="Roboto"/>
                <a:ea typeface="Roboto"/>
                <a:cs typeface="DejaVu Sans"/>
              </a:rPr>
              <a:t> promuove:</a:t>
            </a:r>
            <a:endParaRPr kumimoji="0" lang="it-IT" sz="2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99"/>
              </a:spcBef>
              <a:spcAft>
                <a:spcPts val="0"/>
              </a:spcAft>
              <a:buClr>
                <a:srgbClr val="93A299"/>
              </a:buClr>
              <a:buSzPct val="85000"/>
              <a:buFont typeface="Arial"/>
              <a:buChar char="•"/>
              <a:tabLst/>
              <a:defRPr/>
            </a:pPr>
            <a:r>
              <a:rPr kumimoji="0" lang="it-IT" sz="2500" b="0" i="0" u="none" strike="noStrike" kern="1200" cap="none" spc="-1" normalizeH="0" baseline="0" noProof="0" dirty="0">
                <a:ln>
                  <a:noFill/>
                </a:ln>
                <a:solidFill>
                  <a:srgbClr val="292934"/>
                </a:solidFill>
                <a:effectLst/>
                <a:uLnTx/>
                <a:uFillTx/>
                <a:latin typeface="Roboto"/>
                <a:ea typeface="Roboto"/>
                <a:cs typeface="DejaVu Sans"/>
              </a:rPr>
              <a:t>Un utilizzo più efficace dell’Open Source all’interno dell’organizzazione</a:t>
            </a:r>
          </a:p>
          <a:p>
            <a:pPr marL="457200" marR="0" lvl="1" indent="-189720" algn="l" defTabSz="457200" rtl="0" eaLnBrk="1" fontAlgn="auto" latinLnBrk="0" hangingPunct="1">
              <a:lnSpc>
                <a:spcPct val="100000"/>
              </a:lnSpc>
              <a:spcBef>
                <a:spcPts val="499"/>
              </a:spcBef>
              <a:spcAft>
                <a:spcPts val="0"/>
              </a:spcAft>
              <a:buClr>
                <a:srgbClr val="93A299"/>
              </a:buClr>
              <a:buSzPct val="85000"/>
              <a:buFont typeface="Arial"/>
              <a:buChar char="•"/>
              <a:tabLst/>
              <a:defRPr/>
            </a:pPr>
            <a:r>
              <a:rPr kumimoji="0" lang="it-IT" sz="2500" b="0" i="0" u="none" strike="noStrike" kern="1200" cap="none" spc="-1" normalizeH="0" baseline="0" noProof="0" dirty="0">
                <a:ln>
                  <a:noFill/>
                </a:ln>
                <a:solidFill>
                  <a:srgbClr val="292934"/>
                </a:solidFill>
                <a:effectLst/>
                <a:uLnTx/>
                <a:uFillTx/>
                <a:latin typeface="Roboto"/>
                <a:ea typeface="Roboto"/>
                <a:cs typeface="DejaVu Sans"/>
              </a:rPr>
              <a:t>Relazioni migliori con la community e le organizzazioni Open Source</a:t>
            </a:r>
            <a:endParaRPr kumimoji="0" lang="it-IT" sz="25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100000"/>
              </a:lnSpc>
              <a:spcBef>
                <a:spcPts val="400"/>
              </a:spcBef>
              <a:spcAft>
                <a:spcPts val="0"/>
              </a:spcAft>
              <a:buClrTx/>
              <a:buSzTx/>
              <a:buFontTx/>
              <a:buNone/>
              <a:tabLst/>
              <a:defRPr/>
            </a:pPr>
            <a:endParaRPr kumimoji="0" lang="it-IT" sz="25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8455067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Stabilire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relazioni</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con la community</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380" b="0" i="0" u="none" strike="noStrike" kern="1200" cap="none" spc="-1" normalizeH="0" baseline="0" noProof="0" dirty="0">
                <a:ln>
                  <a:noFill/>
                </a:ln>
                <a:effectLst/>
                <a:uLnTx/>
                <a:uFillTx/>
                <a:latin typeface="Roboto"/>
                <a:ea typeface="Roboto"/>
                <a:cs typeface="DejaVu Sans"/>
              </a:rPr>
              <a:t>Se un’organizzazione utilizza l’Open Source in un prodotto commerciale, la cosa migliore da fare è quella di creare e mantenere buoni rapporti con la community – in particolare, con le </a:t>
            </a:r>
            <a:r>
              <a:rPr kumimoji="0" lang="it-IT" sz="2380" b="0" i="0" u="none" strike="noStrike" kern="1200" cap="none" spc="-1" normalizeH="0" baseline="0" noProof="0" dirty="0" err="1">
                <a:ln>
                  <a:noFill/>
                </a:ln>
                <a:effectLst/>
                <a:uLnTx/>
                <a:uFillTx/>
                <a:latin typeface="Roboto"/>
                <a:ea typeface="Roboto"/>
                <a:cs typeface="DejaVu Sans"/>
              </a:rPr>
              <a:t>communities</a:t>
            </a:r>
            <a:r>
              <a:rPr kumimoji="0" lang="it-IT" sz="2380" b="0" i="0" u="none" strike="noStrike" kern="1200" cap="none" spc="-1" normalizeH="0" baseline="0" noProof="0" dirty="0">
                <a:ln>
                  <a:noFill/>
                </a:ln>
                <a:effectLst/>
                <a:uLnTx/>
                <a:uFillTx/>
                <a:latin typeface="Roboto"/>
                <a:ea typeface="Roboto"/>
                <a:cs typeface="DejaVu Sans"/>
              </a:rPr>
              <a:t> che si occupano dei progetti Open Source che l’organizzazione usa ed inserisce nei propri prodotti commerciali</a:t>
            </a:r>
            <a:r>
              <a:rPr kumimoji="0" lang="it-IT" sz="2380" b="0" i="0" u="none" strike="noStrike" kern="1200" cap="none" spc="-1" normalizeH="0" baseline="0" noProof="0" dirty="0">
                <a:ln>
                  <a:noFill/>
                </a:ln>
                <a:solidFill>
                  <a:srgbClr val="292934"/>
                </a:solidFill>
                <a:effectLst/>
                <a:uLnTx/>
                <a:uFillTx/>
                <a:latin typeface="Roboto"/>
                <a:ea typeface="Roboto"/>
                <a:cs typeface="DejaVu Sans"/>
              </a:rPr>
              <a:t>. </a:t>
            </a:r>
            <a:endParaRPr kumimoji="0" lang="it-IT" sz="238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80000"/>
              </a:lnSpc>
              <a:spcBef>
                <a:spcPts val="476"/>
              </a:spcBef>
              <a:spcAft>
                <a:spcPts val="0"/>
              </a:spcAft>
              <a:buClrTx/>
              <a:buSzTx/>
              <a:buFontTx/>
              <a:buNone/>
              <a:tabLst/>
              <a:defRPr/>
            </a:pPr>
            <a:endParaRPr kumimoji="0" lang="it-IT" sz="238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80000"/>
              </a:lnSpc>
              <a:spcBef>
                <a:spcPts val="476"/>
              </a:spcBef>
              <a:spcAft>
                <a:spcPts val="0"/>
              </a:spcAft>
              <a:buClrTx/>
              <a:buSzTx/>
              <a:buFontTx/>
              <a:buNone/>
              <a:tabLst/>
              <a:defRPr/>
            </a:pPr>
            <a:endParaRPr kumimoji="0" lang="it-IT" sz="238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80000"/>
              </a:lnSpc>
              <a:spcBef>
                <a:spcPts val="476"/>
              </a:spcBef>
              <a:spcAft>
                <a:spcPts val="0"/>
              </a:spcAft>
              <a:buClrTx/>
              <a:buSzTx/>
              <a:buFontTx/>
              <a:buNone/>
              <a:tabLst/>
              <a:defRPr/>
            </a:pPr>
            <a:endParaRPr kumimoji="0" lang="it-IT" sz="238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1" name="CustomShape 3"/>
          <p:cNvSpPr/>
          <p:nvPr/>
        </p:nvSpPr>
        <p:spPr>
          <a:xfrm>
            <a:off x="6197760" y="1673280"/>
            <a:ext cx="5384160" cy="47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350" b="0" i="0" u="none" strike="noStrike" kern="1200" cap="none" spc="-1" normalizeH="0" baseline="0" noProof="0" dirty="0">
                <a:ln>
                  <a:noFill/>
                </a:ln>
                <a:effectLst/>
                <a:uLnTx/>
                <a:uFillTx/>
                <a:latin typeface="Roboto"/>
                <a:ea typeface="Roboto"/>
                <a:cs typeface="DejaVu Sans"/>
              </a:rPr>
              <a:t>Inoltre, mantenere buoni rapporti con la community può essere utile per ricevere suggerimenti sul modo migliore per essere </a:t>
            </a:r>
            <a:r>
              <a:rPr kumimoji="0" lang="it-IT" sz="2350" b="0" i="0" u="none" strike="noStrike" kern="1200" cap="none" spc="-1" normalizeH="0" baseline="0" noProof="0" dirty="0" err="1">
                <a:ln>
                  <a:noFill/>
                </a:ln>
                <a:effectLst/>
                <a:uLnTx/>
                <a:uFillTx/>
                <a:latin typeface="Roboto"/>
                <a:ea typeface="Roboto"/>
                <a:cs typeface="DejaVu Sans"/>
              </a:rPr>
              <a:t>compliant</a:t>
            </a:r>
            <a:r>
              <a:rPr kumimoji="0" lang="it-IT" sz="2350" b="0" i="0" u="none" strike="noStrike" kern="1200" cap="none" spc="-1" normalizeH="0" baseline="0" noProof="0" dirty="0">
                <a:ln>
                  <a:noFill/>
                </a:ln>
                <a:effectLst/>
                <a:uLnTx/>
                <a:uFillTx/>
                <a:latin typeface="Roboto"/>
                <a:ea typeface="Roboto"/>
                <a:cs typeface="DejaVu Sans"/>
              </a:rPr>
              <a:t> e per ricevere aiuto se si verifica una </a:t>
            </a:r>
            <a:r>
              <a:rPr lang="it-IT" sz="2350" spc="-1" dirty="0" err="1">
                <a:latin typeface="Roboto"/>
                <a:ea typeface="Roboto"/>
                <a:cs typeface="DejaVu Sans"/>
              </a:rPr>
              <a:t>issue</a:t>
            </a:r>
            <a:r>
              <a:rPr kumimoji="0" lang="it-IT" sz="2350" b="0" i="0" u="none" strike="noStrike" kern="1200" cap="none" spc="-1" normalizeH="0" baseline="0" noProof="0" dirty="0">
                <a:ln>
                  <a:noFill/>
                </a:ln>
                <a:effectLst/>
                <a:uLnTx/>
                <a:uFillTx/>
                <a:latin typeface="Roboto"/>
                <a:ea typeface="Roboto"/>
                <a:cs typeface="DejaVu Sans"/>
              </a:rPr>
              <a:t> di compliance.</a:t>
            </a:r>
          </a:p>
          <a:p>
            <a:pPr marL="0" marR="0" lvl="0" indent="0" algn="l" defTabSz="457200" rtl="0" eaLnBrk="1" fontAlgn="auto" latinLnBrk="0" hangingPunct="1">
              <a:lnSpc>
                <a:spcPct val="80000"/>
              </a:lnSpc>
              <a:spcBef>
                <a:spcPts val="476"/>
              </a:spcBef>
              <a:spcAft>
                <a:spcPts val="0"/>
              </a:spcAft>
              <a:buClrTx/>
              <a:buSzTx/>
              <a:buFontTx/>
              <a:buNone/>
              <a:tabLst/>
              <a:defRPr/>
            </a:pPr>
            <a:endParaRPr kumimoji="0" lang="it-IT" sz="2380" b="0" i="0" u="none" strike="noStrike" kern="1200" cap="none" spc="-1" normalizeH="0" baseline="0" noProof="0" dirty="0">
              <a:ln>
                <a:noFill/>
              </a:ln>
              <a:effectLst/>
              <a:uLnTx/>
              <a:uFillTx/>
              <a:latin typeface="Arial"/>
              <a:ea typeface="DejaVu Sans"/>
              <a:cs typeface="DejaVu Sans"/>
            </a:endParaRPr>
          </a:p>
          <a:p>
            <a:pPr marL="0" marR="0" lvl="0" indent="0" algn="l" defTabSz="457200" rtl="0" eaLnBrk="1" fontAlgn="auto" latinLnBrk="0" hangingPunct="1">
              <a:lnSpc>
                <a:spcPct val="80000"/>
              </a:lnSpc>
              <a:spcBef>
                <a:spcPts val="476"/>
              </a:spcBef>
              <a:spcAft>
                <a:spcPts val="0"/>
              </a:spcAft>
              <a:buClrTx/>
              <a:buSzTx/>
              <a:buFontTx/>
              <a:buNone/>
              <a:tabLst/>
              <a:defRPr/>
            </a:pPr>
            <a:r>
              <a:rPr lang="it-IT" sz="2350" spc="-1" dirty="0">
                <a:latin typeface="Roboto"/>
              </a:rPr>
              <a:t>Mantenere buoni rapporti con le software communities</a:t>
            </a:r>
            <a:r>
              <a:rPr kumimoji="0" lang="it-IT" sz="2350" b="0" i="0" u="none" strike="noStrike" kern="1200" cap="none" spc="-1" normalizeH="0" baseline="0" noProof="0" dirty="0">
                <a:ln>
                  <a:noFill/>
                </a:ln>
                <a:effectLst/>
                <a:uLnTx/>
                <a:uFillTx/>
                <a:latin typeface="Arial"/>
                <a:ea typeface="DejaVu Sans"/>
                <a:cs typeface="DejaVu Sans"/>
              </a:rPr>
              <a:t> </a:t>
            </a:r>
            <a:r>
              <a:rPr kumimoji="0" lang="it-IT" sz="2350" b="0" i="0" u="none" strike="noStrike" kern="1200" cap="none" spc="-1" normalizeH="0" baseline="0" noProof="0" dirty="0">
                <a:ln>
                  <a:noFill/>
                </a:ln>
                <a:effectLst/>
                <a:uLnTx/>
                <a:uFillTx/>
                <a:latin typeface="Roboto"/>
                <a:ea typeface="Roboto"/>
                <a:cs typeface="DejaVu Sans"/>
              </a:rPr>
              <a:t>può essere utile per due motivi: ricevere </a:t>
            </a:r>
            <a:r>
              <a:rPr kumimoji="0" lang="it-IT" sz="2350" b="0" i="0" u="none" strike="noStrike" kern="1200" cap="none" spc="-1" normalizeH="0" baseline="0" noProof="0" dirty="0" err="1">
                <a:ln>
                  <a:noFill/>
                </a:ln>
                <a:effectLst/>
                <a:uLnTx/>
                <a:uFillTx/>
                <a:latin typeface="Roboto"/>
                <a:ea typeface="Roboto"/>
                <a:cs typeface="DejaVu Sans"/>
              </a:rPr>
              <a:t>improvements</a:t>
            </a:r>
            <a:r>
              <a:rPr kumimoji="0" lang="it-IT" sz="2350" b="0" i="0" u="none" strike="noStrike" kern="1200" cap="none" spc="-1" normalizeH="0" baseline="0" noProof="0" dirty="0">
                <a:ln>
                  <a:noFill/>
                </a:ln>
                <a:effectLst/>
                <a:uLnTx/>
                <a:uFillTx/>
                <a:latin typeface="Roboto"/>
                <a:ea typeface="Roboto"/>
                <a:cs typeface="DejaVu Sans"/>
              </a:rPr>
              <a:t> (</a:t>
            </a:r>
            <a:r>
              <a:rPr kumimoji="0" lang="it-IT" sz="2350" b="0" i="0" u="none" strike="noStrike" kern="1200" cap="none" spc="-1" normalizeH="0" baseline="0" noProof="0" dirty="0" err="1">
                <a:ln>
                  <a:noFill/>
                </a:ln>
                <a:effectLst/>
                <a:uLnTx/>
                <a:uFillTx/>
                <a:latin typeface="Roboto"/>
                <a:ea typeface="Roboto"/>
                <a:cs typeface="DejaVu Sans"/>
              </a:rPr>
              <a:t>upstreaming</a:t>
            </a:r>
            <a:r>
              <a:rPr kumimoji="0" lang="it-IT" sz="2350" b="0" i="0" u="none" strike="noStrike" kern="1200" cap="none" spc="-1" normalizeH="0" baseline="0" noProof="0" dirty="0">
                <a:ln>
                  <a:noFill/>
                </a:ln>
                <a:effectLst/>
                <a:uLnTx/>
                <a:uFillTx/>
                <a:latin typeface="Roboto"/>
                <a:ea typeface="Roboto"/>
                <a:cs typeface="DejaVu Sans"/>
              </a:rPr>
              <a:t> </a:t>
            </a:r>
            <a:r>
              <a:rPr kumimoji="0" lang="it-IT" sz="2350" b="0" i="0" u="none" strike="noStrike" kern="1200" cap="none" spc="-1" normalizeH="0" baseline="0" noProof="0" dirty="0" err="1">
                <a:ln>
                  <a:noFill/>
                </a:ln>
                <a:effectLst/>
                <a:uLnTx/>
                <a:uFillTx/>
                <a:latin typeface="Roboto"/>
                <a:ea typeface="Roboto"/>
                <a:cs typeface="DejaVu Sans"/>
              </a:rPr>
              <a:t>improvements</a:t>
            </a:r>
            <a:r>
              <a:rPr kumimoji="0" lang="it-IT" sz="2350" b="0" i="0" u="none" strike="noStrike" kern="1200" cap="none" spc="-1" normalizeH="0" baseline="0" noProof="0" dirty="0">
                <a:ln>
                  <a:noFill/>
                </a:ln>
                <a:effectLst/>
                <a:uLnTx/>
                <a:uFillTx/>
                <a:latin typeface="Roboto"/>
                <a:ea typeface="Roboto"/>
                <a:cs typeface="DejaVu Sans"/>
              </a:rPr>
              <a:t>) ed avere supporto dagli sviluppatori</a:t>
            </a:r>
            <a:endParaRPr kumimoji="0" lang="it-IT" sz="2350" b="0" i="0" u="none" strike="noStrike" kern="1200" cap="none" spc="-1" normalizeH="0" baseline="0" noProof="0" dirty="0">
              <a:ln>
                <a:noFill/>
              </a:ln>
              <a:effectLst/>
              <a:uLnTx/>
              <a:uFillTx/>
              <a:latin typeface="Arial"/>
              <a:ea typeface="DejaVu Sans"/>
              <a:cs typeface="DejaVu Sans"/>
            </a:endParaRPr>
          </a:p>
          <a:p>
            <a:pPr marL="182880" marR="0" lvl="0" indent="-181610" algn="l" defTabSz="457200" rtl="0" eaLnBrk="1" fontAlgn="auto" latinLnBrk="0" hangingPunct="1">
              <a:lnSpc>
                <a:spcPct val="80000"/>
              </a:lnSpc>
              <a:spcBef>
                <a:spcPts val="476"/>
              </a:spcBef>
              <a:spcAft>
                <a:spcPts val="0"/>
              </a:spcAft>
              <a:buClrTx/>
              <a:buSzTx/>
              <a:buFontTx/>
              <a:buNone/>
              <a:tabLst/>
              <a:defRPr/>
            </a:pPr>
            <a:endParaRPr lang="it-IT" sz="238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2053116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Verifica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le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tue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conoscenze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Symbo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Quali tipi di insidie possono capitare relativamente alla Open Source </a:t>
            </a:r>
            <a:r>
              <a:rPr kumimoji="0" lang="it-IT" sz="28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800" b="0" i="0" u="none" strike="noStrike" kern="1200" cap="none" spc="-1" normalizeH="0" baseline="0" noProof="0" dirty="0">
                <a:ln>
                  <a:noFill/>
                </a:ln>
                <a:solidFill>
                  <a:srgbClr val="292934"/>
                </a:solidFill>
                <a:effectLst/>
                <a:uLnTx/>
                <a:uFillTx/>
                <a:latin typeface="Roboto"/>
                <a:ea typeface="Roboto"/>
                <a:cs typeface="DejaVu Sans"/>
              </a:rPr>
              <a:t>? </a:t>
            </a:r>
            <a:endParaRPr kumimoji="0" lang="it-IT" sz="28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Fai un esempio di violazione della proprietà intellettuale</a:t>
            </a: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Fai un esempio di violazione della licenze.</a:t>
            </a:r>
            <a:endParaRPr kumimoji="0" lang="it-IT" sz="28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Fai un esempio di violazione del processo di </a:t>
            </a:r>
            <a:r>
              <a:rPr kumimoji="0" lang="it-IT" sz="28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800" b="0" i="0" u="none" strike="noStrike" kern="1200" cap="none" spc="-1" normalizeH="0" baseline="0" noProof="0" dirty="0">
                <a:ln>
                  <a:noFill/>
                </a:ln>
                <a:solidFill>
                  <a:srgbClr val="292934"/>
                </a:solidFill>
                <a:effectLst/>
                <a:uLnTx/>
                <a:uFillTx/>
                <a:latin typeface="Roboto"/>
                <a:ea typeface="Roboto"/>
                <a:cs typeface="DejaVu Sans"/>
              </a:rPr>
              <a:t>.</a:t>
            </a:r>
            <a:endParaRPr kumimoji="0" lang="it-IT" sz="28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Quali sono i benefici che derivano dal dare priorità alla </a:t>
            </a:r>
            <a:r>
              <a:rPr kumimoji="0" lang="it-IT" sz="28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800" b="0" i="0" u="none" strike="noStrike" kern="1200" cap="none" spc="-1" normalizeH="0" baseline="0" noProof="0" dirty="0">
                <a:ln>
                  <a:noFill/>
                </a:ln>
                <a:solidFill>
                  <a:srgbClr val="292934"/>
                </a:solidFill>
                <a:effectLst/>
                <a:uLnTx/>
                <a:uFillTx/>
                <a:latin typeface="Roboto"/>
                <a:ea typeface="Roboto"/>
                <a:cs typeface="DejaVu Sans"/>
              </a:rPr>
              <a:t>?</a:t>
            </a: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Quali sono i benefici che derivano dal mantenere buoni rapporti con la community?</a:t>
            </a:r>
            <a:endParaRPr kumimoji="0" lang="it-IT" sz="2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0221411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 normalizeH="0" baseline="0" noProof="0" dirty="0">
                <a:ln>
                  <a:noFill/>
                </a:ln>
                <a:solidFill>
                  <a:srgbClr val="F3F2DC"/>
                </a:solidFill>
                <a:effectLst/>
                <a:uLnTx/>
                <a:uFillTx/>
                <a:latin typeface="Roboto"/>
                <a:ea typeface="Roboto"/>
                <a:cs typeface="DejaVu Sans"/>
              </a:rPr>
              <a:t>CAPITOLO 8</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Linee Guida per lo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sviluppatore</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8755646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Linee Guida per lo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sviluppatore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182880" marR="0" lvl="0" indent="-181610" algn="l" defTabSz="457200" rtl="0" eaLnBrk="1" fontAlgn="auto" latinLnBrk="0" hangingPunct="1">
              <a:lnSpc>
                <a:spcPct val="90000"/>
              </a:lnSpc>
              <a:spcBef>
                <a:spcPts val="0"/>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Selezionare codice di alta qualità, ben supportato dalla community Open Source </a:t>
            </a:r>
            <a:endParaRPr lang="en-US"/>
          </a:p>
          <a:p>
            <a:pPr marL="182880" marR="0" lvl="0" indent="-181610" algn="l" defTabSz="457200" rtl="0" eaLnBrk="1" fontAlgn="auto" latinLnBrk="0" hangingPunct="1">
              <a:lnSpc>
                <a:spcPct val="90000"/>
              </a:lnSpc>
              <a:spcBef>
                <a:spcPts val="0"/>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Cercare una guida</a:t>
            </a:r>
            <a:endParaRPr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40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Richiedere approvazione formale per ogni componente Open Source che si sta utilizzando</a:t>
            </a:r>
            <a:endParaRPr lang="it-IT" sz="2000" b="0" i="0" u="none" strike="noStrike" kern="1200" cap="none" spc="-1" normalizeH="0" baseline="0" noProof="0" dirty="0">
              <a:ln>
                <a:noFill/>
              </a:ln>
              <a:solidFill>
                <a:srgbClr val="292934"/>
              </a:solidFill>
              <a:effectLst/>
              <a:uLnTx/>
              <a:uFillTx/>
              <a:latin typeface="Roboto"/>
              <a:ea typeface="Roboto"/>
              <a:cs typeface="DejaVu Sans"/>
            </a:endParaRPr>
          </a:p>
          <a:p>
            <a:pPr marL="457200" marR="0" lvl="1" indent="-189230" algn="l" defTabSz="457200" rtl="0" eaLnBrk="1" fontAlgn="auto" latinLnBrk="0" hangingPunct="1">
              <a:lnSpc>
                <a:spcPct val="90000"/>
              </a:lnSpc>
              <a:spcBef>
                <a:spcPts val="40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Non controllare il codice non revisionato </a:t>
            </a:r>
            <a:endParaRPr lang="it-IT" sz="2000" b="0" i="0" u="none" strike="noStrike" kern="1200" cap="none" spc="-1" normalizeH="0" baseline="0" noProof="0" dirty="0">
              <a:ln>
                <a:noFill/>
              </a:ln>
              <a:solidFill>
                <a:srgbClr val="292934"/>
              </a:solidFill>
              <a:effectLst/>
              <a:uLnTx/>
              <a:uFillTx/>
              <a:latin typeface="Roboto"/>
              <a:ea typeface="Roboto"/>
              <a:cs typeface="DejaVu Sans"/>
            </a:endParaRPr>
          </a:p>
          <a:p>
            <a:pPr lvl="1" indent="-189230" defTabSz="457200">
              <a:lnSpc>
                <a:spcPct val="90000"/>
              </a:lnSpc>
              <a:spcBef>
                <a:spcPts val="400"/>
              </a:spcBef>
              <a:buClr>
                <a:srgbClr val="93A299"/>
              </a:buClr>
              <a:buSzPct val="85000"/>
              <a:buFont typeface="Arial"/>
              <a:buChar char="•"/>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Richiedere approvazione formale per </a:t>
            </a:r>
            <a:r>
              <a:rPr lang="it-IT" sz="2000" spc="-1" dirty="0">
                <a:solidFill>
                  <a:srgbClr val="292934"/>
                </a:solidFill>
                <a:latin typeface="Roboto"/>
                <a:ea typeface="Roboto"/>
                <a:cs typeface="DejaVu Sans"/>
              </a:rPr>
              <a:t>contribuire a progetti </a:t>
            </a:r>
            <a:r>
              <a:rPr kumimoji="0" lang="it-IT" sz="2000" b="0" i="0" u="none" strike="noStrike" kern="1200" cap="none" spc="-1" normalizeH="0" baseline="0" noProof="0" dirty="0">
                <a:ln>
                  <a:noFill/>
                </a:ln>
                <a:solidFill>
                  <a:srgbClr val="292934"/>
                </a:solidFill>
                <a:effectLst/>
                <a:uLnTx/>
                <a:uFillTx/>
                <a:latin typeface="Roboto"/>
                <a:ea typeface="Roboto"/>
                <a:cs typeface="DejaVu Sans"/>
              </a:rPr>
              <a:t>Open Source </a:t>
            </a:r>
            <a:r>
              <a:rPr lang="it-IT" sz="2000" spc="-1" dirty="0">
                <a:solidFill>
                  <a:srgbClr val="292934"/>
                </a:solidFill>
                <a:latin typeface="Roboto"/>
                <a:ea typeface="Roboto"/>
                <a:cs typeface="DejaVu Sans"/>
              </a:rPr>
              <a:t>esterni</a:t>
            </a:r>
            <a:endParaRPr lang="it-IT" sz="20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1610" algn="l" defTabSz="457200" rtl="0" eaLnBrk="1" fontAlgn="auto" latinLnBrk="0" hangingPunct="1">
              <a:lnSpc>
                <a:spcPct val="90000"/>
              </a:lnSpc>
              <a:spcBef>
                <a:spcPts val="479"/>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Preservare le informazioni di licenza esistenti</a:t>
            </a:r>
            <a:endParaRPr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400"/>
              </a:spcBef>
              <a:spcAft>
                <a:spcPts val="0"/>
              </a:spcAft>
              <a:buClr>
                <a:srgbClr val="93A299"/>
              </a:buClr>
              <a:buSzPct val="85000"/>
              <a:buFont typeface="Arial"/>
              <a:buChar char="•"/>
              <a:tabLst/>
              <a:defRPr/>
            </a:pPr>
            <a:r>
              <a:rPr lang="it-IT" sz="2000" spc="-1" dirty="0">
                <a:solidFill>
                  <a:srgbClr val="292934"/>
                </a:solidFill>
                <a:latin typeface="Roboto"/>
              </a:rPr>
              <a:t>Non rimuovere o alterare in alcun modo i copyright esistenti delle licenze Open Source o altre informazioni sulla licenza da qualsiasi componente Open Source che utilizzi. Tutte le informazioni sul copyright e sulla licenza devono rimanere intatte in tutti i componenti Open Source</a:t>
            </a:r>
            <a:endParaRPr lang="en-US" sz="2000" spc="-1" dirty="0">
              <a:solidFill>
                <a:srgbClr val="292934"/>
              </a:solidFill>
              <a:latin typeface="Roboto"/>
            </a:endParaRPr>
          </a:p>
          <a:p>
            <a:pPr marL="457200" marR="0" lvl="1" indent="-189230" algn="l" defTabSz="457200" rtl="0" eaLnBrk="1" fontAlgn="auto" latinLnBrk="0" hangingPunct="1">
              <a:lnSpc>
                <a:spcPct val="90000"/>
              </a:lnSpc>
              <a:spcBef>
                <a:spcPts val="40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Non rinominare le componenti Open Source a meno che non sia richiesto nella licenza (es: richiedere </a:t>
            </a:r>
            <a:r>
              <a:rPr kumimoji="0" lang="it-IT" sz="2000" b="0" i="0" u="none" strike="noStrike" kern="1200" cap="none" spc="-1" normalizeH="0" baseline="0" noProof="0" dirty="0" err="1">
                <a:ln>
                  <a:noFill/>
                </a:ln>
                <a:solidFill>
                  <a:srgbClr val="292934"/>
                </a:solidFill>
                <a:effectLst/>
                <a:uLnTx/>
                <a:uFillTx/>
                <a:latin typeface="Roboto"/>
                <a:ea typeface="Roboto"/>
                <a:cs typeface="DejaVu Sans"/>
              </a:rPr>
              <a:t>renaming</a:t>
            </a:r>
            <a:r>
              <a:rPr kumimoji="0" lang="it-IT" sz="2000" b="0" i="0" u="none" strike="noStrike" kern="1200" cap="none" spc="-1" normalizeH="0" baseline="0" noProof="0" dirty="0">
                <a:ln>
                  <a:noFill/>
                </a:ln>
                <a:solidFill>
                  <a:srgbClr val="292934"/>
                </a:solidFill>
                <a:effectLst/>
                <a:uLnTx/>
                <a:uFillTx/>
                <a:latin typeface="Roboto"/>
                <a:ea typeface="Roboto"/>
                <a:cs typeface="DejaVu Sans"/>
              </a:rPr>
              <a:t> delle versioni modificate)</a:t>
            </a:r>
            <a:endParaRPr lang="it-IT" sz="2000" b="0" i="0" u="none" strike="noStrike" kern="1200" cap="none" spc="-1" normalizeH="0" baseline="0" noProof="0" dirty="0">
              <a:ln>
                <a:noFill/>
              </a:ln>
              <a:solidFill>
                <a:srgbClr val="292934"/>
              </a:solidFill>
              <a:effectLst/>
              <a:uLnTx/>
              <a:uFillTx/>
              <a:latin typeface="Roboto"/>
              <a:ea typeface="Roboto"/>
              <a:cs typeface="DejaVu Sans"/>
            </a:endParaRPr>
          </a:p>
          <a:p>
            <a:pPr marL="182880" marR="0" lvl="0" indent="-181610" algn="l" defTabSz="457200" rtl="0" eaLnBrk="1" fontAlgn="auto" latinLnBrk="0" hangingPunct="1">
              <a:lnSpc>
                <a:spcPct val="90000"/>
              </a:lnSpc>
              <a:spcBef>
                <a:spcPts val="479"/>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Acquisire e conservare le informazioni sul progetto Open Source che sono necessarie per il processo di revisione</a:t>
            </a:r>
            <a:endParaRPr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1610" algn="l" defTabSz="457200" rtl="0" eaLnBrk="1" fontAlgn="auto" latinLnBrk="0" hangingPunct="1">
              <a:lnSpc>
                <a:spcPct val="90000"/>
              </a:lnSpc>
              <a:spcBef>
                <a:spcPts val="479"/>
              </a:spcBef>
              <a:spcAft>
                <a:spcPts val="0"/>
              </a:spcAft>
              <a:buClrTx/>
              <a:buSzTx/>
              <a:buFontTx/>
              <a:buNone/>
              <a:tabLst/>
              <a:defRPr/>
            </a:pPr>
            <a:endParaRPr lang="it-IT" sz="24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785659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a:solidFill>
                  <a:srgbClr val="D2533C"/>
                </a:solidFill>
                <a:uFillTx/>
                <a:latin typeface="Roboto" pitchFamily="18"/>
                <a:ea typeface="Roboto" pitchFamily="2"/>
                <a:cs typeface="DejaVu Sans" pitchFamily="2"/>
              </a:rPr>
              <a:t>Concetti di Brevetto nel Software</a:t>
            </a:r>
          </a:p>
        </p:txBody>
      </p:sp>
      <p:sp>
        <p:nvSpPr>
          <p:cNvPr id="3" name="CustomShape 2"/>
          <p:cNvSpPr/>
          <p:nvPr/>
        </p:nvSpPr>
        <p:spPr>
          <a:xfrm>
            <a:off x="527188" y="1523518"/>
            <a:ext cx="10972077" cy="4876202"/>
          </a:xfrm>
          <a:prstGeom prst="rect">
            <a:avLst/>
          </a:prstGeom>
          <a:noFill/>
          <a:ln cap="flat">
            <a:noFill/>
            <a:prstDash val="solid"/>
          </a:ln>
        </p:spPr>
        <p:txBody>
          <a:bodyPr vert="horz" wrap="square" lIns="90004" tIns="44997" rIns="90004" bIns="44997" anchor="t" anchorCtr="0" compatLnSpc="0">
            <a:noAutofit/>
          </a:bodyPr>
          <a:lstStyle/>
          <a:p>
            <a:pPr marL="182880" marR="0" lvl="0" indent="-182157"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a:solidFill>
                  <a:srgbClr val="292934"/>
                </a:solidFill>
                <a:uFillTx/>
                <a:latin typeface="Roboto" pitchFamily="18"/>
                <a:ea typeface="Roboto" pitchFamily="2"/>
                <a:cs typeface="DejaVu Sans" pitchFamily="2"/>
              </a:rPr>
              <a:t>I brevetti proteggono la funzionalità – questo può includere una metodologia di funzionamento, come un programma per computer</a:t>
            </a:r>
          </a:p>
          <a:p>
            <a:pPr marL="457200" marR="0" lvl="1" indent="-189719"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a:solidFill>
                  <a:srgbClr val="292934"/>
                </a:solidFill>
                <a:uFillTx/>
                <a:latin typeface="Roboto" pitchFamily="18"/>
                <a:ea typeface="Roboto" pitchFamily="2"/>
                <a:cs typeface="DejaVu Sans" pitchFamily="2"/>
              </a:rPr>
              <a:t>Non protegge idee astratte o leggi di natura.</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a:solidFill>
                  <a:srgbClr val="292934"/>
                </a:solidFill>
                <a:uFillTx/>
                <a:latin typeface="Roboto" pitchFamily="18"/>
                <a:ea typeface="Roboto" pitchFamily="2"/>
                <a:cs typeface="DejaVu Sans" pitchFamily="2"/>
              </a:rPr>
              <a:t>Una domanda di brevetto deve essere presentata in una specifica giurisdizione al fine di ottenere un brevetto in quel paese. Se un brevetto viene concesso, il possessore ha il diritto di impedire a chiunque di esercitare quella funzionalità. </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a:solidFill>
                  <a:srgbClr val="292934"/>
                </a:solidFill>
                <a:uFillTx/>
                <a:latin typeface="Roboto" pitchFamily="18"/>
                <a:ea typeface="Roboto" pitchFamily="2"/>
                <a:cs typeface="DejaVu Sans" pitchFamily="2"/>
              </a:rPr>
              <a:t>Altre parti che desiderano utilizzare la tecnologia possono richiedere una licenza di brevetto (che può concedere diritti di utilizzo, produzione, vendita, offerta per vendita e importazione della tecnologia)</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a:solidFill>
                  <a:srgbClr val="292934"/>
                </a:solidFill>
                <a:uFillTx/>
                <a:latin typeface="Roboto" pitchFamily="18"/>
                <a:ea typeface="Roboto" pitchFamily="2"/>
                <a:cs typeface="DejaVu Sans" pitchFamily="2"/>
              </a:rPr>
              <a:t>La violazione può verificarsi anche se altre parti creano autonomamente la stessa invenzione.</a:t>
            </a:r>
          </a:p>
        </p:txBody>
      </p:sp>
    </p:spTree>
    <p:extLst>
      <p:ext uri="{BB962C8B-B14F-4D97-AF65-F5344CB8AC3E}">
        <p14:creationId xmlns:p14="http://schemas.microsoft.com/office/powerpoint/2010/main" val="15541356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837882"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Anticipare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requisiti</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del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processo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di Compliance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9" name="CustomShape 2"/>
          <p:cNvSpPr/>
          <p:nvPr/>
        </p:nvSpPr>
        <p:spPr>
          <a:xfrm>
            <a:off x="609480" y="1608120"/>
            <a:ext cx="10972080" cy="52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182880" marR="0" lvl="0" indent="-181610" algn="l" defTabSz="457200" rtl="0" eaLnBrk="1" fontAlgn="auto" latinLnBrk="0" hangingPunct="1">
              <a:lnSpc>
                <a:spcPct val="90000"/>
              </a:lnSpc>
              <a:spcBef>
                <a:spcPts val="0"/>
              </a:spcBef>
              <a:spcAft>
                <a:spcPts val="0"/>
              </a:spcAft>
              <a:buClr>
                <a:srgbClr val="93A299"/>
              </a:buClr>
              <a:buSzPct val="85000"/>
              <a:buFont typeface="Arial"/>
              <a:buChar char="•"/>
              <a:tabLst/>
              <a:defRPr/>
            </a:pP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Includere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il tempo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necessario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attuare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nei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piani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lavoro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quanto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stabilito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nella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policy Open Source </a:t>
            </a: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it-IT" sz="1800" b="0" i="0" u="none" strike="noStrike" kern="1200" cap="none" spc="-1" normalizeH="0" baseline="0" noProof="0" dirty="0">
                <a:ln>
                  <a:noFill/>
                </a:ln>
                <a:solidFill>
                  <a:srgbClr val="292934"/>
                </a:solidFill>
                <a:effectLst/>
                <a:uLnTx/>
                <a:uFillTx/>
                <a:latin typeface="Roboto"/>
                <a:ea typeface="Roboto"/>
                <a:cs typeface="DejaVu Sans"/>
              </a:rPr>
              <a:t>Seguire le linee guida per gli sviluppatori per l'utilizzo di software Open Source, in particolare incorporando o collegando il codice Open Source in codice sorgente proprietario o di terze parti o viceversa</a:t>
            </a:r>
            <a:endParaRPr lang="it-IT" sz="1800" b="0" i="0" u="none" strike="noStrike" kern="1200" cap="none" spc="-1" normalizeH="0" baseline="0" noProof="0" dirty="0">
              <a:ln>
                <a:noFill/>
              </a:ln>
              <a:solidFill>
                <a:srgbClr val="292934"/>
              </a:solidFill>
              <a:effectLst/>
              <a:uLnTx/>
              <a:uFillTx/>
              <a:latin typeface="Roboto"/>
              <a:ea typeface="Roboto"/>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Rivedere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architetture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ed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evitare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mettere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insieme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component con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licenze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tra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loro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incompatibili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a:t>
            </a:r>
            <a:endParaRPr lang="en-US" sz="1800" b="0" i="0" u="none" strike="noStrike" kern="1200" cap="none" spc="-1" normalizeH="0" baseline="0" noProof="0" dirty="0">
              <a:ln>
                <a:noFill/>
              </a:ln>
              <a:solidFill>
                <a:srgbClr val="292934"/>
              </a:solidFill>
              <a:effectLst/>
              <a:uLnTx/>
              <a:uFillTx/>
              <a:latin typeface="Roboto"/>
              <a:ea typeface="Roboto"/>
              <a:cs typeface="DejaVu Sans"/>
            </a:endParaRPr>
          </a:p>
          <a:p>
            <a:pPr marL="0" marR="0" lvl="0"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Effettuare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sempre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verifiche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compliance – per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ogni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prodotto</a:t>
            </a:r>
            <a:endParaRPr lang="en-US" sz="1800" b="0" i="0" u="none" strike="noStrike" kern="1200" cap="none" spc="-1" normalizeH="0" baseline="0" noProof="0" dirty="0">
              <a:ln>
                <a:noFill/>
              </a:ln>
              <a:solidFill>
                <a:srgbClr val="292934"/>
              </a:solidFill>
              <a:effectLst/>
              <a:uLnTx/>
              <a:uFillTx/>
              <a:latin typeface="Roboto"/>
              <a:ea typeface="Roboto"/>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la compliance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se è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approvato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l’utilizzo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una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per un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non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necessariamente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significa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stessa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sarà</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approvata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essere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utilizzara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in un secondo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endParaRPr lang="en-US" sz="1800" b="0" i="0" u="none" strike="noStrike" kern="1200" cap="none" spc="-1" normalizeH="0" baseline="0" noProof="0" dirty="0">
              <a:ln>
                <a:noFill/>
              </a:ln>
              <a:solidFill>
                <a:srgbClr val="292934"/>
              </a:solidFill>
              <a:effectLst/>
              <a:uLnTx/>
              <a:uFillTx/>
              <a:latin typeface="Roboto"/>
              <a:ea typeface="Roboto"/>
              <a:cs typeface="DejaVu Sans"/>
            </a:endParaRPr>
          </a:p>
          <a:p>
            <a:pPr marL="0" marR="0" lvl="0"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a:ln>
                  <a:noFill/>
                </a:ln>
                <a:solidFill>
                  <a:srgbClr val="292934"/>
                </a:solidFill>
                <a:effectLst/>
                <a:uLnTx/>
                <a:uFillTx/>
                <a:latin typeface="Roboto"/>
                <a:ea typeface="Roboto"/>
                <a:cs typeface="DejaVu Sans"/>
              </a:rPr>
              <a:t>E per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ogni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upgrade ad una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più</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della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a:t>
            </a: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Assicurare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ogni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della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stessa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sia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revisionata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ed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approvata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a:ln>
                  <a:noFill/>
                </a:ln>
                <a:solidFill>
                  <a:srgbClr val="292934"/>
                </a:solidFill>
                <a:effectLst/>
                <a:uLnTx/>
                <a:uFillTx/>
                <a:latin typeface="Roboto"/>
                <a:ea typeface="Roboto"/>
                <a:cs typeface="DejaVu Sans"/>
              </a:rPr>
              <a:t>Quando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effettua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l’upgrade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ad una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una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è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necessario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assicurarsi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lang="en-US" spc="-1" dirty="0">
                <a:solidFill>
                  <a:srgbClr val="292934"/>
                </a:solidFill>
                <a:latin typeface="Roboto"/>
                <a:ea typeface="Roboto"/>
                <a:cs typeface="DejaVu Sans"/>
              </a:rPr>
              <a:t>la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lang="en-US" spc="-1" dirty="0" err="1">
                <a:solidFill>
                  <a:srgbClr val="292934"/>
                </a:solidFill>
                <a:latin typeface="Roboto"/>
                <a:ea typeface="Roboto"/>
                <a:cs typeface="DejaVu Sans"/>
              </a:rPr>
              <a:t>nuova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abbia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stessa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della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vecchia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(è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possibile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durante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un upgrade di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vengano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apportate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modifiche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al licensing)</a:t>
            </a: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a:ln>
                  <a:noFill/>
                </a:ln>
                <a:solidFill>
                  <a:srgbClr val="292934"/>
                </a:solidFill>
                <a:effectLst/>
                <a:uLnTx/>
                <a:uFillTx/>
                <a:latin typeface="Roboto"/>
                <a:ea typeface="Roboto"/>
                <a:cs typeface="DejaVu Sans"/>
              </a:rPr>
              <a:t>Se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verifica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un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cambio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in un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progetto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assicurarsi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attività</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compliance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siano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aggiornate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non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crei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conflitti</a:t>
            </a: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1610" algn="l" defTabSz="457200" rtl="0" eaLnBrk="1" fontAlgn="auto" latinLnBrk="0" hangingPunct="1">
              <a:lnSpc>
                <a:spcPct val="90000"/>
              </a:lnSpc>
              <a:spcBef>
                <a:spcPts val="445"/>
              </a:spcBef>
              <a:spcAft>
                <a:spcPts val="0"/>
              </a:spcAft>
              <a:buClrTx/>
              <a:buSzTx/>
              <a:buFontTx/>
              <a:buNone/>
              <a:tabLst/>
              <a:defRPr/>
            </a:pP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4788081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a:ln>
                  <a:noFill/>
                </a:ln>
                <a:solidFill>
                  <a:srgbClr val="D2533C"/>
                </a:solidFill>
                <a:effectLst/>
                <a:uLnTx/>
                <a:uFillTx/>
                <a:latin typeface="Roboto"/>
                <a:ea typeface="Roboto"/>
                <a:cs typeface="DejaVu Sans"/>
              </a:rPr>
              <a:t>Applicare il </a:t>
            </a:r>
            <a:r>
              <a:rPr kumimoji="0" lang="en-US" sz="3600" b="0" i="0" u="none" strike="noStrike" kern="1200" cap="none" spc="-1" normalizeH="0" baseline="0" noProof="0" dirty="0" err="1">
                <a:ln>
                  <a:noFill/>
                </a:ln>
                <a:solidFill>
                  <a:srgbClr val="D2533C"/>
                </a:solidFill>
                <a:effectLst/>
                <a:uLnTx/>
                <a:uFillTx/>
                <a:latin typeface="Roboto"/>
                <a:ea typeface="Roboto"/>
                <a:cs typeface="DejaVu Sans"/>
              </a:rPr>
              <a:t>processo</a:t>
            </a:r>
            <a:r>
              <a:rPr kumimoji="0" lang="en-US" sz="3600" b="0" i="0" u="none" strike="noStrike" kern="1200" cap="none" spc="-1" normalizeH="0" baseline="0" noProof="0" dirty="0">
                <a:ln>
                  <a:noFill/>
                </a:ln>
                <a:solidFill>
                  <a:srgbClr val="D2533C"/>
                </a:solidFill>
                <a:effectLst/>
                <a:uLnTx/>
                <a:uFillTx/>
                <a:latin typeface="Roboto"/>
                <a:ea typeface="Roboto"/>
                <a:cs typeface="DejaVu Sans"/>
              </a:rPr>
              <a:t> di Compliance a </a:t>
            </a:r>
            <a:r>
              <a:rPr kumimoji="0" lang="en-US" sz="3600" b="0" i="0" u="none" strike="noStrike" kern="1200" cap="none" spc="-1" normalizeH="0" baseline="0" noProof="0" dirty="0" err="1">
                <a:ln>
                  <a:noFill/>
                </a:ln>
                <a:solidFill>
                  <a:srgbClr val="D2533C"/>
                </a:solidFill>
                <a:effectLst/>
                <a:uLnTx/>
                <a:uFillTx/>
                <a:latin typeface="Roboto"/>
                <a:ea typeface="Roboto"/>
                <a:cs typeface="DejaVu Sans"/>
              </a:rPr>
              <a:t>tutte</a:t>
            </a:r>
            <a:r>
              <a:rPr kumimoji="0" lang="en-US" sz="3600" b="0" i="0" u="none" strike="noStrike" kern="1200" cap="none" spc="-1" normalizeH="0" baseline="0" noProof="0" dirty="0">
                <a:ln>
                  <a:noFill/>
                </a:ln>
                <a:solidFill>
                  <a:srgbClr val="D2533C"/>
                </a:solidFill>
                <a:effectLst/>
                <a:uLnTx/>
                <a:uFillTx/>
                <a:latin typeface="Roboto"/>
                <a:ea typeface="Roboto"/>
                <a:cs typeface="DejaVu Sans"/>
              </a:rPr>
              <a:t> le component Open Source</a:t>
            </a:r>
            <a:endParaRPr kumimoji="0" lang="en-US" sz="3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en-US" sz="2400" b="0" i="0" u="none" strike="noStrike" kern="1200" cap="none" spc="-1" normalizeH="0" baseline="0" noProof="0" dirty="0">
                <a:ln>
                  <a:noFill/>
                </a:ln>
                <a:solidFill>
                  <a:srgbClr val="292934"/>
                </a:solidFill>
                <a:effectLst/>
                <a:uLnTx/>
                <a:uFillTx/>
                <a:latin typeface="Roboto"/>
                <a:ea typeface="Roboto"/>
                <a:cs typeface="DejaVu Sans"/>
              </a:rPr>
              <a:t>In-bound software</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sz="2000" b="0" i="0" u="none" strike="noStrike" kern="1200" cap="none" spc="0" normalizeH="0" baseline="0" noProof="0" dirty="0">
                <a:ln>
                  <a:noFill/>
                </a:ln>
                <a:solidFill>
                  <a:prstClr val="black"/>
                </a:solidFill>
                <a:effectLst/>
                <a:uLnTx/>
                <a:uFillTx/>
                <a:latin typeface="Arial"/>
                <a:ea typeface="DejaVu Sans"/>
                <a:cs typeface="DejaVu Sans"/>
              </a:rPr>
              <a:t>Adottare misure per capire che tipo di Open Source è incluso nel software fornito dai fornitori</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sz="2000" b="0" i="0" u="none" strike="noStrike" kern="1200" cap="none" spc="0" normalizeH="0" baseline="0" noProof="0" dirty="0">
                <a:ln>
                  <a:noFill/>
                </a:ln>
                <a:solidFill>
                  <a:prstClr val="black"/>
                </a:solidFill>
                <a:effectLst/>
                <a:uLnTx/>
                <a:uFillTx/>
                <a:latin typeface="Arial"/>
                <a:ea typeface="DejaVu Sans"/>
                <a:cs typeface="DejaVu Sans"/>
              </a:rPr>
              <a:t>Valutare gli obblighi da soddisfare per tutto il software che sarà incluso nei prodotti dell’organizzazione</a:t>
            </a: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sz="2000" b="0" i="0" u="none" strike="noStrike" kern="1200" cap="none" spc="0" normalizeH="0" baseline="0" noProof="0" dirty="0">
                <a:ln>
                  <a:noFill/>
                </a:ln>
                <a:solidFill>
                  <a:prstClr val="black"/>
                </a:solidFill>
                <a:effectLst/>
                <a:uLnTx/>
                <a:uFillTx/>
                <a:latin typeface="Arial"/>
                <a:ea typeface="DejaVu Sans"/>
                <a:cs typeface="DejaVu Sans"/>
              </a:rPr>
              <a:t>Controllare sempre il codice sorgente ricevuto dai fornitori o, in alternativa, stabilire come politica aziendale che i fornitori siano tenuti a fornire sempre un rapporto di verifica del codice sorgente</a:t>
            </a:r>
            <a:endParaRPr kumimoji="0" lang="en-US" sz="2000" b="0" i="0" u="none" strike="noStrike" kern="1200" cap="none" spc="-1" normalizeH="0" baseline="0" noProof="0" dirty="0">
              <a:ln>
                <a:noFill/>
              </a:ln>
              <a:solidFill>
                <a:srgbClr val="000000"/>
              </a:solidFill>
              <a:effectLst/>
              <a:uLnTx/>
              <a:uFillTx/>
              <a:latin typeface="Roboto"/>
              <a:ea typeface="Roboto"/>
              <a:cs typeface="DejaVu Sans"/>
            </a:endParaRPr>
          </a:p>
        </p:txBody>
      </p:sp>
    </p:spTree>
    <p:extLst>
      <p:ext uri="{BB962C8B-B14F-4D97-AF65-F5344CB8AC3E}">
        <p14:creationId xmlns:p14="http://schemas.microsoft.com/office/powerpoint/2010/main" val="22328857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Verifica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le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tue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conoscenze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400" b="0" i="0" u="none" strike="noStrike" kern="1200" cap="none" spc="0" normalizeH="0" baseline="0" noProof="0" dirty="0">
                <a:ln>
                  <a:noFill/>
                </a:ln>
                <a:solidFill>
                  <a:prstClr val="black"/>
                </a:solidFill>
                <a:effectLst/>
                <a:uLnTx/>
                <a:uFillTx/>
                <a:latin typeface="Roboto"/>
                <a:ea typeface="DejaVu Sans"/>
                <a:cs typeface="DejaVu Sans"/>
              </a:rPr>
              <a:t>Indica alcune linee guida generali che gli sviluppatori possono seguire quando lavorano con l'Open Source.</a:t>
            </a:r>
            <a:endParaRPr kumimoji="0" lang="en-US" sz="2400" b="0" i="0" u="none" strike="noStrike" kern="1200" cap="none" spc="0" normalizeH="0" baseline="0" noProof="0" dirty="0">
              <a:ln>
                <a:noFill/>
              </a:ln>
              <a:solidFill>
                <a:prstClr val="black"/>
              </a:solidFill>
              <a:effectLst/>
              <a:uLnTx/>
              <a:uFillTx/>
              <a:latin typeface="Roboto"/>
              <a:ea typeface="DejaVu Sans"/>
              <a:cs typeface="DejaVu Sans"/>
            </a:endParaRPr>
          </a:p>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400" b="0" i="0" u="none" strike="noStrike" kern="1200" cap="none" spc="0" normalizeH="0" baseline="0" noProof="0" dirty="0">
                <a:ln>
                  <a:noFill/>
                </a:ln>
                <a:solidFill>
                  <a:prstClr val="black"/>
                </a:solidFill>
                <a:effectLst/>
                <a:uLnTx/>
                <a:uFillTx/>
                <a:latin typeface="Roboto"/>
                <a:ea typeface="DejaVu Sans"/>
                <a:cs typeface="DejaVu Sans"/>
              </a:rPr>
              <a:t>Dovresti </a:t>
            </a:r>
            <a:r>
              <a:rPr kumimoji="0" lang="it-IT" altLang="it-IT" sz="2400" b="0" i="0" u="none" strike="noStrike" kern="1200" cap="none" spc="0" normalizeH="0" baseline="0" noProof="0" dirty="0">
                <a:ln>
                  <a:noFill/>
                </a:ln>
                <a:solidFill>
                  <a:prstClr val="black"/>
                </a:solidFill>
                <a:effectLst/>
                <a:uLnTx/>
                <a:uFillTx/>
                <a:latin typeface="Roboto"/>
                <a:ea typeface="DejaVu Sans"/>
                <a:cs typeface="DejaVu Sans"/>
              </a:rPr>
              <a:t>rimuovere o alterare le informazioni di intestazione della licenza Open Source</a:t>
            </a:r>
            <a:r>
              <a:rPr kumimoji="0" lang="it-IT" sz="2400" b="0" i="0" u="none" strike="noStrike" kern="1200" cap="none" spc="0" normalizeH="0" baseline="0" noProof="0" dirty="0">
                <a:ln>
                  <a:noFill/>
                </a:ln>
                <a:solidFill>
                  <a:prstClr val="black"/>
                </a:solidFill>
                <a:effectLst/>
                <a:uLnTx/>
                <a:uFillTx/>
                <a:latin typeface="Roboto"/>
                <a:ea typeface="DejaVu Sans"/>
                <a:cs typeface="DejaVu Sans"/>
              </a:rPr>
              <a:t>?</a:t>
            </a:r>
          </a:p>
          <a:p>
            <a:pPr marL="182880" marR="0" lvl="0" indent="-182160" algn="l" defTabSz="457200" rtl="0" eaLnBrk="1" fontAlgn="auto" latinLnBrk="0" hangingPunct="1">
              <a:lnSpc>
                <a:spcPct val="100000"/>
              </a:lnSpc>
              <a:spcBef>
                <a:spcPts val="479"/>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Indica alcuni passi importanti nel processo di compliance.</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479"/>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In che modo una nuova versione di una componente Open Source può creare nuove </a:t>
            </a:r>
            <a:r>
              <a:rPr kumimoji="0" lang="it-IT" sz="2400" b="0" i="0" u="none" strike="noStrike" kern="1200" cap="none" spc="-1" normalizeH="0" baseline="0" noProof="0" dirty="0" err="1">
                <a:ln>
                  <a:noFill/>
                </a:ln>
                <a:solidFill>
                  <a:srgbClr val="292934"/>
                </a:solidFill>
                <a:effectLst/>
                <a:uLnTx/>
                <a:uFillTx/>
                <a:latin typeface="Roboto"/>
                <a:ea typeface="Roboto"/>
                <a:cs typeface="DejaVu Sans"/>
              </a:rPr>
              <a:t>issues</a:t>
            </a:r>
            <a:r>
              <a:rPr kumimoji="0" lang="it-IT" sz="2400" b="0" i="0" u="none" strike="noStrike" kern="1200" cap="none" spc="-1" normalizeH="0" baseline="0" noProof="0" dirty="0">
                <a:ln>
                  <a:noFill/>
                </a:ln>
                <a:solidFill>
                  <a:srgbClr val="292934"/>
                </a:solidFill>
                <a:effectLst/>
                <a:uLnTx/>
                <a:uFillTx/>
                <a:latin typeface="Roboto"/>
                <a:ea typeface="Roboto"/>
                <a:cs typeface="DejaVu Sans"/>
              </a:rPr>
              <a:t> di compliance?</a:t>
            </a:r>
          </a:p>
          <a:p>
            <a:pPr marL="182880" marR="0" lvl="0" indent="-182160" algn="l" defTabSz="457200" rtl="0" eaLnBrk="1" fontAlgn="auto" latinLnBrk="0" hangingPunct="1">
              <a:lnSpc>
                <a:spcPct val="100000"/>
              </a:lnSpc>
              <a:spcBef>
                <a:spcPts val="479"/>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Quali rischi si corrono con il software in-</a:t>
            </a:r>
            <a:r>
              <a:rPr kumimoji="0" lang="it-IT" sz="2400" b="0" i="0" u="none" strike="noStrike" kern="1200" cap="none" spc="-1" normalizeH="0" baseline="0" noProof="0" dirty="0" err="1">
                <a:ln>
                  <a:noFill/>
                </a:ln>
                <a:solidFill>
                  <a:srgbClr val="292934"/>
                </a:solidFill>
                <a:effectLst/>
                <a:uLnTx/>
                <a:uFillTx/>
                <a:latin typeface="Roboto"/>
                <a:ea typeface="Roboto"/>
                <a:cs typeface="DejaVu Sans"/>
              </a:rPr>
              <a:t>bound</a:t>
            </a:r>
            <a:r>
              <a:rPr kumimoji="0" lang="it-IT" sz="2400" b="0" i="0" u="none" strike="noStrike" kern="1200" cap="none" spc="-1" normalizeH="0" baseline="0" noProof="0" dirty="0">
                <a:ln>
                  <a:noFill/>
                </a:ln>
                <a:solidFill>
                  <a:srgbClr val="292934"/>
                </a:solidFill>
                <a:effectLst/>
                <a:uLnTx/>
                <a:uFillTx/>
                <a:latin typeface="Roboto"/>
                <a:ea typeface="Roboto"/>
                <a:cs typeface="DejaVu Sans"/>
              </a:rPr>
              <a:t>?</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100000"/>
              </a:lnSpc>
              <a:spcBef>
                <a:spcPts val="479"/>
              </a:spcBef>
              <a:spcAft>
                <a:spcPts val="0"/>
              </a:spcAft>
              <a:buClrTx/>
              <a:buSzTx/>
              <a:buFontTx/>
              <a:buNone/>
              <a:tabLst/>
              <a:defRPr/>
            </a:pP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100000"/>
              </a:lnSpc>
              <a:spcBef>
                <a:spcPts val="479"/>
              </a:spcBef>
              <a:spcAft>
                <a:spcPts val="0"/>
              </a:spcAft>
              <a:buClrTx/>
              <a:buSzTx/>
              <a:buFontTx/>
              <a:buNone/>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Approfondisci gratuitamente le Basi della Compliance per gli sviluppatori sulla pagina della Linux Foundation: </a:t>
            </a:r>
            <a:br>
              <a:rPr kumimoji="0" lang="it-IT" sz="1800" b="0" i="0" u="none" strike="noStrike" kern="1200" cap="none" spc="0" normalizeH="0" baseline="0" noProof="0" dirty="0">
                <a:ln>
                  <a:noFill/>
                </a:ln>
                <a:solidFill>
                  <a:prstClr val="black"/>
                </a:solidFill>
                <a:effectLst/>
                <a:uLnTx/>
                <a:uFillTx/>
                <a:latin typeface="Arial"/>
                <a:ea typeface="DejaVu Sans"/>
                <a:cs typeface="DejaVu Sans"/>
              </a:rPr>
            </a:br>
            <a:r>
              <a:rPr kumimoji="0" lang="it-IT" sz="1600" b="0" i="0" u="sng" strike="noStrike" kern="1200" cap="none" spc="-1" normalizeH="0" baseline="0" noProof="0" dirty="0">
                <a:ln>
                  <a:noFill/>
                </a:ln>
                <a:solidFill>
                  <a:srgbClr val="0000FF"/>
                </a:solidFill>
                <a:effectLst/>
                <a:uLnTx/>
                <a:uFillTx/>
                <a:latin typeface="Roboto Mono"/>
                <a:ea typeface="Roboto Mono"/>
                <a:cs typeface="DejaVu Sans"/>
                <a:hlinkClick r:id="rId3"/>
              </a:rPr>
              <a:t>https://training.linuxfoundation.org/linux-courses/open-source-compliance-courses/ compliance-basics-for-developers</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479"/>
              </a:spcBef>
              <a:spcAft>
                <a:spcPts val="0"/>
              </a:spcAft>
              <a:buClrTx/>
              <a:buSzTx/>
              <a:buFontTx/>
              <a:buNone/>
              <a:tabLst/>
              <a:defRPr/>
            </a:pP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5314186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378067"/>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a:solidFill>
                  <a:srgbClr val="D2533C"/>
                </a:solidFill>
                <a:uFillTx/>
                <a:latin typeface="Roboto" pitchFamily="18"/>
                <a:ea typeface="Roboto" pitchFamily="2"/>
                <a:cs typeface="DejaVu Sans" pitchFamily="2"/>
              </a:rPr>
              <a:t>Licenze</a:t>
            </a:r>
          </a:p>
        </p:txBody>
      </p:sp>
      <p:sp>
        <p:nvSpPr>
          <p:cNvPr id="3" name="CustomShape 2"/>
          <p:cNvSpPr/>
          <p:nvPr/>
        </p:nvSpPr>
        <p:spPr>
          <a:xfrm>
            <a:off x="710068" y="1262301"/>
            <a:ext cx="10514877" cy="5175723"/>
          </a:xfrm>
          <a:prstGeom prst="rect">
            <a:avLst/>
          </a:prstGeom>
          <a:noFill/>
          <a:ln cap="flat">
            <a:noFill/>
            <a:prstDash val="solid"/>
          </a:ln>
        </p:spPr>
        <p:txBody>
          <a:bodyPr vert="horz" wrap="square" lIns="90004" tIns="44997" rIns="90004" bIns="44997" anchor="t" anchorCtr="0" compatLnSpc="0">
            <a:noAutofit/>
          </a:bodyPr>
          <a:lstStyle/>
          <a:p>
            <a:pPr marL="182880" marR="0" lvl="0" indent="-182157"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Una ‘licenza’ è il modo in cui il possessore di copyright o di un brevetto concede dei permessi o diritti ad un’altra persona.</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000000"/>
                </a:solidFill>
                <a:uFillTx/>
                <a:latin typeface="Roboto" pitchFamily="18"/>
                <a:ea typeface="Roboto" pitchFamily="2"/>
                <a:cs typeface="DejaVu Sans" pitchFamily="2"/>
              </a:rPr>
              <a:t>La licenza può essere limitata a:</a:t>
            </a:r>
          </a:p>
          <a:p>
            <a:pPr marL="457200" marR="0" lvl="1" indent="-189719"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000000"/>
                </a:solidFill>
                <a:uFillTx/>
                <a:latin typeface="Roboto" pitchFamily="18"/>
                <a:ea typeface="Roboto" pitchFamily="2"/>
                <a:cs typeface="DejaVu Sans" pitchFamily="2"/>
              </a:rPr>
              <a:t>Tipi di utilizzo consentiti (commerciale / non commerciale, distribuzione, lavori derivati ​​/ da realizzare o già fatti, fabbricazione)</a:t>
            </a:r>
          </a:p>
          <a:p>
            <a:pPr marL="457200" marR="0" lvl="1" indent="-189719"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000000"/>
                </a:solidFill>
                <a:uFillTx/>
                <a:latin typeface="Roboto" pitchFamily="18"/>
                <a:ea typeface="Roboto" pitchFamily="2"/>
                <a:cs typeface="DejaVu Sans" pitchFamily="2"/>
              </a:rPr>
              <a:t>Termini esclusivi o non esclusivi</a:t>
            </a:r>
          </a:p>
          <a:p>
            <a:pPr marL="457200" marR="0" lvl="1" indent="-189719"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000000"/>
                </a:solidFill>
                <a:uFillTx/>
                <a:latin typeface="Roboto" pitchFamily="18"/>
                <a:ea typeface="Roboto" pitchFamily="2"/>
                <a:cs typeface="DejaVu Sans" pitchFamily="2"/>
              </a:rPr>
              <a:t>Ambito geografico</a:t>
            </a:r>
          </a:p>
          <a:p>
            <a:pPr marL="457200" marR="0" lvl="1" indent="-189719"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000000"/>
                </a:solidFill>
                <a:uFillTx/>
                <a:latin typeface="Roboto" pitchFamily="18"/>
                <a:ea typeface="Roboto" pitchFamily="2"/>
                <a:cs typeface="DejaVu Sans" pitchFamily="2"/>
              </a:rPr>
              <a:t>Durata perpetua o limitata nel tempo</a:t>
            </a:r>
          </a:p>
          <a:p>
            <a:pPr marL="343622" marR="0" lvl="0" indent="-342900" algn="l" defTabSz="914400" rtl="0" fontAlgn="auto" hangingPunct="1">
              <a:lnSpc>
                <a:spcPct val="100000"/>
              </a:lnSpc>
              <a:spcBef>
                <a:spcPts val="480"/>
              </a:spcBef>
              <a:spcAft>
                <a:spcPts val="0"/>
              </a:spcAft>
              <a:buClr>
                <a:srgbClr val="93A299"/>
              </a:buClr>
              <a:buSzPct val="85000"/>
              <a:buFont typeface="Arial" pitchFamily="34"/>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La licenza può avere delle condizioni sui diritti, ciò significa che </a:t>
            </a:r>
            <a:r>
              <a:rPr lang="it-IT" sz="2400" dirty="0">
                <a:solidFill>
                  <a:srgbClr val="292934"/>
                </a:solidFill>
                <a:latin typeface="Roboto" pitchFamily="18"/>
                <a:ea typeface="Roboto" pitchFamily="2"/>
                <a:cs typeface="DejaVu Sans" pitchFamily="2"/>
              </a:rPr>
              <a:t>è possibile </a:t>
            </a:r>
            <a:r>
              <a:rPr lang="it-IT" sz="2400" b="0" i="0" u="none" strike="noStrike" kern="1200" cap="none" spc="0" baseline="0" dirty="0">
                <a:solidFill>
                  <a:srgbClr val="292934"/>
                </a:solidFill>
                <a:uFillTx/>
                <a:latin typeface="Roboto" pitchFamily="18"/>
                <a:ea typeface="Roboto" pitchFamily="2"/>
                <a:cs typeface="DejaVu Sans" pitchFamily="2"/>
              </a:rPr>
              <a:t>ottenere la licenza solo se si rispettano determinati obblighi.</a:t>
            </a:r>
            <a:br>
              <a:rPr lang="it-IT" sz="1800" b="0" i="0" u="none" strike="noStrike" kern="1200" cap="none" spc="0" baseline="0" dirty="0">
                <a:solidFill>
                  <a:srgbClr val="000000"/>
                </a:solidFill>
                <a:uFillTx/>
                <a:latin typeface="Arial" pitchFamily="18"/>
                <a:ea typeface="DejaVu Sans" pitchFamily="2"/>
                <a:cs typeface="DejaVu Sans" pitchFamily="2"/>
              </a:rPr>
            </a:br>
            <a:r>
              <a:rPr lang="it-IT" sz="2000" b="0" i="0" u="none" strike="noStrike" kern="1200" cap="none" spc="0" baseline="0" dirty="0">
                <a:solidFill>
                  <a:srgbClr val="292934"/>
                </a:solidFill>
                <a:uFillTx/>
                <a:latin typeface="Roboto" pitchFamily="18"/>
                <a:ea typeface="Roboto" pitchFamily="2"/>
                <a:cs typeface="DejaVu Sans" pitchFamily="2"/>
              </a:rPr>
              <a:t>Esempio: fornire l'attribuzione o dare una licenza di tipo </a:t>
            </a:r>
            <a:r>
              <a:rPr lang="it-IT" sz="2000" b="0" i="0" u="none" strike="noStrike" kern="1200" cap="none" spc="0" baseline="0" dirty="0" err="1">
                <a:solidFill>
                  <a:srgbClr val="292934"/>
                </a:solidFill>
                <a:uFillTx/>
                <a:latin typeface="Roboto" pitchFamily="18"/>
                <a:ea typeface="Roboto" pitchFamily="2"/>
                <a:cs typeface="DejaVu Sans" pitchFamily="2"/>
              </a:rPr>
              <a:t>reciprocal</a:t>
            </a:r>
            <a:endParaRPr lang="it-IT" sz="2000" b="0" i="0" u="none" strike="noStrike" kern="1200" cap="none" spc="0" baseline="0" dirty="0">
              <a:solidFill>
                <a:srgbClr val="292934"/>
              </a:solidFill>
              <a:uFillTx/>
              <a:latin typeface="Roboto" pitchFamily="18"/>
              <a:ea typeface="Roboto" pitchFamily="2"/>
              <a:cs typeface="DejaVu Sans" pitchFamily="2"/>
            </a:endParaRPr>
          </a:p>
          <a:p>
            <a:pPr marL="343622" marR="0" lvl="0" indent="-342900" algn="l" defTabSz="914400" rtl="0" fontAlgn="auto" hangingPunct="1">
              <a:lnSpc>
                <a:spcPct val="100000"/>
              </a:lnSpc>
              <a:spcBef>
                <a:spcPts val="480"/>
              </a:spcBef>
              <a:spcAft>
                <a:spcPts val="0"/>
              </a:spcAft>
              <a:buClr>
                <a:srgbClr val="93A299"/>
              </a:buClr>
              <a:buSzPct val="85000"/>
              <a:buFont typeface="Arial" pitchFamily="34"/>
              <a:buChar char="•"/>
              <a:tabLst/>
              <a:defRPr sz="1800" b="0" i="0" u="none" strike="noStrike" kern="0" cap="none" spc="0" baseline="0">
                <a:solidFill>
                  <a:srgbClr val="000000"/>
                </a:solidFill>
                <a:uFillTx/>
              </a:defRPr>
            </a:pPr>
            <a:r>
              <a:rPr lang="it-IT" sz="2400" b="0" i="0" u="none" strike="noStrike" kern="1200" cap="none" spc="0" baseline="0" dirty="0">
                <a:solidFill>
                  <a:srgbClr val="000000"/>
                </a:solidFill>
                <a:uFillTx/>
                <a:latin typeface="Roboto" pitchFamily="18"/>
                <a:ea typeface="Roboto" pitchFamily="2"/>
                <a:cs typeface="DejaVu Sans" pitchFamily="2"/>
              </a:rPr>
              <a:t>Può anche includere termini contrattuali riguardanti garanzie, indennizzo, supporto, aggiornamento, manutenzione</a:t>
            </a:r>
          </a:p>
        </p:txBody>
      </p:sp>
    </p:spTree>
    <p:extLst>
      <p:ext uri="{BB962C8B-B14F-4D97-AF65-F5344CB8AC3E}">
        <p14:creationId xmlns:p14="http://schemas.microsoft.com/office/powerpoint/2010/main" val="3490280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21A94F7A9D7C2246BC4E6AE5C99C9566" ma:contentTypeVersion="2" ma:contentTypeDescription="Creare un nuovo documento." ma:contentTypeScope="" ma:versionID="832b33028a7ca4997c8023d3fb3b8a04">
  <xsd:schema xmlns:xsd="http://www.w3.org/2001/XMLSchema" xmlns:xs="http://www.w3.org/2001/XMLSchema" xmlns:p="http://schemas.microsoft.com/office/2006/metadata/properties" xmlns:ns2="c6d1ad0c-02f8-4509-9143-5530ffc086ba" targetNamespace="http://schemas.microsoft.com/office/2006/metadata/properties" ma:root="true" ma:fieldsID="ecf1c526b26bdc96f5f3578671c5a1bd" ns2:_="">
    <xsd:import namespace="c6d1ad0c-02f8-4509-9143-5530ffc086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d1ad0c-02f8-4509-9143-5530ffc086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951F0E-F867-4E8C-AC70-C12389E3CA0F}">
  <ds:schemaRefs>
    <ds:schemaRef ds:uri="http://schemas.microsoft.com/sharepoint/v3/contenttype/forms"/>
  </ds:schemaRefs>
</ds:datastoreItem>
</file>

<file path=customXml/itemProps2.xml><?xml version="1.0" encoding="utf-8"?>
<ds:datastoreItem xmlns:ds="http://schemas.openxmlformats.org/officeDocument/2006/customXml" ds:itemID="{95FB5D8D-2921-4354-9205-8C7A38980E0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41AC048-368D-4247-B6E5-4C02556069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d1ad0c-02f8-4509-9143-5530ffc086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2616</TotalTime>
  <Words>13582</Words>
  <Application>Microsoft Macintosh PowerPoint</Application>
  <PresentationFormat>Widescreen</PresentationFormat>
  <Paragraphs>1224</Paragraphs>
  <Slides>82</Slides>
  <Notes>82</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82</vt:i4>
      </vt:variant>
    </vt:vector>
  </HeadingPairs>
  <TitlesOfParts>
    <vt:vector size="100" baseType="lpstr">
      <vt:lpstr>Liberation Sans</vt:lpstr>
      <vt:lpstr>Roboto</vt:lpstr>
      <vt:lpstr>Roboto Condensed</vt:lpstr>
      <vt:lpstr>Roboto Medium</vt:lpstr>
      <vt:lpstr>Roboto Mono</vt:lpstr>
      <vt:lpstr>StarSymbol</vt:lpstr>
      <vt:lpstr>Arial</vt:lpstr>
      <vt:lpstr>Calibri</vt:lpstr>
      <vt:lpstr>Symbol</vt:lpstr>
      <vt:lpstr>Times New Roman</vt:lpstr>
      <vt:lpstr>Wingdings</vt:lpstr>
      <vt:lpstr>Office Theme</vt:lpstr>
      <vt:lpstr>Office Theme</vt:lpstr>
      <vt:lpstr>Office Theme</vt:lpstr>
      <vt:lpstr>Office Theme</vt:lpstr>
      <vt:lpstr>1_Office Theme</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Quattrone Maria Chiara</dc:creator>
  <dc:description/>
  <cp:lastModifiedBy>Shane Coughlan</cp:lastModifiedBy>
  <cp:revision>309</cp:revision>
  <dcterms:modified xsi:type="dcterms:W3CDTF">2021-03-03T07:58:20Z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Custom</vt:lpwstr>
  </property>
  <property fmtid="{D5CDD505-2E9C-101B-9397-08002B2CF9AE}" pid="6" name="ScaleCrop">
    <vt:bool>false</vt:bool>
  </property>
  <property fmtid="{D5CDD505-2E9C-101B-9397-08002B2CF9AE}" pid="7" name="ShareDoc">
    <vt:bool>false</vt:bool>
  </property>
  <property fmtid="{D5CDD505-2E9C-101B-9397-08002B2CF9AE}" pid="8" name="ContentTypeId">
    <vt:lpwstr>0x01010021A94F7A9D7C2246BC4E6AE5C99C9566</vt:lpwstr>
  </property>
</Properties>
</file>