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7" r:id="rId2"/>
    <p:sldId id="263" r:id="rId3"/>
    <p:sldId id="272" r:id="rId4"/>
    <p:sldId id="273" r:id="rId5"/>
    <p:sldId id="274" r:id="rId6"/>
    <p:sldId id="275" r:id="rId7"/>
    <p:sldId id="276" r:id="rId8"/>
    <p:sldId id="277" r:id="rId9"/>
    <p:sldId id="278" r:id="rId10"/>
    <p:sldId id="279" r:id="rId11"/>
    <p:sldId id="280" r:id="rId12"/>
    <p:sldId id="281" r:id="rId13"/>
    <p:sldId id="282" r:id="rId14"/>
  </p:sldIdLst>
  <p:sldSz cx="9144000" cy="5143500" type="screen16x9"/>
  <p:notesSz cx="6858000" cy="9144000"/>
  <p:embeddedFontLst>
    <p:embeddedFont>
      <p:font typeface="Open Sans Medium"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Roboto Slab Light" panose="020F030202020403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9"/>
    <p:restoredTop sz="82789"/>
  </p:normalViewPr>
  <p:slideViewPr>
    <p:cSldViewPr snapToGrid="0">
      <p:cViewPr varScale="1">
        <p:scale>
          <a:sx n="107" d="100"/>
          <a:sy n="107" d="100"/>
        </p:scale>
        <p:origin x="160" y="7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785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Copyright protects original works of authorship. It's different than patent in that copyright protects the expression of an idea, whereas patent protects the underlying idea itself. Examples of works of authorship include photographs, songs, and computer code.</a:t>
            </a:r>
          </a:p>
          <a:p>
            <a:endParaRPr lang="en-US" dirty="0"/>
          </a:p>
          <a:p>
            <a:r>
              <a:rPr lang="en-US" dirty="0"/>
              <a:t>Most important copyright concepts for software are: right to reproduce, right to make creative works (or right to modify), and right to distribute.</a:t>
            </a:r>
          </a:p>
          <a:p>
            <a:endParaRPr lang="en-US" dirty="0"/>
          </a:p>
          <a:p>
            <a:r>
              <a:rPr lang="en-US" dirty="0"/>
              <a:t>Software can be subject to a patent. Patent protects method of operation, such as computer program. However, patent protects functionality, and not abstract ideas.</a:t>
            </a:r>
          </a:p>
          <a:p>
            <a:endParaRPr lang="en-US" dirty="0"/>
          </a:p>
          <a:p>
            <a:r>
              <a:rPr lang="en-US" dirty="0"/>
              <a:t>Patent holders can exclude others from practicing the patent, regardless of whether the others have independently created the product.</a:t>
            </a:r>
          </a:p>
          <a:p>
            <a:endParaRPr lang="en-US" dirty="0"/>
          </a:p>
          <a:p>
            <a:r>
              <a:rPr lang="en-US" dirty="0"/>
              <a:t>A copyright license is only needed if you took code from another author. Sometimes developers use a “clean room” approach to show the independent development and lack of access to the copyrighted work in question. If your software reads on a patent, then you will need a patent license regardless of whether you've independently developed the software or used open source that does not have rights to use the patented technology. An example of this is </a:t>
            </a:r>
            <a:r>
              <a:rPr lang="en-US" dirty="0" err="1"/>
              <a:t>FFmpeg</a:t>
            </a:r>
            <a:r>
              <a:rPr lang="en-US" dirty="0"/>
              <a:t>, which is a free software project that provides the codecs for encoding and decoding videos. However, you would still need a patent license to encode and decode a certain format.</a:t>
            </a:r>
          </a:p>
        </p:txBody>
      </p:sp>
    </p:spTree>
    <p:extLst>
      <p:ext uri="{BB962C8B-B14F-4D97-AF65-F5344CB8AC3E}">
        <p14:creationId xmlns:p14="http://schemas.microsoft.com/office/powerpoint/2010/main" val="386133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Reference Training Slides</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Open Source Training for OpenChain ISO/IEC 5230:2020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C6C9-CAF6-DCE9-427B-BD9B86698C6C}"/>
              </a:ext>
            </a:extLst>
          </p:cNvPr>
          <p:cNvSpPr>
            <a:spLocks noGrp="1"/>
          </p:cNvSpPr>
          <p:nvPr>
            <p:ph type="title"/>
          </p:nvPr>
        </p:nvSpPr>
        <p:spPr/>
        <p:txBody>
          <a:bodyPr>
            <a:normAutofit fontScale="90000"/>
          </a:bodyPr>
          <a:lstStyle/>
          <a:p>
            <a:r>
              <a:rPr lang="en-US" dirty="0"/>
              <a:t>Licenses</a:t>
            </a:r>
          </a:p>
        </p:txBody>
      </p:sp>
      <p:sp>
        <p:nvSpPr>
          <p:cNvPr id="3" name="Text Placeholder 2">
            <a:extLst>
              <a:ext uri="{FF2B5EF4-FFF2-40B4-BE49-F238E27FC236}">
                <a16:creationId xmlns:a16="http://schemas.microsoft.com/office/drawing/2014/main" id="{58295837-8618-1B84-E4B6-1B3F2CE9D309}"/>
              </a:ext>
            </a:extLst>
          </p:cNvPr>
          <p:cNvSpPr>
            <a:spLocks noGrp="1"/>
          </p:cNvSpPr>
          <p:nvPr>
            <p:ph type="body" idx="1"/>
          </p:nvPr>
        </p:nvSpPr>
        <p:spPr/>
        <p:txBody>
          <a:bodyPr>
            <a:normAutofit fontScale="62500" lnSpcReduction="20000"/>
          </a:bodyPr>
          <a:lstStyle/>
          <a:p>
            <a:r>
              <a:rPr lang="en-US" dirty="0"/>
              <a:t>A “license” is the way a copyright or patent holder gives permission or rights to someone else</a:t>
            </a:r>
          </a:p>
          <a:p>
            <a:endParaRPr lang="en-US" dirty="0"/>
          </a:p>
          <a:p>
            <a:r>
              <a:rPr lang="en-US" dirty="0"/>
              <a:t>The license can be limited to:</a:t>
            </a:r>
          </a:p>
          <a:p>
            <a:endParaRPr lang="en-US" dirty="0"/>
          </a:p>
          <a:p>
            <a:r>
              <a:rPr lang="en-US" dirty="0"/>
              <a:t>Types of use allowed (commercial / non-commercial, distribution, derivative works / to make, have made, manufacture)</a:t>
            </a:r>
          </a:p>
          <a:p>
            <a:endParaRPr lang="en-US" dirty="0"/>
          </a:p>
          <a:p>
            <a:r>
              <a:rPr lang="en-US" dirty="0"/>
              <a:t>Exclusive or non-exclusive terms</a:t>
            </a:r>
          </a:p>
          <a:p>
            <a:endParaRPr lang="en-US" dirty="0"/>
          </a:p>
          <a:p>
            <a:r>
              <a:rPr lang="en-US" dirty="0"/>
              <a:t>Geographical scope</a:t>
            </a:r>
          </a:p>
          <a:p>
            <a:endParaRPr lang="en-US" dirty="0"/>
          </a:p>
          <a:p>
            <a:r>
              <a:rPr lang="en-US" dirty="0"/>
              <a:t>Perpetual or time limited duration</a:t>
            </a:r>
          </a:p>
          <a:p>
            <a:endParaRPr lang="en-US" dirty="0"/>
          </a:p>
          <a:p>
            <a:r>
              <a:rPr lang="en-US" dirty="0"/>
              <a:t>The license can have conditions on the grants, meaning you only get the license if you comply with certain obligations</a:t>
            </a:r>
          </a:p>
          <a:p>
            <a:endParaRPr lang="en-US" dirty="0"/>
          </a:p>
          <a:p>
            <a:r>
              <a:rPr lang="en-US" dirty="0"/>
              <a:t>For example, your right to distribute the code is conditions on you providing attribution or corresponding source code</a:t>
            </a:r>
          </a:p>
          <a:p>
            <a:endParaRPr lang="en-US" dirty="0"/>
          </a:p>
          <a:p>
            <a:r>
              <a:rPr lang="en-US" dirty="0"/>
              <a:t>May also include contractual terms regarding warranties, indemnification, support, upgrade, maintenance</a:t>
            </a:r>
          </a:p>
        </p:txBody>
      </p:sp>
    </p:spTree>
    <p:extLst>
      <p:ext uri="{BB962C8B-B14F-4D97-AF65-F5344CB8AC3E}">
        <p14:creationId xmlns:p14="http://schemas.microsoft.com/office/powerpoint/2010/main" val="272497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48E4-11B0-6D01-6D4E-D52CFA57ED98}"/>
              </a:ext>
            </a:extLst>
          </p:cNvPr>
          <p:cNvSpPr>
            <a:spLocks noGrp="1"/>
          </p:cNvSpPr>
          <p:nvPr>
            <p:ph type="title"/>
          </p:nvPr>
        </p:nvSpPr>
        <p:spPr/>
        <p:txBody>
          <a:bodyPr>
            <a:normAutofit fontScale="90000"/>
          </a:bodyPr>
          <a:lstStyle/>
          <a:p>
            <a:r>
              <a:rPr lang="en-US" dirty="0"/>
              <a:t>Check Your Understanding</a:t>
            </a:r>
          </a:p>
        </p:txBody>
      </p:sp>
      <p:sp>
        <p:nvSpPr>
          <p:cNvPr id="3" name="Text Placeholder 2">
            <a:extLst>
              <a:ext uri="{FF2B5EF4-FFF2-40B4-BE49-F238E27FC236}">
                <a16:creationId xmlns:a16="http://schemas.microsoft.com/office/drawing/2014/main" id="{649CB907-A811-15FD-58CC-1A3DB23A8D8D}"/>
              </a:ext>
            </a:extLst>
          </p:cNvPr>
          <p:cNvSpPr>
            <a:spLocks noGrp="1"/>
          </p:cNvSpPr>
          <p:nvPr>
            <p:ph type="body" idx="1"/>
          </p:nvPr>
        </p:nvSpPr>
        <p:spPr/>
        <p:txBody>
          <a:bodyPr>
            <a:normAutofit fontScale="92500" lnSpcReduction="20000"/>
          </a:bodyPr>
          <a:lstStyle/>
          <a:p>
            <a:r>
              <a:rPr lang="en-US" dirty="0"/>
              <a:t>What type of material does copyright law protect?</a:t>
            </a:r>
          </a:p>
          <a:p>
            <a:endParaRPr lang="en-US" dirty="0"/>
          </a:p>
          <a:p>
            <a:r>
              <a:rPr lang="en-US" dirty="0"/>
              <a:t>What copyright rights are most important for software?</a:t>
            </a:r>
          </a:p>
          <a:p>
            <a:endParaRPr lang="en-US" dirty="0"/>
          </a:p>
          <a:p>
            <a:r>
              <a:rPr lang="en-US" dirty="0"/>
              <a:t>Can software be subject to a patent?</a:t>
            </a:r>
          </a:p>
          <a:p>
            <a:endParaRPr lang="en-US" dirty="0"/>
          </a:p>
          <a:p>
            <a:r>
              <a:rPr lang="en-US" dirty="0"/>
              <a:t>What rights does a patent give to the patent owner?</a:t>
            </a:r>
          </a:p>
          <a:p>
            <a:endParaRPr lang="en-US" dirty="0"/>
          </a:p>
          <a:p>
            <a:r>
              <a:rPr lang="en-US" dirty="0"/>
              <a:t>If you independently develop your own software, is it possible that you might need a copyright license from a third party for that software? A patent license?</a:t>
            </a:r>
          </a:p>
          <a:p>
            <a:pPr marL="114300" indent="0">
              <a:buNone/>
            </a:pPr>
            <a:br>
              <a:rPr lang="en-US" dirty="0"/>
            </a:br>
            <a:r>
              <a:rPr lang="en-US" dirty="0"/>
              <a:t>(answers in the notes)</a:t>
            </a:r>
          </a:p>
        </p:txBody>
      </p:sp>
    </p:spTree>
    <p:extLst>
      <p:ext uri="{BB962C8B-B14F-4D97-AF65-F5344CB8AC3E}">
        <p14:creationId xmlns:p14="http://schemas.microsoft.com/office/powerpoint/2010/main" val="198182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8C4-26AE-C4BF-DC12-999640673984}"/>
              </a:ext>
            </a:extLst>
          </p:cNvPr>
          <p:cNvSpPr>
            <a:spLocks noGrp="1"/>
          </p:cNvSpPr>
          <p:nvPr>
            <p:ph type="ctrTitle"/>
          </p:nvPr>
        </p:nvSpPr>
        <p:spPr>
          <a:xfrm>
            <a:off x="598100" y="1226378"/>
            <a:ext cx="7947812" cy="1894500"/>
          </a:xfrm>
        </p:spPr>
        <p:txBody>
          <a:bodyPr>
            <a:normAutofit/>
          </a:bodyPr>
          <a:lstStyle/>
          <a:p>
            <a:r>
              <a:rPr lang="en-US" dirty="0"/>
              <a:t>CHAPTER 2: Introduction to Open Source Licenses</a:t>
            </a:r>
          </a:p>
        </p:txBody>
      </p:sp>
      <p:sp>
        <p:nvSpPr>
          <p:cNvPr id="3" name="Text Placeholder 2">
            <a:extLst>
              <a:ext uri="{FF2B5EF4-FFF2-40B4-BE49-F238E27FC236}">
                <a16:creationId xmlns:a16="http://schemas.microsoft.com/office/drawing/2014/main" id="{21C33D2D-16CE-2B6B-8177-30432D58C5B2}"/>
              </a:ext>
            </a:extLst>
          </p:cNvPr>
          <p:cNvSpPr>
            <a:spLocks noGrp="1"/>
          </p:cNvSpPr>
          <p:nvPr>
            <p:ph type="subTitle" idx="1"/>
          </p:nvPr>
        </p:nvSpPr>
        <p:spPr/>
        <p:txBody>
          <a:bodyPr>
            <a:normAutofit fontScale="55000" lnSpcReduction="20000"/>
          </a:bodyPr>
          <a:lstStyle/>
          <a:p>
            <a:pPr marL="0">
              <a:lnSpc>
                <a:spcPct val="120000"/>
              </a:lnSpc>
            </a:pPr>
            <a:r>
              <a:rPr lang="en-US" dirty="0"/>
              <a:t>This chapter is useful for lawyers, managers or developers who may not be familiar with Open Source licenses.</a:t>
            </a:r>
          </a:p>
        </p:txBody>
      </p:sp>
    </p:spTree>
    <p:extLst>
      <p:ext uri="{BB962C8B-B14F-4D97-AF65-F5344CB8AC3E}">
        <p14:creationId xmlns:p14="http://schemas.microsoft.com/office/powerpoint/2010/main" val="179123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B22C-9DAB-46E3-6C00-025D6674BB5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2DB9525-5E8A-09A1-6F02-802E0FBFF8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137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Information About These Slides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PowerPoint Edition - Version 1</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Released under CC0-1.0. You may use, modify, and share these slides without restriction. They also come with no warranty.</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These slides follow US law. Different legal jurisdictions may have different legal requirements. These slides are not legal advice.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are the OpenChain Reference Slides?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285750" indent="-285750">
              <a:spcAft>
                <a:spcPts val="1200"/>
              </a:spcAft>
            </a:pPr>
            <a:r>
              <a:rPr lang="en-US" dirty="0"/>
              <a:t>The OpenChain Project defines the key requirements of a quality open source compliance program described in the International Standard for open source compliance: OpenChain ISO/IEC 5230</a:t>
            </a:r>
          </a:p>
          <a:p>
            <a:pPr marL="285750" indent="-285750">
              <a:spcAft>
                <a:spcPts val="1200"/>
              </a:spcAft>
            </a:pPr>
            <a:endParaRPr lang="en-US" dirty="0"/>
          </a:p>
          <a:p>
            <a:pPr marL="285750" indent="-285750">
              <a:spcAft>
                <a:spcPts val="1200"/>
              </a:spcAft>
            </a:pPr>
            <a:r>
              <a:rPr lang="en-US" dirty="0"/>
              <a:t>These reference training slides help companies meet the requirements of the International Standard.</a:t>
            </a:r>
          </a:p>
          <a:p>
            <a:pPr marL="285750" indent="-285750">
              <a:spcAft>
                <a:spcPts val="1200"/>
              </a:spcAft>
            </a:pPr>
            <a:endParaRPr lang="en-US" dirty="0"/>
          </a:p>
          <a:p>
            <a:pPr marL="285750" indent="-285750">
              <a:spcAft>
                <a:spcPts val="1200"/>
              </a:spcAft>
            </a:pPr>
            <a:r>
              <a:rPr lang="en-US" dirty="0"/>
              <a:t>These slides help companies satisfy the requirements of the Specification Section 3.1.2 (Competence). They can also be used for general compliance training.</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Learn more at: https://</a:t>
            </a:r>
            <a:r>
              <a:rPr lang="en-US" dirty="0" err="1"/>
              <a:t>www.openchainproject.org</a:t>
            </a:r>
            <a:endParaRPr dirty="0"/>
          </a:p>
        </p:txBody>
      </p:sp>
    </p:spTree>
    <p:extLst>
      <p:ext uri="{BB962C8B-B14F-4D97-AF65-F5344CB8AC3E}">
        <p14:creationId xmlns:p14="http://schemas.microsoft.com/office/powerpoint/2010/main" val="56311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F703-175F-2211-53D4-838F0FFCC760}"/>
              </a:ext>
            </a:extLst>
          </p:cNvPr>
          <p:cNvSpPr>
            <a:spLocks noGrp="1"/>
          </p:cNvSpPr>
          <p:nvPr>
            <p:ph type="title"/>
          </p:nvPr>
        </p:nvSpPr>
        <p:spPr/>
        <p:txBody>
          <a:bodyPr>
            <a:normAutofit fontScale="90000"/>
          </a:bodyPr>
          <a:lstStyle/>
          <a:p>
            <a:r>
              <a:rPr lang="en-US" dirty="0"/>
              <a:t>Contents</a:t>
            </a:r>
          </a:p>
        </p:txBody>
      </p:sp>
      <p:sp>
        <p:nvSpPr>
          <p:cNvPr id="3" name="Text Placeholder 2">
            <a:extLst>
              <a:ext uri="{FF2B5EF4-FFF2-40B4-BE49-F238E27FC236}">
                <a16:creationId xmlns:a16="http://schemas.microsoft.com/office/drawing/2014/main" id="{6EB8723C-F2D2-A672-5D7F-3485828B350A}"/>
              </a:ext>
            </a:extLst>
          </p:cNvPr>
          <p:cNvSpPr>
            <a:spLocks noGrp="1"/>
          </p:cNvSpPr>
          <p:nvPr>
            <p:ph type="body" idx="1"/>
          </p:nvPr>
        </p:nvSpPr>
        <p:spPr/>
        <p:txBody>
          <a:bodyPr>
            <a:normAutofit fontScale="62500" lnSpcReduction="20000"/>
          </a:bodyPr>
          <a:lstStyle/>
          <a:p>
            <a:pPr>
              <a:buFont typeface="+mj-lt"/>
              <a:buAutoNum type="arabicPeriod"/>
            </a:pPr>
            <a:r>
              <a:rPr lang="en-US" dirty="0"/>
              <a:t>What is Intellectual Property?</a:t>
            </a:r>
          </a:p>
          <a:p>
            <a:pPr>
              <a:buFont typeface="+mj-lt"/>
              <a:buAutoNum type="arabicPeriod"/>
            </a:pPr>
            <a:endParaRPr lang="en-US" dirty="0"/>
          </a:p>
          <a:p>
            <a:pPr>
              <a:buFont typeface="+mj-lt"/>
              <a:buAutoNum type="arabicPeriod"/>
            </a:pPr>
            <a:r>
              <a:rPr lang="en-US" dirty="0"/>
              <a:t>Introduction to Open Source Licenses</a:t>
            </a:r>
          </a:p>
          <a:p>
            <a:pPr>
              <a:buFont typeface="+mj-lt"/>
              <a:buAutoNum type="arabicPeriod"/>
            </a:pPr>
            <a:endParaRPr lang="en-US" dirty="0"/>
          </a:p>
          <a:p>
            <a:pPr>
              <a:buFont typeface="+mj-lt"/>
              <a:buAutoNum type="arabicPeriod"/>
            </a:pPr>
            <a:r>
              <a:rPr lang="en-US" dirty="0"/>
              <a:t>Introduction to Open Source Compliance</a:t>
            </a:r>
          </a:p>
          <a:p>
            <a:pPr>
              <a:buFont typeface="+mj-lt"/>
              <a:buAutoNum type="arabicPeriod"/>
            </a:pPr>
            <a:endParaRPr lang="en-US" dirty="0"/>
          </a:p>
          <a:p>
            <a:pPr>
              <a:buFont typeface="+mj-lt"/>
              <a:buAutoNum type="arabicPeriod"/>
            </a:pPr>
            <a:r>
              <a:rPr lang="en-US" dirty="0"/>
              <a:t>Key Software Concepts for Open Source Review</a:t>
            </a:r>
          </a:p>
          <a:p>
            <a:pPr>
              <a:buFont typeface="+mj-lt"/>
              <a:buAutoNum type="arabicPeriod"/>
            </a:pPr>
            <a:endParaRPr lang="en-US" dirty="0"/>
          </a:p>
          <a:p>
            <a:pPr>
              <a:buFont typeface="+mj-lt"/>
              <a:buAutoNum type="arabicPeriod"/>
            </a:pPr>
            <a:r>
              <a:rPr lang="en-US" dirty="0"/>
              <a:t>Running an Open Source Review</a:t>
            </a:r>
          </a:p>
          <a:p>
            <a:pPr>
              <a:buFont typeface="+mj-lt"/>
              <a:buAutoNum type="arabicPeriod"/>
            </a:pPr>
            <a:endParaRPr lang="en-US" dirty="0"/>
          </a:p>
          <a:p>
            <a:pPr>
              <a:buFont typeface="+mj-lt"/>
              <a:buAutoNum type="arabicPeriod"/>
            </a:pPr>
            <a:r>
              <a:rPr lang="en-US" dirty="0"/>
              <a:t>End to End Compliance Management (Example Process)</a:t>
            </a:r>
          </a:p>
          <a:p>
            <a:pPr>
              <a:buFont typeface="+mj-lt"/>
              <a:buAutoNum type="arabicPeriod"/>
            </a:pPr>
            <a:endParaRPr lang="en-US" dirty="0"/>
          </a:p>
          <a:p>
            <a:pPr>
              <a:buFont typeface="+mj-lt"/>
              <a:buAutoNum type="arabicPeriod"/>
            </a:pPr>
            <a:r>
              <a:rPr lang="en-US" dirty="0"/>
              <a:t>Avoiding Compliance Pitfalls</a:t>
            </a:r>
          </a:p>
          <a:p>
            <a:pPr>
              <a:buFont typeface="+mj-lt"/>
              <a:buAutoNum type="arabicPeriod"/>
            </a:pPr>
            <a:endParaRPr lang="en-US" dirty="0"/>
          </a:p>
          <a:p>
            <a:pPr>
              <a:buFont typeface="+mj-lt"/>
              <a:buAutoNum type="arabicPeriod"/>
            </a:pPr>
            <a:r>
              <a:rPr lang="en-US" dirty="0"/>
              <a:t>Developer Guidelines</a:t>
            </a:r>
          </a:p>
          <a:p>
            <a:endParaRPr lang="en-US" dirty="0"/>
          </a:p>
          <a:p>
            <a:pPr marL="114300" indent="0">
              <a:buNone/>
            </a:pPr>
            <a:r>
              <a:rPr lang="en-US" dirty="0"/>
              <a:t>This slide is relevant to providing either a single three hour training session or explaining how a series of shorter sessions focused on “per chapter” training will work.</a:t>
            </a:r>
          </a:p>
        </p:txBody>
      </p:sp>
    </p:spTree>
    <p:extLst>
      <p:ext uri="{BB962C8B-B14F-4D97-AF65-F5344CB8AC3E}">
        <p14:creationId xmlns:p14="http://schemas.microsoft.com/office/powerpoint/2010/main" val="112444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58C4-26AE-C4BF-DC12-999640673984}"/>
              </a:ext>
            </a:extLst>
          </p:cNvPr>
          <p:cNvSpPr>
            <a:spLocks noGrp="1"/>
          </p:cNvSpPr>
          <p:nvPr>
            <p:ph type="ctrTitle"/>
          </p:nvPr>
        </p:nvSpPr>
        <p:spPr>
          <a:xfrm>
            <a:off x="598099" y="1226378"/>
            <a:ext cx="7947813" cy="1894500"/>
          </a:xfrm>
        </p:spPr>
        <p:txBody>
          <a:bodyPr>
            <a:normAutofit/>
          </a:bodyPr>
          <a:lstStyle/>
          <a:p>
            <a:r>
              <a:rPr lang="en-US" dirty="0"/>
              <a:t>CHAPTER 1: What is Intellectual Property?</a:t>
            </a:r>
          </a:p>
        </p:txBody>
      </p:sp>
      <p:sp>
        <p:nvSpPr>
          <p:cNvPr id="3" name="Text Placeholder 2">
            <a:extLst>
              <a:ext uri="{FF2B5EF4-FFF2-40B4-BE49-F238E27FC236}">
                <a16:creationId xmlns:a16="http://schemas.microsoft.com/office/drawing/2014/main" id="{21C33D2D-16CE-2B6B-8177-30432D58C5B2}"/>
              </a:ext>
            </a:extLst>
          </p:cNvPr>
          <p:cNvSpPr>
            <a:spLocks noGrp="1"/>
          </p:cNvSpPr>
          <p:nvPr>
            <p:ph type="subTitle" idx="1"/>
          </p:nvPr>
        </p:nvSpPr>
        <p:spPr/>
        <p:txBody>
          <a:bodyPr>
            <a:normAutofit fontScale="40000" lnSpcReduction="20000"/>
          </a:bodyPr>
          <a:lstStyle/>
          <a:p>
            <a:pPr marL="0">
              <a:lnSpc>
                <a:spcPct val="120000"/>
              </a:lnSpc>
            </a:pPr>
            <a:r>
              <a:rPr lang="en-US" dirty="0"/>
              <a:t>This chapter is focused on the “big picture” of Intellectual Property. This chapter is probably most useful for managers or developers who might not fully understand the fundamentals of copyright, patent and trademark law.</a:t>
            </a:r>
          </a:p>
        </p:txBody>
      </p:sp>
    </p:spTree>
    <p:extLst>
      <p:ext uri="{BB962C8B-B14F-4D97-AF65-F5344CB8AC3E}">
        <p14:creationId xmlns:p14="http://schemas.microsoft.com/office/powerpoint/2010/main" val="48664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0CA8-7C8C-942F-2925-11C64285CF35}"/>
              </a:ext>
            </a:extLst>
          </p:cNvPr>
          <p:cNvSpPr>
            <a:spLocks noGrp="1"/>
          </p:cNvSpPr>
          <p:nvPr>
            <p:ph type="title"/>
          </p:nvPr>
        </p:nvSpPr>
        <p:spPr/>
        <p:txBody>
          <a:bodyPr>
            <a:normAutofit fontScale="90000"/>
          </a:bodyPr>
          <a:lstStyle/>
          <a:p>
            <a:r>
              <a:rPr lang="en-US" dirty="0"/>
              <a:t>What is “Intellectual Property”?</a:t>
            </a:r>
          </a:p>
        </p:txBody>
      </p:sp>
      <p:sp>
        <p:nvSpPr>
          <p:cNvPr id="3" name="Text Placeholder 2">
            <a:extLst>
              <a:ext uri="{FF2B5EF4-FFF2-40B4-BE49-F238E27FC236}">
                <a16:creationId xmlns:a16="http://schemas.microsoft.com/office/drawing/2014/main" id="{CA9C2048-B209-88E1-B929-AD6140AE98F2}"/>
              </a:ext>
            </a:extLst>
          </p:cNvPr>
          <p:cNvSpPr>
            <a:spLocks noGrp="1"/>
          </p:cNvSpPr>
          <p:nvPr>
            <p:ph type="body" idx="1"/>
          </p:nvPr>
        </p:nvSpPr>
        <p:spPr/>
        <p:txBody>
          <a:bodyPr>
            <a:normAutofit fontScale="55000" lnSpcReduction="20000"/>
          </a:bodyPr>
          <a:lstStyle/>
          <a:p>
            <a:r>
              <a:rPr lang="en-US" dirty="0"/>
              <a:t>Copyright: protects original works of authorship</a:t>
            </a:r>
          </a:p>
          <a:p>
            <a:endParaRPr lang="en-US" dirty="0"/>
          </a:p>
          <a:p>
            <a:r>
              <a:rPr lang="en-US" dirty="0"/>
              <a:t>Protects expression (not the underlying idea)</a:t>
            </a:r>
          </a:p>
          <a:p>
            <a:endParaRPr lang="en-US" dirty="0"/>
          </a:p>
          <a:p>
            <a:r>
              <a:rPr lang="en-US" dirty="0"/>
              <a:t>It covers software, books, and similar works</a:t>
            </a:r>
          </a:p>
          <a:p>
            <a:endParaRPr lang="en-US" dirty="0"/>
          </a:p>
          <a:p>
            <a:r>
              <a:rPr lang="en-US" dirty="0"/>
              <a:t>Patents: useful inventions that are novel and non-obvious</a:t>
            </a:r>
          </a:p>
          <a:p>
            <a:endParaRPr lang="en-US" dirty="0"/>
          </a:p>
          <a:p>
            <a:r>
              <a:rPr lang="en-US" dirty="0"/>
              <a:t>Limited monopoly to incentivize innovation</a:t>
            </a:r>
          </a:p>
          <a:p>
            <a:endParaRPr lang="en-US" dirty="0"/>
          </a:p>
          <a:p>
            <a:r>
              <a:rPr lang="en-US" dirty="0"/>
              <a:t>Trade secrets: protects valuable confidential information</a:t>
            </a:r>
          </a:p>
          <a:p>
            <a:endParaRPr lang="en-US" dirty="0"/>
          </a:p>
          <a:p>
            <a:r>
              <a:rPr lang="en-US" dirty="0"/>
              <a:t>Trademarks: protects marks (word, logos, slogans, color, etc.) that identify the source of the product</a:t>
            </a:r>
          </a:p>
          <a:p>
            <a:endParaRPr lang="en-US" dirty="0"/>
          </a:p>
          <a:p>
            <a:r>
              <a:rPr lang="en-US" dirty="0"/>
              <a:t>Consumer and brand protection; avoid consumer confusion and brand dilution</a:t>
            </a:r>
          </a:p>
          <a:p>
            <a:pPr marL="114300" indent="0">
              <a:buNone/>
            </a:pPr>
            <a:endParaRPr lang="en-US" dirty="0"/>
          </a:p>
          <a:p>
            <a:pPr marL="114300" indent="0">
              <a:buNone/>
            </a:pPr>
            <a:r>
              <a:rPr lang="en-US" dirty="0"/>
              <a:t>This chapter will focus on copyright and patents, the areas most relevant to Open Source compliance.</a:t>
            </a:r>
          </a:p>
          <a:p>
            <a:pPr marL="114300" indent="0">
              <a:buNone/>
            </a:pPr>
            <a:endParaRPr lang="en-US" dirty="0"/>
          </a:p>
          <a:p>
            <a:pPr marL="114300" indent="0">
              <a:buNone/>
            </a:pPr>
            <a:r>
              <a:rPr lang="en-US" dirty="0"/>
              <a:t>This overview is not intended to cover all aspects of Intellectual Property. It is intended to provide context for the “big picture” and to establish that today we are only discussing copyright and patents, the areas most relevant to Open Source compliance.</a:t>
            </a:r>
          </a:p>
        </p:txBody>
      </p:sp>
    </p:spTree>
    <p:extLst>
      <p:ext uri="{BB962C8B-B14F-4D97-AF65-F5344CB8AC3E}">
        <p14:creationId xmlns:p14="http://schemas.microsoft.com/office/powerpoint/2010/main" val="257375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0D46-B899-E99B-F7B3-8F38E48BCB06}"/>
              </a:ext>
            </a:extLst>
          </p:cNvPr>
          <p:cNvSpPr>
            <a:spLocks noGrp="1"/>
          </p:cNvSpPr>
          <p:nvPr>
            <p:ph type="title"/>
          </p:nvPr>
        </p:nvSpPr>
        <p:spPr/>
        <p:txBody>
          <a:bodyPr>
            <a:normAutofit fontScale="90000"/>
          </a:bodyPr>
          <a:lstStyle/>
          <a:p>
            <a:r>
              <a:rPr lang="en-US" dirty="0"/>
              <a:t>Copyright Concepts in Software</a:t>
            </a:r>
          </a:p>
        </p:txBody>
      </p:sp>
      <p:sp>
        <p:nvSpPr>
          <p:cNvPr id="3" name="Text Placeholder 2">
            <a:extLst>
              <a:ext uri="{FF2B5EF4-FFF2-40B4-BE49-F238E27FC236}">
                <a16:creationId xmlns:a16="http://schemas.microsoft.com/office/drawing/2014/main" id="{AFE89289-593D-2417-AF40-F2ACB5704A9B}"/>
              </a:ext>
            </a:extLst>
          </p:cNvPr>
          <p:cNvSpPr>
            <a:spLocks noGrp="1"/>
          </p:cNvSpPr>
          <p:nvPr>
            <p:ph type="body" idx="1"/>
          </p:nvPr>
        </p:nvSpPr>
        <p:spPr/>
        <p:txBody>
          <a:bodyPr>
            <a:normAutofit fontScale="77500" lnSpcReduction="20000"/>
          </a:bodyPr>
          <a:lstStyle/>
          <a:p>
            <a:r>
              <a:rPr lang="en-US" dirty="0"/>
              <a:t>Basic rule: copyright protects creative works</a:t>
            </a:r>
          </a:p>
          <a:p>
            <a:endParaRPr lang="en-US" dirty="0"/>
          </a:p>
          <a:p>
            <a:r>
              <a:rPr lang="en-US" dirty="0"/>
              <a:t>Copyright generally applies to literary works, such as books, movies, pictures, music, maps</a:t>
            </a:r>
          </a:p>
          <a:p>
            <a:endParaRPr lang="en-US" dirty="0"/>
          </a:p>
          <a:p>
            <a:r>
              <a:rPr lang="en-US" dirty="0"/>
              <a:t>Software is protected by copyright</a:t>
            </a:r>
          </a:p>
          <a:p>
            <a:endParaRPr lang="en-US" dirty="0"/>
          </a:p>
          <a:p>
            <a:r>
              <a:rPr lang="en-US" dirty="0"/>
              <a:t>Not the functionality (that’s protected by patents) but the expression (creativity in implementation details)</a:t>
            </a:r>
          </a:p>
          <a:p>
            <a:endParaRPr lang="en-US" dirty="0"/>
          </a:p>
          <a:p>
            <a:r>
              <a:rPr lang="en-US" dirty="0"/>
              <a:t>Includes Binary Code and Source Code</a:t>
            </a:r>
          </a:p>
          <a:p>
            <a:endParaRPr lang="en-US" dirty="0"/>
          </a:p>
          <a:p>
            <a:r>
              <a:rPr lang="en-US" dirty="0"/>
              <a:t>The copyright owner only has control over the work that he or she created, not someone else’s independent creation</a:t>
            </a:r>
          </a:p>
          <a:p>
            <a:endParaRPr lang="en-US" dirty="0"/>
          </a:p>
          <a:p>
            <a:r>
              <a:rPr lang="en-US" dirty="0"/>
              <a:t>Infringement may occur if copying without the permission of the author</a:t>
            </a:r>
          </a:p>
        </p:txBody>
      </p:sp>
    </p:spTree>
    <p:extLst>
      <p:ext uri="{BB962C8B-B14F-4D97-AF65-F5344CB8AC3E}">
        <p14:creationId xmlns:p14="http://schemas.microsoft.com/office/powerpoint/2010/main" val="224882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504D-9D93-75A5-5A4C-BE568A4550AE}"/>
              </a:ext>
            </a:extLst>
          </p:cNvPr>
          <p:cNvSpPr>
            <a:spLocks noGrp="1"/>
          </p:cNvSpPr>
          <p:nvPr>
            <p:ph type="title"/>
          </p:nvPr>
        </p:nvSpPr>
        <p:spPr/>
        <p:txBody>
          <a:bodyPr>
            <a:normAutofit fontScale="90000"/>
          </a:bodyPr>
          <a:lstStyle/>
          <a:p>
            <a:r>
              <a:rPr lang="en-US" dirty="0"/>
              <a:t>Copyright Rights Most Relevant to Software</a:t>
            </a:r>
          </a:p>
        </p:txBody>
      </p:sp>
      <p:sp>
        <p:nvSpPr>
          <p:cNvPr id="3" name="Text Placeholder 2">
            <a:extLst>
              <a:ext uri="{FF2B5EF4-FFF2-40B4-BE49-F238E27FC236}">
                <a16:creationId xmlns:a16="http://schemas.microsoft.com/office/drawing/2014/main" id="{372431FF-3E83-E60D-24EA-3F84B005EACA}"/>
              </a:ext>
            </a:extLst>
          </p:cNvPr>
          <p:cNvSpPr>
            <a:spLocks noGrp="1"/>
          </p:cNvSpPr>
          <p:nvPr>
            <p:ph type="body" idx="1"/>
          </p:nvPr>
        </p:nvSpPr>
        <p:spPr/>
        <p:txBody>
          <a:bodyPr>
            <a:normAutofit fontScale="62500" lnSpcReduction="20000"/>
          </a:bodyPr>
          <a:lstStyle/>
          <a:p>
            <a:r>
              <a:rPr lang="en-US" dirty="0"/>
              <a:t>The right to reproduce the software – making copies</a:t>
            </a:r>
          </a:p>
          <a:p>
            <a:endParaRPr lang="en-US" dirty="0"/>
          </a:p>
          <a:p>
            <a:r>
              <a:rPr lang="en-US" dirty="0"/>
              <a:t>The right to create derivative works – making modifications</a:t>
            </a:r>
          </a:p>
          <a:p>
            <a:endParaRPr lang="en-US" dirty="0"/>
          </a:p>
          <a:p>
            <a:r>
              <a:rPr lang="en-US" dirty="0"/>
              <a:t>The term “derivative work” comes from the US Copyright Act</a:t>
            </a:r>
          </a:p>
          <a:p>
            <a:endParaRPr lang="en-US" dirty="0"/>
          </a:p>
          <a:p>
            <a:r>
              <a:rPr lang="en-US" dirty="0"/>
              <a:t>It is a “term of art” meaning that it has a particular meaning based on the statute and not the dictionary definition</a:t>
            </a:r>
          </a:p>
          <a:p>
            <a:endParaRPr lang="en-US" dirty="0"/>
          </a:p>
          <a:p>
            <a:r>
              <a:rPr lang="en-US" dirty="0"/>
              <a:t>In general it refers to a new work based upon an original work to which enough original creative work has been added so that the new work represents an original work of authorship rather than a copy</a:t>
            </a:r>
          </a:p>
          <a:p>
            <a:endParaRPr lang="en-US" dirty="0"/>
          </a:p>
          <a:p>
            <a:r>
              <a:rPr lang="en-US" dirty="0"/>
              <a:t>The right to distribute</a:t>
            </a:r>
          </a:p>
          <a:p>
            <a:endParaRPr lang="en-US" dirty="0"/>
          </a:p>
          <a:p>
            <a:r>
              <a:rPr lang="en-US" dirty="0"/>
              <a:t>Distribution is generally viewed as the provision of a copy of a piece of software, in binary or source code form, to another entity (an individual or organization outside your company or organization)</a:t>
            </a:r>
          </a:p>
          <a:p>
            <a:endParaRPr lang="en-US" dirty="0"/>
          </a:p>
          <a:p>
            <a:pPr marL="114300" indent="0">
              <a:buNone/>
            </a:pPr>
            <a:r>
              <a:rPr lang="en-US" dirty="0"/>
              <a:t>Note: The interpretation of what constitutes a “derivative work” or a “distribution” is subject to debate in the Open Source community and within Open Source legal circles</a:t>
            </a:r>
          </a:p>
        </p:txBody>
      </p:sp>
    </p:spTree>
    <p:extLst>
      <p:ext uri="{BB962C8B-B14F-4D97-AF65-F5344CB8AC3E}">
        <p14:creationId xmlns:p14="http://schemas.microsoft.com/office/powerpoint/2010/main" val="364972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9CC-1D40-A5D0-7417-F6F0B042E6FF}"/>
              </a:ext>
            </a:extLst>
          </p:cNvPr>
          <p:cNvSpPr>
            <a:spLocks noGrp="1"/>
          </p:cNvSpPr>
          <p:nvPr>
            <p:ph type="title"/>
          </p:nvPr>
        </p:nvSpPr>
        <p:spPr/>
        <p:txBody>
          <a:bodyPr>
            <a:normAutofit fontScale="90000"/>
          </a:bodyPr>
          <a:lstStyle/>
          <a:p>
            <a:r>
              <a:rPr lang="en-US" dirty="0"/>
              <a:t>Patent Concepts in Software</a:t>
            </a:r>
          </a:p>
        </p:txBody>
      </p:sp>
      <p:sp>
        <p:nvSpPr>
          <p:cNvPr id="3" name="Text Placeholder 2">
            <a:extLst>
              <a:ext uri="{FF2B5EF4-FFF2-40B4-BE49-F238E27FC236}">
                <a16:creationId xmlns:a16="http://schemas.microsoft.com/office/drawing/2014/main" id="{65BCED1E-7D9A-9777-229A-58BE0EBE1407}"/>
              </a:ext>
            </a:extLst>
          </p:cNvPr>
          <p:cNvSpPr>
            <a:spLocks noGrp="1"/>
          </p:cNvSpPr>
          <p:nvPr>
            <p:ph type="body" idx="1"/>
          </p:nvPr>
        </p:nvSpPr>
        <p:spPr/>
        <p:txBody>
          <a:bodyPr>
            <a:normAutofit fontScale="85000" lnSpcReduction="10000"/>
          </a:bodyPr>
          <a:lstStyle/>
          <a:p>
            <a:r>
              <a:rPr lang="en-US" dirty="0"/>
              <a:t>Patents protect functionality – this can include a method of operation, such as a computer program</a:t>
            </a:r>
          </a:p>
          <a:p>
            <a:pPr marL="114300" indent="0">
              <a:buNone/>
            </a:pPr>
            <a:endParaRPr lang="en-US" dirty="0"/>
          </a:p>
          <a:p>
            <a:r>
              <a:rPr lang="en-US" dirty="0"/>
              <a:t>Does not protect abstract ideas, laws of nature</a:t>
            </a:r>
          </a:p>
          <a:p>
            <a:endParaRPr lang="en-US" dirty="0"/>
          </a:p>
          <a:p>
            <a:r>
              <a:rPr lang="en-US" dirty="0"/>
              <a:t>A patent application must be made in a specific jurisdiction in order to obtain a patent in that country. If a patent is awarded, the owner has the right to stop anybody from exercising its functionality, regardless of independent creation</a:t>
            </a:r>
          </a:p>
          <a:p>
            <a:endParaRPr lang="en-US" dirty="0"/>
          </a:p>
          <a:p>
            <a:r>
              <a:rPr lang="en-US" dirty="0"/>
              <a:t>Other parties who want to use the technology may seek a patent license (which may grant rights to use, make, have made, sell, offer for sale, and import the technology)</a:t>
            </a:r>
          </a:p>
          <a:p>
            <a:endParaRPr lang="en-US" dirty="0"/>
          </a:p>
          <a:p>
            <a:r>
              <a:rPr lang="en-US" dirty="0"/>
              <a:t>Infringement may occur even if other parties independently create the same invention</a:t>
            </a:r>
          </a:p>
        </p:txBody>
      </p:sp>
    </p:spTree>
    <p:extLst>
      <p:ext uri="{BB962C8B-B14F-4D97-AF65-F5344CB8AC3E}">
        <p14:creationId xmlns:p14="http://schemas.microsoft.com/office/powerpoint/2010/main" val="198575747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1262</Words>
  <Application>Microsoft Macintosh PowerPoint</Application>
  <PresentationFormat>On-screen Show (16:9)</PresentationFormat>
  <Paragraphs>136</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 Slab Light</vt:lpstr>
      <vt:lpstr>Roboto</vt:lpstr>
      <vt:lpstr>Open Sans Medium</vt:lpstr>
      <vt:lpstr>Arial</vt:lpstr>
      <vt:lpstr>Linux Foundation EU Theme 2023</vt:lpstr>
      <vt:lpstr>Reference Training Slides</vt:lpstr>
      <vt:lpstr>Information About These Slides</vt:lpstr>
      <vt:lpstr>What are the OpenChain Reference Slides?</vt:lpstr>
      <vt:lpstr>Contents</vt:lpstr>
      <vt:lpstr>CHAPTER 1: What is Intellectual Property?</vt:lpstr>
      <vt:lpstr>What is “Intellectual Property”?</vt:lpstr>
      <vt:lpstr>Copyright Concepts in Software</vt:lpstr>
      <vt:lpstr>Copyright Rights Most Relevant to Software</vt:lpstr>
      <vt:lpstr>Patent Concepts in Software</vt:lpstr>
      <vt:lpstr>Licenses</vt:lpstr>
      <vt:lpstr>Check Your Understanding</vt:lpstr>
      <vt:lpstr>CHAPTER 2: Introduction to Open Source Licenses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cp:revision>
  <dcterms:modified xsi:type="dcterms:W3CDTF">2024-08-06T22:31:06Z</dcterms:modified>
</cp:coreProperties>
</file>