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4" r:id="rId2"/>
  </p:sldMasterIdLst>
  <p:notesMasterIdLst>
    <p:notesMasterId r:id="rId15"/>
  </p:notesMasterIdLst>
  <p:sldIdLst>
    <p:sldId id="436" r:id="rId3"/>
    <p:sldId id="426" r:id="rId4"/>
    <p:sldId id="276" r:id="rId5"/>
    <p:sldId id="257" r:id="rId6"/>
    <p:sldId id="258" r:id="rId7"/>
    <p:sldId id="269" r:id="rId8"/>
    <p:sldId id="270" r:id="rId9"/>
    <p:sldId id="271" r:id="rId10"/>
    <p:sldId id="273" r:id="rId11"/>
    <p:sldId id="274" r:id="rId12"/>
    <p:sldId id="419" r:id="rId13"/>
    <p:sldId id="429" r:id="rId14"/>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 Coughlan" initials="SMC" lastIdx="8" clrIdx="0">
    <p:extLst>
      <p:ext uri="{19B8F6BF-5375-455C-9EA6-DF929625EA0E}">
        <p15:presenceInfo xmlns:p15="http://schemas.microsoft.com/office/powerpoint/2012/main" userId="Shane Coughlan" providerId="None"/>
      </p:ext>
    </p:extLst>
  </p:cmAuthor>
  <p:cmAuthor id="2" name="Guest User" initials="GU"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4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7D7DB-3AB6-A04E-AC4E-DA74EE0BCADC}" v="6" dt="2021-04-08T10:21:21.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2"/>
    <p:restoredTop sz="79014" autoAdjust="0"/>
  </p:normalViewPr>
  <p:slideViewPr>
    <p:cSldViewPr snapToGrid="0">
      <p:cViewPr varScale="1">
        <p:scale>
          <a:sx n="96" d="100"/>
          <a:sy n="96" d="100"/>
        </p:scale>
        <p:origin x="1448" y="168"/>
      </p:cViewPr>
      <p:guideLst>
        <p:guide orient="horz" pos="2160"/>
        <p:guide pos="3840"/>
      </p:guideLst>
    </p:cSldViewPr>
  </p:slideViewPr>
  <p:outlineViewPr>
    <p:cViewPr>
      <p:scale>
        <a:sx n="33" d="100"/>
        <a:sy n="33" d="100"/>
      </p:scale>
      <p:origin x="0" y="0"/>
    </p:cViewPr>
  </p:outlineViewPr>
  <p:notesTextViewPr>
    <p:cViewPr>
      <p:scale>
        <a:sx n="95" d="100"/>
        <a:sy n="95"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815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en-US" sz="1200" b="0" i="0" u="none" strike="noStrike" cap="none" dirty="0" err="1">
                <a:solidFill>
                  <a:schemeClr val="dk1"/>
                </a:solidFill>
                <a:latin typeface="Calibri"/>
                <a:ea typeface="Calibri"/>
                <a:cs typeface="Calibri"/>
                <a:sym typeface="Calibri"/>
              </a:rPr>
              <a:t>OpenChainプロジェクトは、サプライチェーン全体のコンプライアンスプロセスの改善や、信頼構築に役立ちます</a:t>
            </a:r>
            <a:r>
              <a:rPr lang="en-US" sz="1200" b="0" i="0" u="none" strike="noStrike" cap="none" dirty="0">
                <a:solidFill>
                  <a:schemeClr val="dk1"/>
                </a:solidFill>
                <a:latin typeface="Calibri"/>
                <a:ea typeface="Calibri"/>
                <a:cs typeface="Calibri"/>
                <a:sym typeface="Calibri"/>
              </a:rPr>
              <a:t>。</a:t>
            </a: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4180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10</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7347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2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en-US" sz="1200" b="0" i="0" u="none" strike="noStrike" cap="none" dirty="0">
                <a:solidFill>
                  <a:schemeClr val="dk1"/>
                </a:solidFill>
                <a:latin typeface="Calibri"/>
                <a:ea typeface="Calibri"/>
                <a:cs typeface="Calibri"/>
                <a:sym typeface="Calibri"/>
              </a:rPr>
              <a:t>あなたもこのプロジェクトに参加しませんか？ウェブサイトへのアクセスや、メーリングリストの購読、私たちのコールに参加することでコミュニティに参加できます。また、自己認証ウェブアプリにアクセスし、現在のプロセス全体が国際的規範に合致しているかをチェックすることもできます。もちろん、これはOpenChain適合宣言までは完全に非公開です。</a:t>
            </a:r>
          </a:p>
        </p:txBody>
      </p:sp>
      <p:sp>
        <p:nvSpPr>
          <p:cNvPr id="315" name="Google Shape;315;p2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23:notes"/>
          <p:cNvSpPr txBox="1">
            <a:spLocks noGrp="1"/>
          </p:cNvSpPr>
          <p:nvPr>
            <p:ph type="body" idx="1"/>
          </p:nvPr>
        </p:nvSpPr>
        <p:spPr>
          <a:xfrm>
            <a:off x="688180" y="4415790"/>
            <a:ext cx="5505300" cy="4183500"/>
          </a:xfrm>
          <a:prstGeom prst="rect">
            <a:avLst/>
          </a:prstGeom>
          <a:noFill/>
          <a:ln>
            <a:noFill/>
          </a:ln>
        </p:spPr>
        <p:txBody>
          <a:bodyPr spcFirstLastPara="1" wrap="square" lIns="93175" tIns="46575" rIns="93175" bIns="4657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en-US" sz="1200" b="0" i="0" u="none" strike="noStrike" cap="none" dirty="0" err="1">
                <a:solidFill>
                  <a:schemeClr val="dk1"/>
                </a:solidFill>
                <a:latin typeface="Calibri"/>
                <a:ea typeface="Calibri"/>
                <a:cs typeface="Calibri"/>
                <a:sym typeface="Calibri"/>
              </a:rPr>
              <a:t>ご意見、ご質問、参加や改善のためのアイデアなどがありましたら、ぜひご連絡ください</a:t>
            </a:r>
            <a:r>
              <a:rPr lang="en-US" sz="1200" b="0" i="0" u="none" strike="noStrike" cap="none">
                <a:solidFill>
                  <a:schemeClr val="dk1"/>
                </a:solidFill>
                <a:latin typeface="Calibri"/>
                <a:ea typeface="Calibri"/>
                <a:cs typeface="Calibri"/>
                <a:sym typeface="Calibri"/>
              </a:rPr>
              <a:t>。</a:t>
            </a:r>
          </a:p>
        </p:txBody>
      </p:sp>
      <p:sp>
        <p:nvSpPr>
          <p:cNvPr id="323" name="Google Shape;323;p23:notes"/>
          <p:cNvSpPr txBox="1">
            <a:spLocks noGrp="1"/>
          </p:cNvSpPr>
          <p:nvPr>
            <p:ph type="sldNum" idx="12"/>
          </p:nvPr>
        </p:nvSpPr>
        <p:spPr>
          <a:xfrm>
            <a:off x="3898094" y="8829967"/>
            <a:ext cx="29820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197" name="Google Shape;197;p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03869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157" name="Google Shape;157;p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737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64" name="Shape 64"/>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4</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165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75" name="Shape 75"/>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5</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631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6</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2062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7</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6088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8</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6789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9</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2973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Point">
  <p:cSld name="Big Point">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25" name="Google Shape;25;p3"/>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3"/>
          <p:cNvSpPr/>
          <p:nvPr/>
        </p:nvSpPr>
        <p:spPr>
          <a:xfrm>
            <a:off x="4081462"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p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3600"/>
              <a:buFont typeface="Calibri"/>
              <a:buNone/>
              <a:defRPr sz="36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9" name="Google Shape;29;p3"/>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038600" y="6237287"/>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
  <p:cSld name="OBJECT">
    <p:spTree>
      <p:nvGrpSpPr>
        <p:cNvPr id="1" name="Shape 32"/>
        <p:cNvGrpSpPr/>
        <p:nvPr/>
      </p:nvGrpSpPr>
      <p:grpSpPr>
        <a:xfrm>
          <a:off x="0" y="0"/>
          <a:ext cx="0" cy="0"/>
          <a:chOff x="0" y="0"/>
          <a:chExt cx="0" cy="0"/>
        </a:xfrm>
      </p:grpSpPr>
      <p:sp>
        <p:nvSpPr>
          <p:cNvPr id="33" name="Google Shape;33;p4"/>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4"/>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 name="Google Shape;36;p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37" name="Google Shape;37;p4"/>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41"/>
        <p:cNvGrpSpPr/>
        <p:nvPr/>
      </p:nvGrpSpPr>
      <p:grpSpPr>
        <a:xfrm>
          <a:off x="0" y="0"/>
          <a:ext cx="0" cy="0"/>
          <a:chOff x="0" y="0"/>
          <a:chExt cx="0" cy="0"/>
        </a:xfrm>
      </p:grpSpPr>
      <p:sp>
        <p:nvSpPr>
          <p:cNvPr id="42" name="Google Shape;42;p5"/>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 name="Google Shape;43;p5"/>
          <p:cNvPicPr preferRelativeResize="0"/>
          <p:nvPr/>
        </p:nvPicPr>
        <p:blipFill rotWithShape="1">
          <a:blip r:embed="rId2">
            <a:alphaModFix/>
          </a:blip>
          <a:srcRect/>
          <a:stretch/>
        </p:blipFill>
        <p:spPr>
          <a:xfrm>
            <a:off x="838200" y="5800725"/>
            <a:ext cx="1425574" cy="790575"/>
          </a:xfrm>
          <a:prstGeom prst="rect">
            <a:avLst/>
          </a:prstGeom>
          <a:noFill/>
          <a:ln>
            <a:noFill/>
          </a:ln>
        </p:spPr>
      </p:pic>
      <p:pic>
        <p:nvPicPr>
          <p:cNvPr id="44" name="Google Shape;44;p5"/>
          <p:cNvPicPr preferRelativeResize="0"/>
          <p:nvPr/>
        </p:nvPicPr>
        <p:blipFill rotWithShape="1">
          <a:blip r:embed="rId3">
            <a:alphaModFix/>
          </a:blip>
          <a:srcRect/>
          <a:stretch/>
        </p:blipFill>
        <p:spPr>
          <a:xfrm>
            <a:off x="838200" y="1914525"/>
            <a:ext cx="4070350" cy="1808162"/>
          </a:xfrm>
          <a:prstGeom prst="rect">
            <a:avLst/>
          </a:prstGeom>
          <a:noFill/>
          <a:ln>
            <a:noFill/>
          </a:ln>
        </p:spPr>
      </p:pic>
      <p:sp>
        <p:nvSpPr>
          <p:cNvPr id="45" name="Google Shape;45;p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6" name="Google Shape;46;p5"/>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a:stretch/>
        </p:blipFill>
        <p:spPr>
          <a:xfrm>
            <a:off x="838200" y="5800725"/>
            <a:ext cx="1425574" cy="790575"/>
          </a:xfrm>
          <a:prstGeom prst="rect">
            <a:avLst/>
          </a:prstGeom>
          <a:noFill/>
          <a:ln>
            <a:noFill/>
          </a:ln>
        </p:spPr>
      </p:pic>
      <p:sp>
        <p:nvSpPr>
          <p:cNvPr id="51" name="Google Shape;51;p6"/>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Google Shape;55;p6"/>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6"/>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17"/>
        <p:cNvGrpSpPr/>
        <p:nvPr/>
      </p:nvGrpSpPr>
      <p:grpSpPr>
        <a:xfrm>
          <a:off x="0" y="0"/>
          <a:ext cx="0" cy="0"/>
          <a:chOff x="0" y="0"/>
          <a:chExt cx="0" cy="0"/>
        </a:xfrm>
      </p:grpSpPr>
      <p:sp>
        <p:nvSpPr>
          <p:cNvPr id="118" name="Google Shape;118;p14"/>
          <p:cNvSpPr/>
          <p:nvPr/>
        </p:nvSpPr>
        <p:spPr>
          <a:xfrm>
            <a:off x="5019675" y="1914525"/>
            <a:ext cx="7172400" cy="18081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9" name="Google Shape;119;p14"/>
          <p:cNvPicPr preferRelativeResize="0"/>
          <p:nvPr/>
        </p:nvPicPr>
        <p:blipFill rotWithShape="1">
          <a:blip r:embed="rId2">
            <a:alphaModFix/>
          </a:blip>
          <a:srcRect/>
          <a:stretch/>
        </p:blipFill>
        <p:spPr>
          <a:xfrm>
            <a:off x="838200" y="5800725"/>
            <a:ext cx="1425600" cy="790500"/>
          </a:xfrm>
          <a:prstGeom prst="rect">
            <a:avLst/>
          </a:prstGeom>
          <a:noFill/>
          <a:ln>
            <a:noFill/>
          </a:ln>
        </p:spPr>
      </p:pic>
      <p:pic>
        <p:nvPicPr>
          <p:cNvPr id="120" name="Google Shape;120;p14"/>
          <p:cNvPicPr preferRelativeResize="0"/>
          <p:nvPr/>
        </p:nvPicPr>
        <p:blipFill rotWithShape="1">
          <a:blip r:embed="rId3">
            <a:alphaModFix/>
          </a:blip>
          <a:srcRect/>
          <a:stretch/>
        </p:blipFill>
        <p:spPr>
          <a:xfrm>
            <a:off x="838200" y="1914525"/>
            <a:ext cx="4070400" cy="1808100"/>
          </a:xfrm>
          <a:prstGeom prst="rect">
            <a:avLst/>
          </a:prstGeom>
          <a:noFill/>
          <a:ln>
            <a:noFill/>
          </a:ln>
        </p:spPr>
      </p:pic>
      <p:sp>
        <p:nvSpPr>
          <p:cNvPr id="121" name="Google Shape;121;p14"/>
          <p:cNvSpPr txBox="1">
            <a:spLocks noGrp="1"/>
          </p:cNvSpPr>
          <p:nvPr>
            <p:ph type="title"/>
          </p:nvPr>
        </p:nvSpPr>
        <p:spPr>
          <a:xfrm>
            <a:off x="5153024" y="1914525"/>
            <a:ext cx="7038900" cy="18078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22" name="Google Shape;122;p14"/>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14"/>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4"/>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5"/>
        <p:cNvGrpSpPr/>
        <p:nvPr/>
      </p:nvGrpSpPr>
      <p:grpSpPr>
        <a:xfrm>
          <a:off x="0" y="0"/>
          <a:ext cx="0" cy="0"/>
          <a:chOff x="0" y="0"/>
          <a:chExt cx="0" cy="0"/>
        </a:xfrm>
      </p:grpSpPr>
      <p:pic>
        <p:nvPicPr>
          <p:cNvPr id="126" name="Google Shape;126;p15"/>
          <p:cNvPicPr preferRelativeResize="0"/>
          <p:nvPr/>
        </p:nvPicPr>
        <p:blipFill rotWithShape="1">
          <a:blip r:embed="rId2">
            <a:alphaModFix/>
          </a:blip>
          <a:srcRect/>
          <a:stretch/>
        </p:blipFill>
        <p:spPr>
          <a:xfrm>
            <a:off x="4040975" y="1031875"/>
            <a:ext cx="4110000" cy="2279700"/>
          </a:xfrm>
          <a:prstGeom prst="rect">
            <a:avLst/>
          </a:prstGeom>
          <a:noFill/>
          <a:ln>
            <a:noFill/>
          </a:ln>
        </p:spPr>
      </p:pic>
      <p:sp>
        <p:nvSpPr>
          <p:cNvPr id="127" name="Google Shape;127;p15"/>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15"/>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15"/>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15"/>
          <p:cNvSpPr txBox="1"/>
          <p:nvPr/>
        </p:nvSpPr>
        <p:spPr>
          <a:xfrm>
            <a:off x="1447800" y="5130800"/>
            <a:ext cx="9144000" cy="42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7F7F7F"/>
              </a:buClr>
              <a:buSzPts val="2400"/>
              <a:buFont typeface="Arial"/>
              <a:buNone/>
            </a:pPr>
            <a:endParaRPr sz="2400" b="0" i="0" u="none" strike="noStrike" cap="none">
              <a:solidFill>
                <a:srgbClr val="7F7F7F"/>
              </a:solidFill>
              <a:latin typeface="Calibri"/>
              <a:ea typeface="Calibri"/>
              <a:cs typeface="Calibri"/>
              <a:sym typeface="Calibri"/>
            </a:endParaRPr>
          </a:p>
        </p:txBody>
      </p:sp>
      <p:sp>
        <p:nvSpPr>
          <p:cNvPr id="131" name="Google Shape;131;p15"/>
          <p:cNvSpPr txBox="1">
            <a:spLocks noGrp="1"/>
          </p:cNvSpPr>
          <p:nvPr>
            <p:ph type="ctrTitle"/>
          </p:nvPr>
        </p:nvSpPr>
        <p:spPr>
          <a:xfrm>
            <a:off x="1447800" y="3419475"/>
            <a:ext cx="9144000" cy="12477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32" name="Google Shape;132;p15"/>
          <p:cNvSpPr txBox="1">
            <a:spLocks noGrp="1"/>
          </p:cNvSpPr>
          <p:nvPr>
            <p:ph type="subTitle" idx="1"/>
          </p:nvPr>
        </p:nvSpPr>
        <p:spPr>
          <a:xfrm>
            <a:off x="1447800" y="4667250"/>
            <a:ext cx="9144000" cy="428700"/>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3" name="Google Shape;133;p15"/>
          <p:cNvSpPr txBox="1">
            <a:spLocks noGrp="1"/>
          </p:cNvSpPr>
          <p:nvPr>
            <p:ph type="ftr" idx="11"/>
          </p:nvPr>
        </p:nvSpPr>
        <p:spPr>
          <a:xfrm>
            <a:off x="4038600" y="61563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pic>
        <p:nvPicPr>
          <p:cNvPr id="135" name="Google Shape;135;p16"/>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36" name="Google Shape;136;p16"/>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16"/>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16"/>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1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40" name="Google Shape;140;p16"/>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6"/>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16"/>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1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pic>
        <p:nvPicPr>
          <p:cNvPr id="145" name="Google Shape;145;p17"/>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46" name="Google Shape;146;p17"/>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7"/>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17"/>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17"/>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50" name="Google Shape;150;p17"/>
          <p:cNvSpPr txBox="1">
            <a:spLocks noGrp="1"/>
          </p:cNvSpPr>
          <p:nvPr>
            <p:ph type="body" idx="1"/>
          </p:nvPr>
        </p:nvSpPr>
        <p:spPr>
          <a:xfrm>
            <a:off x="838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1" name="Google Shape;151;p17"/>
          <p:cNvSpPr txBox="1">
            <a:spLocks noGrp="1"/>
          </p:cNvSpPr>
          <p:nvPr>
            <p:ph type="body" idx="2"/>
          </p:nvPr>
        </p:nvSpPr>
        <p:spPr>
          <a:xfrm>
            <a:off x="6172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Google Shape;152;p17"/>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3" name="Google Shape;153;p17"/>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17"/>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3"/>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3" name="Google Shape;113;p13"/>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3"/>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3"/>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13"/>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openchainproject.org/get-starte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certification.openchainproject.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openchainproject.org/get-started"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certification.openchainproject.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openchainproject.or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spe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200" y="3835965"/>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US" dirty="0"/>
              <a:t>ISO/IEC 5230 オープンソースライセンスコンプライアンス</a:t>
            </a:r>
            <a:endParaRPr sz="4400" b="0" i="0" u="none" strike="noStrike" cap="none" dirty="0">
              <a:solidFill>
                <a:srgbClr val="00B4C2"/>
              </a:solidFill>
              <a:latin typeface="Calibri"/>
              <a:ea typeface="Calibri"/>
              <a:cs typeface="Calibri"/>
              <a:sym typeface="Calibri"/>
            </a:endParaRPr>
          </a:p>
        </p:txBody>
      </p:sp>
      <p:pic>
        <p:nvPicPr>
          <p:cNvPr id="3" name="Picture 2" descr="A picture containing food  Description automatically generated">
            <a:extLst>
              <a:ext uri="{FF2B5EF4-FFF2-40B4-BE49-F238E27FC236}">
                <a16:creationId xmlns:a16="http://schemas.microsoft.com/office/drawing/2014/main" id="{3A2304D4-8340-EF4D-85F5-3799BC7BD914}"/>
              </a:ext>
            </a:extLst>
          </p:cNvPr>
          <p:cNvPicPr>
            <a:picLocks noChangeAspect="1"/>
          </p:cNvPicPr>
          <p:nvPr/>
        </p:nvPicPr>
        <p:blipFill>
          <a:blip r:embed="rId3"/>
          <a:stretch>
            <a:fillRect/>
          </a:stretch>
        </p:blipFill>
        <p:spPr>
          <a:xfrm>
            <a:off x="3613150" y="860507"/>
            <a:ext cx="4965700" cy="2760593"/>
          </a:xfrm>
          <a:prstGeom prst="rect">
            <a:avLst/>
          </a:prstGeom>
        </p:spPr>
      </p:pic>
    </p:spTree>
    <p:extLst>
      <p:ext uri="{BB962C8B-B14F-4D97-AF65-F5344CB8AC3E}">
        <p14:creationId xmlns:p14="http://schemas.microsoft.com/office/powerpoint/2010/main" val="246175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dirty="0"/>
              <a:t>OpenChain ISO 5230 適合オプション</a:t>
            </a:r>
            <a:endParaRPr lang="en-CA" sz="3600" b="0" i="0" u="none" strike="noStrike" cap="none" dirty="0">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514350" lvl="0" indent="-514350">
              <a:spcBef>
                <a:spcPts val="0"/>
              </a:spcBef>
              <a:buFont typeface="+mj-lt"/>
              <a:buAutoNum type="arabicParenR"/>
            </a:pPr>
            <a:r>
              <a:rPr lang="en-CA" dirty="0"/>
              <a:t>OpenChain</a:t>
            </a:r>
            <a:r>
              <a:rPr lang="en-CA" dirty="0" err="1"/>
              <a:t>規格</a:t>
            </a:r>
            <a:r>
              <a:rPr lang="en-CA" dirty="0"/>
              <a:t>への適合を自己認証</a:t>
            </a:r>
          </a:p>
          <a:p>
            <a:pPr marL="971550" lvl="1" indent="-514350">
              <a:spcBef>
                <a:spcPts val="0"/>
              </a:spcBef>
            </a:pPr>
            <a:r>
              <a:rPr lang="en-CA" dirty="0"/>
              <a:t>参考資料やコミュニティのワークグループから得られるサポートを受けて、自分でプロセスを実施</a:t>
            </a:r>
          </a:p>
          <a:p>
            <a:pPr marL="971550" lvl="1" indent="-514350">
              <a:spcBef>
                <a:spcPts val="0"/>
              </a:spcBef>
            </a:pPr>
            <a:r>
              <a:rPr lang="en-CA" dirty="0"/>
              <a:t>無料のオンライン自己認証アンケートによる適合認証、または</a:t>
            </a:r>
            <a:r>
              <a:rPr lang="en-CA" dirty="0" err="1"/>
              <a:t>OpenChain</a:t>
            </a:r>
            <a:r>
              <a:rPr lang="en-CA" dirty="0"/>
              <a:t>プロジェクトに直接認証を提出</a:t>
            </a:r>
          </a:p>
          <a:p>
            <a:pPr marL="971550" lvl="1" indent="-514350">
              <a:spcBef>
                <a:spcPts val="0"/>
              </a:spcBef>
            </a:pPr>
            <a:endParaRPr lang="en-US" dirty="0"/>
          </a:p>
          <a:p>
            <a:pPr marL="514350" indent="-514350">
              <a:spcBef>
                <a:spcPts val="0"/>
              </a:spcBef>
              <a:buFont typeface="+mj-lt"/>
              <a:buAutoNum type="arabicParenR"/>
            </a:pPr>
            <a:r>
              <a:rPr lang="en-US" dirty="0"/>
              <a:t>OpenChainパートナーとの連携</a:t>
            </a:r>
          </a:p>
          <a:p>
            <a:pPr marL="971550" lvl="1" indent="-514350">
              <a:spcBef>
                <a:spcPts val="0"/>
              </a:spcBef>
            </a:pPr>
            <a:r>
              <a:rPr lang="en-US" dirty="0"/>
              <a:t>プロセスの実施や適合認証を支援する商業ベンダー</a:t>
            </a:r>
          </a:p>
          <a:p>
            <a:pPr marL="971550" lvl="1" indent="-514350">
              <a:spcBef>
                <a:spcPts val="0"/>
              </a:spcBef>
            </a:pPr>
            <a:r>
              <a:rPr lang="en-US" dirty="0"/>
              <a:t>公認の法律事務所、サービスプロバイダー、認証機関の公式リストから選択</a:t>
            </a:r>
          </a:p>
          <a:p>
            <a:pPr marL="0" indent="0">
              <a:spcBef>
                <a:spcPts val="0"/>
              </a:spcBef>
              <a:buNone/>
            </a:pPr>
            <a:endParaRPr lang="en-CA" dirty="0"/>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10</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dirty="0" err="1">
                <a:solidFill>
                  <a:srgbClr val="F46500"/>
                </a:solidFill>
                <a:latin typeface="Lucida Sans"/>
                <a:ea typeface="Lucida Sans"/>
                <a:cs typeface="Lucida Sans"/>
                <a:sym typeface="Lucida Sans"/>
              </a:rPr>
              <a:t>OpenChain</a:t>
            </a:r>
            <a:r>
              <a:rPr lang="en-CA" sz="2400" dirty="0">
                <a:solidFill>
                  <a:srgbClr val="F46500"/>
                </a:solidFill>
                <a:latin typeface="Lucida Sans"/>
                <a:ea typeface="Lucida Sans"/>
                <a:cs typeface="Lucida Sans"/>
                <a:sym typeface="Lucida Sans"/>
              </a:rPr>
              <a:t>規格への適合認証</a:t>
            </a:r>
            <a:endParaRPr lang="en-CA" sz="2400" b="0" i="0" u="none" strike="noStrike" cap="none" dirty="0">
              <a:solidFill>
                <a:srgbClr val="F46500"/>
              </a:solidFill>
              <a:latin typeface="Lucida Sans"/>
              <a:ea typeface="Lucida Sans"/>
              <a:cs typeface="Lucida Sans"/>
              <a:sym typeface="Lucida Sans"/>
            </a:endParaRPr>
          </a:p>
        </p:txBody>
      </p:sp>
    </p:spTree>
    <p:extLst>
      <p:ext uri="{BB962C8B-B14F-4D97-AF65-F5344CB8AC3E}">
        <p14:creationId xmlns:p14="http://schemas.microsoft.com/office/powerpoint/2010/main" val="290046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US" sz="4400" b="0" i="0" u="none" strike="noStrike" cap="none" dirty="0">
                <a:solidFill>
                  <a:srgbClr val="00B4C2"/>
                </a:solidFill>
                <a:latin typeface="Calibri"/>
                <a:ea typeface="Calibri"/>
                <a:cs typeface="Calibri"/>
                <a:sym typeface="Calibri"/>
              </a:rPr>
              <a:t>始めましょう！</a:t>
            </a:r>
            <a:endParaRPr sz="4400" b="0" i="0" u="none" strike="noStrike" cap="none" dirty="0">
              <a:solidFill>
                <a:srgbClr val="00B4C2"/>
              </a:solidFill>
              <a:latin typeface="Calibri"/>
              <a:ea typeface="Calibri"/>
              <a:cs typeface="Calibri"/>
              <a:sym typeface="Calibri"/>
            </a:endParaRPr>
          </a:p>
        </p:txBody>
      </p:sp>
      <p:sp>
        <p:nvSpPr>
          <p:cNvPr id="319" name="Google Shape;319;p39"/>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0" lvl="0" indent="0">
              <a:spcBef>
                <a:spcPts val="0"/>
              </a:spcBef>
              <a:buSzPts val="3200"/>
              <a:buNone/>
            </a:pPr>
            <a:r>
              <a:rPr lang="en-CA" b="0" i="0" u="none" strike="noStrike" cap="none" dirty="0">
                <a:solidFill>
                  <a:srgbClr val="7F7F7F"/>
                </a:solidFill>
                <a:latin typeface="Calibri"/>
                <a:ea typeface="Calibri"/>
                <a:cs typeface="Calibri"/>
                <a:sym typeface="Calibri"/>
              </a:rPr>
              <a:t>コミュニティについてもっと知りたい場合は：</a:t>
            </a:r>
            <a:br>
              <a:rPr lang="en-CA" b="0" i="0" u="none" strike="noStrike" cap="none" dirty="0">
                <a:solidFill>
                  <a:srgbClr val="7F7F7F"/>
                </a:solidFill>
                <a:latin typeface="Calibri"/>
                <a:ea typeface="Calibri"/>
                <a:cs typeface="Calibri"/>
                <a:sym typeface="Calibri"/>
              </a:rPr>
            </a:br>
            <a:r>
              <a:rPr lang="en-CA" sz="3200" dirty="0">
                <a:hlinkClick r:id="rId3"/>
              </a:rPr>
              <a:t>https://www.openchainproject.org/get-started</a:t>
            </a:r>
            <a:endParaRPr lang="en-CA" sz="3200" dirty="0"/>
          </a:p>
          <a:p>
            <a:pPr marL="0" lvl="0" indent="0">
              <a:spcBef>
                <a:spcPts val="0"/>
              </a:spcBef>
              <a:buSzPts val="3200"/>
              <a:buNone/>
            </a:pPr>
            <a:endParaRPr sz="3200" b="0" i="0" u="none" strike="noStrike" cap="none" dirty="0">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3200"/>
              <a:buFont typeface="Arial"/>
              <a:buNone/>
            </a:pPr>
            <a:r>
              <a:rPr lang="en-CA" b="0" i="0" u="none" strike="noStrike" cap="none" dirty="0">
                <a:solidFill>
                  <a:srgbClr val="7F7F7F"/>
                </a:solidFill>
                <a:latin typeface="Calibri"/>
                <a:ea typeface="Calibri"/>
                <a:cs typeface="Calibri"/>
                <a:sym typeface="Calibri"/>
              </a:rPr>
              <a:t>組織の自己認証またはヘルスチェックを行いたい場合は：</a:t>
            </a:r>
            <a:br>
              <a:rPr lang="en-CA" b="0" i="0" u="none" strike="noStrike" cap="none" dirty="0">
                <a:solidFill>
                  <a:srgbClr val="7F7F7F"/>
                </a:solidFill>
                <a:latin typeface="Calibri"/>
                <a:ea typeface="Calibri"/>
                <a:cs typeface="Calibri"/>
                <a:sym typeface="Calibri"/>
              </a:rPr>
            </a:br>
            <a:r>
              <a:rPr lang="en-CA" sz="3200" b="0" i="0" u="none" strike="noStrike" cap="none" dirty="0">
                <a:solidFill>
                  <a:srgbClr val="7F7F7F"/>
                </a:solidFill>
                <a:latin typeface="Calibri"/>
                <a:ea typeface="Calibri"/>
                <a:cs typeface="Calibri"/>
                <a:sym typeface="Calibri"/>
                <a:hlinkClick r:id="rId4"/>
              </a:rPr>
              <a:t>https://certification.openchainproject.org</a:t>
            </a:r>
            <a:endParaRPr sz="2800" b="0" i="0" u="none" strike="noStrike" cap="none" dirty="0">
              <a:solidFill>
                <a:srgbClr val="7F7F7F"/>
              </a:solidFill>
              <a:latin typeface="Calibri"/>
              <a:ea typeface="Calibri"/>
              <a:cs typeface="Calibri"/>
              <a:sym typeface="Calibri"/>
            </a:endParaRPr>
          </a:p>
        </p:txBody>
      </p:sp>
    </p:spTree>
    <p:extLst>
      <p:ext uri="{BB962C8B-B14F-4D97-AF65-F5344CB8AC3E}">
        <p14:creationId xmlns:p14="http://schemas.microsoft.com/office/powerpoint/2010/main" val="121616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a:spLocks noGrp="1"/>
          </p:cNvSpPr>
          <p:nvPr>
            <p:ph type="title"/>
          </p:nvPr>
        </p:nvSpPr>
        <p:spPr>
          <a:xfrm>
            <a:off x="5153025" y="1914525"/>
            <a:ext cx="7038900" cy="180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100"/>
              <a:buFont typeface="Calibri"/>
              <a:buNone/>
            </a:pPr>
            <a:r>
              <a:rPr lang="en-CA" sz="4000" dirty="0"/>
              <a:t>始めましょう！</a:t>
            </a:r>
            <a:endParaRPr sz="4400" b="0" i="0" u="none" strike="noStrike" cap="none" dirty="0">
              <a:solidFill>
                <a:schemeClr val="lt1"/>
              </a:solidFill>
              <a:latin typeface="Calibri"/>
              <a:ea typeface="Calibri"/>
              <a:cs typeface="Calibri"/>
              <a:sym typeface="Calibri"/>
            </a:endParaRPr>
          </a:p>
        </p:txBody>
      </p:sp>
      <p:sp>
        <p:nvSpPr>
          <p:cNvPr id="3" name="Google Shape;319;p39">
            <a:extLst>
              <a:ext uri="{FF2B5EF4-FFF2-40B4-BE49-F238E27FC236}">
                <a16:creationId xmlns:a16="http://schemas.microsoft.com/office/drawing/2014/main" id="{10652CC0-5175-2849-809E-DDDBAB344132}"/>
              </a:ext>
            </a:extLst>
          </p:cNvPr>
          <p:cNvSpPr txBox="1">
            <a:spLocks/>
          </p:cNvSpPr>
          <p:nvPr/>
        </p:nvSpPr>
        <p:spPr>
          <a:xfrm>
            <a:off x="2898443" y="4265713"/>
            <a:ext cx="8191923" cy="180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3200"/>
            </a:pPr>
            <a:r>
              <a:rPr lang="en-CA" sz="2400" dirty="0">
                <a:solidFill>
                  <a:srgbClr val="7F7F7F"/>
                </a:solidFill>
                <a:latin typeface="Calibri" panose="020F0502020204030204" pitchFamily="34" charset="0"/>
                <a:ea typeface="Calibri"/>
                <a:cs typeface="Calibri" panose="020F0502020204030204" pitchFamily="34" charset="0"/>
                <a:sym typeface="Calibri"/>
              </a:rPr>
              <a:t>コミュニティについてもっと知りたい場合は：</a:t>
            </a:r>
            <a:br>
              <a:rPr lang="en-CA" sz="2400" dirty="0">
                <a:solidFill>
                  <a:srgbClr val="7F7F7F"/>
                </a:solidFill>
                <a:latin typeface="Calibri" panose="020F0502020204030204" pitchFamily="34" charset="0"/>
                <a:ea typeface="Calibri"/>
                <a:cs typeface="Calibri" panose="020F0502020204030204" pitchFamily="34" charset="0"/>
                <a:sym typeface="Calibri"/>
              </a:rPr>
            </a:br>
            <a:r>
              <a:rPr lang="en-CA" sz="2400" dirty="0">
                <a:latin typeface="Calibri" panose="020F0502020204030204" pitchFamily="34" charset="0"/>
                <a:cs typeface="Calibri" panose="020F0502020204030204" pitchFamily="34" charset="0"/>
                <a:hlinkClick r:id="rId3"/>
              </a:rPr>
              <a:t>https://www.openchainproject.org/get-started</a:t>
            </a:r>
            <a:endParaRPr lang="en-CA" sz="2400" dirty="0">
              <a:latin typeface="Calibri" panose="020F0502020204030204" pitchFamily="34" charset="0"/>
              <a:cs typeface="Calibri" panose="020F0502020204030204" pitchFamily="34" charset="0"/>
            </a:endParaRPr>
          </a:p>
          <a:p>
            <a:pPr>
              <a:buSzPts val="3200"/>
            </a:pPr>
            <a:endParaRPr lang="en-CA" sz="2400" dirty="0">
              <a:solidFill>
                <a:srgbClr val="7F7F7F"/>
              </a:solidFill>
              <a:latin typeface="Calibri" panose="020F0502020204030204" pitchFamily="34" charset="0"/>
              <a:ea typeface="Calibri"/>
              <a:cs typeface="Calibri" panose="020F0502020204030204" pitchFamily="34" charset="0"/>
              <a:sym typeface="Calibri"/>
            </a:endParaRPr>
          </a:p>
          <a:p>
            <a:pPr>
              <a:lnSpc>
                <a:spcPct val="90000"/>
              </a:lnSpc>
              <a:buClr>
                <a:srgbClr val="7F7F7F"/>
              </a:buClr>
              <a:buSzPts val="3200"/>
            </a:pPr>
            <a:r>
              <a:rPr lang="en-CA" sz="2400" dirty="0">
                <a:solidFill>
                  <a:srgbClr val="7F7F7F"/>
                </a:solidFill>
                <a:latin typeface="Calibri" panose="020F0502020204030204" pitchFamily="34" charset="0"/>
                <a:ea typeface="Calibri"/>
                <a:cs typeface="Calibri" panose="020F0502020204030204" pitchFamily="34" charset="0"/>
                <a:sym typeface="Calibri"/>
              </a:rPr>
              <a:t>組織の自己認証またはヘルスチェックを行いたい場合は：</a:t>
            </a:r>
            <a:br>
              <a:rPr lang="en-CA" sz="2400" dirty="0">
                <a:solidFill>
                  <a:srgbClr val="7F7F7F"/>
                </a:solidFill>
                <a:latin typeface="Calibri" panose="020F0502020204030204" pitchFamily="34" charset="0"/>
                <a:ea typeface="Calibri"/>
                <a:cs typeface="Calibri" panose="020F0502020204030204" pitchFamily="34" charset="0"/>
                <a:sym typeface="Calibri"/>
              </a:rPr>
            </a:br>
            <a:r>
              <a:rPr lang="en-CA" sz="2400" dirty="0">
                <a:solidFill>
                  <a:srgbClr val="7F7F7F"/>
                </a:solidFill>
                <a:latin typeface="Calibri" panose="020F0502020204030204" pitchFamily="34" charset="0"/>
                <a:ea typeface="Calibri"/>
                <a:cs typeface="Calibri" panose="020F0502020204030204" pitchFamily="34" charset="0"/>
                <a:sym typeface="Calibri"/>
                <a:hlinkClick r:id="rId4"/>
              </a:rPr>
              <a:t>https://certification.openchainproject.org</a:t>
            </a:r>
          </a:p>
        </p:txBody>
      </p:sp>
    </p:spTree>
    <p:extLst>
      <p:ext uri="{BB962C8B-B14F-4D97-AF65-F5344CB8AC3E}">
        <p14:creationId xmlns:p14="http://schemas.microsoft.com/office/powerpoint/2010/main" val="231508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838175" y="2295401"/>
            <a:ext cx="10515600" cy="1325700"/>
          </a:xfrm>
          <a:prstGeom prst="rect">
            <a:avLst/>
          </a:prstGeom>
          <a:noFill/>
          <a:ln>
            <a:noFill/>
          </a:ln>
        </p:spPr>
        <p:txBody>
          <a:bodyPr spcFirstLastPara="1" vert="horz" wrap="square" lIns="91425" tIns="91425" rIns="91425" bIns="91425" rtlCol="0" anchor="ctr" anchorCtr="0">
            <a:noAutofit/>
          </a:bodyPr>
          <a:lstStyle/>
          <a:p>
            <a:pPr>
              <a:buClr>
                <a:schemeClr val="dk1"/>
              </a:buClr>
              <a:buSzPts val="900"/>
            </a:pPr>
            <a:r>
              <a:rPr lang="en-CA" dirty="0"/>
              <a:t>OpenChain ISO 5230は、質の高いオープンソースコンプライアンスプログラムの主要な要件を定義しています。この規格の開発をおこなっているのが、OpenChainプロジェクトです。</a:t>
            </a:r>
            <a:br>
              <a:rPr lang="en-CA" dirty="0"/>
            </a:br>
            <a:br>
              <a:rPr lang="en-CA" dirty="0"/>
            </a:br>
            <a:r>
              <a:rPr lang="en-CA" sz="2400" i="1" dirty="0"/>
              <a:t>私たちが目指すのは、オープンソースが信頼できる一貫したコンプライアンス情報とともに提供されるサプライチェーンです。</a:t>
            </a:r>
            <a:br>
              <a:rPr lang="en-CA" dirty="0"/>
            </a:br>
            <a:br>
              <a:rPr lang="en-CA" dirty="0"/>
            </a:br>
            <a:r>
              <a:rPr lang="en-CA" sz="2400" i="1" dirty="0"/>
              <a:t>私たちの使命は、ソフトウェアサプライチェーンの参加者がオープンソースを効果的に管理するための要件の確立です。</a:t>
            </a:r>
            <a:endParaRPr sz="2400" i="1" dirty="0"/>
          </a:p>
        </p:txBody>
      </p:sp>
      <p:sp>
        <p:nvSpPr>
          <p:cNvPr id="3" name="Shape 92">
            <a:extLst>
              <a:ext uri="{FF2B5EF4-FFF2-40B4-BE49-F238E27FC236}">
                <a16:creationId xmlns:a16="http://schemas.microsoft.com/office/drawing/2014/main" id="{191A853C-E2E9-C64E-A6FE-FDCD8F912313}"/>
              </a:ext>
            </a:extLst>
          </p:cNvPr>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2</a:t>
            </a:fld>
            <a:endParaRPr lang="en-CA" sz="1200" b="0" i="0" u="none" strike="noStrike" cap="none" dirty="0">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09558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3" name="Picture 12" descr="Text  Description automatically generated">
            <a:extLst>
              <a:ext uri="{FF2B5EF4-FFF2-40B4-BE49-F238E27FC236}">
                <a16:creationId xmlns:a16="http://schemas.microsoft.com/office/drawing/2014/main" id="{69698A36-47E6-3442-AF2E-403D316854EA}"/>
              </a:ext>
            </a:extLst>
          </p:cNvPr>
          <p:cNvPicPr>
            <a:picLocks noChangeAspect="1"/>
          </p:cNvPicPr>
          <p:nvPr/>
        </p:nvPicPr>
        <p:blipFill>
          <a:blip r:embed="rId3"/>
          <a:stretch>
            <a:fillRect/>
          </a:stretch>
        </p:blipFill>
        <p:spPr>
          <a:xfrm>
            <a:off x="1530349" y="1343135"/>
            <a:ext cx="9131300" cy="2159000"/>
          </a:xfrm>
          <a:prstGeom prst="rect">
            <a:avLst/>
          </a:prstGeom>
        </p:spPr>
      </p:pic>
      <p:sp>
        <p:nvSpPr>
          <p:cNvPr id="11" name="Google Shape;181;p21">
            <a:extLst>
              <a:ext uri="{FF2B5EF4-FFF2-40B4-BE49-F238E27FC236}">
                <a16:creationId xmlns:a16="http://schemas.microsoft.com/office/drawing/2014/main" id="{24A69BBE-62EF-1F4B-8BF8-47879C1CB369}"/>
              </a:ext>
            </a:extLst>
          </p:cNvPr>
          <p:cNvSpPr txBox="1">
            <a:spLocks/>
          </p:cNvSpPr>
          <p:nvPr/>
        </p:nvSpPr>
        <p:spPr>
          <a:xfrm>
            <a:off x="974016" y="3800088"/>
            <a:ext cx="10243965" cy="26968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pPr algn="l">
              <a:spcAft>
                <a:spcPts val="600"/>
              </a:spcAft>
              <a:buClr>
                <a:srgbClr val="00B4C2"/>
              </a:buClr>
              <a:buSzPts val="900"/>
            </a:pPr>
            <a:endParaRPr lang="en-US" sz="2400" dirty="0">
              <a:solidFill>
                <a:srgbClr val="00B4C2"/>
              </a:solidFill>
              <a:latin typeface="Calibri"/>
              <a:ea typeface="Calibri"/>
              <a:cs typeface="Calibri"/>
              <a:sym typeface="Calibri"/>
            </a:endParaRPr>
          </a:p>
          <a:p>
            <a:pPr algn="l">
              <a:spcAft>
                <a:spcPts val="600"/>
              </a:spcAft>
              <a:buClr>
                <a:srgbClr val="00B4C2"/>
              </a:buClr>
              <a:buSzPts val="900"/>
            </a:pPr>
            <a:r>
              <a:rPr lang="en-US" sz="2000" dirty="0">
                <a:solidFill>
                  <a:srgbClr val="00B4C2"/>
                </a:solidFill>
                <a:latin typeface="Calibri"/>
                <a:ea typeface="Calibri"/>
                <a:cs typeface="Calibri"/>
                <a:sym typeface="Calibri"/>
              </a:rPr>
              <a:t>OpenChain 2.1 (ISO/IEC 5230:2020)は、オープンソースのライセンス適合のための</a:t>
            </a:r>
            <a:r>
              <a:rPr lang="en-US" sz="2000" b="1" dirty="0">
                <a:solidFill>
                  <a:srgbClr val="00B4C2"/>
                </a:solidFill>
                <a:latin typeface="Calibri"/>
                <a:ea typeface="Calibri"/>
                <a:cs typeface="Calibri"/>
                <a:sym typeface="Calibri"/>
              </a:rPr>
              <a:t>国際規格</a:t>
            </a:r>
            <a:r>
              <a:rPr lang="en-US" sz="2000" dirty="0">
                <a:solidFill>
                  <a:srgbClr val="00B4C2"/>
                </a:solidFill>
                <a:latin typeface="Calibri"/>
                <a:ea typeface="Calibri"/>
                <a:cs typeface="Calibri"/>
                <a:sym typeface="Calibri"/>
              </a:rPr>
              <a:t>です。</a:t>
            </a:r>
          </a:p>
          <a:p>
            <a:pPr algn="l">
              <a:spcAft>
                <a:spcPts val="600"/>
              </a:spcAft>
              <a:buClr>
                <a:srgbClr val="00B4C2"/>
              </a:buClr>
              <a:buSzPts val="900"/>
            </a:pPr>
            <a:r>
              <a:rPr lang="en-US" sz="2000" dirty="0">
                <a:solidFill>
                  <a:srgbClr val="00B4C2"/>
                </a:solidFill>
                <a:latin typeface="Calibri"/>
                <a:ea typeface="Calibri"/>
                <a:cs typeface="Calibri"/>
                <a:sym typeface="Calibri"/>
              </a:rPr>
              <a:t>シンプルかつ効果的であり、</a:t>
            </a:r>
            <a:r>
              <a:rPr lang="en-US" sz="2000" b="1" dirty="0">
                <a:solidFill>
                  <a:srgbClr val="00B4C2"/>
                </a:solidFill>
                <a:latin typeface="Calibri"/>
                <a:ea typeface="Calibri"/>
                <a:cs typeface="Calibri"/>
                <a:sym typeface="Calibri"/>
              </a:rPr>
              <a:t>あらゆる市場のあらゆる規模の企業に適しています。</a:t>
            </a:r>
          </a:p>
          <a:p>
            <a:pPr algn="l">
              <a:spcAft>
                <a:spcPts val="600"/>
              </a:spcAft>
              <a:buClr>
                <a:srgbClr val="00B4C2"/>
              </a:buClr>
              <a:buSzPts val="900"/>
            </a:pPr>
            <a:r>
              <a:rPr lang="en-US" sz="2000" dirty="0">
                <a:solidFill>
                  <a:srgbClr val="00B4C2"/>
                </a:solidFill>
                <a:latin typeface="Calibri"/>
                <a:ea typeface="Calibri"/>
                <a:cs typeface="Calibri"/>
                <a:sym typeface="Calibri"/>
              </a:rPr>
              <a:t>この規格は、</a:t>
            </a:r>
            <a:r>
              <a:rPr lang="en-US" sz="2000" b="1" dirty="0">
                <a:solidFill>
                  <a:srgbClr val="00B4C2"/>
                </a:solidFill>
                <a:latin typeface="Calibri"/>
                <a:ea typeface="Calibri"/>
                <a:cs typeface="Calibri"/>
                <a:sym typeface="Calibri"/>
              </a:rPr>
              <a:t>活発なユーザーコミュニティ</a:t>
            </a:r>
            <a:r>
              <a:rPr lang="en-US" sz="2000" dirty="0">
                <a:solidFill>
                  <a:srgbClr val="00B4C2"/>
                </a:solidFill>
                <a:latin typeface="Calibri"/>
                <a:ea typeface="Calibri"/>
                <a:cs typeface="Calibri"/>
                <a:sym typeface="Calibri"/>
              </a:rPr>
              <a:t>によって</a:t>
            </a:r>
            <a:r>
              <a:rPr lang="en-US" sz="2000" b="1" dirty="0">
                <a:solidFill>
                  <a:srgbClr val="00B4C2"/>
                </a:solidFill>
                <a:latin typeface="Calibri"/>
                <a:ea typeface="Calibri"/>
                <a:cs typeface="Calibri"/>
                <a:sym typeface="Calibri"/>
              </a:rPr>
              <a:t>オープンに</a:t>
            </a:r>
            <a:r>
              <a:rPr lang="en-US" sz="2000" dirty="0">
                <a:solidFill>
                  <a:srgbClr val="00B4C2"/>
                </a:solidFill>
                <a:latin typeface="Calibri"/>
                <a:ea typeface="Calibri"/>
                <a:cs typeface="Calibri"/>
                <a:sym typeface="Calibri"/>
              </a:rPr>
              <a:t>開発されており、誰でも</a:t>
            </a:r>
            <a:r>
              <a:rPr lang="en-US" sz="2000" b="1" dirty="0">
                <a:solidFill>
                  <a:srgbClr val="00B4C2"/>
                </a:solidFill>
                <a:latin typeface="Calibri"/>
                <a:ea typeface="Calibri"/>
                <a:cs typeface="Calibri"/>
                <a:sym typeface="Calibri"/>
              </a:rPr>
              <a:t>自由に</a:t>
            </a:r>
            <a:r>
              <a:rPr lang="en-US" sz="2000" dirty="0">
                <a:solidFill>
                  <a:srgbClr val="00B4C2"/>
                </a:solidFill>
                <a:latin typeface="Calibri"/>
                <a:ea typeface="Calibri"/>
                <a:cs typeface="Calibri"/>
                <a:sym typeface="Calibri"/>
              </a:rPr>
              <a:t>利用できます。</a:t>
            </a:r>
          </a:p>
          <a:p>
            <a:pPr algn="l">
              <a:spcAft>
                <a:spcPts val="600"/>
              </a:spcAft>
              <a:buClr>
                <a:srgbClr val="00B4C2"/>
              </a:buClr>
              <a:buSzPts val="900"/>
            </a:pPr>
            <a:r>
              <a:rPr lang="en-US" sz="2000" dirty="0">
                <a:solidFill>
                  <a:srgbClr val="00B4C2"/>
                </a:solidFill>
                <a:latin typeface="Calibri"/>
                <a:ea typeface="Calibri"/>
                <a:cs typeface="Calibri"/>
                <a:sym typeface="Calibri"/>
              </a:rPr>
              <a:t>また、無料のオンライン</a:t>
            </a:r>
            <a:r>
              <a:rPr lang="en-US" sz="2000" b="1" dirty="0">
                <a:solidFill>
                  <a:srgbClr val="00B4C2"/>
                </a:solidFill>
                <a:latin typeface="Calibri"/>
                <a:ea typeface="Calibri"/>
                <a:cs typeface="Calibri"/>
                <a:sym typeface="Calibri"/>
              </a:rPr>
              <a:t>自己認証</a:t>
            </a:r>
            <a:r>
              <a:rPr lang="en-US" sz="2000" dirty="0">
                <a:solidFill>
                  <a:srgbClr val="00B4C2"/>
                </a:solidFill>
                <a:latin typeface="Calibri"/>
                <a:ea typeface="Calibri"/>
                <a:cs typeface="Calibri"/>
                <a:sym typeface="Calibri"/>
              </a:rPr>
              <a:t>、</a:t>
            </a:r>
            <a:r>
              <a:rPr lang="en-US" sz="2000" b="1" dirty="0">
                <a:solidFill>
                  <a:srgbClr val="00B4C2"/>
                </a:solidFill>
                <a:latin typeface="Calibri"/>
                <a:ea typeface="Calibri"/>
                <a:cs typeface="Calibri"/>
                <a:sym typeface="Calibri"/>
              </a:rPr>
              <a:t>参考資料</a:t>
            </a:r>
            <a:r>
              <a:rPr lang="en-US" sz="2000" dirty="0">
                <a:solidFill>
                  <a:srgbClr val="00B4C2"/>
                </a:solidFill>
                <a:latin typeface="Calibri"/>
                <a:ea typeface="Calibri"/>
                <a:cs typeface="Calibri"/>
                <a:sym typeface="Calibri"/>
              </a:rPr>
              <a:t>、</a:t>
            </a:r>
            <a:r>
              <a:rPr lang="en-US" sz="2000" b="1" dirty="0">
                <a:solidFill>
                  <a:srgbClr val="00B4C2"/>
                </a:solidFill>
                <a:latin typeface="Calibri"/>
                <a:ea typeface="Calibri"/>
                <a:cs typeface="Calibri"/>
                <a:sym typeface="Calibri"/>
              </a:rPr>
              <a:t>サービスプロバイダーのパートナー</a:t>
            </a:r>
            <a:r>
              <a:rPr lang="en-US" sz="2000" dirty="0">
                <a:solidFill>
                  <a:srgbClr val="00B4C2"/>
                </a:solidFill>
                <a:latin typeface="Calibri"/>
                <a:ea typeface="Calibri"/>
                <a:cs typeface="Calibri"/>
                <a:sym typeface="Calibri"/>
              </a:rPr>
              <a:t>によってサポートされています。</a:t>
            </a:r>
          </a:p>
          <a:p>
            <a:pPr>
              <a:buClr>
                <a:srgbClr val="00B4C2"/>
              </a:buClr>
              <a:buSzPts val="900"/>
            </a:pPr>
            <a:br>
              <a:rPr lang="en-US" sz="2400" dirty="0">
                <a:solidFill>
                  <a:srgbClr val="00B4C2"/>
                </a:solidFill>
                <a:latin typeface="Calibri"/>
                <a:ea typeface="Calibri"/>
                <a:cs typeface="Calibri"/>
                <a:sym typeface="Calibri"/>
              </a:rPr>
            </a:br>
            <a:r>
              <a:rPr lang="en-US" sz="2400" dirty="0" err="1">
                <a:solidFill>
                  <a:srgbClr val="00B4C2"/>
                </a:solidFill>
                <a:latin typeface="Calibri"/>
                <a:ea typeface="Calibri"/>
                <a:cs typeface="Calibri"/>
                <a:sym typeface="Calibri"/>
                <a:hlinkClick r:id="rId4"/>
              </a:rPr>
              <a:t>www.openchainproject.org</a:t>
            </a:r>
            <a:endParaRPr lang="en-US" sz="2400" dirty="0">
              <a:solidFill>
                <a:srgbClr val="00B4C2"/>
              </a:solidFill>
              <a:latin typeface="Calibri"/>
              <a:ea typeface="Calibri"/>
              <a:cs typeface="Calibri"/>
              <a:sym typeface="Calibri"/>
            </a:endParaRPr>
          </a:p>
          <a:p>
            <a:pPr algn="l">
              <a:buClr>
                <a:srgbClr val="00B4C2"/>
              </a:buClr>
              <a:buSzPts val="900"/>
            </a:pPr>
            <a:endParaRPr lang="en-US" sz="2400" dirty="0">
              <a:solidFill>
                <a:srgbClr val="00B4C2"/>
              </a:solidFill>
              <a:latin typeface="Calibri"/>
              <a:ea typeface="Calibri"/>
              <a:cs typeface="Calibri"/>
              <a:sym typeface="Calibri"/>
            </a:endParaRPr>
          </a:p>
        </p:txBody>
      </p:sp>
      <p:pic>
        <p:nvPicPr>
          <p:cNvPr id="1028" name="Picture 4">
            <a:extLst>
              <a:ext uri="{FF2B5EF4-FFF2-40B4-BE49-F238E27FC236}">
                <a16:creationId xmlns:a16="http://schemas.microsoft.com/office/drawing/2014/main" id="{ED9DC33F-E4BE-E046-BFCC-3C1BB365F5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3333" y="234258"/>
            <a:ext cx="9265333" cy="945836"/>
          </a:xfrm>
          <a:prstGeom prst="rect">
            <a:avLst/>
          </a:prstGeom>
          <a:noFill/>
          <a:extLst>
            <a:ext uri="{909E8E84-426E-40DD-AFC4-6F175D3DCCD1}">
              <a14:hiddenFill xmlns:a14="http://schemas.microsoft.com/office/drawing/2010/main">
                <a:solidFill>
                  <a:srgbClr val="FFFFFF"/>
                </a:solidFill>
              </a14:hiddenFill>
            </a:ext>
          </a:extLst>
        </p:spPr>
      </p:pic>
      <p:sp>
        <p:nvSpPr>
          <p:cNvPr id="5" name="Shape 92">
            <a:extLst>
              <a:ext uri="{FF2B5EF4-FFF2-40B4-BE49-F238E27FC236}">
                <a16:creationId xmlns:a16="http://schemas.microsoft.com/office/drawing/2014/main" id="{FED2E98F-3021-5946-9D7F-9D9F5125E39B}"/>
              </a:ext>
            </a:extLst>
          </p:cNvPr>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3</a:t>
            </a:fld>
            <a:endParaRPr lang="en-CA" sz="1200" b="0" i="0" u="none" strike="noStrike" cap="none" dirty="0">
              <a:solidFill>
                <a:srgbClr val="898989"/>
              </a:solidFill>
              <a:latin typeface="Calibri"/>
              <a:ea typeface="Calibri"/>
              <a:cs typeface="Calibri"/>
              <a:sym typeface="Calibri"/>
            </a:endParaRPr>
          </a:p>
        </p:txBody>
      </p:sp>
      <p:sp>
        <p:nvSpPr>
          <p:cNvPr id="2" name="TextBox 1">
            <a:extLst>
              <a:ext uri="{FF2B5EF4-FFF2-40B4-BE49-F238E27FC236}">
                <a16:creationId xmlns:a16="http://schemas.microsoft.com/office/drawing/2014/main" id="{1F7AD61D-6F7B-B34E-9798-83A03CDF6334}"/>
              </a:ext>
            </a:extLst>
          </p:cNvPr>
          <p:cNvSpPr txBox="1"/>
          <p:nvPr/>
        </p:nvSpPr>
        <p:spPr>
          <a:xfrm>
            <a:off x="1714500" y="3111500"/>
            <a:ext cx="1993900" cy="307777"/>
          </a:xfrm>
          <a:prstGeom prst="rect">
            <a:avLst/>
          </a:prstGeom>
          <a:noFill/>
        </p:spPr>
        <p:txBody>
          <a:bodyPr wrap="square" rtlCol="0">
            <a:spAutoFit/>
          </a:bodyPr>
          <a:lstStyle/>
          <a:p>
            <a:endParaRPr lang="fr-FR" dirty="0"/>
          </a:p>
        </p:txBody>
      </p:sp>
      <p:sp>
        <p:nvSpPr>
          <p:cNvPr id="8" name="TextBox 7">
            <a:extLst>
              <a:ext uri="{FF2B5EF4-FFF2-40B4-BE49-F238E27FC236}">
                <a16:creationId xmlns:a16="http://schemas.microsoft.com/office/drawing/2014/main" id="{AEE745EB-875E-3A4B-9EC3-7CADD85161FB}"/>
              </a:ext>
            </a:extLst>
          </p:cNvPr>
          <p:cNvSpPr txBox="1"/>
          <p:nvPr/>
        </p:nvSpPr>
        <p:spPr>
          <a:xfrm>
            <a:off x="3854632" y="1645509"/>
            <a:ext cx="1422763" cy="307777"/>
          </a:xfrm>
          <a:custGeom>
            <a:avLst/>
            <a:gdLst>
              <a:gd name="connsiteX0" fmla="*/ 0 w 1485900"/>
              <a:gd name="connsiteY0" fmla="*/ 0 h 307777"/>
              <a:gd name="connsiteX1" fmla="*/ 1485900 w 1485900"/>
              <a:gd name="connsiteY1" fmla="*/ 0 h 307777"/>
              <a:gd name="connsiteX2" fmla="*/ 1485900 w 1485900"/>
              <a:gd name="connsiteY2" fmla="*/ 307777 h 307777"/>
              <a:gd name="connsiteX3" fmla="*/ 0 w 1485900"/>
              <a:gd name="connsiteY3" fmla="*/ 307777 h 307777"/>
              <a:gd name="connsiteX4" fmla="*/ 0 w 1485900"/>
              <a:gd name="connsiteY4" fmla="*/ 0 h 307777"/>
              <a:gd name="connsiteX0" fmla="*/ 127000 w 1612900"/>
              <a:gd name="connsiteY0" fmla="*/ 0 h 752277"/>
              <a:gd name="connsiteX1" fmla="*/ 1612900 w 1612900"/>
              <a:gd name="connsiteY1" fmla="*/ 0 h 752277"/>
              <a:gd name="connsiteX2" fmla="*/ 1612900 w 1612900"/>
              <a:gd name="connsiteY2" fmla="*/ 307777 h 752277"/>
              <a:gd name="connsiteX3" fmla="*/ 0 w 1612900"/>
              <a:gd name="connsiteY3" fmla="*/ 752277 h 752277"/>
              <a:gd name="connsiteX4" fmla="*/ 127000 w 1612900"/>
              <a:gd name="connsiteY4" fmla="*/ 0 h 752277"/>
              <a:gd name="connsiteX0" fmla="*/ 127000 w 1689100"/>
              <a:gd name="connsiteY0" fmla="*/ 0 h 790377"/>
              <a:gd name="connsiteX1" fmla="*/ 1612900 w 1689100"/>
              <a:gd name="connsiteY1" fmla="*/ 0 h 790377"/>
              <a:gd name="connsiteX2" fmla="*/ 1689100 w 1689100"/>
              <a:gd name="connsiteY2" fmla="*/ 790377 h 790377"/>
              <a:gd name="connsiteX3" fmla="*/ 0 w 1689100"/>
              <a:gd name="connsiteY3" fmla="*/ 752277 h 790377"/>
              <a:gd name="connsiteX4" fmla="*/ 127000 w 1689100"/>
              <a:gd name="connsiteY4" fmla="*/ 0 h 790377"/>
              <a:gd name="connsiteX0" fmla="*/ 127000 w 1689100"/>
              <a:gd name="connsiteY0" fmla="*/ 381000 h 1171377"/>
              <a:gd name="connsiteX1" fmla="*/ 1574800 w 1689100"/>
              <a:gd name="connsiteY1" fmla="*/ 0 h 1171377"/>
              <a:gd name="connsiteX2" fmla="*/ 1689100 w 1689100"/>
              <a:gd name="connsiteY2" fmla="*/ 1171377 h 1171377"/>
              <a:gd name="connsiteX3" fmla="*/ 0 w 1689100"/>
              <a:gd name="connsiteY3" fmla="*/ 1133277 h 1171377"/>
              <a:gd name="connsiteX4" fmla="*/ 127000 w 1689100"/>
              <a:gd name="connsiteY4" fmla="*/ 381000 h 1171377"/>
              <a:gd name="connsiteX0" fmla="*/ 12700 w 1689100"/>
              <a:gd name="connsiteY0" fmla="*/ 0 h 1222177"/>
              <a:gd name="connsiteX1" fmla="*/ 1574800 w 1689100"/>
              <a:gd name="connsiteY1" fmla="*/ 5080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689100"/>
              <a:gd name="connsiteY0" fmla="*/ 0 h 1222177"/>
              <a:gd name="connsiteX1" fmla="*/ 1587500 w 1689100"/>
              <a:gd name="connsiteY1" fmla="*/ 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587500"/>
              <a:gd name="connsiteY0" fmla="*/ 0 h 1234877"/>
              <a:gd name="connsiteX1" fmla="*/ 1587500 w 1587500"/>
              <a:gd name="connsiteY1" fmla="*/ 0 h 1234877"/>
              <a:gd name="connsiteX2" fmla="*/ 1574800 w 1587500"/>
              <a:gd name="connsiteY2" fmla="*/ 1234877 h 1234877"/>
              <a:gd name="connsiteX3" fmla="*/ 0 w 1587500"/>
              <a:gd name="connsiteY3" fmla="*/ 1184077 h 1234877"/>
              <a:gd name="connsiteX4" fmla="*/ 12700 w 1587500"/>
              <a:gd name="connsiteY4" fmla="*/ 0 h 1234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500" h="1234877">
                <a:moveTo>
                  <a:pt x="12700" y="0"/>
                </a:moveTo>
                <a:lnTo>
                  <a:pt x="1587500" y="0"/>
                </a:lnTo>
                <a:lnTo>
                  <a:pt x="1574800" y="1234877"/>
                </a:lnTo>
                <a:lnTo>
                  <a:pt x="0" y="1184077"/>
                </a:lnTo>
                <a:lnTo>
                  <a:pt x="12700" y="0"/>
                </a:lnTo>
                <a:close/>
              </a:path>
            </a:pathLst>
          </a:custGeom>
          <a:solidFill>
            <a:schemeClr val="bg1"/>
          </a:solidFill>
        </p:spPr>
        <p:txBody>
          <a:bodyPr wrap="square" rtlCol="0">
            <a:spAutoFit/>
          </a:bodyPr>
          <a:lstStyle/>
          <a:p>
            <a:pPr lvl="1"/>
            <a:r>
              <a:rPr lang="fr-FR" i="1" dirty="0" err="1">
                <a:solidFill>
                  <a:srgbClr val="3DA0A8"/>
                </a:solidFill>
              </a:rPr>
              <a:t>インバウンド</a:t>
            </a:r>
            <a:endParaRPr lang="fr-FR" i="1" dirty="0">
              <a:solidFill>
                <a:srgbClr val="3DA0A8"/>
              </a:solidFill>
            </a:endParaRPr>
          </a:p>
        </p:txBody>
      </p:sp>
      <p:sp>
        <p:nvSpPr>
          <p:cNvPr id="10" name="TextBox 9">
            <a:extLst>
              <a:ext uri="{FF2B5EF4-FFF2-40B4-BE49-F238E27FC236}">
                <a16:creationId xmlns:a16="http://schemas.microsoft.com/office/drawing/2014/main" id="{04FEEEB2-D7E3-3946-B46B-67D8FF6C673B}"/>
              </a:ext>
            </a:extLst>
          </p:cNvPr>
          <p:cNvSpPr txBox="1"/>
          <p:nvPr/>
        </p:nvSpPr>
        <p:spPr>
          <a:xfrm>
            <a:off x="5251270" y="2282026"/>
            <a:ext cx="1863996" cy="1015663"/>
          </a:xfrm>
          <a:custGeom>
            <a:avLst/>
            <a:gdLst>
              <a:gd name="connsiteX0" fmla="*/ 0 w 1485900"/>
              <a:gd name="connsiteY0" fmla="*/ 0 h 307777"/>
              <a:gd name="connsiteX1" fmla="*/ 1485900 w 1485900"/>
              <a:gd name="connsiteY1" fmla="*/ 0 h 307777"/>
              <a:gd name="connsiteX2" fmla="*/ 1485900 w 1485900"/>
              <a:gd name="connsiteY2" fmla="*/ 307777 h 307777"/>
              <a:gd name="connsiteX3" fmla="*/ 0 w 1485900"/>
              <a:gd name="connsiteY3" fmla="*/ 307777 h 307777"/>
              <a:gd name="connsiteX4" fmla="*/ 0 w 1485900"/>
              <a:gd name="connsiteY4" fmla="*/ 0 h 307777"/>
              <a:gd name="connsiteX0" fmla="*/ 127000 w 1612900"/>
              <a:gd name="connsiteY0" fmla="*/ 0 h 752277"/>
              <a:gd name="connsiteX1" fmla="*/ 1612900 w 1612900"/>
              <a:gd name="connsiteY1" fmla="*/ 0 h 752277"/>
              <a:gd name="connsiteX2" fmla="*/ 1612900 w 1612900"/>
              <a:gd name="connsiteY2" fmla="*/ 307777 h 752277"/>
              <a:gd name="connsiteX3" fmla="*/ 0 w 1612900"/>
              <a:gd name="connsiteY3" fmla="*/ 752277 h 752277"/>
              <a:gd name="connsiteX4" fmla="*/ 127000 w 1612900"/>
              <a:gd name="connsiteY4" fmla="*/ 0 h 752277"/>
              <a:gd name="connsiteX0" fmla="*/ 127000 w 1689100"/>
              <a:gd name="connsiteY0" fmla="*/ 0 h 790377"/>
              <a:gd name="connsiteX1" fmla="*/ 1612900 w 1689100"/>
              <a:gd name="connsiteY1" fmla="*/ 0 h 790377"/>
              <a:gd name="connsiteX2" fmla="*/ 1689100 w 1689100"/>
              <a:gd name="connsiteY2" fmla="*/ 790377 h 790377"/>
              <a:gd name="connsiteX3" fmla="*/ 0 w 1689100"/>
              <a:gd name="connsiteY3" fmla="*/ 752277 h 790377"/>
              <a:gd name="connsiteX4" fmla="*/ 127000 w 1689100"/>
              <a:gd name="connsiteY4" fmla="*/ 0 h 790377"/>
              <a:gd name="connsiteX0" fmla="*/ 127000 w 1689100"/>
              <a:gd name="connsiteY0" fmla="*/ 381000 h 1171377"/>
              <a:gd name="connsiteX1" fmla="*/ 1574800 w 1689100"/>
              <a:gd name="connsiteY1" fmla="*/ 0 h 1171377"/>
              <a:gd name="connsiteX2" fmla="*/ 1689100 w 1689100"/>
              <a:gd name="connsiteY2" fmla="*/ 1171377 h 1171377"/>
              <a:gd name="connsiteX3" fmla="*/ 0 w 1689100"/>
              <a:gd name="connsiteY3" fmla="*/ 1133277 h 1171377"/>
              <a:gd name="connsiteX4" fmla="*/ 127000 w 1689100"/>
              <a:gd name="connsiteY4" fmla="*/ 381000 h 1171377"/>
              <a:gd name="connsiteX0" fmla="*/ 12700 w 1689100"/>
              <a:gd name="connsiteY0" fmla="*/ 0 h 1222177"/>
              <a:gd name="connsiteX1" fmla="*/ 1574800 w 1689100"/>
              <a:gd name="connsiteY1" fmla="*/ 5080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689100"/>
              <a:gd name="connsiteY0" fmla="*/ 0 h 1222177"/>
              <a:gd name="connsiteX1" fmla="*/ 1587500 w 1689100"/>
              <a:gd name="connsiteY1" fmla="*/ 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587500"/>
              <a:gd name="connsiteY0" fmla="*/ 0 h 1234877"/>
              <a:gd name="connsiteX1" fmla="*/ 1587500 w 1587500"/>
              <a:gd name="connsiteY1" fmla="*/ 0 h 1234877"/>
              <a:gd name="connsiteX2" fmla="*/ 1574800 w 1587500"/>
              <a:gd name="connsiteY2" fmla="*/ 1234877 h 1234877"/>
              <a:gd name="connsiteX3" fmla="*/ 0 w 1587500"/>
              <a:gd name="connsiteY3" fmla="*/ 1184077 h 1234877"/>
              <a:gd name="connsiteX4" fmla="*/ 12700 w 1587500"/>
              <a:gd name="connsiteY4" fmla="*/ 0 h 1234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500" h="1234877">
                <a:moveTo>
                  <a:pt x="12700" y="0"/>
                </a:moveTo>
                <a:lnTo>
                  <a:pt x="1587500" y="0"/>
                </a:lnTo>
                <a:lnTo>
                  <a:pt x="1574800" y="1234877"/>
                </a:lnTo>
                <a:lnTo>
                  <a:pt x="0" y="1184077"/>
                </a:lnTo>
                <a:lnTo>
                  <a:pt x="12700" y="0"/>
                </a:lnTo>
                <a:close/>
              </a:path>
            </a:pathLst>
          </a:custGeom>
          <a:solidFill>
            <a:schemeClr val="bg1"/>
          </a:solidFill>
        </p:spPr>
        <p:txBody>
          <a:bodyPr wrap="square" rtlCol="0">
            <a:spAutoFit/>
          </a:bodyPr>
          <a:lstStyle/>
          <a:p>
            <a:pPr lvl="1"/>
            <a:r>
              <a:rPr lang="fr-FR" sz="2000" dirty="0">
                <a:solidFill>
                  <a:srgbClr val="3DA0A8"/>
                </a:solidFill>
              </a:rPr>
              <a:t>トレーニング</a:t>
            </a:r>
            <a:br>
              <a:rPr lang="fr-FR" sz="2000" dirty="0">
                <a:solidFill>
                  <a:srgbClr val="3DA0A8"/>
                </a:solidFill>
              </a:rPr>
            </a:br>
            <a:r>
              <a:rPr lang="fr-FR" sz="2000" dirty="0">
                <a:solidFill>
                  <a:srgbClr val="3DA0A8"/>
                </a:solidFill>
              </a:rPr>
              <a:t>ポリシー</a:t>
            </a:r>
            <a:br>
              <a:rPr lang="fr-FR" sz="2000" dirty="0">
                <a:solidFill>
                  <a:srgbClr val="3DA0A8"/>
                </a:solidFill>
              </a:rPr>
            </a:br>
            <a:r>
              <a:rPr lang="fr-FR" sz="2000" dirty="0" err="1">
                <a:solidFill>
                  <a:srgbClr val="3DA0A8"/>
                </a:solidFill>
              </a:rPr>
              <a:t>プロセス</a:t>
            </a:r>
            <a:endParaRPr lang="fr-FR" sz="2000" dirty="0">
              <a:solidFill>
                <a:srgbClr val="3DA0A8"/>
              </a:solidFill>
            </a:endParaRPr>
          </a:p>
        </p:txBody>
      </p:sp>
      <p:sp>
        <p:nvSpPr>
          <p:cNvPr id="9" name="TextBox 8">
            <a:extLst>
              <a:ext uri="{FF2B5EF4-FFF2-40B4-BE49-F238E27FC236}">
                <a16:creationId xmlns:a16="http://schemas.microsoft.com/office/drawing/2014/main" id="{ADD8D096-75EB-FD4E-80F7-86D8F0D0A68D}"/>
              </a:ext>
            </a:extLst>
          </p:cNvPr>
          <p:cNvSpPr txBox="1"/>
          <p:nvPr/>
        </p:nvSpPr>
        <p:spPr>
          <a:xfrm>
            <a:off x="6867439" y="2493710"/>
            <a:ext cx="1492790" cy="314804"/>
          </a:xfrm>
          <a:custGeom>
            <a:avLst/>
            <a:gdLst>
              <a:gd name="connsiteX0" fmla="*/ 0 w 1485900"/>
              <a:gd name="connsiteY0" fmla="*/ 0 h 307777"/>
              <a:gd name="connsiteX1" fmla="*/ 1485900 w 1485900"/>
              <a:gd name="connsiteY1" fmla="*/ 0 h 307777"/>
              <a:gd name="connsiteX2" fmla="*/ 1485900 w 1485900"/>
              <a:gd name="connsiteY2" fmla="*/ 307777 h 307777"/>
              <a:gd name="connsiteX3" fmla="*/ 0 w 1485900"/>
              <a:gd name="connsiteY3" fmla="*/ 307777 h 307777"/>
              <a:gd name="connsiteX4" fmla="*/ 0 w 1485900"/>
              <a:gd name="connsiteY4" fmla="*/ 0 h 307777"/>
              <a:gd name="connsiteX0" fmla="*/ 127000 w 1612900"/>
              <a:gd name="connsiteY0" fmla="*/ 0 h 752277"/>
              <a:gd name="connsiteX1" fmla="*/ 1612900 w 1612900"/>
              <a:gd name="connsiteY1" fmla="*/ 0 h 752277"/>
              <a:gd name="connsiteX2" fmla="*/ 1612900 w 1612900"/>
              <a:gd name="connsiteY2" fmla="*/ 307777 h 752277"/>
              <a:gd name="connsiteX3" fmla="*/ 0 w 1612900"/>
              <a:gd name="connsiteY3" fmla="*/ 752277 h 752277"/>
              <a:gd name="connsiteX4" fmla="*/ 127000 w 1612900"/>
              <a:gd name="connsiteY4" fmla="*/ 0 h 752277"/>
              <a:gd name="connsiteX0" fmla="*/ 127000 w 1689100"/>
              <a:gd name="connsiteY0" fmla="*/ 0 h 790377"/>
              <a:gd name="connsiteX1" fmla="*/ 1612900 w 1689100"/>
              <a:gd name="connsiteY1" fmla="*/ 0 h 790377"/>
              <a:gd name="connsiteX2" fmla="*/ 1689100 w 1689100"/>
              <a:gd name="connsiteY2" fmla="*/ 790377 h 790377"/>
              <a:gd name="connsiteX3" fmla="*/ 0 w 1689100"/>
              <a:gd name="connsiteY3" fmla="*/ 752277 h 790377"/>
              <a:gd name="connsiteX4" fmla="*/ 127000 w 1689100"/>
              <a:gd name="connsiteY4" fmla="*/ 0 h 790377"/>
              <a:gd name="connsiteX0" fmla="*/ 127000 w 1689100"/>
              <a:gd name="connsiteY0" fmla="*/ 381000 h 1171377"/>
              <a:gd name="connsiteX1" fmla="*/ 1574800 w 1689100"/>
              <a:gd name="connsiteY1" fmla="*/ 0 h 1171377"/>
              <a:gd name="connsiteX2" fmla="*/ 1689100 w 1689100"/>
              <a:gd name="connsiteY2" fmla="*/ 1171377 h 1171377"/>
              <a:gd name="connsiteX3" fmla="*/ 0 w 1689100"/>
              <a:gd name="connsiteY3" fmla="*/ 1133277 h 1171377"/>
              <a:gd name="connsiteX4" fmla="*/ 127000 w 1689100"/>
              <a:gd name="connsiteY4" fmla="*/ 381000 h 1171377"/>
              <a:gd name="connsiteX0" fmla="*/ 12700 w 1689100"/>
              <a:gd name="connsiteY0" fmla="*/ 0 h 1222177"/>
              <a:gd name="connsiteX1" fmla="*/ 1574800 w 1689100"/>
              <a:gd name="connsiteY1" fmla="*/ 5080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689100"/>
              <a:gd name="connsiteY0" fmla="*/ 0 h 1222177"/>
              <a:gd name="connsiteX1" fmla="*/ 1587500 w 1689100"/>
              <a:gd name="connsiteY1" fmla="*/ 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587500"/>
              <a:gd name="connsiteY0" fmla="*/ 0 h 1234877"/>
              <a:gd name="connsiteX1" fmla="*/ 1587500 w 1587500"/>
              <a:gd name="connsiteY1" fmla="*/ 0 h 1234877"/>
              <a:gd name="connsiteX2" fmla="*/ 1574800 w 1587500"/>
              <a:gd name="connsiteY2" fmla="*/ 1234877 h 1234877"/>
              <a:gd name="connsiteX3" fmla="*/ 0 w 1587500"/>
              <a:gd name="connsiteY3" fmla="*/ 1184077 h 1234877"/>
              <a:gd name="connsiteX4" fmla="*/ 12700 w 1587500"/>
              <a:gd name="connsiteY4" fmla="*/ 0 h 1234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500" h="1234877">
                <a:moveTo>
                  <a:pt x="12700" y="0"/>
                </a:moveTo>
                <a:lnTo>
                  <a:pt x="1587500" y="0"/>
                </a:lnTo>
                <a:lnTo>
                  <a:pt x="1574800" y="1234877"/>
                </a:lnTo>
                <a:lnTo>
                  <a:pt x="0" y="1184077"/>
                </a:lnTo>
                <a:lnTo>
                  <a:pt x="12700" y="0"/>
                </a:lnTo>
                <a:close/>
              </a:path>
            </a:pathLst>
          </a:custGeom>
          <a:solidFill>
            <a:schemeClr val="bg1"/>
          </a:solidFill>
        </p:spPr>
        <p:txBody>
          <a:bodyPr wrap="square" rtlCol="0">
            <a:spAutoFit/>
          </a:bodyPr>
          <a:lstStyle/>
          <a:p>
            <a:pPr lvl="1"/>
            <a:r>
              <a:rPr lang="fr-FR" i="1" dirty="0" err="1">
                <a:solidFill>
                  <a:srgbClr val="3DA0A8"/>
                </a:solidFill>
              </a:rPr>
              <a:t>アウトバウンド</a:t>
            </a:r>
            <a:endParaRPr lang="fr-FR" i="1" dirty="0">
              <a:solidFill>
                <a:srgbClr val="3DA0A8"/>
              </a:solidFill>
            </a:endParaRPr>
          </a:p>
        </p:txBody>
      </p:sp>
      <p:sp>
        <p:nvSpPr>
          <p:cNvPr id="4" name="Rectangle 3">
            <a:extLst>
              <a:ext uri="{FF2B5EF4-FFF2-40B4-BE49-F238E27FC236}">
                <a16:creationId xmlns:a16="http://schemas.microsoft.com/office/drawing/2014/main" id="{738DF69B-FDE5-AF40-9B5C-401BF1906DF7}"/>
              </a:ext>
            </a:extLst>
          </p:cNvPr>
          <p:cNvSpPr/>
          <p:nvPr/>
        </p:nvSpPr>
        <p:spPr>
          <a:xfrm>
            <a:off x="8803913" y="1478047"/>
            <a:ext cx="1411242" cy="11730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11">
            <a:extLst>
              <a:ext uri="{FF2B5EF4-FFF2-40B4-BE49-F238E27FC236}">
                <a16:creationId xmlns:a16="http://schemas.microsoft.com/office/drawing/2014/main" id="{B71CECE9-5022-2F47-BB0A-3275C7427764}"/>
              </a:ext>
            </a:extLst>
          </p:cNvPr>
          <p:cNvSpPr txBox="1"/>
          <p:nvPr/>
        </p:nvSpPr>
        <p:spPr>
          <a:xfrm>
            <a:off x="8723813" y="1452647"/>
            <a:ext cx="1698533" cy="1200329"/>
          </a:xfrm>
          <a:custGeom>
            <a:avLst/>
            <a:gdLst>
              <a:gd name="connsiteX0" fmla="*/ 0 w 1485900"/>
              <a:gd name="connsiteY0" fmla="*/ 0 h 307777"/>
              <a:gd name="connsiteX1" fmla="*/ 1485900 w 1485900"/>
              <a:gd name="connsiteY1" fmla="*/ 0 h 307777"/>
              <a:gd name="connsiteX2" fmla="*/ 1485900 w 1485900"/>
              <a:gd name="connsiteY2" fmla="*/ 307777 h 307777"/>
              <a:gd name="connsiteX3" fmla="*/ 0 w 1485900"/>
              <a:gd name="connsiteY3" fmla="*/ 307777 h 307777"/>
              <a:gd name="connsiteX4" fmla="*/ 0 w 1485900"/>
              <a:gd name="connsiteY4" fmla="*/ 0 h 307777"/>
              <a:gd name="connsiteX0" fmla="*/ 127000 w 1612900"/>
              <a:gd name="connsiteY0" fmla="*/ 0 h 752277"/>
              <a:gd name="connsiteX1" fmla="*/ 1612900 w 1612900"/>
              <a:gd name="connsiteY1" fmla="*/ 0 h 752277"/>
              <a:gd name="connsiteX2" fmla="*/ 1612900 w 1612900"/>
              <a:gd name="connsiteY2" fmla="*/ 307777 h 752277"/>
              <a:gd name="connsiteX3" fmla="*/ 0 w 1612900"/>
              <a:gd name="connsiteY3" fmla="*/ 752277 h 752277"/>
              <a:gd name="connsiteX4" fmla="*/ 127000 w 1612900"/>
              <a:gd name="connsiteY4" fmla="*/ 0 h 752277"/>
              <a:gd name="connsiteX0" fmla="*/ 127000 w 1689100"/>
              <a:gd name="connsiteY0" fmla="*/ 0 h 790377"/>
              <a:gd name="connsiteX1" fmla="*/ 1612900 w 1689100"/>
              <a:gd name="connsiteY1" fmla="*/ 0 h 790377"/>
              <a:gd name="connsiteX2" fmla="*/ 1689100 w 1689100"/>
              <a:gd name="connsiteY2" fmla="*/ 790377 h 790377"/>
              <a:gd name="connsiteX3" fmla="*/ 0 w 1689100"/>
              <a:gd name="connsiteY3" fmla="*/ 752277 h 790377"/>
              <a:gd name="connsiteX4" fmla="*/ 127000 w 1689100"/>
              <a:gd name="connsiteY4" fmla="*/ 0 h 790377"/>
              <a:gd name="connsiteX0" fmla="*/ 127000 w 1689100"/>
              <a:gd name="connsiteY0" fmla="*/ 381000 h 1171377"/>
              <a:gd name="connsiteX1" fmla="*/ 1574800 w 1689100"/>
              <a:gd name="connsiteY1" fmla="*/ 0 h 1171377"/>
              <a:gd name="connsiteX2" fmla="*/ 1689100 w 1689100"/>
              <a:gd name="connsiteY2" fmla="*/ 1171377 h 1171377"/>
              <a:gd name="connsiteX3" fmla="*/ 0 w 1689100"/>
              <a:gd name="connsiteY3" fmla="*/ 1133277 h 1171377"/>
              <a:gd name="connsiteX4" fmla="*/ 127000 w 1689100"/>
              <a:gd name="connsiteY4" fmla="*/ 381000 h 1171377"/>
              <a:gd name="connsiteX0" fmla="*/ 12700 w 1689100"/>
              <a:gd name="connsiteY0" fmla="*/ 0 h 1222177"/>
              <a:gd name="connsiteX1" fmla="*/ 1574800 w 1689100"/>
              <a:gd name="connsiteY1" fmla="*/ 5080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689100"/>
              <a:gd name="connsiteY0" fmla="*/ 0 h 1222177"/>
              <a:gd name="connsiteX1" fmla="*/ 1587500 w 1689100"/>
              <a:gd name="connsiteY1" fmla="*/ 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587500"/>
              <a:gd name="connsiteY0" fmla="*/ 0 h 1234877"/>
              <a:gd name="connsiteX1" fmla="*/ 1587500 w 1587500"/>
              <a:gd name="connsiteY1" fmla="*/ 0 h 1234877"/>
              <a:gd name="connsiteX2" fmla="*/ 1574800 w 1587500"/>
              <a:gd name="connsiteY2" fmla="*/ 1234877 h 1234877"/>
              <a:gd name="connsiteX3" fmla="*/ 0 w 1587500"/>
              <a:gd name="connsiteY3" fmla="*/ 1184077 h 1234877"/>
              <a:gd name="connsiteX4" fmla="*/ 12700 w 1587500"/>
              <a:gd name="connsiteY4" fmla="*/ 0 h 1234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500" h="1234877">
                <a:moveTo>
                  <a:pt x="12700" y="0"/>
                </a:moveTo>
                <a:lnTo>
                  <a:pt x="1587500" y="0"/>
                </a:lnTo>
                <a:lnTo>
                  <a:pt x="1574800" y="1234877"/>
                </a:lnTo>
                <a:lnTo>
                  <a:pt x="0" y="1184077"/>
                </a:lnTo>
                <a:lnTo>
                  <a:pt x="12700" y="0"/>
                </a:lnTo>
                <a:close/>
              </a:path>
            </a:pathLst>
          </a:custGeom>
          <a:noFill/>
        </p:spPr>
        <p:txBody>
          <a:bodyPr wrap="square" rtlCol="0">
            <a:spAutoFit/>
          </a:bodyPr>
          <a:lstStyle/>
          <a:p>
            <a:pPr lvl="1"/>
            <a:r>
              <a:rPr lang="fr-FR" sz="1800" dirty="0" err="1">
                <a:solidFill>
                  <a:srgbClr val="3DA0A8"/>
                </a:solidFill>
              </a:rPr>
              <a:t>下流</a:t>
            </a:r>
            <a:endParaRPr lang="fr-FR" sz="1800" dirty="0">
              <a:solidFill>
                <a:srgbClr val="3DA0A8"/>
              </a:solidFill>
            </a:endParaRPr>
          </a:p>
          <a:p>
            <a:pPr lvl="1"/>
            <a:r>
              <a:rPr lang="fr-FR" sz="1800" dirty="0">
                <a:solidFill>
                  <a:srgbClr val="3DA0A8"/>
                </a:solidFill>
              </a:rPr>
              <a:t> クライエント</a:t>
            </a:r>
          </a:p>
          <a:p>
            <a:pPr lvl="1"/>
            <a:r>
              <a:rPr lang="fr-FR" sz="1800" dirty="0">
                <a:solidFill>
                  <a:srgbClr val="3DA0A8"/>
                </a:solidFill>
              </a:rPr>
              <a:t> </a:t>
            </a:r>
            <a:r>
              <a:rPr lang="fr-FR" sz="1800" dirty="0" err="1">
                <a:solidFill>
                  <a:srgbClr val="3DA0A8"/>
                </a:solidFill>
              </a:rPr>
              <a:t>ユーザー</a:t>
            </a:r>
            <a:br>
              <a:rPr lang="fr-FR" sz="1800" dirty="0">
                <a:solidFill>
                  <a:srgbClr val="3DA0A8"/>
                </a:solidFill>
              </a:rPr>
            </a:br>
            <a:r>
              <a:rPr lang="fr-FR" sz="1800" dirty="0">
                <a:solidFill>
                  <a:srgbClr val="3DA0A8"/>
                </a:solidFill>
              </a:rPr>
              <a:t> </a:t>
            </a:r>
            <a:r>
              <a:rPr lang="fr-FR" sz="1800" dirty="0" err="1">
                <a:solidFill>
                  <a:srgbClr val="3DA0A8"/>
                </a:solidFill>
              </a:rPr>
              <a:t>コミュニティ</a:t>
            </a:r>
            <a:endParaRPr lang="fr-FR" sz="1800" dirty="0">
              <a:solidFill>
                <a:srgbClr val="3DA0A8"/>
              </a:solidFill>
            </a:endParaRPr>
          </a:p>
        </p:txBody>
      </p:sp>
      <p:sp>
        <p:nvSpPr>
          <p:cNvPr id="6" name="Rectangle 5">
            <a:extLst>
              <a:ext uri="{FF2B5EF4-FFF2-40B4-BE49-F238E27FC236}">
                <a16:creationId xmlns:a16="http://schemas.microsoft.com/office/drawing/2014/main" id="{86E115A1-0113-9049-98CA-6B6372E104FD}"/>
              </a:ext>
            </a:extLst>
          </p:cNvPr>
          <p:cNvSpPr/>
          <p:nvPr/>
        </p:nvSpPr>
        <p:spPr>
          <a:xfrm>
            <a:off x="2103120" y="1452647"/>
            <a:ext cx="1293223" cy="119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TextBox 2">
            <a:extLst>
              <a:ext uri="{FF2B5EF4-FFF2-40B4-BE49-F238E27FC236}">
                <a16:creationId xmlns:a16="http://schemas.microsoft.com/office/drawing/2014/main" id="{AB851D05-629A-5141-8D5E-66D299657DFA}"/>
              </a:ext>
            </a:extLst>
          </p:cNvPr>
          <p:cNvSpPr txBox="1"/>
          <p:nvPr/>
        </p:nvSpPr>
        <p:spPr>
          <a:xfrm>
            <a:off x="1859827" y="1461230"/>
            <a:ext cx="1835509" cy="1200329"/>
          </a:xfrm>
          <a:custGeom>
            <a:avLst/>
            <a:gdLst>
              <a:gd name="connsiteX0" fmla="*/ 0 w 1485900"/>
              <a:gd name="connsiteY0" fmla="*/ 0 h 307777"/>
              <a:gd name="connsiteX1" fmla="*/ 1485900 w 1485900"/>
              <a:gd name="connsiteY1" fmla="*/ 0 h 307777"/>
              <a:gd name="connsiteX2" fmla="*/ 1485900 w 1485900"/>
              <a:gd name="connsiteY2" fmla="*/ 307777 h 307777"/>
              <a:gd name="connsiteX3" fmla="*/ 0 w 1485900"/>
              <a:gd name="connsiteY3" fmla="*/ 307777 h 307777"/>
              <a:gd name="connsiteX4" fmla="*/ 0 w 1485900"/>
              <a:gd name="connsiteY4" fmla="*/ 0 h 307777"/>
              <a:gd name="connsiteX0" fmla="*/ 127000 w 1612900"/>
              <a:gd name="connsiteY0" fmla="*/ 0 h 752277"/>
              <a:gd name="connsiteX1" fmla="*/ 1612900 w 1612900"/>
              <a:gd name="connsiteY1" fmla="*/ 0 h 752277"/>
              <a:gd name="connsiteX2" fmla="*/ 1612900 w 1612900"/>
              <a:gd name="connsiteY2" fmla="*/ 307777 h 752277"/>
              <a:gd name="connsiteX3" fmla="*/ 0 w 1612900"/>
              <a:gd name="connsiteY3" fmla="*/ 752277 h 752277"/>
              <a:gd name="connsiteX4" fmla="*/ 127000 w 1612900"/>
              <a:gd name="connsiteY4" fmla="*/ 0 h 752277"/>
              <a:gd name="connsiteX0" fmla="*/ 127000 w 1689100"/>
              <a:gd name="connsiteY0" fmla="*/ 0 h 790377"/>
              <a:gd name="connsiteX1" fmla="*/ 1612900 w 1689100"/>
              <a:gd name="connsiteY1" fmla="*/ 0 h 790377"/>
              <a:gd name="connsiteX2" fmla="*/ 1689100 w 1689100"/>
              <a:gd name="connsiteY2" fmla="*/ 790377 h 790377"/>
              <a:gd name="connsiteX3" fmla="*/ 0 w 1689100"/>
              <a:gd name="connsiteY3" fmla="*/ 752277 h 790377"/>
              <a:gd name="connsiteX4" fmla="*/ 127000 w 1689100"/>
              <a:gd name="connsiteY4" fmla="*/ 0 h 790377"/>
              <a:gd name="connsiteX0" fmla="*/ 127000 w 1689100"/>
              <a:gd name="connsiteY0" fmla="*/ 381000 h 1171377"/>
              <a:gd name="connsiteX1" fmla="*/ 1574800 w 1689100"/>
              <a:gd name="connsiteY1" fmla="*/ 0 h 1171377"/>
              <a:gd name="connsiteX2" fmla="*/ 1689100 w 1689100"/>
              <a:gd name="connsiteY2" fmla="*/ 1171377 h 1171377"/>
              <a:gd name="connsiteX3" fmla="*/ 0 w 1689100"/>
              <a:gd name="connsiteY3" fmla="*/ 1133277 h 1171377"/>
              <a:gd name="connsiteX4" fmla="*/ 127000 w 1689100"/>
              <a:gd name="connsiteY4" fmla="*/ 381000 h 1171377"/>
              <a:gd name="connsiteX0" fmla="*/ 12700 w 1689100"/>
              <a:gd name="connsiteY0" fmla="*/ 0 h 1222177"/>
              <a:gd name="connsiteX1" fmla="*/ 1574800 w 1689100"/>
              <a:gd name="connsiteY1" fmla="*/ 5080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689100"/>
              <a:gd name="connsiteY0" fmla="*/ 0 h 1222177"/>
              <a:gd name="connsiteX1" fmla="*/ 1587500 w 1689100"/>
              <a:gd name="connsiteY1" fmla="*/ 0 h 1222177"/>
              <a:gd name="connsiteX2" fmla="*/ 1689100 w 1689100"/>
              <a:gd name="connsiteY2" fmla="*/ 1222177 h 1222177"/>
              <a:gd name="connsiteX3" fmla="*/ 0 w 1689100"/>
              <a:gd name="connsiteY3" fmla="*/ 1184077 h 1222177"/>
              <a:gd name="connsiteX4" fmla="*/ 12700 w 1689100"/>
              <a:gd name="connsiteY4" fmla="*/ 0 h 1222177"/>
              <a:gd name="connsiteX0" fmla="*/ 12700 w 1587500"/>
              <a:gd name="connsiteY0" fmla="*/ 0 h 1234877"/>
              <a:gd name="connsiteX1" fmla="*/ 1587500 w 1587500"/>
              <a:gd name="connsiteY1" fmla="*/ 0 h 1234877"/>
              <a:gd name="connsiteX2" fmla="*/ 1574800 w 1587500"/>
              <a:gd name="connsiteY2" fmla="*/ 1234877 h 1234877"/>
              <a:gd name="connsiteX3" fmla="*/ 0 w 1587500"/>
              <a:gd name="connsiteY3" fmla="*/ 1184077 h 1234877"/>
              <a:gd name="connsiteX4" fmla="*/ 12700 w 1587500"/>
              <a:gd name="connsiteY4" fmla="*/ 0 h 1234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7500" h="1234877">
                <a:moveTo>
                  <a:pt x="12700" y="0"/>
                </a:moveTo>
                <a:lnTo>
                  <a:pt x="1587500" y="0"/>
                </a:lnTo>
                <a:lnTo>
                  <a:pt x="1574800" y="1234877"/>
                </a:lnTo>
                <a:lnTo>
                  <a:pt x="0" y="1184077"/>
                </a:lnTo>
                <a:lnTo>
                  <a:pt x="12700" y="0"/>
                </a:lnTo>
                <a:close/>
              </a:path>
            </a:pathLst>
          </a:custGeom>
          <a:noFill/>
        </p:spPr>
        <p:txBody>
          <a:bodyPr wrap="square" rtlCol="0">
            <a:spAutoFit/>
          </a:bodyPr>
          <a:lstStyle/>
          <a:p>
            <a:pPr lvl="1"/>
            <a:r>
              <a:rPr lang="fr-FR" sz="1800" dirty="0">
                <a:solidFill>
                  <a:srgbClr val="3DA0A8"/>
                </a:solidFill>
              </a:rPr>
              <a:t>   </a:t>
            </a:r>
            <a:r>
              <a:rPr lang="fr-FR" sz="1800" dirty="0" err="1">
                <a:solidFill>
                  <a:srgbClr val="3DA0A8"/>
                </a:solidFill>
              </a:rPr>
              <a:t>上流</a:t>
            </a:r>
            <a:endParaRPr lang="fr-FR" sz="1800" dirty="0">
              <a:solidFill>
                <a:srgbClr val="3DA0A8"/>
              </a:solidFill>
            </a:endParaRPr>
          </a:p>
          <a:p>
            <a:pPr lvl="1"/>
            <a:r>
              <a:rPr lang="fr-FR" sz="1800" dirty="0" err="1">
                <a:solidFill>
                  <a:srgbClr val="3DA0A8"/>
                </a:solidFill>
              </a:rPr>
              <a:t>サプライヤー</a:t>
            </a:r>
            <a:endParaRPr lang="fr-FR" sz="1800" dirty="0">
              <a:solidFill>
                <a:srgbClr val="3DA0A8"/>
              </a:solidFill>
            </a:endParaRPr>
          </a:p>
          <a:p>
            <a:pPr lvl="1"/>
            <a:r>
              <a:rPr lang="fr-FR" sz="1800" dirty="0">
                <a:solidFill>
                  <a:srgbClr val="3DA0A8"/>
                </a:solidFill>
              </a:rPr>
              <a:t>オープンソース</a:t>
            </a:r>
            <a:r>
              <a:rPr lang="fr-FR" sz="1800" dirty="0" err="1">
                <a:solidFill>
                  <a:srgbClr val="3DA0A8"/>
                </a:solidFill>
              </a:rPr>
              <a:t>プロジェクト</a:t>
            </a:r>
            <a:endParaRPr lang="fr-FR" sz="1800" dirty="0">
              <a:solidFill>
                <a:srgbClr val="3DA0A8"/>
              </a:solidFill>
            </a:endParaRPr>
          </a:p>
        </p:txBody>
      </p:sp>
    </p:spTree>
    <p:extLst>
      <p:ext uri="{BB962C8B-B14F-4D97-AF65-F5344CB8AC3E}">
        <p14:creationId xmlns:p14="http://schemas.microsoft.com/office/powerpoint/2010/main" val="194654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dirty="0"/>
              <a:t>今日の</a:t>
            </a:r>
            <a:r>
              <a:rPr lang="en-CA" sz="3600" b="0" i="0" u="none" strike="noStrike" cap="none" dirty="0">
                <a:solidFill>
                  <a:srgbClr val="00B4C2"/>
                </a:solidFill>
                <a:latin typeface="Calibri"/>
                <a:ea typeface="Calibri"/>
                <a:cs typeface="Calibri"/>
                <a:sym typeface="Calibri"/>
              </a:rPr>
              <a:t>ソフトウェア・サプライチェーン</a:t>
            </a:r>
          </a:p>
        </p:txBody>
      </p:sp>
      <p:sp>
        <p:nvSpPr>
          <p:cNvPr id="67" name="Shape 67"/>
          <p:cNvSpPr txBox="1">
            <a:spLocks noGrp="1"/>
          </p:cNvSpPr>
          <p:nvPr>
            <p:ph type="body" idx="1"/>
          </p:nvPr>
        </p:nvSpPr>
        <p:spPr>
          <a:xfrm>
            <a:off x="838200" y="1780674"/>
            <a:ext cx="10515599" cy="390962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en-CA" sz="2800" b="0" i="0" u="none" strike="noStrike" cap="none" dirty="0">
                <a:solidFill>
                  <a:srgbClr val="7F7F7F"/>
                </a:solidFill>
                <a:latin typeface="Calibri"/>
                <a:ea typeface="Calibri"/>
                <a:cs typeface="Calibri"/>
                <a:sym typeface="Calibri"/>
              </a:rPr>
              <a:t>サプライチェーンの参加者一人一人が、開発者の権利とライセンスの選択を尊重する必要がある</a:t>
            </a:r>
          </a:p>
          <a:p>
            <a:pPr marL="228600" marR="0" lvl="0" indent="-228600" algn="l" rtl="0">
              <a:lnSpc>
                <a:spcPct val="90000"/>
              </a:lnSpc>
              <a:spcBef>
                <a:spcPts val="1000"/>
              </a:spcBef>
              <a:spcAft>
                <a:spcPts val="0"/>
              </a:spcAft>
              <a:buClr>
                <a:srgbClr val="7F7F7F"/>
              </a:buClr>
              <a:buSzPct val="100000"/>
              <a:buFont typeface="Arial"/>
              <a:buChar char="•"/>
            </a:pPr>
            <a:r>
              <a:rPr lang="en-CA" sz="2800" b="0" i="0" u="none" strike="noStrike" cap="none" dirty="0">
                <a:solidFill>
                  <a:srgbClr val="7F7F7F"/>
                </a:solidFill>
                <a:latin typeface="Calibri"/>
                <a:ea typeface="Calibri"/>
                <a:cs typeface="Calibri"/>
                <a:sym typeface="Calibri"/>
              </a:rPr>
              <a:t>これらの義務を果たすためには、以下のようなコンプライアンス作業が必要</a:t>
            </a:r>
          </a:p>
          <a:p>
            <a:pPr marL="685800" marR="0" lvl="1" indent="-228600" algn="l" rtl="0">
              <a:lnSpc>
                <a:spcPct val="90000"/>
              </a:lnSpc>
              <a:spcBef>
                <a:spcPts val="500"/>
              </a:spcBef>
              <a:spcAft>
                <a:spcPts val="0"/>
              </a:spcAft>
              <a:buClr>
                <a:srgbClr val="7F7F7F"/>
              </a:buClr>
              <a:buSzPct val="100000"/>
              <a:buFont typeface="Arial"/>
              <a:buChar char="•"/>
            </a:pPr>
            <a:r>
              <a:rPr lang="en-CA" sz="2400" b="0" i="0" u="none" strike="noStrike" cap="none" dirty="0">
                <a:solidFill>
                  <a:srgbClr val="7F7F7F"/>
                </a:solidFill>
                <a:latin typeface="Calibri"/>
                <a:ea typeface="Calibri"/>
                <a:cs typeface="Calibri"/>
                <a:sym typeface="Calibri"/>
              </a:rPr>
              <a:t>インバウンドのオープンソースコンポーネントの識別、追跡、管理</a:t>
            </a:r>
          </a:p>
          <a:p>
            <a:pPr marL="685800" marR="0" lvl="1" indent="-228600" algn="l" rtl="0">
              <a:lnSpc>
                <a:spcPct val="90000"/>
              </a:lnSpc>
              <a:spcBef>
                <a:spcPts val="500"/>
              </a:spcBef>
              <a:spcAft>
                <a:spcPts val="0"/>
              </a:spcAft>
              <a:buClr>
                <a:srgbClr val="7F7F7F"/>
              </a:buClr>
              <a:buSzPct val="100000"/>
              <a:buFont typeface="Arial"/>
              <a:buChar char="•"/>
            </a:pPr>
            <a:r>
              <a:rPr lang="en-CA" sz="2400" b="0" i="0" u="none" strike="noStrike" cap="none" dirty="0">
                <a:solidFill>
                  <a:srgbClr val="7F7F7F"/>
                </a:solidFill>
                <a:latin typeface="Calibri"/>
                <a:ea typeface="Calibri"/>
                <a:cs typeface="Calibri"/>
                <a:sym typeface="Calibri"/>
              </a:rPr>
              <a:t>アウトバウンドの配布物に対するライセンス義務の評価と遵守</a:t>
            </a:r>
          </a:p>
          <a:p>
            <a:pPr indent="-228600"/>
            <a:r>
              <a:rPr lang="en-CA" b="0" i="0" u="none" strike="noStrike" cap="none" dirty="0">
                <a:solidFill>
                  <a:srgbClr val="7F7F7F"/>
                </a:solidFill>
                <a:latin typeface="Calibri"/>
                <a:ea typeface="Calibri"/>
                <a:cs typeface="Calibri"/>
                <a:sym typeface="Calibri"/>
              </a:rPr>
              <a:t>問題点 = サプライチェーンにおいて、各参加者はオープンソース適合のために、</a:t>
            </a:r>
            <a:r>
              <a:rPr lang="en-US" b="0" i="0" u="none" strike="noStrike" cap="none" dirty="0">
                <a:solidFill>
                  <a:srgbClr val="7F7F7F"/>
                </a:solidFill>
                <a:latin typeface="Calibri"/>
                <a:ea typeface="Calibri"/>
                <a:cs typeface="Calibri"/>
                <a:sym typeface="Calibri"/>
              </a:rPr>
              <a:t>基本的に同一のプロセスの再構築が必要</a:t>
            </a:r>
          </a:p>
          <a:p>
            <a:pPr lvl="1" indent="-228600"/>
            <a:endParaRPr lang="en-US" b="0" i="0" u="none" strike="noStrike" cap="none" dirty="0">
              <a:solidFill>
                <a:srgbClr val="7F7F7F"/>
              </a:solidFill>
              <a:latin typeface="Calibri"/>
              <a:ea typeface="Calibri"/>
              <a:cs typeface="Calibri"/>
              <a:sym typeface="Calibri"/>
            </a:endParaRPr>
          </a:p>
          <a:p>
            <a:pPr marL="228600" marR="0" lvl="0" indent="-228600" algn="l" rtl="0">
              <a:lnSpc>
                <a:spcPct val="90000"/>
              </a:lnSpc>
              <a:spcBef>
                <a:spcPts val="1000"/>
              </a:spcBef>
              <a:spcAft>
                <a:spcPts val="0"/>
              </a:spcAft>
              <a:buClr>
                <a:srgbClr val="7F7F7F"/>
              </a:buClr>
              <a:buSzPct val="100000"/>
              <a:buFont typeface="Arial"/>
              <a:buNone/>
            </a:pPr>
            <a:endParaRPr lang="en-US" sz="2800" b="0" i="0" u="none" strike="noStrike" cap="none" dirty="0">
              <a:solidFill>
                <a:srgbClr val="7F7F7F"/>
              </a:solidFill>
              <a:latin typeface="Calibri"/>
              <a:ea typeface="Calibri"/>
              <a:cs typeface="Calibri"/>
              <a:sym typeface="Calibri"/>
            </a:endParaRPr>
          </a:p>
        </p:txBody>
      </p:sp>
      <p:sp>
        <p:nvSpPr>
          <p:cNvPr id="70" name="Shape 70"/>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4</a:t>
            </a:fld>
            <a:endParaRPr lang="en-CA" sz="1200" b="0" i="0" u="none" strike="noStrike" cap="none">
              <a:solidFill>
                <a:srgbClr val="898989"/>
              </a:solidFill>
              <a:latin typeface="Calibri"/>
              <a:ea typeface="Calibri"/>
              <a:cs typeface="Calibri"/>
              <a:sym typeface="Calibri"/>
            </a:endParaRPr>
          </a:p>
        </p:txBody>
      </p:sp>
      <p:sp>
        <p:nvSpPr>
          <p:cNvPr id="71" name="Shape 71"/>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b="0" i="0" u="none" strike="noStrike" cap="none">
                <a:solidFill>
                  <a:srgbClr val="F46500"/>
                </a:solidFill>
                <a:latin typeface="Lucida Sans"/>
                <a:ea typeface="Lucida Sans"/>
                <a:cs typeface="Lucida Sans"/>
                <a:sym typeface="Lucida Sans"/>
              </a:rPr>
              <a:t>サプライチェーンにおける重複した適合への取り組み</a:t>
            </a:r>
          </a:p>
        </p:txBody>
      </p:sp>
    </p:spTree>
    <p:extLst>
      <p:ext uri="{BB962C8B-B14F-4D97-AF65-F5344CB8AC3E}">
        <p14:creationId xmlns:p14="http://schemas.microsoft.com/office/powerpoint/2010/main" val="427299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b="0" i="0" u="none" strike="noStrike" cap="none" dirty="0">
                <a:solidFill>
                  <a:srgbClr val="00B4C2"/>
                </a:solidFill>
                <a:latin typeface="Calibri"/>
                <a:ea typeface="Calibri"/>
                <a:cs typeface="Calibri"/>
                <a:sym typeface="Calibri"/>
              </a:rPr>
              <a:t>OpenChainの</a:t>
            </a:r>
            <a:r>
              <a:rPr lang="en-CA" sz="3600" dirty="0"/>
              <a:t>ISO 5230</a:t>
            </a:r>
            <a:r>
              <a:rPr lang="en-CA" sz="3600" b="0" i="0" u="none" strike="noStrike" cap="none" dirty="0">
                <a:solidFill>
                  <a:srgbClr val="00B4C2"/>
                </a:solidFill>
                <a:latin typeface="Calibri"/>
                <a:ea typeface="Calibri"/>
                <a:cs typeface="Calibri"/>
                <a:sym typeface="Calibri"/>
              </a:rPr>
              <a:t>サプライチェーン</a:t>
            </a:r>
          </a:p>
        </p:txBody>
      </p:sp>
      <p:sp>
        <p:nvSpPr>
          <p:cNvPr id="78" name="Shape 78"/>
          <p:cNvSpPr txBox="1">
            <a:spLocks noGrp="1"/>
          </p:cNvSpPr>
          <p:nvPr>
            <p:ph type="body" idx="1"/>
          </p:nvPr>
        </p:nvSpPr>
        <p:spPr>
          <a:xfrm>
            <a:off x="838200" y="1861249"/>
            <a:ext cx="10515599" cy="416848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en-CA" sz="2800" b="0" i="0" u="none" strike="noStrike" cap="none" dirty="0">
                <a:solidFill>
                  <a:srgbClr val="7F7F7F"/>
                </a:solidFill>
                <a:latin typeface="Calibri"/>
                <a:ea typeface="Calibri"/>
                <a:cs typeface="Calibri"/>
                <a:sym typeface="Calibri"/>
              </a:rPr>
              <a:t>望ましい状態＝開発者の権利に対して広範囲にわたる配慮＋低い取引コスト</a:t>
            </a:r>
          </a:p>
          <a:p>
            <a:pPr marL="228600" indent="-228600">
              <a:buSzPct val="100000"/>
            </a:pPr>
            <a:r>
              <a:rPr lang="en-CA" sz="2800" b="0" i="0" u="none" strike="noStrike" cap="none" dirty="0">
                <a:solidFill>
                  <a:srgbClr val="7F7F7F"/>
                </a:solidFill>
                <a:latin typeface="Calibri"/>
                <a:ea typeface="Calibri"/>
                <a:cs typeface="Calibri"/>
                <a:sym typeface="Calibri"/>
              </a:rPr>
              <a:t>この目標達成のために、OpenChainはサプライチェーンの信頼構築の共通規格を提供</a:t>
            </a:r>
            <a:endParaRPr lang="en-CA" sz="2800" b="0" i="0" u="none" strike="noStrike" cap="none" dirty="0">
              <a:solidFill>
                <a:srgbClr val="7F7F7F"/>
              </a:solidFill>
              <a:latin typeface="Calibri"/>
              <a:ea typeface="Calibri"/>
              <a:cs typeface="Calibri"/>
            </a:endParaRPr>
          </a:p>
          <a:p>
            <a:pPr marL="685800" lvl="1" indent="-228600">
              <a:spcBef>
                <a:spcPts val="1000"/>
              </a:spcBef>
            </a:pPr>
            <a:r>
              <a:rPr lang="en-CA" dirty="0"/>
              <a:t>自由に最適化・カスタマイズ可能な基準プロセス</a:t>
            </a:r>
            <a:endParaRPr lang="en-CA" b="0" i="0" u="none" strike="noStrike" cap="none" dirty="0">
              <a:solidFill>
                <a:srgbClr val="7F7F7F"/>
              </a:solidFill>
              <a:latin typeface="Calibri"/>
              <a:ea typeface="Calibri"/>
              <a:cs typeface="Calibri"/>
            </a:endParaRPr>
          </a:p>
          <a:p>
            <a:pPr marL="685800" lvl="1" indent="-228600">
              <a:buSzPct val="100000"/>
            </a:pPr>
            <a:r>
              <a:rPr lang="en-CA" sz="2400" b="0" i="0" u="none" strike="noStrike" cap="none" dirty="0">
                <a:solidFill>
                  <a:srgbClr val="7F7F7F"/>
                </a:solidFill>
                <a:latin typeface="Calibri"/>
                <a:ea typeface="Calibri"/>
                <a:cs typeface="Calibri"/>
                <a:sym typeface="Calibri"/>
              </a:rPr>
              <a:t>上流の適合作業は、下流の受信者のために保存、利用可能で、再利用も可能</a:t>
            </a:r>
            <a:endParaRPr lang="en-CA" sz="2400" b="0" i="0" u="none" strike="noStrike" cap="none" dirty="0">
              <a:solidFill>
                <a:srgbClr val="7F7F7F"/>
              </a:solidFill>
              <a:latin typeface="Calibri"/>
              <a:ea typeface="Calibri"/>
              <a:cs typeface="Calibri"/>
            </a:endParaRPr>
          </a:p>
          <a:p>
            <a:pPr marL="685800" marR="0" lvl="1" indent="-228600" algn="l" rtl="0">
              <a:lnSpc>
                <a:spcPct val="90000"/>
              </a:lnSpc>
              <a:spcBef>
                <a:spcPts val="500"/>
              </a:spcBef>
              <a:spcAft>
                <a:spcPts val="0"/>
              </a:spcAft>
              <a:buClr>
                <a:srgbClr val="7F7F7F"/>
              </a:buClr>
              <a:buSzPct val="100000"/>
              <a:buFont typeface="Arial"/>
              <a:buChar char="•"/>
            </a:pPr>
            <a:r>
              <a:rPr lang="en-CA" sz="2400" b="0" i="0" u="none" strike="noStrike" cap="none" dirty="0">
                <a:solidFill>
                  <a:srgbClr val="7F7F7F"/>
                </a:solidFill>
                <a:latin typeface="Calibri"/>
                <a:ea typeface="Calibri"/>
                <a:cs typeface="Calibri"/>
                <a:sym typeface="Calibri"/>
              </a:rPr>
              <a:t>下流の受信者は、より少ない労力で適合作業を開始することが可能</a:t>
            </a:r>
            <a:endParaRPr lang="en-CA" sz="2400" b="0" i="0" u="none" strike="noStrike" cap="none" dirty="0">
              <a:solidFill>
                <a:srgbClr val="7F7F7F"/>
              </a:solidFill>
              <a:latin typeface="Calibri"/>
              <a:ea typeface="Calibri"/>
              <a:cs typeface="Calibri"/>
            </a:endParaRPr>
          </a:p>
          <a:p>
            <a:pPr marL="685800" marR="0" lvl="1" indent="-228600" algn="l" rtl="0">
              <a:lnSpc>
                <a:spcPct val="90000"/>
              </a:lnSpc>
              <a:spcBef>
                <a:spcPts val="500"/>
              </a:spcBef>
              <a:spcAft>
                <a:spcPts val="0"/>
              </a:spcAft>
              <a:buClr>
                <a:srgbClr val="7F7F7F"/>
              </a:buClr>
              <a:buSzPct val="100000"/>
              <a:buFont typeface="Arial"/>
              <a:buNone/>
            </a:pPr>
            <a:endParaRPr sz="2400" b="0" i="0" u="none" strike="noStrike" cap="none" dirty="0">
              <a:solidFill>
                <a:srgbClr val="7F7F7F"/>
              </a:solidFill>
              <a:latin typeface="Calibri"/>
              <a:ea typeface="Calibri"/>
              <a:cs typeface="Calibri"/>
              <a:sym typeface="Calibri"/>
            </a:endParaRPr>
          </a:p>
        </p:txBody>
      </p:sp>
      <p:sp>
        <p:nvSpPr>
          <p:cNvPr id="81" name="Shape 81"/>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5</a:t>
            </a:fld>
            <a:endParaRPr lang="en-CA" sz="1200" b="0" i="0" u="none" strike="noStrike" cap="none">
              <a:solidFill>
                <a:srgbClr val="898989"/>
              </a:solidFill>
              <a:latin typeface="Calibri"/>
              <a:ea typeface="Calibri"/>
              <a:cs typeface="Calibri"/>
              <a:sym typeface="Calibri"/>
            </a:endParaRPr>
          </a:p>
        </p:txBody>
      </p:sp>
      <p:sp>
        <p:nvSpPr>
          <p:cNvPr id="82" name="Shape 82"/>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b="0" i="0" u="none" strike="noStrike" cap="none">
                <a:solidFill>
                  <a:srgbClr val="F46500"/>
                </a:solidFill>
                <a:latin typeface="Lucida Sans"/>
                <a:ea typeface="Lucida Sans"/>
                <a:cs typeface="Lucida Sans"/>
                <a:sym typeface="Lucida Sans"/>
              </a:rPr>
              <a:t>摩擦点の解消</a:t>
            </a:r>
          </a:p>
        </p:txBody>
      </p:sp>
    </p:spTree>
    <p:extLst>
      <p:ext uri="{BB962C8B-B14F-4D97-AF65-F5344CB8AC3E}">
        <p14:creationId xmlns:p14="http://schemas.microsoft.com/office/powerpoint/2010/main" val="366461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dirty="0"/>
              <a:t>適合への道</a:t>
            </a:r>
            <a:endParaRPr lang="en-CA" sz="3600" b="0" i="0" u="none" strike="noStrike" cap="none" dirty="0">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514350" lvl="0" indent="-514350">
              <a:spcBef>
                <a:spcPts val="0"/>
              </a:spcBef>
              <a:buFont typeface="+mj-lt"/>
              <a:buAutoNum type="arabicParenR"/>
            </a:pPr>
            <a:endParaRPr lang="en-CA" dirty="0"/>
          </a:p>
          <a:p>
            <a:pPr marL="514350" lvl="0" indent="-514350">
              <a:spcBef>
                <a:spcPts val="0"/>
              </a:spcBef>
              <a:buFont typeface="+mj-lt"/>
              <a:buAutoNum type="arabicParenR"/>
            </a:pPr>
            <a:r>
              <a:rPr lang="en-CA" dirty="0"/>
              <a:t>OpenChain ISO 5230 規格の検討</a:t>
            </a:r>
          </a:p>
          <a:p>
            <a:pPr marL="514350" lvl="0" indent="-514350">
              <a:spcBef>
                <a:spcPts val="0"/>
              </a:spcBef>
              <a:buFont typeface="+mj-lt"/>
              <a:buAutoNum type="arabicParenR"/>
            </a:pPr>
            <a:endParaRPr lang="en-CA" u="sng" dirty="0">
              <a:solidFill>
                <a:schemeClr val="hlink"/>
              </a:solidFill>
              <a:highlight>
                <a:srgbClr val="FFFF00"/>
              </a:highlight>
              <a:hlinkClick r:id="rId3"/>
            </a:endParaRPr>
          </a:p>
          <a:p>
            <a:pPr marL="514350" lvl="0" indent="-514350">
              <a:buFont typeface="+mj-lt"/>
              <a:buAutoNum type="arabicParenR"/>
            </a:pPr>
            <a:r>
              <a:rPr lang="en-CA" dirty="0"/>
              <a:t>プロセスを導入および文書化し、規格の要件に適合</a:t>
            </a:r>
          </a:p>
          <a:p>
            <a:pPr marL="514350" lvl="0" indent="-514350">
              <a:buFont typeface="+mj-lt"/>
              <a:buAutoNum type="arabicParenR"/>
            </a:pPr>
            <a:endParaRPr lang="en-CA" dirty="0"/>
          </a:p>
          <a:p>
            <a:pPr marL="514350" lvl="0" indent="-514350">
              <a:buFont typeface="+mj-lt"/>
              <a:buAutoNum type="arabicParenR"/>
            </a:pPr>
            <a:r>
              <a:rPr lang="en-CA" dirty="0"/>
              <a:t>OpenChain規格への適合性を証明</a:t>
            </a:r>
          </a:p>
          <a:p>
            <a:pPr marL="514350" lvl="0" indent="-514350">
              <a:buFont typeface="Calibri"/>
              <a:buAutoNum type="arabicParenR"/>
            </a:pPr>
            <a:endParaRPr lang="en-CA" dirty="0"/>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6</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b="0" i="0" u="none" strike="noStrike" cap="none" dirty="0">
                <a:solidFill>
                  <a:srgbClr val="F46500"/>
                </a:solidFill>
                <a:latin typeface="Lucida Sans"/>
                <a:ea typeface="Lucida Sans"/>
                <a:cs typeface="Lucida Sans"/>
                <a:sym typeface="Lucida Sans"/>
              </a:rPr>
              <a:t>OpenChain ISO 5230の組織への導入方法</a:t>
            </a:r>
          </a:p>
        </p:txBody>
      </p:sp>
    </p:spTree>
    <p:extLst>
      <p:ext uri="{BB962C8B-B14F-4D97-AF65-F5344CB8AC3E}">
        <p14:creationId xmlns:p14="http://schemas.microsoft.com/office/powerpoint/2010/main" val="278018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b="0" i="0" u="none" strike="noStrike" cap="none" dirty="0">
                <a:solidFill>
                  <a:srgbClr val="00B4C2"/>
                </a:solidFill>
                <a:latin typeface="Calibri"/>
                <a:ea typeface="Calibri"/>
                <a:cs typeface="Calibri"/>
                <a:sym typeface="Calibri"/>
              </a:rPr>
              <a:t>OpenChain </a:t>
            </a:r>
            <a:r>
              <a:rPr lang="en-CA" sz="3600" dirty="0"/>
              <a:t>ISO 5230の要件</a:t>
            </a:r>
            <a:endParaRPr lang="en-CA" sz="3600" b="0" i="0" u="none" strike="noStrike" cap="none" dirty="0">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en-CA" dirty="0"/>
              <a:t>特定の要素を含んだコンプライアンスプログラム:</a:t>
            </a:r>
          </a:p>
          <a:p>
            <a:pPr lvl="1" indent="-228600">
              <a:spcBef>
                <a:spcPts val="0"/>
              </a:spcBef>
            </a:pPr>
            <a:r>
              <a:rPr lang="en-CA" b="0" i="0" u="none" strike="noStrike" cap="none" dirty="0">
                <a:solidFill>
                  <a:srgbClr val="7F7F7F"/>
                </a:solidFill>
                <a:latin typeface="Calibri"/>
                <a:ea typeface="Calibri"/>
                <a:cs typeface="Calibri"/>
                <a:sym typeface="Calibri"/>
              </a:rPr>
              <a:t>プログラムの役割と人員配置</a:t>
            </a:r>
          </a:p>
          <a:p>
            <a:pPr lvl="1" indent="-228600"/>
            <a:r>
              <a:rPr lang="en-CA" dirty="0"/>
              <a:t>オープンソースの使用を規定するポリシー</a:t>
            </a:r>
          </a:p>
          <a:p>
            <a:pPr lvl="1" indent="-228600"/>
            <a:r>
              <a:rPr lang="en-CA" dirty="0"/>
              <a:t>一般からの問い合わせに対応する連絡先</a:t>
            </a:r>
          </a:p>
          <a:p>
            <a:pPr indent="-228600">
              <a:spcBef>
                <a:spcPts val="500"/>
              </a:spcBef>
            </a:pPr>
            <a:r>
              <a:rPr lang="en-CA" dirty="0"/>
              <a:t>コンプライアンス・プロセスの文書化：</a:t>
            </a:r>
          </a:p>
          <a:p>
            <a:pPr lvl="1" indent="-228600"/>
            <a:r>
              <a:rPr lang="en-CA" dirty="0"/>
              <a:t>オープンソースの要素の追跡と管理</a:t>
            </a:r>
          </a:p>
          <a:p>
            <a:pPr lvl="1" indent="-228600"/>
            <a:r>
              <a:rPr lang="en-CA" b="0" i="0" u="none" strike="noStrike" cap="none" dirty="0">
                <a:solidFill>
                  <a:srgbClr val="7F7F7F"/>
                </a:solidFill>
                <a:latin typeface="Calibri"/>
                <a:ea typeface="Calibri"/>
                <a:cs typeface="Calibri"/>
                <a:sym typeface="Calibri"/>
              </a:rPr>
              <a:t>一般的なオープンソースライセンスの義務の履行</a:t>
            </a:r>
          </a:p>
          <a:p>
            <a:pPr indent="-228600">
              <a:spcBef>
                <a:spcPts val="500"/>
              </a:spcBef>
            </a:pPr>
            <a:r>
              <a:rPr lang="en-CA" dirty="0"/>
              <a:t>コンプライアンスプログラムの監視：</a:t>
            </a:r>
          </a:p>
          <a:p>
            <a:pPr lvl="1" indent="-228600"/>
            <a:r>
              <a:rPr lang="en-CA" dirty="0"/>
              <a:t>権限と専門性を有する意思決定機関によるガバナンス</a:t>
            </a:r>
            <a:endParaRPr lang="en-CA" b="0" i="0" u="none" strike="noStrike" cap="none" dirty="0">
              <a:solidFill>
                <a:srgbClr val="7F7F7F"/>
              </a:solidFill>
              <a:latin typeface="Calibri"/>
              <a:ea typeface="Calibri"/>
              <a:cs typeface="Calibri"/>
              <a:sym typeface="Calibri"/>
            </a:endParaRP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7</a:t>
            </a:fld>
            <a:endParaRPr lang="en-CA" sz="1200" b="0" i="0" u="none" strike="noStrike" cap="none" dirty="0">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b="0" i="0" u="none" strike="noStrike" cap="none" dirty="0">
                <a:solidFill>
                  <a:srgbClr val="F46500"/>
                </a:solidFill>
                <a:latin typeface="Lucida Sans"/>
                <a:ea typeface="Lucida Sans"/>
                <a:cs typeface="Lucida Sans"/>
                <a:sym typeface="Lucida Sans"/>
              </a:rPr>
              <a:t>オープンソースソフトウェアガバナンスの基本要件</a:t>
            </a:r>
          </a:p>
        </p:txBody>
      </p:sp>
    </p:spTree>
    <p:extLst>
      <p:ext uri="{BB962C8B-B14F-4D97-AF65-F5344CB8AC3E}">
        <p14:creationId xmlns:p14="http://schemas.microsoft.com/office/powerpoint/2010/main" val="414848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dirty="0" err="1"/>
              <a:t>OpenChain</a:t>
            </a:r>
            <a:r>
              <a:rPr lang="en-CA" sz="3600" dirty="0"/>
              <a:t>参考資料</a:t>
            </a:r>
            <a:endParaRPr lang="en-CA" sz="3600" b="0" i="0" u="none" strike="noStrike" cap="none" dirty="0">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lvl="0" indent="-228600">
              <a:spcBef>
                <a:spcPts val="0"/>
              </a:spcBef>
            </a:pPr>
            <a:r>
              <a:rPr lang="en-CA" dirty="0"/>
              <a:t>コンプライアンス・プロセスやトレーニング・リソースの作成に役立つ資料には下記を含む：</a:t>
            </a:r>
          </a:p>
          <a:p>
            <a:pPr lvl="1" indent="-228600"/>
            <a:r>
              <a:rPr lang="en-CA" dirty="0"/>
              <a:t>オープンソースポリシーのテンプレート</a:t>
            </a:r>
          </a:p>
          <a:p>
            <a:pPr lvl="1" indent="-228600"/>
            <a:r>
              <a:rPr lang="en-CA" dirty="0"/>
              <a:t>全トレーニングプログラム用の参照スライド</a:t>
            </a:r>
          </a:p>
          <a:p>
            <a:pPr lvl="1" indent="-228600"/>
            <a:r>
              <a:rPr lang="en-CA" dirty="0"/>
              <a:t>ガイド、アウトライン、ケーススタディ</a:t>
            </a:r>
          </a:p>
          <a:p>
            <a:pPr lvl="1" indent="-228600"/>
            <a:r>
              <a:rPr lang="en-CA" dirty="0"/>
              <a:t>コミュニティからの様々な投稿</a:t>
            </a:r>
          </a:p>
          <a:p>
            <a:pPr indent="-228600"/>
            <a:r>
              <a:rPr lang="en-CA" dirty="0"/>
              <a:t>目的を問わず自由に再利用、編集、共有が可能なCC-0ライセンスの公式リソース</a:t>
            </a: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8</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dirty="0">
                <a:solidFill>
                  <a:srgbClr val="F46500"/>
                </a:solidFill>
                <a:latin typeface="Lucida Sans"/>
                <a:ea typeface="Lucida Sans"/>
                <a:cs typeface="Lucida Sans"/>
                <a:sym typeface="Lucida Sans"/>
              </a:rPr>
              <a:t>公式およびコミュニティのコンプライアンスリソース</a:t>
            </a:r>
            <a:endParaRPr lang="en-CA" sz="2400" b="0" i="0" u="none" strike="noStrike" cap="none" dirty="0">
              <a:solidFill>
                <a:srgbClr val="F46500"/>
              </a:solidFill>
              <a:latin typeface="Lucida Sans"/>
              <a:ea typeface="Lucida Sans"/>
              <a:cs typeface="Lucida Sans"/>
              <a:sym typeface="Lucida Sans"/>
            </a:endParaRPr>
          </a:p>
        </p:txBody>
      </p:sp>
    </p:spTree>
    <p:extLst>
      <p:ext uri="{BB962C8B-B14F-4D97-AF65-F5344CB8AC3E}">
        <p14:creationId xmlns:p14="http://schemas.microsoft.com/office/powerpoint/2010/main" val="35279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dirty="0" err="1"/>
              <a:t>OpenChain</a:t>
            </a:r>
            <a:r>
              <a:rPr lang="en-CA" sz="3600" dirty="0"/>
              <a:t>コミュニティ</a:t>
            </a:r>
            <a:endParaRPr lang="en-CA" sz="3600" b="0" i="0" u="none" strike="noStrike" cap="none" dirty="0">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en-CA" dirty="0"/>
              <a:t>隔週開催のグローバルウェビナーおよびミーティング</a:t>
            </a:r>
            <a:endParaRPr lang="en-CA" b="0" i="0" u="none" strike="noStrike" cap="none" dirty="0">
              <a:solidFill>
                <a:srgbClr val="7F7F7F"/>
              </a:solidFill>
              <a:latin typeface="Calibri"/>
              <a:ea typeface="Calibri"/>
              <a:cs typeface="Calibri"/>
              <a:sym typeface="Calibri"/>
            </a:endParaRPr>
          </a:p>
          <a:p>
            <a:pPr marL="228600" marR="0" lvl="0" indent="-228600" algn="l" rtl="0">
              <a:lnSpc>
                <a:spcPct val="90000"/>
              </a:lnSpc>
              <a:spcBef>
                <a:spcPts val="0"/>
              </a:spcBef>
              <a:spcAft>
                <a:spcPts val="0"/>
              </a:spcAft>
              <a:buClr>
                <a:srgbClr val="7F7F7F"/>
              </a:buClr>
              <a:buSzPct val="100000"/>
              <a:buFont typeface="Arial"/>
              <a:buChar char="•"/>
            </a:pPr>
            <a:r>
              <a:rPr lang="en-CA" dirty="0"/>
              <a:t>協力的で意欲的なワークグループ</a:t>
            </a:r>
          </a:p>
          <a:p>
            <a:pPr lvl="1" indent="-228600">
              <a:spcBef>
                <a:spcPts val="0"/>
              </a:spcBef>
            </a:pPr>
            <a:r>
              <a:rPr lang="en-CA" dirty="0"/>
              <a:t>中国、ドイツ、インド、日本、韓国、台湾、英国、米国の地域別ワーキンググループ</a:t>
            </a:r>
          </a:p>
          <a:p>
            <a:pPr lvl="1" indent="-228600">
              <a:spcBef>
                <a:spcPts val="0"/>
              </a:spcBef>
            </a:pPr>
            <a:r>
              <a:rPr lang="en-CA" dirty="0"/>
              <a:t>自動車ワークグループ</a:t>
            </a:r>
          </a:p>
          <a:p>
            <a:pPr lvl="1" indent="-228600">
              <a:spcBef>
                <a:spcPts val="0"/>
              </a:spcBef>
            </a:pPr>
            <a:r>
              <a:rPr lang="en-CA" dirty="0"/>
              <a:t>リファレンスツール ワークグループ</a:t>
            </a:r>
          </a:p>
          <a:p>
            <a:pPr lvl="1" indent="-228600">
              <a:spcBef>
                <a:spcPts val="0"/>
              </a:spcBef>
            </a:pPr>
            <a:r>
              <a:rPr lang="en-CA" dirty="0"/>
              <a:t>教育ワークグループ</a:t>
            </a:r>
          </a:p>
          <a:p>
            <a:pPr marL="685800" lvl="1" indent="0">
              <a:spcBef>
                <a:spcPts val="0"/>
              </a:spcBef>
              <a:buNone/>
            </a:pPr>
            <a:endParaRPr lang="en-CA" dirty="0"/>
          </a:p>
          <a:p>
            <a:pPr indent="-228600">
              <a:spcBef>
                <a:spcPts val="0"/>
              </a:spcBef>
            </a:pPr>
            <a:r>
              <a:rPr lang="en-CA" dirty="0"/>
              <a:t>コミュニティイベントは誰でも参加でき、つねに新しい参加者を歓迎。</a:t>
            </a:r>
          </a:p>
          <a:p>
            <a:pPr marL="228600" marR="0" lvl="0" indent="-228600" algn="l" rtl="0">
              <a:lnSpc>
                <a:spcPct val="90000"/>
              </a:lnSpc>
              <a:spcBef>
                <a:spcPts val="0"/>
              </a:spcBef>
              <a:spcAft>
                <a:spcPts val="0"/>
              </a:spcAft>
              <a:buClr>
                <a:srgbClr val="7F7F7F"/>
              </a:buClr>
              <a:buSzPct val="100000"/>
              <a:buFont typeface="Arial"/>
              <a:buChar char="•"/>
            </a:pPr>
            <a:endParaRPr lang="en-CA" dirty="0"/>
          </a:p>
          <a:p>
            <a:pPr indent="-228600">
              <a:spcBef>
                <a:spcPts val="0"/>
              </a:spcBef>
            </a:pPr>
            <a:endParaRPr lang="en-CA" b="0" i="0" u="none" strike="noStrike" cap="none" dirty="0">
              <a:solidFill>
                <a:srgbClr val="7F7F7F"/>
              </a:solidFill>
              <a:latin typeface="Calibri"/>
              <a:ea typeface="Calibri"/>
              <a:cs typeface="Calibri"/>
              <a:sym typeface="Calibri"/>
            </a:endParaRP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9</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dirty="0">
                <a:solidFill>
                  <a:srgbClr val="F46500"/>
                </a:solidFill>
                <a:latin typeface="Lucida Sans"/>
                <a:ea typeface="Lucida Sans"/>
                <a:cs typeface="Lucida Sans"/>
                <a:sym typeface="Lucida Sans"/>
              </a:rPr>
              <a:t>コンプライアンスへの取り組みを支える活気あるコミュニティ</a:t>
            </a:r>
            <a:endParaRPr lang="en-CA" sz="2400" b="0" i="0" u="none" strike="noStrike" cap="none" dirty="0">
              <a:solidFill>
                <a:srgbClr val="F46500"/>
              </a:solidFill>
              <a:latin typeface="Lucida Sans"/>
              <a:ea typeface="Lucida Sans"/>
              <a:cs typeface="Lucida Sans"/>
              <a:sym typeface="Lucida Sans"/>
            </a:endParaRPr>
          </a:p>
        </p:txBody>
      </p:sp>
    </p:spTree>
    <p:extLst>
      <p:ext uri="{BB962C8B-B14F-4D97-AF65-F5344CB8AC3E}">
        <p14:creationId xmlns:p14="http://schemas.microsoft.com/office/powerpoint/2010/main" val="301267470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3175</TotalTime>
  <Words>509</Words>
  <Application>Microsoft Macintosh PowerPoint</Application>
  <PresentationFormat>ワイド画面</PresentationFormat>
  <Paragraphs>108</Paragraphs>
  <Slides>12</Slides>
  <Notes>12</Notes>
  <HiddenSlides>0</HiddenSlides>
  <MMClips>0</MMClips>
  <ScaleCrop>false</ScaleCrop>
  <HeadingPairs>
    <vt:vector size="6" baseType="variant">
      <vt:variant>
        <vt:lpstr>使用されているフォント</vt:lpstr>
      </vt:variant>
      <vt:variant>
        <vt:i4>3</vt:i4>
      </vt:variant>
      <vt:variant>
        <vt:lpstr>テーマ</vt:lpstr>
      </vt:variant>
      <vt:variant>
        <vt:i4>2</vt:i4>
      </vt:variant>
      <vt:variant>
        <vt:lpstr>スライド タイトル</vt:lpstr>
      </vt:variant>
      <vt:variant>
        <vt:i4>12</vt:i4>
      </vt:variant>
    </vt:vector>
  </HeadingPairs>
  <TitlesOfParts>
    <vt:vector size="17" baseType="lpstr">
      <vt:lpstr>Arial</vt:lpstr>
      <vt:lpstr>Calibri</vt:lpstr>
      <vt:lpstr>Lucida Sans</vt:lpstr>
      <vt:lpstr>Office Theme</vt:lpstr>
      <vt:lpstr>Office Theme</vt:lpstr>
      <vt:lpstr>ISO/IEC 5230 オープンソースライセンスコンプライアンス</vt:lpstr>
      <vt:lpstr>OpenChain ISO 5230は、質の高いオープンソースコンプライアンスプログラムの主要な要件を定義しています。この規格の開発をおこなっているのが、OpenChainプロジェクトです。  私たちが目指すのは、オープンソースが信頼できる一貫したコンプライアンス情報とともに提供されるサプライチェーンです。  私たちの使命は、ソフトウェアサプライチェーンの参加者がオープンソースを効果的に管理するための要件の確立です。</vt:lpstr>
      <vt:lpstr>PowerPoint プレゼンテーション</vt:lpstr>
      <vt:lpstr>今日のソフトウェア・サプライチェーン</vt:lpstr>
      <vt:lpstr>OpenChainのISO 5230サプライチェーン</vt:lpstr>
      <vt:lpstr>適合への道</vt:lpstr>
      <vt:lpstr>OpenChain ISO 5230の要件</vt:lpstr>
      <vt:lpstr>OpenChain参考資料</vt:lpstr>
      <vt:lpstr>OpenChainコミュニティ</vt:lpstr>
      <vt:lpstr>OpenChain ISO 5230 適合オプション</vt:lpstr>
      <vt:lpstr>始めましょう！</vt:lpstr>
      <vt:lpstr>始めましょう！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Coughlan Shane</dc:creator>
  <cp:lastModifiedBy>Helary Jean-Christophe</cp:lastModifiedBy>
  <cp:revision>148</cp:revision>
  <dcterms:created xsi:type="dcterms:W3CDTF">2019-04-09T08:37:53Z</dcterms:created>
  <dcterms:modified xsi:type="dcterms:W3CDTF">2021-05-18T23:08:39Z</dcterms:modified>
</cp:coreProperties>
</file>