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4" r:id="rId2"/>
  </p:sldMasterIdLst>
  <p:notesMasterIdLst>
    <p:notesMasterId r:id="rId15"/>
  </p:notesMasterIdLst>
  <p:sldIdLst>
    <p:sldId id="436" r:id="rId3"/>
    <p:sldId id="426" r:id="rId4"/>
    <p:sldId id="276" r:id="rId5"/>
    <p:sldId id="257" r:id="rId6"/>
    <p:sldId id="258" r:id="rId7"/>
    <p:sldId id="269" r:id="rId8"/>
    <p:sldId id="270" r:id="rId9"/>
    <p:sldId id="271" r:id="rId10"/>
    <p:sldId id="273" r:id="rId11"/>
    <p:sldId id="274" r:id="rId12"/>
    <p:sldId id="419" r:id="rId13"/>
    <p:sldId id="429" r:id="rId14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Coughlan" initials="SMC" lastIdx="8" clrIdx="0">
    <p:extLst>
      <p:ext uri="{19B8F6BF-5375-455C-9EA6-DF929625EA0E}">
        <p15:presenceInfo xmlns:p15="http://schemas.microsoft.com/office/powerpoint/2012/main" userId="Shane Coughlan" providerId="None"/>
      </p:ext>
    </p:extLst>
  </p:cmAuthor>
  <p:cmAuthor id="2" name="Guest User" initials="G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78981" autoAdjust="0"/>
  </p:normalViewPr>
  <p:slideViewPr>
    <p:cSldViewPr snapToGrid="0">
      <p:cViewPr varScale="1">
        <p:scale>
          <a:sx n="65" d="100"/>
          <a:sy n="65" d="100"/>
        </p:scale>
        <p:origin x="151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OpenChain Project is here to help improve compliance processes and build trust across the supply chain.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80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34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invited to be part of this. You can join our community by visiting our website, subscribing to a mailing list, or hopping on one of our calls. You can also access the self-certification web-app and check how your current overarching processes map to international norms. Naturally that is completely private until you want to declare OpenChain Conformance.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reach out to us if you have any comments, questions or ideas for participation and improvement.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3:notes"/>
          <p:cNvSpPr txBox="1">
            <a:spLocks noGrp="1"/>
          </p:cNvSpPr>
          <p:nvPr>
            <p:ph type="sldNum" idx="12"/>
          </p:nvPr>
        </p:nvSpPr>
        <p:spPr>
          <a:xfrm>
            <a:off x="3898094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6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7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8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8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9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">
  <p:cSld name="Big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2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175" y="22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5019675" y="1914525"/>
            <a:ext cx="7172400" cy="18081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400" cy="1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5153024" y="1914525"/>
            <a:ext cx="70389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447800" y="513080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rtification.openchainprojec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ertification.openchain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38200" y="38359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en-US" dirty="0"/>
              <a:t>ISO/IEC 5230 Open Source License Compliance</a:t>
            </a:r>
            <a:endParaRPr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A2304D4-8340-EF4D-85F5-3799BC7B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860507"/>
            <a:ext cx="496570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3600" dirty="0" err="1"/>
              <a:t>OpenChain</a:t>
            </a:r>
            <a:r>
              <a:rPr lang="en-CA" sz="3600" dirty="0"/>
              <a:t> ISO 5230 </a:t>
            </a:r>
            <a:r>
              <a:rPr lang="en-CA" sz="3600" dirty="0" err="1"/>
              <a:t>Conformiteitsopties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nl-NL" dirty="0" err="1"/>
              <a:t>Zelfcertificeren</a:t>
            </a:r>
            <a:r>
              <a:rPr lang="nl-NL" dirty="0"/>
              <a:t> conformiteit met de </a:t>
            </a:r>
            <a:r>
              <a:rPr lang="nl-NL" dirty="0" err="1"/>
              <a:t>OpenChain</a:t>
            </a:r>
            <a:r>
              <a:rPr lang="nl-NL" dirty="0"/>
              <a:t>-standaard</a:t>
            </a:r>
            <a:endParaRPr lang="en-CA" dirty="0"/>
          </a:p>
          <a:p>
            <a:pPr marL="971550" lvl="1" indent="-514350">
              <a:spcBef>
                <a:spcPts val="0"/>
              </a:spcBef>
            </a:pPr>
            <a:r>
              <a:rPr lang="nl-NL" dirty="0"/>
              <a:t>Implementeer zelf processen met de beschikbare ondersteuning van het referentiemateriaal en de community werkgroepen</a:t>
            </a:r>
            <a:endParaRPr lang="en-CA" dirty="0"/>
          </a:p>
          <a:p>
            <a:pPr marL="971550" lvl="1" indent="-514350">
              <a:spcBef>
                <a:spcPts val="0"/>
              </a:spcBef>
            </a:pPr>
            <a:r>
              <a:rPr lang="nl-NL" dirty="0"/>
              <a:t>Certificeer conformiteit via een gratis online zelfcertificeringsvragenlijst of dien een certificering rechtstreeks in bij het </a:t>
            </a:r>
            <a:r>
              <a:rPr lang="nl-NL" dirty="0" err="1"/>
              <a:t>OpenChain</a:t>
            </a:r>
            <a:r>
              <a:rPr lang="nl-NL" dirty="0"/>
              <a:t>-project</a:t>
            </a:r>
            <a:endParaRPr lang="en-CA" dirty="0"/>
          </a:p>
          <a:p>
            <a:pPr marL="971550" lvl="1" indent="-514350">
              <a:spcBef>
                <a:spcPts val="0"/>
              </a:spcBef>
            </a:pPr>
            <a:endParaRPr lang="en-US" dirty="0"/>
          </a:p>
          <a:p>
            <a:pPr marL="514350" indent="-514350">
              <a:spcBef>
                <a:spcPts val="0"/>
              </a:spcBef>
              <a:buFont typeface="+mj-lt"/>
              <a:buAutoNum type="arabicParenR"/>
            </a:pP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OpenChain</a:t>
            </a:r>
            <a:r>
              <a:rPr lang="en-US" dirty="0"/>
              <a:t>-partner</a:t>
            </a:r>
          </a:p>
          <a:p>
            <a:pPr marL="971550" lvl="1" indent="-514350">
              <a:spcBef>
                <a:spcPts val="0"/>
              </a:spcBef>
            </a:pPr>
            <a:r>
              <a:rPr lang="nl-NL" dirty="0"/>
              <a:t>Commerciële leveranciers die processen helpen implementeren en conformiteit certificeren</a:t>
            </a:r>
            <a:endParaRPr lang="en-US" dirty="0"/>
          </a:p>
          <a:p>
            <a:pPr marL="971550" lvl="1" indent="-514350">
              <a:spcBef>
                <a:spcPts val="0"/>
              </a:spcBef>
            </a:pPr>
            <a:r>
              <a:rPr lang="nl-NL" dirty="0"/>
              <a:t>Kies uit een officiële lijst van geautoriseerde advocatenkantoren, dienstverleners en certificeringsinstanties</a:t>
            </a:r>
            <a:endParaRPr lang="en-CA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2400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Certificering van overeenstemming met de </a:t>
            </a:r>
            <a:r>
              <a:rPr lang="nl-NL" sz="2400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OpenChain</a:t>
            </a:r>
            <a:r>
              <a:rPr lang="nl-NL" sz="2400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-standaard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04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1100"/>
              <a:buFont typeface="Calibri"/>
              <a:buNone/>
            </a:pPr>
            <a:r>
              <a:rPr lang="en-US" dirty="0" err="1"/>
              <a:t>Aan</a:t>
            </a:r>
            <a:r>
              <a:rPr lang="en-US" dirty="0"/>
              <a:t> de slag</a:t>
            </a:r>
            <a:endParaRPr sz="44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en-CA" sz="32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Verken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32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onze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community: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3200" dirty="0">
                <a:hlinkClick r:id="rId3"/>
              </a:rPr>
              <a:t>https://www.openchainproject.org/get-started</a:t>
            </a:r>
            <a:endParaRPr lang="en-CA" sz="3200" dirty="0"/>
          </a:p>
          <a:p>
            <a:pPr marL="0" lvl="0" indent="0">
              <a:spcBef>
                <a:spcPts val="0"/>
              </a:spcBef>
              <a:buSzPts val="3200"/>
              <a:buNone/>
            </a:pPr>
            <a:endParaRPr sz="32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lang="nl-NL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Zelfcertificering of gezondheidscheck van een organisatie: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https://certification.openchainproject.org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1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CA" sz="4000" dirty="0" err="1"/>
              <a:t>Aan</a:t>
            </a:r>
            <a:r>
              <a:rPr lang="en-CA" sz="4000" dirty="0"/>
              <a:t> de slag</a:t>
            </a:r>
            <a:endParaRPr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9;p39">
            <a:extLst>
              <a:ext uri="{FF2B5EF4-FFF2-40B4-BE49-F238E27FC236}">
                <a16:creationId xmlns:a16="http://schemas.microsoft.com/office/drawing/2014/main" id="{10652CC0-5175-2849-809E-DDDBAB344132}"/>
              </a:ext>
            </a:extLst>
          </p:cNvPr>
          <p:cNvSpPr txBox="1">
            <a:spLocks/>
          </p:cNvSpPr>
          <p:nvPr/>
        </p:nvSpPr>
        <p:spPr>
          <a:xfrm>
            <a:off x="2898443" y="4174272"/>
            <a:ext cx="7464757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en-CA" sz="2400" dirty="0" err="1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Verken</a:t>
            </a: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CA" sz="2400" dirty="0" err="1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onze</a:t>
            </a: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community:</a:t>
            </a:r>
            <a:b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https://www.openchainproject.org/get-started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ts val="3200"/>
            </a:pPr>
            <a:endParaRPr lang="en-CA" sz="2400" dirty="0">
              <a:solidFill>
                <a:srgbClr val="7F7F7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  <a:buClr>
                <a:srgbClr val="7F7F7F"/>
              </a:buClr>
              <a:buSzPts val="3200"/>
            </a:pPr>
            <a:r>
              <a:rPr lang="nl-NL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Zelfcertificering of gezondheidscheck van een organisatie:</a:t>
            </a:r>
            <a:b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https://certification.openchainproject.org</a:t>
            </a: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08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38175" y="229540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900"/>
            </a:pPr>
            <a:r>
              <a:rPr lang="nl-NL" dirty="0" err="1"/>
              <a:t>OpenChain</a:t>
            </a:r>
            <a:r>
              <a:rPr lang="nl-NL" dirty="0"/>
              <a:t> ISO 5230 definieert de belangrijkste vereisten van een kwaliteitsvol open source-compliance programma. Het </a:t>
            </a:r>
            <a:r>
              <a:rPr lang="nl-NL" dirty="0" err="1"/>
              <a:t>OpenChain</a:t>
            </a:r>
            <a:r>
              <a:rPr lang="nl-NL" dirty="0"/>
              <a:t> Project ontwikkelt deze standaard.</a:t>
            </a:r>
            <a:br>
              <a:rPr lang="en-CA" dirty="0"/>
            </a:br>
            <a:br>
              <a:rPr lang="en-CA" dirty="0"/>
            </a:br>
            <a:r>
              <a:rPr lang="nl-NL" sz="2400" i="1" dirty="0"/>
              <a:t>Onze visie is een leveringsketen waarin open source wordt geleverd met betrouwbare en consistente compliance-informatie.</a:t>
            </a:r>
            <a:br>
              <a:rPr lang="en-CA" dirty="0"/>
            </a:br>
            <a:br>
              <a:rPr lang="en-CA" dirty="0"/>
            </a:br>
            <a:r>
              <a:rPr lang="nl-NL" sz="2400" i="1" dirty="0"/>
              <a:t>Het is onze missie om vereisten vast te stellen om effectief beheer van open source voor deelnemers aan de softwareleveringsketen te bereiken.</a:t>
            </a:r>
            <a:endParaRPr sz="2400" i="1" dirty="0"/>
          </a:p>
        </p:txBody>
      </p:sp>
      <p:sp>
        <p:nvSpPr>
          <p:cNvPr id="3" name="Shape 92">
            <a:extLst>
              <a:ext uri="{FF2B5EF4-FFF2-40B4-BE49-F238E27FC236}">
                <a16:creationId xmlns:a16="http://schemas.microsoft.com/office/drawing/2014/main" id="{191A853C-E2E9-C64E-A6FE-FDCD8F9123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5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974016" y="3800088"/>
            <a:ext cx="10243965" cy="26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nl-NL" sz="20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2.1 (ISO/IEC 5230:2020) is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de Internationale Standaard 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voor compliance van open source-licenties.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Het is eenvoudig, effectief en geschikt voor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bedrijven van elke omvang in alle markten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Deze standaard is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openlijk ontwikkeld 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door een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levendige gebruikers community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beschikbaar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voor iedereen.</a:t>
            </a: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Het wordt ondersteund door gratis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online zelfcertificering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referentiemateriaal 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nl-NL" sz="2000" b="1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serviceproviderpartners</a:t>
            </a:r>
            <a:r>
              <a:rPr lang="nl-NL" sz="20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>
              <a:buClr>
                <a:srgbClr val="00B4C2"/>
              </a:buClr>
              <a:buSzPts val="900"/>
            </a:pPr>
            <a:b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DC33F-E4BE-E046-BFCC-3C1BB365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3" y="234258"/>
            <a:ext cx="9265333" cy="9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FED2E98F-3021-5946-9D7F-9D9F5125E3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85C141-3EDF-49C0-A5DB-716115D07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349" y="1343135"/>
            <a:ext cx="9131300" cy="2159000"/>
          </a:xfrm>
          <a:prstGeom prst="rect">
            <a:avLst/>
          </a:prstGeom>
        </p:spPr>
      </p:pic>
      <p:sp>
        <p:nvSpPr>
          <p:cNvPr id="7" name="テキスト ボックス 4">
            <a:extLst>
              <a:ext uri="{FF2B5EF4-FFF2-40B4-BE49-F238E27FC236}">
                <a16:creationId xmlns:a16="http://schemas.microsoft.com/office/drawing/2014/main" id="{69C51AA6-51E6-4FE5-BB0E-A1E9BCDA1307}"/>
              </a:ext>
            </a:extLst>
          </p:cNvPr>
          <p:cNvSpPr txBox="1"/>
          <p:nvPr/>
        </p:nvSpPr>
        <p:spPr>
          <a:xfrm>
            <a:off x="1712166" y="1360761"/>
            <a:ext cx="19491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stroomopwaarts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8" name="テキスト ボックス 19">
            <a:extLst>
              <a:ext uri="{FF2B5EF4-FFF2-40B4-BE49-F238E27FC236}">
                <a16:creationId xmlns:a16="http://schemas.microsoft.com/office/drawing/2014/main" id="{D8F36743-5AEE-4432-B281-9E30F288425D}"/>
              </a:ext>
            </a:extLst>
          </p:cNvPr>
          <p:cNvSpPr txBox="1"/>
          <p:nvPr/>
        </p:nvSpPr>
        <p:spPr>
          <a:xfrm>
            <a:off x="3925229" y="1617823"/>
            <a:ext cx="13046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inkomend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テキスト ボックス 20">
            <a:extLst>
              <a:ext uri="{FF2B5EF4-FFF2-40B4-BE49-F238E27FC236}">
                <a16:creationId xmlns:a16="http://schemas.microsoft.com/office/drawing/2014/main" id="{0B83D46D-39F2-46B5-B7CB-FEB254ECF060}"/>
              </a:ext>
            </a:extLst>
          </p:cNvPr>
          <p:cNvSpPr txBox="1"/>
          <p:nvPr/>
        </p:nvSpPr>
        <p:spPr>
          <a:xfrm>
            <a:off x="6835698" y="2433786"/>
            <a:ext cx="14459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Uitgaande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テキスト ボックス 16">
            <a:extLst>
              <a:ext uri="{FF2B5EF4-FFF2-40B4-BE49-F238E27FC236}">
                <a16:creationId xmlns:a16="http://schemas.microsoft.com/office/drawing/2014/main" id="{D1A7547B-B320-41BC-8521-0D3E47E79A7A}"/>
              </a:ext>
            </a:extLst>
          </p:cNvPr>
          <p:cNvSpPr txBox="1"/>
          <p:nvPr/>
        </p:nvSpPr>
        <p:spPr>
          <a:xfrm>
            <a:off x="8556131" y="1360761"/>
            <a:ext cx="1923703" cy="400110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stroomafwaarts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テキスト ボックス 16">
            <a:extLst>
              <a:ext uri="{FF2B5EF4-FFF2-40B4-BE49-F238E27FC236}">
                <a16:creationId xmlns:a16="http://schemas.microsoft.com/office/drawing/2014/main" id="{4B5A9BCA-0DFC-42EA-AE7F-C0F560A09915}"/>
              </a:ext>
            </a:extLst>
          </p:cNvPr>
          <p:cNvSpPr txBox="1"/>
          <p:nvPr/>
        </p:nvSpPr>
        <p:spPr>
          <a:xfrm>
            <a:off x="8592828" y="1720943"/>
            <a:ext cx="1849476" cy="1015663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Klanten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Gebruikers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de-DE" sz="2000" dirty="0">
                <a:solidFill>
                  <a:srgbClr val="008892"/>
                </a:solidFill>
                <a:latin typeface="Calibri" panose="020F0502020204030204" pitchFamily="34" charset="0"/>
              </a:rPr>
              <a:t>Community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テキスト ボックス 16">
            <a:extLst>
              <a:ext uri="{FF2B5EF4-FFF2-40B4-BE49-F238E27FC236}">
                <a16:creationId xmlns:a16="http://schemas.microsoft.com/office/drawing/2014/main" id="{B1CFCC76-DE4A-439D-8F28-02345AC29304}"/>
              </a:ext>
            </a:extLst>
          </p:cNvPr>
          <p:cNvSpPr txBox="1"/>
          <p:nvPr/>
        </p:nvSpPr>
        <p:spPr>
          <a:xfrm>
            <a:off x="1705092" y="1685414"/>
            <a:ext cx="1956187" cy="1015663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Leveranciers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de-DE" sz="2000" dirty="0">
                <a:solidFill>
                  <a:srgbClr val="008892"/>
                </a:solidFill>
                <a:latin typeface="Calibri" panose="020F0502020204030204" pitchFamily="34" charset="0"/>
              </a:rPr>
              <a:t>Open Source-</a:t>
            </a:r>
            <a:r>
              <a:rPr kumimoji="1" lang="de-DE" sz="2000" dirty="0" err="1">
                <a:solidFill>
                  <a:srgbClr val="008892"/>
                </a:solidFill>
                <a:latin typeface="Calibri" panose="020F0502020204030204" pitchFamily="34" charset="0"/>
              </a:rPr>
              <a:t>Projecten</a:t>
            </a:r>
            <a:endParaRPr kumimoji="1" lang="de-de" sz="20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テキスト ボックス 16">
            <a:extLst>
              <a:ext uri="{FF2B5EF4-FFF2-40B4-BE49-F238E27FC236}">
                <a16:creationId xmlns:a16="http://schemas.microsoft.com/office/drawing/2014/main" id="{232FF8FD-F0FF-400B-B87C-1CA62A79E40A}"/>
              </a:ext>
            </a:extLst>
          </p:cNvPr>
          <p:cNvSpPr txBox="1"/>
          <p:nvPr/>
        </p:nvSpPr>
        <p:spPr>
          <a:xfrm>
            <a:off x="5146559" y="2211429"/>
            <a:ext cx="1849476" cy="1107996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de-DE" sz="2200" dirty="0" err="1">
                <a:solidFill>
                  <a:srgbClr val="008892"/>
                </a:solidFill>
                <a:latin typeface="Calibri" panose="020F0502020204030204" pitchFamily="34" charset="0"/>
              </a:rPr>
              <a:t>Opleiding</a:t>
            </a:r>
            <a:endParaRPr kumimoji="1" lang="de-de" sz="2200" dirty="0">
              <a:solidFill>
                <a:srgbClr val="008892"/>
              </a:solidFill>
              <a:latin typeface="Calibri" panose="020F0502020204030204" pitchFamily="34" charset="0"/>
            </a:endParaRPr>
          </a:p>
          <a:p>
            <a:pPr algn="ctr"/>
            <a:r>
              <a:rPr kumimoji="1" lang="de-DE" sz="2200" dirty="0" err="1">
                <a:solidFill>
                  <a:srgbClr val="008892"/>
                </a:solidFill>
                <a:latin typeface="Calibri" panose="020F0502020204030204" pitchFamily="34" charset="0"/>
              </a:rPr>
              <a:t>Beleidsprocessen</a:t>
            </a:r>
            <a:endParaRPr kumimoji="1" lang="de-DE" sz="2200" dirty="0">
              <a:solidFill>
                <a:srgbClr val="00889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dirty="0"/>
              <a:t>De </a:t>
            </a:r>
            <a:r>
              <a:rPr lang="en-CA" sz="3600" dirty="0" err="1"/>
              <a:t>Softwareleveringsketen</a:t>
            </a:r>
            <a:r>
              <a:rPr lang="en-CA" sz="3600" dirty="0"/>
              <a:t> van </a:t>
            </a:r>
            <a:r>
              <a:rPr lang="en-CA" sz="3600" dirty="0" err="1"/>
              <a:t>Vandaag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Elke deelnemer in een leveringsketen moet de rechten van ontwikkelaars en licentiekeuzes respecteren</a:t>
            </a: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Compliance is nodig om aan deze verplichtingen te voldoen, waaronder:</a:t>
            </a: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Identificeren, volgen en beheren van inkomende open source-componenten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Beoordelen en voldoen aan licentieverplichtingen voor uitgaande distributies</a:t>
            </a:r>
            <a:endParaRPr lang="en-CA"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/>
            <a:r>
              <a:rPr lang="nl-NL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Probleem = In een leveringsketen moet elke deelnemer in wezen identieke processen opnieuw creëren voor open source-compliance</a:t>
            </a:r>
            <a:endParaRPr lang="en-US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/>
            <a:endParaRPr lang="en-US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endParaRPr lang="en-US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Dubbele</a:t>
            </a:r>
            <a:r>
              <a:rPr lang="en-CA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CA" sz="2400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compliance </a:t>
            </a:r>
            <a:r>
              <a:rPr lang="en-CA" sz="2400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inspanningen</a:t>
            </a:r>
            <a:r>
              <a:rPr lang="en-CA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 in de </a:t>
            </a:r>
            <a:r>
              <a:rPr lang="en-CA" sz="2400" b="0" i="0" u="none" strike="noStrike" cap="none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Leveringsketens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36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nl-NL" sz="36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nl-NL" sz="36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ISO 5230 Leveringsketen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49"/>
            <a:ext cx="10515599" cy="416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Gewenste staat = breed respect voor ontwikkelaarsrechten + lage transactiekosten</a:t>
            </a: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indent="-228600">
              <a:buSzPct val="100000"/>
            </a:pPr>
            <a:r>
              <a:rPr lang="nl-NL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Om dit doel te bereiken, biedt </a:t>
            </a:r>
            <a:r>
              <a:rPr lang="nl-NL" sz="2800" b="0" i="0" u="none" strike="noStrike" cap="none" dirty="0" err="1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OpenChain</a:t>
            </a:r>
            <a:r>
              <a:rPr lang="nl-NL" sz="28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</a:rPr>
              <a:t> een gemeenschappelijke standaard om vertrouwen op te bouwen in de leveringsketen</a:t>
            </a:r>
            <a:endParaRPr lang="en-CA"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nl-NL" dirty="0"/>
              <a:t>Basisprocessen met vrijheid om te optimaliseren en aan te passen</a:t>
            </a:r>
          </a:p>
          <a:p>
            <a:pPr marL="685800" lvl="1" indent="-228600">
              <a:spcBef>
                <a:spcPts val="1000"/>
              </a:spcBef>
            </a:pPr>
            <a:r>
              <a:rPr lang="nl-NL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Upstream-compliance werk blijft behouden, beschikbaar en herbruikbaar voor downstream-ontvangers</a:t>
            </a:r>
          </a:p>
          <a:p>
            <a:pPr marL="685800" lvl="1" indent="-228600">
              <a:spcBef>
                <a:spcPts val="1000"/>
              </a:spcBef>
            </a:pPr>
            <a:r>
              <a:rPr lang="nl-NL" sz="24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Downstream-ontvangers beginnen met compliance werkzaamheden op een lager inspanningspunt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2400" b="0" i="0" u="none" strike="noStrike" cap="none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Wrijvingspunten</a:t>
            </a:r>
            <a:r>
              <a:rPr lang="en-CA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CA" sz="2400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O</a:t>
            </a:r>
            <a:r>
              <a:rPr lang="en-CA" sz="2400" b="0" i="0" u="none" strike="noStrike" cap="none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pgelost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6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dirty="0" err="1"/>
              <a:t>Weg</a:t>
            </a:r>
            <a:r>
              <a:rPr lang="en-CA" sz="3600" dirty="0"/>
              <a:t> </a:t>
            </a:r>
            <a:r>
              <a:rPr lang="en-CA" sz="3600" dirty="0" err="1"/>
              <a:t>naar</a:t>
            </a:r>
            <a:r>
              <a:rPr lang="en-CA" sz="3600" dirty="0"/>
              <a:t> </a:t>
            </a:r>
            <a:r>
              <a:rPr lang="en-CA" sz="3600" dirty="0" err="1"/>
              <a:t>conformiteit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dirty="0"/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nl-NL" dirty="0"/>
              <a:t>Bekijk de </a:t>
            </a:r>
            <a:r>
              <a:rPr lang="nl-NL" dirty="0" err="1"/>
              <a:t>OpenChain</a:t>
            </a:r>
            <a:r>
              <a:rPr lang="nl-NL" dirty="0"/>
              <a:t> ISO 5230-standaard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u="sng" dirty="0">
              <a:solidFill>
                <a:schemeClr val="hlink"/>
              </a:solidFill>
              <a:highlight>
                <a:srgbClr val="FFFF00"/>
              </a:highlight>
              <a:hlinkClick r:id="rId3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nl-NL" dirty="0"/>
              <a:t>Implementeer en documenteer processen om aan de eisen van de norm te voldoen</a:t>
            </a:r>
          </a:p>
          <a:p>
            <a:pPr marL="514350" lvl="0" indent="-514350">
              <a:buFont typeface="+mj-lt"/>
              <a:buAutoNum type="arabicParenR"/>
            </a:pPr>
            <a:endParaRPr lang="en-CA" dirty="0"/>
          </a:p>
          <a:p>
            <a:pPr marL="514350" lvl="0" indent="-514350">
              <a:buFont typeface="+mj-lt"/>
              <a:buAutoNum type="arabicParenR"/>
            </a:pPr>
            <a:r>
              <a:rPr lang="nl-NL" dirty="0"/>
              <a:t>Conformiteit certificeren met de </a:t>
            </a:r>
            <a:r>
              <a:rPr lang="nl-NL" dirty="0" err="1"/>
              <a:t>OpenChain</a:t>
            </a:r>
            <a:r>
              <a:rPr lang="nl-NL" dirty="0"/>
              <a:t>-standaard</a:t>
            </a:r>
            <a:endParaRPr lang="en-CA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Hoe de </a:t>
            </a:r>
            <a:r>
              <a:rPr lang="nl-NL" sz="2400" b="0" i="0" u="none" strike="noStrike" cap="none" dirty="0" err="1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OpenChain</a:t>
            </a:r>
            <a:r>
              <a:rPr lang="nl-NL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 ISO 5230 in uw organisatie te adopteren?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801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CA" sz="3600" b="0" i="0" u="none" strike="noStrike" cap="none" dirty="0" err="1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OpenChain</a:t>
            </a:r>
            <a:r>
              <a:rPr lang="en-CA" sz="3600" b="0" i="0" u="none" strike="noStrike" cap="none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rPr>
              <a:t> ISO 5230-vereisten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dirty="0"/>
              <a:t>Een compliance programma dat bepaalde elementen bevat:</a:t>
            </a: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28600"/>
            <a:r>
              <a:rPr lang="nl-NL" dirty="0"/>
              <a:t>Beleid voor gebruik van open source</a:t>
            </a:r>
          </a:p>
          <a:p>
            <a:pPr lvl="1" indent="-228600"/>
            <a:r>
              <a:rPr lang="nl-NL" dirty="0"/>
              <a:t>Contacten voor het oplossen van algemene vragen</a:t>
            </a:r>
            <a:endParaRPr lang="en-CA" dirty="0"/>
          </a:p>
          <a:p>
            <a:pPr indent="-228600">
              <a:spcBef>
                <a:spcPts val="500"/>
              </a:spcBef>
            </a:pPr>
            <a:r>
              <a:rPr lang="en-CA" dirty="0" err="1"/>
              <a:t>Gedocumenteerde</a:t>
            </a:r>
            <a:r>
              <a:rPr lang="en-CA" dirty="0"/>
              <a:t> compliance </a:t>
            </a:r>
            <a:r>
              <a:rPr lang="en-CA" dirty="0" err="1"/>
              <a:t>processen</a:t>
            </a:r>
            <a:r>
              <a:rPr lang="en-CA" dirty="0"/>
              <a:t>:</a:t>
            </a:r>
          </a:p>
          <a:p>
            <a:pPr lvl="1" indent="-228600"/>
            <a:r>
              <a:rPr lang="nl-NL" dirty="0"/>
              <a:t>Tracking en beheer van open source-componenten</a:t>
            </a:r>
          </a:p>
          <a:p>
            <a:pPr lvl="1" indent="-228600"/>
            <a:r>
              <a:rPr lang="nl-NL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Voldoen aan algemene open source licentieverplichtingen</a:t>
            </a: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>
              <a:spcBef>
                <a:spcPts val="500"/>
              </a:spcBef>
            </a:pPr>
            <a:r>
              <a:rPr lang="en-CA" dirty="0" err="1"/>
              <a:t>Toezicht</a:t>
            </a:r>
            <a:r>
              <a:rPr lang="en-CA" dirty="0"/>
              <a:t> op het compliance </a:t>
            </a:r>
            <a:r>
              <a:rPr lang="en-CA" dirty="0" err="1"/>
              <a:t>programma</a:t>
            </a:r>
            <a:r>
              <a:rPr lang="en-CA" dirty="0"/>
              <a:t>:</a:t>
            </a:r>
          </a:p>
          <a:p>
            <a:pPr lvl="1" indent="-228600"/>
            <a:r>
              <a:rPr lang="nl-NL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Bestuur door een besluitvormend orgaan met gezag en expertise</a:t>
            </a: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2400" b="0" i="0" u="none" strike="noStrike" cap="none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Basisvereisten voor beheer van open source-software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484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dirty="0" err="1"/>
              <a:t>OpenChain-Referentiemateriaal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nl-NL" dirty="0"/>
              <a:t>Bronnen om te helpen bij het opzetten van compliance processen en trainingsbronnen, waaronder:</a:t>
            </a:r>
            <a:endParaRPr lang="en-CA" dirty="0"/>
          </a:p>
          <a:p>
            <a:pPr lvl="1" indent="-228600"/>
            <a:r>
              <a:rPr lang="en-CA" dirty="0"/>
              <a:t>Open source-</a:t>
            </a:r>
            <a:r>
              <a:rPr lang="en-CA" dirty="0" err="1"/>
              <a:t>beleidssjabloon</a:t>
            </a:r>
            <a:endParaRPr lang="en-CA" dirty="0"/>
          </a:p>
          <a:p>
            <a:pPr lvl="1" indent="-228600"/>
            <a:r>
              <a:rPr lang="nl-NL" dirty="0"/>
              <a:t>Referentie slides voor een volledig trainingsprogramma</a:t>
            </a:r>
          </a:p>
          <a:p>
            <a:pPr lvl="1" indent="-228600"/>
            <a:r>
              <a:rPr lang="en-CA" dirty="0" err="1"/>
              <a:t>Handleidingen</a:t>
            </a:r>
            <a:r>
              <a:rPr lang="en-CA" dirty="0"/>
              <a:t>, </a:t>
            </a:r>
            <a:r>
              <a:rPr lang="en-CA" dirty="0" err="1"/>
              <a:t>hoofdlijnen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case studies</a:t>
            </a:r>
          </a:p>
          <a:p>
            <a:pPr lvl="1" indent="-228600"/>
            <a:r>
              <a:rPr lang="en-CA" dirty="0" err="1"/>
              <a:t>Verschillende</a:t>
            </a:r>
            <a:r>
              <a:rPr lang="en-CA" dirty="0"/>
              <a:t> </a:t>
            </a:r>
            <a:r>
              <a:rPr lang="en-CA" dirty="0" err="1"/>
              <a:t>aanbevelingen</a:t>
            </a:r>
            <a:r>
              <a:rPr lang="en-CA" dirty="0"/>
              <a:t> door de community</a:t>
            </a:r>
          </a:p>
          <a:p>
            <a:pPr indent="-228600"/>
            <a:r>
              <a:rPr lang="nl-NL" dirty="0"/>
              <a:t>Officiële bronnen met een licentie als CC-0 voor gratis hergebruik en delen voor elk doel</a:t>
            </a:r>
            <a:endParaRPr lang="en-CA" dirty="0"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2400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Officiële bronnen en bronnen van de community voor compliance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7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CA" sz="3600" dirty="0" err="1"/>
              <a:t>OpenChain</a:t>
            </a:r>
            <a:r>
              <a:rPr lang="en-CA" sz="3600" dirty="0"/>
              <a:t> Community</a:t>
            </a:r>
            <a:endParaRPr lang="en-CA" sz="3600" b="0" i="0" u="none" strike="noStrike" cap="none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nl-NL" dirty="0"/>
              <a:t>Wereldwijde tweewekelijkse </a:t>
            </a:r>
            <a:r>
              <a:rPr lang="nl-NL" dirty="0" err="1"/>
              <a:t>webinars</a:t>
            </a:r>
            <a:r>
              <a:rPr lang="nl-NL" dirty="0"/>
              <a:t> en vergaderingen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CA" dirty="0" err="1"/>
              <a:t>Ondersteunende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gerichte</a:t>
            </a:r>
            <a:r>
              <a:rPr lang="en-CA" dirty="0"/>
              <a:t> </a:t>
            </a:r>
            <a:r>
              <a:rPr lang="en-CA" dirty="0" err="1"/>
              <a:t>werkgroepen</a:t>
            </a:r>
            <a:endParaRPr lang="en-CA" dirty="0"/>
          </a:p>
          <a:p>
            <a:pPr lvl="1" indent="-228600">
              <a:spcBef>
                <a:spcPts val="0"/>
              </a:spcBef>
            </a:pPr>
            <a:r>
              <a:rPr lang="nl-NL" dirty="0" err="1"/>
              <a:t>Regiospecifieke</a:t>
            </a:r>
            <a:r>
              <a:rPr lang="nl-NL" dirty="0"/>
              <a:t> werkgroepen voor China, Duitsland, India, Japan, Korea, Taiwan, het VK en de VS.</a:t>
            </a:r>
          </a:p>
          <a:p>
            <a:pPr lvl="1" indent="-228600">
              <a:spcBef>
                <a:spcPts val="0"/>
              </a:spcBef>
            </a:pPr>
            <a:r>
              <a:rPr lang="en-CA" dirty="0" err="1"/>
              <a:t>Automobiel</a:t>
            </a:r>
            <a:r>
              <a:rPr lang="en-CA" dirty="0"/>
              <a:t> </a:t>
            </a:r>
            <a:r>
              <a:rPr lang="en-CA" dirty="0" err="1"/>
              <a:t>Werkgroep</a:t>
            </a:r>
            <a:endParaRPr lang="en-CA" dirty="0"/>
          </a:p>
          <a:p>
            <a:pPr lvl="1" indent="-228600">
              <a:spcBef>
                <a:spcPts val="0"/>
              </a:spcBef>
            </a:pPr>
            <a:r>
              <a:rPr lang="en-CA" dirty="0" err="1"/>
              <a:t>Referentie</a:t>
            </a:r>
            <a:r>
              <a:rPr lang="en-CA" dirty="0"/>
              <a:t> Tooling </a:t>
            </a:r>
            <a:r>
              <a:rPr lang="en-CA" dirty="0" err="1"/>
              <a:t>Werkgroep</a:t>
            </a:r>
            <a:endParaRPr lang="en-CA" dirty="0"/>
          </a:p>
          <a:p>
            <a:pPr lvl="1" indent="-228600">
              <a:spcBef>
                <a:spcPts val="0"/>
              </a:spcBef>
            </a:pPr>
            <a:r>
              <a:rPr lang="en-CA" dirty="0" err="1"/>
              <a:t>Educatie</a:t>
            </a:r>
            <a:r>
              <a:rPr lang="en-CA" dirty="0"/>
              <a:t> </a:t>
            </a:r>
            <a:r>
              <a:rPr lang="en-CA" dirty="0" err="1"/>
              <a:t>Werkgroep</a:t>
            </a:r>
            <a:endParaRPr lang="en-CA" dirty="0"/>
          </a:p>
          <a:p>
            <a:pPr marL="685800" lvl="1" indent="0">
              <a:spcBef>
                <a:spcPts val="0"/>
              </a:spcBef>
              <a:buNone/>
            </a:pPr>
            <a:endParaRPr lang="en-CA" dirty="0"/>
          </a:p>
          <a:p>
            <a:pPr indent="-228600">
              <a:spcBef>
                <a:spcPts val="0"/>
              </a:spcBef>
            </a:pPr>
            <a:r>
              <a:rPr lang="nl-NL" dirty="0"/>
              <a:t>Community-evenementen zijn voor iedereen toegankelijk - nieuwe deelnemers zijn altijd welkom</a:t>
            </a:r>
            <a:endParaRPr lang="en-CA" dirty="0"/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endParaRPr lang="en-CA" dirty="0"/>
          </a:p>
          <a:p>
            <a:pPr indent="-228600">
              <a:spcBef>
                <a:spcPts val="0"/>
              </a:spcBef>
            </a:pP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nl-NL" sz="2400" dirty="0">
                <a:solidFill>
                  <a:srgbClr val="F46500"/>
                </a:solidFill>
                <a:latin typeface="Lucida Sans"/>
                <a:ea typeface="Lucida Sans"/>
                <a:cs typeface="Lucida Sans"/>
                <a:sym typeface="Lucida Sans"/>
              </a:rPr>
              <a:t>Een levendige community die compliance inspanningen ondersteunt</a:t>
            </a:r>
            <a:endParaRPr lang="en-CA" sz="2400" b="0" i="0" u="none" strike="noStrike" cap="none" dirty="0">
              <a:solidFill>
                <a:srgbClr val="F465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1267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Widescreen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Lucida Sans</vt:lpstr>
      <vt:lpstr>Office Theme</vt:lpstr>
      <vt:lpstr>Office Theme</vt:lpstr>
      <vt:lpstr>ISO/IEC 5230 Open Source License Compliance</vt:lpstr>
      <vt:lpstr>OpenChain ISO 5230 definieert de belangrijkste vereisten van een kwaliteitsvol open source-compliance programma. Het OpenChain Project ontwikkelt deze standaard.  Onze visie is een leveringsketen waarin open source wordt geleverd met betrouwbare en consistente compliance-informatie.  Het is onze missie om vereisten vast te stellen om effectief beheer van open source voor deelnemers aan de softwareleveringsketen te bereiken.</vt:lpstr>
      <vt:lpstr>PowerPoint Presentation</vt:lpstr>
      <vt:lpstr>De Softwareleveringsketen van Vandaag</vt:lpstr>
      <vt:lpstr>De OpenChain ISO 5230 Leveringsketen</vt:lpstr>
      <vt:lpstr>Weg naar conformiteit</vt:lpstr>
      <vt:lpstr>De OpenChain ISO 5230-vereisten</vt:lpstr>
      <vt:lpstr>OpenChain-Referentiemateriaal</vt:lpstr>
      <vt:lpstr>OpenChain Community</vt:lpstr>
      <vt:lpstr>OpenChain ISO 5230 Conformiteitsopties</vt:lpstr>
      <vt:lpstr>Aan de slag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Coughlan Shane</dc:creator>
  <cp:lastModifiedBy>Zier den Heijer</cp:lastModifiedBy>
  <cp:revision>167</cp:revision>
  <dcterms:created xsi:type="dcterms:W3CDTF">2019-04-09T08:37:53Z</dcterms:created>
  <dcterms:modified xsi:type="dcterms:W3CDTF">2021-10-15T20:02:58Z</dcterms:modified>
</cp:coreProperties>
</file>