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4" r:id="rId2"/>
  </p:sldMasterIdLst>
  <p:notesMasterIdLst>
    <p:notesMasterId r:id="rId15"/>
  </p:notesMasterIdLst>
  <p:sldIdLst>
    <p:sldId id="436" r:id="rId3"/>
    <p:sldId id="426" r:id="rId4"/>
    <p:sldId id="276" r:id="rId5"/>
    <p:sldId id="257" r:id="rId6"/>
    <p:sldId id="258" r:id="rId7"/>
    <p:sldId id="269" r:id="rId8"/>
    <p:sldId id="270" r:id="rId9"/>
    <p:sldId id="271" r:id="rId10"/>
    <p:sldId id="273" r:id="rId11"/>
    <p:sldId id="274" r:id="rId12"/>
    <p:sldId id="419" r:id="rId13"/>
    <p:sldId id="429" r:id="rId14"/>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 Coughlan" initials="SMC" lastIdx="8" clrIdx="0">
    <p:extLst>
      <p:ext uri="{19B8F6BF-5375-455C-9EA6-DF929625EA0E}">
        <p15:presenceInfo xmlns:p15="http://schemas.microsoft.com/office/powerpoint/2012/main" userId="Shane Coughlan" providerId="None"/>
      </p:ext>
    </p:extLst>
  </p:cmAuthor>
  <p:cmAuthor id="2" name="Guest User" initials="GU"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4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7D7DB-3AB6-A04E-AC4E-DA74EE0BCADC}" v="6" dt="2021-04-08T10:21:21.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0"/>
    <p:restoredTop sz="78980" autoAdjust="0"/>
  </p:normalViewPr>
  <p:slideViewPr>
    <p:cSldViewPr snapToGrid="0">
      <p:cViewPr varScale="1">
        <p:scale>
          <a:sx n="98" d="100"/>
          <a:sy n="98" d="100"/>
        </p:scale>
        <p:origin x="200" y="2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lang="vi-VN" sz="1200" b="0" i="0" u="none" strike="noStrike" cap="none">
              <a:solidFill>
                <a:schemeClr val="dk1"/>
              </a:solidFill>
              <a:latin typeface="Arial"/>
              <a:ea typeface="Arial"/>
              <a:cs typeface="Arial"/>
              <a:sym typeface="Calibri"/>
            </a:endParaRPr>
          </a:p>
        </p:txBody>
      </p:sp>
    </p:spTree>
    <p:extLst>
      <p:ext uri="{BB962C8B-B14F-4D97-AF65-F5344CB8AC3E}">
        <p14:creationId xmlns:p14="http://schemas.microsoft.com/office/powerpoint/2010/main" val="405815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vi-VN" sz="1200" b="0" i="0" u="none" strike="noStrike" cap="none" dirty="0">
                <a:solidFill>
                  <a:schemeClr val="dk1"/>
                </a:solidFill>
                <a:latin typeface="Arial"/>
                <a:cs typeface="Arial"/>
                <a:sym typeface="Calibri"/>
              </a:rPr>
              <a:t>Dự án OpenChain ở đây để giúp cải thiện các quy trình tuân thủ và xây dựng lòng tin trên toàn bộ chuỗi cung ứng.</a:t>
            </a:r>
          </a:p>
          <a:p>
            <a:pPr marL="0" marR="0" lvl="0" indent="0" algn="l" rtl="0">
              <a:lnSpc>
                <a:spcPct val="100000"/>
              </a:lnSpc>
              <a:spcBef>
                <a:spcPts val="0"/>
              </a:spcBef>
              <a:spcAft>
                <a:spcPts val="0"/>
              </a:spcAft>
              <a:buClr>
                <a:schemeClr val="dk1"/>
              </a:buClr>
              <a:buSzPts val="300"/>
              <a:buFont typeface="Calibri"/>
              <a:buNone/>
            </a:pPr>
            <a:endParaRPr lang="vi-VN" sz="1200" b="0" i="0" u="none" strike="noStrike" cap="none" dirty="0">
              <a:solidFill>
                <a:schemeClr val="dk1"/>
              </a:solidFill>
              <a:latin typeface="Arial"/>
              <a:ea typeface="Arial"/>
              <a:cs typeface="Arial"/>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a:t>
            </a:fld>
            <a:endParaRPr lang="vi-V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4180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10</a:t>
            </a:fld>
            <a:endParaRPr lang="vi-VN" sz="1200" b="0" i="0" u="none" strike="noStrike" cap="none">
              <a:solidFill>
                <a:schemeClr val="dk1"/>
              </a:solidFill>
              <a:latin typeface="Arial"/>
              <a:ea typeface="Arial"/>
              <a:cs typeface="Arial"/>
              <a:sym typeface="Calibri"/>
            </a:endParaRPr>
          </a:p>
        </p:txBody>
      </p:sp>
    </p:spTree>
    <p:extLst>
      <p:ext uri="{BB962C8B-B14F-4D97-AF65-F5344CB8AC3E}">
        <p14:creationId xmlns:p14="http://schemas.microsoft.com/office/powerpoint/2010/main" val="2097347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2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vi-VN" sz="1200" b="0" i="0" u="none" strike="noStrike" cap="none" dirty="0">
                <a:solidFill>
                  <a:schemeClr val="dk1"/>
                </a:solidFill>
                <a:latin typeface="Arial"/>
                <a:cs typeface="Arial"/>
                <a:sym typeface="Calibri"/>
              </a:rPr>
              <a:t>Bạn được mời trở thành một phần của điều này. Bạn có thể tham gia cộng đồng của chúng tôi bằng cách truy cập trang web của chúng tôi, đăng ký vào danh sách gửi thư, hoặc tham gia một trong các cuộc gọi của chúng tôi. Bạn cũng có thể truy cập ứng dụng web tự chứng nhận và kiểm tra cách các quy trình tổng thể hiện tại của bạn liên kết với các tiêu chuẩn quốc tế. Đương nhiên điều đó là hoàn toàn riêng tư cho đến khi bạn muốn khai báo về Tuân thủ OpenChain</a:t>
            </a:r>
          </a:p>
          <a:p>
            <a:pPr marL="0" marR="0" lvl="0" indent="0" algn="l" rtl="0">
              <a:lnSpc>
                <a:spcPct val="100000"/>
              </a:lnSpc>
              <a:spcBef>
                <a:spcPts val="0"/>
              </a:spcBef>
              <a:spcAft>
                <a:spcPts val="0"/>
              </a:spcAft>
              <a:buClr>
                <a:schemeClr val="dk1"/>
              </a:buClr>
              <a:buSzPts val="300"/>
              <a:buFont typeface="Calibri"/>
              <a:buNone/>
            </a:pPr>
            <a:endParaRPr lang="vi-VN" sz="1200" b="0" i="0" u="none" strike="noStrike" cap="none" dirty="0">
              <a:solidFill>
                <a:schemeClr val="dk1"/>
              </a:solidFill>
              <a:latin typeface="Arial"/>
              <a:ea typeface="Arial"/>
              <a:cs typeface="Arial"/>
              <a:sym typeface="Calibri"/>
            </a:endParaRPr>
          </a:p>
        </p:txBody>
      </p:sp>
      <p:sp>
        <p:nvSpPr>
          <p:cNvPr id="315" name="Google Shape;315;p2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lang="vi-VN"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23:notes"/>
          <p:cNvSpPr txBox="1">
            <a:spLocks noGrp="1"/>
          </p:cNvSpPr>
          <p:nvPr>
            <p:ph type="body" idx="1"/>
          </p:nvPr>
        </p:nvSpPr>
        <p:spPr>
          <a:xfrm>
            <a:off x="688180" y="4415790"/>
            <a:ext cx="5505300" cy="4183500"/>
          </a:xfrm>
          <a:prstGeom prst="rect">
            <a:avLst/>
          </a:prstGeom>
          <a:noFill/>
          <a:ln>
            <a:noFill/>
          </a:ln>
        </p:spPr>
        <p:txBody>
          <a:bodyPr spcFirstLastPara="1" wrap="square" lIns="93175" tIns="46575" rIns="93175" bIns="4657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vi-VN" sz="1200" b="0" i="0" u="none" strike="noStrike" cap="none" dirty="0">
                <a:solidFill>
                  <a:schemeClr val="dk1"/>
                </a:solidFill>
                <a:latin typeface="Arial"/>
                <a:cs typeface="Arial"/>
                <a:sym typeface="Calibri"/>
              </a:rPr>
              <a:t>Vui lòng liên hệ với chúng tôi nếu bạn có bất kỳ nhận xét, câu hỏi hoặc ý tưởng nào để tham gia và cải thiện. </a:t>
            </a:r>
          </a:p>
          <a:p>
            <a:pPr marL="0" marR="0" lvl="0" indent="0" algn="l" rtl="0">
              <a:lnSpc>
                <a:spcPct val="100000"/>
              </a:lnSpc>
              <a:spcBef>
                <a:spcPts val="0"/>
              </a:spcBef>
              <a:spcAft>
                <a:spcPts val="0"/>
              </a:spcAft>
              <a:buClr>
                <a:schemeClr val="dk1"/>
              </a:buClr>
              <a:buSzPts val="300"/>
              <a:buFont typeface="Calibri"/>
              <a:buNone/>
            </a:pPr>
            <a:endParaRPr lang="vi-VN" sz="1200" b="0" i="0" u="none" strike="noStrike" cap="none" dirty="0">
              <a:solidFill>
                <a:schemeClr val="dk1"/>
              </a:solidFill>
              <a:latin typeface="Arial"/>
              <a:ea typeface="Arial"/>
              <a:cs typeface="Arial"/>
              <a:sym typeface="Calibri"/>
            </a:endParaRPr>
          </a:p>
        </p:txBody>
      </p:sp>
      <p:sp>
        <p:nvSpPr>
          <p:cNvPr id="323" name="Google Shape;323;p23:notes"/>
          <p:cNvSpPr txBox="1">
            <a:spLocks noGrp="1"/>
          </p:cNvSpPr>
          <p:nvPr>
            <p:ph type="sldNum" idx="12"/>
          </p:nvPr>
        </p:nvSpPr>
        <p:spPr>
          <a:xfrm>
            <a:off x="3898094" y="8829967"/>
            <a:ext cx="29820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12</a:t>
            </a:fld>
            <a:endParaRPr lang="vi-VN" sz="1200" b="0" i="0" u="none" strike="noStrike" cap="none">
              <a:solidFill>
                <a:schemeClr val="dk1"/>
              </a:solidFill>
              <a:latin typeface="Arial"/>
              <a:ea typeface="Arial"/>
              <a:cs typeface="Arial"/>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197" name="Google Shape;197;p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lang="vi-VN"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03869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157" name="Google Shape;157;p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737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64" name="Shape 64"/>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4</a:t>
            </a:fld>
            <a:endParaRPr lang="vi-VN" sz="1200" b="0" i="0" u="none" strike="noStrike" cap="none">
              <a:solidFill>
                <a:schemeClr val="dk1"/>
              </a:solidFill>
              <a:latin typeface="Arial"/>
              <a:ea typeface="Arial"/>
              <a:cs typeface="Arial"/>
              <a:sym typeface="Calibri"/>
            </a:endParaRPr>
          </a:p>
        </p:txBody>
      </p:sp>
    </p:spTree>
    <p:extLst>
      <p:ext uri="{BB962C8B-B14F-4D97-AF65-F5344CB8AC3E}">
        <p14:creationId xmlns:p14="http://schemas.microsoft.com/office/powerpoint/2010/main" val="139165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75" name="Shape 75"/>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5</a:t>
            </a:fld>
            <a:endParaRPr lang="vi-VN" sz="1200" b="0" i="0" u="none" strike="noStrike" cap="none">
              <a:solidFill>
                <a:schemeClr val="dk1"/>
              </a:solidFill>
              <a:latin typeface="Arial"/>
              <a:ea typeface="Arial"/>
              <a:cs typeface="Arial"/>
              <a:sym typeface="Calibri"/>
            </a:endParaRPr>
          </a:p>
        </p:txBody>
      </p:sp>
    </p:spTree>
    <p:extLst>
      <p:ext uri="{BB962C8B-B14F-4D97-AF65-F5344CB8AC3E}">
        <p14:creationId xmlns:p14="http://schemas.microsoft.com/office/powerpoint/2010/main" val="382631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6</a:t>
            </a:fld>
            <a:endParaRPr lang="vi-VN" sz="1200" b="0" i="0" u="none" strike="noStrike" cap="none">
              <a:solidFill>
                <a:schemeClr val="dk1"/>
              </a:solidFill>
              <a:latin typeface="Arial"/>
              <a:ea typeface="Arial"/>
              <a:cs typeface="Arial"/>
              <a:sym typeface="Calibri"/>
            </a:endParaRPr>
          </a:p>
        </p:txBody>
      </p:sp>
    </p:spTree>
    <p:extLst>
      <p:ext uri="{BB962C8B-B14F-4D97-AF65-F5344CB8AC3E}">
        <p14:creationId xmlns:p14="http://schemas.microsoft.com/office/powerpoint/2010/main" val="1102062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7</a:t>
            </a:fld>
            <a:endParaRPr lang="vi-VN" sz="1200" b="0" i="0" u="none" strike="noStrike" cap="none">
              <a:solidFill>
                <a:schemeClr val="dk1"/>
              </a:solidFill>
              <a:latin typeface="Arial"/>
              <a:ea typeface="Arial"/>
              <a:cs typeface="Arial"/>
              <a:sym typeface="Calibri"/>
            </a:endParaRPr>
          </a:p>
        </p:txBody>
      </p:sp>
    </p:spTree>
    <p:extLst>
      <p:ext uri="{BB962C8B-B14F-4D97-AF65-F5344CB8AC3E}">
        <p14:creationId xmlns:p14="http://schemas.microsoft.com/office/powerpoint/2010/main" val="3186088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8</a:t>
            </a:fld>
            <a:endParaRPr lang="vi-VN" sz="1200" b="0" i="0" u="none" strike="noStrike" cap="none">
              <a:solidFill>
                <a:schemeClr val="dk1"/>
              </a:solidFill>
              <a:latin typeface="Arial"/>
              <a:ea typeface="Arial"/>
              <a:cs typeface="Arial"/>
              <a:sym typeface="Calibri"/>
            </a:endParaRPr>
          </a:p>
        </p:txBody>
      </p:sp>
    </p:spTree>
    <p:extLst>
      <p:ext uri="{BB962C8B-B14F-4D97-AF65-F5344CB8AC3E}">
        <p14:creationId xmlns:p14="http://schemas.microsoft.com/office/powerpoint/2010/main" val="3896789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9</a:t>
            </a:fld>
            <a:endParaRPr lang="vi-VN" sz="1200" b="0" i="0" u="none" strike="noStrike" cap="none">
              <a:solidFill>
                <a:schemeClr val="dk1"/>
              </a:solidFill>
              <a:latin typeface="Arial"/>
              <a:ea typeface="Arial"/>
              <a:cs typeface="Arial"/>
              <a:sym typeface="Calibri"/>
            </a:endParaRPr>
          </a:p>
        </p:txBody>
      </p:sp>
    </p:spTree>
    <p:extLst>
      <p:ext uri="{BB962C8B-B14F-4D97-AF65-F5344CB8AC3E}">
        <p14:creationId xmlns:p14="http://schemas.microsoft.com/office/powerpoint/2010/main" val="1132973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Point">
  <p:cSld name="Big Point">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25" name="Google Shape;25;p3"/>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3"/>
          <p:cNvSpPr/>
          <p:nvPr/>
        </p:nvSpPr>
        <p:spPr>
          <a:xfrm>
            <a:off x="4081462"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p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3600"/>
              <a:buFont typeface="Calibri"/>
              <a:buNone/>
              <a:defRPr sz="36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9" name="Google Shape;29;p3"/>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038600" y="6237287"/>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
  <p:cSld name="OBJECT">
    <p:spTree>
      <p:nvGrpSpPr>
        <p:cNvPr id="1" name="Shape 32"/>
        <p:cNvGrpSpPr/>
        <p:nvPr/>
      </p:nvGrpSpPr>
      <p:grpSpPr>
        <a:xfrm>
          <a:off x="0" y="0"/>
          <a:ext cx="0" cy="0"/>
          <a:chOff x="0" y="0"/>
          <a:chExt cx="0" cy="0"/>
        </a:xfrm>
      </p:grpSpPr>
      <p:sp>
        <p:nvSpPr>
          <p:cNvPr id="33" name="Google Shape;33;p4"/>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4"/>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 name="Google Shape;36;p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37" name="Google Shape;37;p4"/>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41"/>
        <p:cNvGrpSpPr/>
        <p:nvPr/>
      </p:nvGrpSpPr>
      <p:grpSpPr>
        <a:xfrm>
          <a:off x="0" y="0"/>
          <a:ext cx="0" cy="0"/>
          <a:chOff x="0" y="0"/>
          <a:chExt cx="0" cy="0"/>
        </a:xfrm>
      </p:grpSpPr>
      <p:sp>
        <p:nvSpPr>
          <p:cNvPr id="42" name="Google Shape;42;p5"/>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 name="Google Shape;43;p5"/>
          <p:cNvPicPr preferRelativeResize="0"/>
          <p:nvPr/>
        </p:nvPicPr>
        <p:blipFill rotWithShape="1">
          <a:blip r:embed="rId2">
            <a:alphaModFix/>
          </a:blip>
          <a:srcRect/>
          <a:stretch/>
        </p:blipFill>
        <p:spPr>
          <a:xfrm>
            <a:off x="838200" y="5800725"/>
            <a:ext cx="1425574" cy="790575"/>
          </a:xfrm>
          <a:prstGeom prst="rect">
            <a:avLst/>
          </a:prstGeom>
          <a:noFill/>
          <a:ln>
            <a:noFill/>
          </a:ln>
        </p:spPr>
      </p:pic>
      <p:pic>
        <p:nvPicPr>
          <p:cNvPr id="44" name="Google Shape;44;p5"/>
          <p:cNvPicPr preferRelativeResize="0"/>
          <p:nvPr/>
        </p:nvPicPr>
        <p:blipFill rotWithShape="1">
          <a:blip r:embed="rId3">
            <a:alphaModFix/>
          </a:blip>
          <a:srcRect/>
          <a:stretch/>
        </p:blipFill>
        <p:spPr>
          <a:xfrm>
            <a:off x="838200" y="1914525"/>
            <a:ext cx="4070350" cy="1808162"/>
          </a:xfrm>
          <a:prstGeom prst="rect">
            <a:avLst/>
          </a:prstGeom>
          <a:noFill/>
          <a:ln>
            <a:noFill/>
          </a:ln>
        </p:spPr>
      </p:pic>
      <p:sp>
        <p:nvSpPr>
          <p:cNvPr id="45" name="Google Shape;45;p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6" name="Google Shape;46;p5"/>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a:stretch/>
        </p:blipFill>
        <p:spPr>
          <a:xfrm>
            <a:off x="838200" y="5800725"/>
            <a:ext cx="1425574" cy="790575"/>
          </a:xfrm>
          <a:prstGeom prst="rect">
            <a:avLst/>
          </a:prstGeom>
          <a:noFill/>
          <a:ln>
            <a:noFill/>
          </a:ln>
        </p:spPr>
      </p:pic>
      <p:sp>
        <p:nvSpPr>
          <p:cNvPr id="51" name="Google Shape;51;p6"/>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Google Shape;55;p6"/>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6"/>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17"/>
        <p:cNvGrpSpPr/>
        <p:nvPr/>
      </p:nvGrpSpPr>
      <p:grpSpPr>
        <a:xfrm>
          <a:off x="0" y="0"/>
          <a:ext cx="0" cy="0"/>
          <a:chOff x="0" y="0"/>
          <a:chExt cx="0" cy="0"/>
        </a:xfrm>
      </p:grpSpPr>
      <p:sp>
        <p:nvSpPr>
          <p:cNvPr id="118" name="Google Shape;118;p14"/>
          <p:cNvSpPr/>
          <p:nvPr/>
        </p:nvSpPr>
        <p:spPr>
          <a:xfrm>
            <a:off x="5019675" y="1914525"/>
            <a:ext cx="7172400" cy="18081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9" name="Google Shape;119;p14"/>
          <p:cNvPicPr preferRelativeResize="0"/>
          <p:nvPr/>
        </p:nvPicPr>
        <p:blipFill rotWithShape="1">
          <a:blip r:embed="rId2">
            <a:alphaModFix/>
          </a:blip>
          <a:srcRect/>
          <a:stretch/>
        </p:blipFill>
        <p:spPr>
          <a:xfrm>
            <a:off x="838200" y="5800725"/>
            <a:ext cx="1425600" cy="790500"/>
          </a:xfrm>
          <a:prstGeom prst="rect">
            <a:avLst/>
          </a:prstGeom>
          <a:noFill/>
          <a:ln>
            <a:noFill/>
          </a:ln>
        </p:spPr>
      </p:pic>
      <p:pic>
        <p:nvPicPr>
          <p:cNvPr id="120" name="Google Shape;120;p14"/>
          <p:cNvPicPr preferRelativeResize="0"/>
          <p:nvPr/>
        </p:nvPicPr>
        <p:blipFill rotWithShape="1">
          <a:blip r:embed="rId3">
            <a:alphaModFix/>
          </a:blip>
          <a:srcRect/>
          <a:stretch/>
        </p:blipFill>
        <p:spPr>
          <a:xfrm>
            <a:off x="838200" y="1914525"/>
            <a:ext cx="4070400" cy="1808100"/>
          </a:xfrm>
          <a:prstGeom prst="rect">
            <a:avLst/>
          </a:prstGeom>
          <a:noFill/>
          <a:ln>
            <a:noFill/>
          </a:ln>
        </p:spPr>
      </p:pic>
      <p:sp>
        <p:nvSpPr>
          <p:cNvPr id="121" name="Google Shape;121;p14"/>
          <p:cNvSpPr txBox="1">
            <a:spLocks noGrp="1"/>
          </p:cNvSpPr>
          <p:nvPr>
            <p:ph type="title"/>
          </p:nvPr>
        </p:nvSpPr>
        <p:spPr>
          <a:xfrm>
            <a:off x="5153024" y="1914525"/>
            <a:ext cx="7038900" cy="18078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22" name="Google Shape;122;p14"/>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14"/>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4"/>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5"/>
        <p:cNvGrpSpPr/>
        <p:nvPr/>
      </p:nvGrpSpPr>
      <p:grpSpPr>
        <a:xfrm>
          <a:off x="0" y="0"/>
          <a:ext cx="0" cy="0"/>
          <a:chOff x="0" y="0"/>
          <a:chExt cx="0" cy="0"/>
        </a:xfrm>
      </p:grpSpPr>
      <p:pic>
        <p:nvPicPr>
          <p:cNvPr id="126" name="Google Shape;126;p15"/>
          <p:cNvPicPr preferRelativeResize="0"/>
          <p:nvPr/>
        </p:nvPicPr>
        <p:blipFill rotWithShape="1">
          <a:blip r:embed="rId2">
            <a:alphaModFix/>
          </a:blip>
          <a:srcRect/>
          <a:stretch/>
        </p:blipFill>
        <p:spPr>
          <a:xfrm>
            <a:off x="4040975" y="1031875"/>
            <a:ext cx="4110000" cy="2279700"/>
          </a:xfrm>
          <a:prstGeom prst="rect">
            <a:avLst/>
          </a:prstGeom>
          <a:noFill/>
          <a:ln>
            <a:noFill/>
          </a:ln>
        </p:spPr>
      </p:pic>
      <p:sp>
        <p:nvSpPr>
          <p:cNvPr id="127" name="Google Shape;127;p15"/>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15"/>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15"/>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15"/>
          <p:cNvSpPr txBox="1"/>
          <p:nvPr/>
        </p:nvSpPr>
        <p:spPr>
          <a:xfrm>
            <a:off x="1447800" y="5130800"/>
            <a:ext cx="9144000" cy="42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7F7F7F"/>
              </a:buClr>
              <a:buSzPts val="2400"/>
              <a:buFont typeface="Arial"/>
              <a:buNone/>
            </a:pPr>
            <a:endParaRPr sz="2400" b="0" i="0" u="none" strike="noStrike" cap="none">
              <a:solidFill>
                <a:srgbClr val="7F7F7F"/>
              </a:solidFill>
              <a:latin typeface="Calibri"/>
              <a:ea typeface="Calibri"/>
              <a:cs typeface="Calibri"/>
              <a:sym typeface="Calibri"/>
            </a:endParaRPr>
          </a:p>
        </p:txBody>
      </p:sp>
      <p:sp>
        <p:nvSpPr>
          <p:cNvPr id="131" name="Google Shape;131;p15"/>
          <p:cNvSpPr txBox="1">
            <a:spLocks noGrp="1"/>
          </p:cNvSpPr>
          <p:nvPr>
            <p:ph type="ctrTitle"/>
          </p:nvPr>
        </p:nvSpPr>
        <p:spPr>
          <a:xfrm>
            <a:off x="1447800" y="3419475"/>
            <a:ext cx="9144000" cy="12477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32" name="Google Shape;132;p15"/>
          <p:cNvSpPr txBox="1">
            <a:spLocks noGrp="1"/>
          </p:cNvSpPr>
          <p:nvPr>
            <p:ph type="subTitle" idx="1"/>
          </p:nvPr>
        </p:nvSpPr>
        <p:spPr>
          <a:xfrm>
            <a:off x="1447800" y="4667250"/>
            <a:ext cx="9144000" cy="428700"/>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3" name="Google Shape;133;p15"/>
          <p:cNvSpPr txBox="1">
            <a:spLocks noGrp="1"/>
          </p:cNvSpPr>
          <p:nvPr>
            <p:ph type="ftr" idx="11"/>
          </p:nvPr>
        </p:nvSpPr>
        <p:spPr>
          <a:xfrm>
            <a:off x="4038600" y="61563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pic>
        <p:nvPicPr>
          <p:cNvPr id="135" name="Google Shape;135;p16"/>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36" name="Google Shape;136;p16"/>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16"/>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16"/>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1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40" name="Google Shape;140;p16"/>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6"/>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16"/>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1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pic>
        <p:nvPicPr>
          <p:cNvPr id="145" name="Google Shape;145;p17"/>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46" name="Google Shape;146;p17"/>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7"/>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17"/>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17"/>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50" name="Google Shape;150;p17"/>
          <p:cNvSpPr txBox="1">
            <a:spLocks noGrp="1"/>
          </p:cNvSpPr>
          <p:nvPr>
            <p:ph type="body" idx="1"/>
          </p:nvPr>
        </p:nvSpPr>
        <p:spPr>
          <a:xfrm>
            <a:off x="838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1" name="Google Shape;151;p17"/>
          <p:cNvSpPr txBox="1">
            <a:spLocks noGrp="1"/>
          </p:cNvSpPr>
          <p:nvPr>
            <p:ph type="body" idx="2"/>
          </p:nvPr>
        </p:nvSpPr>
        <p:spPr>
          <a:xfrm>
            <a:off x="6172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Google Shape;152;p17"/>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3" name="Google Shape;153;p17"/>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17"/>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3"/>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3" name="Google Shape;113;p13"/>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3"/>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3"/>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13"/>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openchainproject.org/get-starte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certification.openchainproject.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openchainproject.org/get-started"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certification.openchainproject.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200" y="3835965"/>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vi-VN">
                <a:latin typeface="Arial"/>
                <a:cs typeface="Arial"/>
              </a:rPr>
              <a:t>Tuân thủ Giấy phép Nguồn Mở ISO/IEC 5230</a:t>
            </a:r>
            <a:endParaRPr lang="vi-VN" sz="4400" b="0" i="0" u="none" strike="noStrike" cap="none" dirty="0">
              <a:solidFill>
                <a:srgbClr val="00B4C2"/>
              </a:solidFill>
              <a:latin typeface="Arial"/>
              <a:ea typeface="Arial"/>
              <a:cs typeface="Arial"/>
              <a:sym typeface="Calibri"/>
            </a:endParaRPr>
          </a:p>
        </p:txBody>
      </p:sp>
      <p:pic>
        <p:nvPicPr>
          <p:cNvPr id="3" name="Picture 2" descr="Một bức tranh chứa thức ăn&#10;&#10;Mô tả được tạo tự động">
            <a:extLst>
              <a:ext uri="{FF2B5EF4-FFF2-40B4-BE49-F238E27FC236}">
                <a16:creationId xmlns:a16="http://schemas.microsoft.com/office/drawing/2014/main" id="{3A2304D4-8340-EF4D-85F5-3799BC7BD914}"/>
              </a:ext>
            </a:extLst>
          </p:cNvPr>
          <p:cNvPicPr>
            <a:picLocks noChangeAspect="1"/>
          </p:cNvPicPr>
          <p:nvPr/>
        </p:nvPicPr>
        <p:blipFill>
          <a:blip r:embed="rId3"/>
          <a:stretch>
            <a:fillRect/>
          </a:stretch>
        </p:blipFill>
        <p:spPr>
          <a:xfrm>
            <a:off x="3613150" y="860507"/>
            <a:ext cx="4965700" cy="2760593"/>
          </a:xfrm>
          <a:prstGeom prst="rect">
            <a:avLst/>
          </a:prstGeom>
        </p:spPr>
      </p:pic>
    </p:spTree>
    <p:extLst>
      <p:ext uri="{BB962C8B-B14F-4D97-AF65-F5344CB8AC3E}">
        <p14:creationId xmlns:p14="http://schemas.microsoft.com/office/powerpoint/2010/main" val="246175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vi-VN" sz="3600" dirty="0">
                <a:latin typeface="Arial"/>
                <a:cs typeface="Arial"/>
              </a:rPr>
              <a:t>Tùy chọn Tuân thủ OpenChain ISO 5230</a:t>
            </a:r>
            <a:endParaRPr lang="vi-VN" sz="3600" b="0" i="0" u="none" strike="noStrike" cap="none" dirty="0">
              <a:solidFill>
                <a:srgbClr val="00B4C2"/>
              </a:solidFill>
              <a:latin typeface="Arial"/>
              <a:ea typeface="Arial"/>
              <a:cs typeface="Arial"/>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514350" lvl="0" indent="-514350">
              <a:spcBef>
                <a:spcPts val="0"/>
              </a:spcBef>
              <a:buFont typeface="+mj-lt"/>
              <a:buAutoNum type="arabicParenR"/>
            </a:pPr>
            <a:r>
              <a:rPr lang="vi-VN">
                <a:latin typeface="Arial"/>
                <a:cs typeface="Arial"/>
              </a:rPr>
              <a:t>Tự chứng nhận Sự tuân thủ với Tiêu chuẩn OpenChain</a:t>
            </a:r>
          </a:p>
          <a:p>
            <a:pPr marL="971550" lvl="1" indent="-514350">
              <a:spcBef>
                <a:spcPts val="0"/>
              </a:spcBef>
            </a:pPr>
            <a:r>
              <a:rPr lang="vi-VN">
                <a:latin typeface="Arial"/>
                <a:cs typeface="Arial"/>
              </a:rPr>
              <a:t>Tự thực hiện các quy trình với sự hỗ trợ sẵn có từ Tài liệu tham khảo và các Nhóm Làm việc cộng đồng</a:t>
            </a:r>
          </a:p>
          <a:p>
            <a:pPr marL="971550" lvl="1" indent="-514350">
              <a:spcBef>
                <a:spcPts val="0"/>
              </a:spcBef>
            </a:pPr>
            <a:r>
              <a:rPr lang="vi-VN">
                <a:latin typeface="Arial"/>
                <a:cs typeface="Arial"/>
              </a:rPr>
              <a:t>Chứng nhận sự tuân thủ thông qua bảng câu hỏi tự chứng nhận trực tuyến miễn phí hoặc gửi chứng nhận trực tiếp đến Dự án OpenChain</a:t>
            </a:r>
          </a:p>
          <a:p>
            <a:pPr marL="971550" lvl="1" indent="-514350">
              <a:spcBef>
                <a:spcPts val="0"/>
              </a:spcBef>
            </a:pPr>
            <a:endParaRPr lang="vi-VN" dirty="0"/>
          </a:p>
          <a:p>
            <a:pPr marL="514350" indent="-514350">
              <a:spcBef>
                <a:spcPts val="0"/>
              </a:spcBef>
              <a:buFont typeface="+mj-lt"/>
              <a:buAutoNum type="arabicParenR"/>
            </a:pPr>
            <a:r>
              <a:rPr lang="vi-VN">
                <a:latin typeface="Arial"/>
                <a:cs typeface="Arial"/>
              </a:rPr>
              <a:t>Làm việc với Đối tác OpenChain </a:t>
            </a:r>
          </a:p>
          <a:p>
            <a:pPr marL="971550" lvl="1" indent="-514350">
              <a:spcBef>
                <a:spcPts val="0"/>
              </a:spcBef>
            </a:pPr>
            <a:r>
              <a:rPr lang="vi-VN">
                <a:latin typeface="Arial"/>
                <a:cs typeface="Arial"/>
              </a:rPr>
              <a:t>Các nhà cung cấp thương mại giúp thực hiện các quy trình và chứng nhận sự tuân thủ</a:t>
            </a:r>
          </a:p>
          <a:p>
            <a:pPr marL="971550" lvl="1" indent="-514350">
              <a:spcBef>
                <a:spcPts val="0"/>
              </a:spcBef>
            </a:pPr>
            <a:r>
              <a:rPr lang="vi-VN">
                <a:latin typeface="Arial"/>
                <a:cs typeface="Arial"/>
              </a:rPr>
              <a:t>Chọn từ danh sách chính thức các công ty luật, nhà cung cấp dịch vụ và tổ chức chứng nhận được ủy quyền</a:t>
            </a:r>
          </a:p>
          <a:p>
            <a:pPr marL="0" indent="0">
              <a:spcBef>
                <a:spcPts val="0"/>
              </a:spcBef>
              <a:buNone/>
            </a:pPr>
            <a:endParaRPr lang="vi-VN" dirty="0"/>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10</a:t>
            </a:fld>
            <a:endParaRPr lang="vi-VN" sz="1200" b="0" i="0" u="none" strike="noStrike" cap="none">
              <a:solidFill>
                <a:srgbClr val="898989"/>
              </a:solidFill>
              <a:latin typeface="Arial"/>
              <a:ea typeface="Arial"/>
              <a:cs typeface="Arial"/>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vi-VN" sz="2400" b="1" dirty="0">
                <a:solidFill>
                  <a:srgbClr val="F46500"/>
                </a:solidFill>
                <a:latin typeface="Arial"/>
                <a:cs typeface="Arial"/>
                <a:sym typeface="Lucida Sans"/>
              </a:rPr>
              <a:t>Chứng nhận Tuân thủ với Tiêu chuẩn OpenChain</a:t>
            </a:r>
            <a:endParaRPr lang="vi-VN" sz="2400" b="0" i="0" u="none" strike="noStrike" cap="none" dirty="0">
              <a:solidFill>
                <a:srgbClr val="F46500"/>
              </a:solidFill>
              <a:latin typeface="Arial"/>
              <a:ea typeface="Arial"/>
              <a:cs typeface="Arial"/>
              <a:sym typeface="Lucida Sans"/>
            </a:endParaRPr>
          </a:p>
        </p:txBody>
      </p:sp>
    </p:spTree>
    <p:extLst>
      <p:ext uri="{BB962C8B-B14F-4D97-AF65-F5344CB8AC3E}">
        <p14:creationId xmlns:p14="http://schemas.microsoft.com/office/powerpoint/2010/main" val="290046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vi-VN" sz="4400" b="0" i="0" u="none" strike="noStrike" cap="none" dirty="0">
                <a:solidFill>
                  <a:srgbClr val="00B4C2"/>
                </a:solidFill>
                <a:latin typeface="Arial"/>
                <a:cs typeface="Arial"/>
                <a:sym typeface="Calibri"/>
              </a:rPr>
              <a:t>Bắt đầu</a:t>
            </a:r>
            <a:endParaRPr lang="vi-VN" sz="4400" b="0" i="0" u="none" strike="noStrike" cap="none" dirty="0">
              <a:solidFill>
                <a:srgbClr val="00B4C2"/>
              </a:solidFill>
              <a:latin typeface="Arial"/>
              <a:ea typeface="Arial"/>
              <a:cs typeface="Arial"/>
              <a:sym typeface="Calibri"/>
            </a:endParaRPr>
          </a:p>
        </p:txBody>
      </p:sp>
      <p:sp>
        <p:nvSpPr>
          <p:cNvPr id="319" name="Google Shape;319;p39"/>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0" lvl="0" indent="0">
              <a:spcBef>
                <a:spcPts val="0"/>
              </a:spcBef>
              <a:buSzPts val="3200"/>
              <a:buNone/>
            </a:pPr>
            <a:r>
              <a:rPr lang="vi-VN" sz="3200" b="0" i="0" u="none" strike="noStrike" cap="none" dirty="0">
                <a:solidFill>
                  <a:srgbClr val="7F7F7F"/>
                </a:solidFill>
                <a:latin typeface="Arial"/>
                <a:cs typeface="Arial"/>
                <a:sym typeface="Calibri"/>
              </a:rPr>
              <a:t>Khám phá cộng đồng của chúng tôi:</a:t>
            </a:r>
            <a:br/>
            <a:r>
              <a:rPr lang="vi-VN" sz="3200" dirty="0">
                <a:latin typeface="Arial"/>
                <a:cs typeface="Arial"/>
                <a:hlinkClick r:id="rId3"/>
              </a:rPr>
              <a:t>https://www.openchainproject.org/get-started</a:t>
            </a:r>
            <a:endParaRPr lang="vi-VN" sz="3200" dirty="0"/>
          </a:p>
          <a:p>
            <a:pPr marL="0" lvl="0" indent="0">
              <a:spcBef>
                <a:spcPts val="0"/>
              </a:spcBef>
              <a:buSzPts val="3200"/>
              <a:buNone/>
            </a:pPr>
            <a:endParaRPr lang="vi-VN" sz="3200" b="0" i="0" u="none" strike="noStrike" cap="none" dirty="0">
              <a:solidFill>
                <a:srgbClr val="7F7F7F"/>
              </a:solidFill>
              <a:latin typeface="Arial"/>
              <a:ea typeface="Arial"/>
              <a:cs typeface="Arial"/>
              <a:sym typeface="Calibri"/>
            </a:endParaRPr>
          </a:p>
          <a:p>
            <a:pPr marL="0" marR="0" lvl="0" indent="0" algn="l" rtl="0">
              <a:lnSpc>
                <a:spcPct val="90000"/>
              </a:lnSpc>
              <a:spcBef>
                <a:spcPts val="0"/>
              </a:spcBef>
              <a:spcAft>
                <a:spcPts val="0"/>
              </a:spcAft>
              <a:buClr>
                <a:srgbClr val="7F7F7F"/>
              </a:buClr>
              <a:buSzPts val="3200"/>
              <a:buFont typeface="Arial"/>
              <a:buNone/>
            </a:pPr>
            <a:r>
              <a:rPr lang="vi-VN" sz="3200" b="0" i="0" u="none" strike="noStrike" cap="none" dirty="0">
                <a:solidFill>
                  <a:srgbClr val="7F7F7F"/>
                </a:solidFill>
                <a:latin typeface="Arial"/>
                <a:cs typeface="Arial"/>
                <a:sym typeface="Calibri"/>
              </a:rPr>
              <a:t>Tự chứng nhận hoặc Kiểm tra Điều kiện một tổ chức:</a:t>
            </a:r>
            <a:br/>
            <a:r>
              <a:rPr lang="vi-VN" sz="3200" b="0" i="0" u="none" strike="noStrike" cap="none" dirty="0">
                <a:solidFill>
                  <a:srgbClr val="7F7F7F"/>
                </a:solidFill>
                <a:latin typeface="Arial"/>
                <a:cs typeface="Arial"/>
                <a:sym typeface="Calibri"/>
                <a:hlinkClick r:id="rId4"/>
              </a:rPr>
              <a:t>https://certification.openchainproject.org</a:t>
            </a:r>
            <a:r>
              <a:rPr lang="vi-VN">
                <a:latin typeface="Arial"/>
                <a:cs typeface="Arial"/>
              </a:rPr>
              <a:t> </a:t>
            </a:r>
            <a:endParaRPr lang="vi-VN" sz="2800" b="0" i="0" u="none" strike="noStrike" cap="none" dirty="0">
              <a:solidFill>
                <a:srgbClr val="7F7F7F"/>
              </a:solidFill>
              <a:latin typeface="Arial"/>
              <a:ea typeface="Arial"/>
              <a:cs typeface="Arial"/>
              <a:sym typeface="Calibri"/>
            </a:endParaRPr>
          </a:p>
        </p:txBody>
      </p:sp>
    </p:spTree>
    <p:extLst>
      <p:ext uri="{BB962C8B-B14F-4D97-AF65-F5344CB8AC3E}">
        <p14:creationId xmlns:p14="http://schemas.microsoft.com/office/powerpoint/2010/main" val="121616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a:spLocks noGrp="1"/>
          </p:cNvSpPr>
          <p:nvPr>
            <p:ph type="title"/>
          </p:nvPr>
        </p:nvSpPr>
        <p:spPr>
          <a:xfrm>
            <a:off x="5153025" y="1914525"/>
            <a:ext cx="7038900" cy="180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100"/>
              <a:buFont typeface="Calibri"/>
              <a:buNone/>
            </a:pPr>
            <a:r>
              <a:rPr lang="vi-VN" sz="4000" dirty="0">
                <a:latin typeface="Arial"/>
                <a:cs typeface="Arial"/>
              </a:rPr>
              <a:t>Bắt đầu</a:t>
            </a:r>
            <a:endParaRPr lang="vi-VN" sz="4400" b="0" i="0" u="none" strike="noStrike" cap="none" dirty="0">
              <a:solidFill>
                <a:schemeClr val="lt1"/>
              </a:solidFill>
              <a:latin typeface="Arial"/>
              <a:ea typeface="Arial"/>
              <a:cs typeface="Arial"/>
              <a:sym typeface="Calibri"/>
            </a:endParaRPr>
          </a:p>
        </p:txBody>
      </p:sp>
      <p:sp>
        <p:nvSpPr>
          <p:cNvPr id="3" name="Google Shape;319;p39">
            <a:extLst>
              <a:ext uri="{FF2B5EF4-FFF2-40B4-BE49-F238E27FC236}">
                <a16:creationId xmlns:a16="http://schemas.microsoft.com/office/drawing/2014/main" id="{10652CC0-5175-2849-809E-DDDBAB344132}"/>
              </a:ext>
            </a:extLst>
          </p:cNvPr>
          <p:cNvSpPr txBox="1">
            <a:spLocks/>
          </p:cNvSpPr>
          <p:nvPr/>
        </p:nvSpPr>
        <p:spPr>
          <a:xfrm>
            <a:off x="2898443" y="4174272"/>
            <a:ext cx="6395113" cy="180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3200"/>
            </a:pPr>
            <a:r>
              <a:rPr lang="vi-VN" sz="2400" dirty="0">
                <a:solidFill>
                  <a:srgbClr val="7F7F7F"/>
                </a:solidFill>
                <a:latin typeface="Arial"/>
                <a:cs typeface="Arial"/>
                <a:sym typeface="Calibri"/>
              </a:rPr>
              <a:t>Khám phá cộng đồng của chúng tôi:</a:t>
            </a:r>
            <a:br/>
            <a:r>
              <a:rPr lang="vi-VN" sz="2400" dirty="0">
                <a:latin typeface="Arial"/>
                <a:cs typeface="Arial"/>
                <a:hlinkClick r:id="rId3"/>
              </a:rPr>
              <a:t>https://www.openchainproject.org/get-started</a:t>
            </a:r>
            <a:endParaRPr lang="vi-VN" sz="2400" dirty="0">
              <a:latin typeface="Arial"/>
              <a:cs typeface="Arial"/>
            </a:endParaRPr>
          </a:p>
          <a:p>
            <a:pPr>
              <a:buSzPts val="3200"/>
            </a:pPr>
            <a:endParaRPr lang="vi-VN" sz="2400" dirty="0">
              <a:solidFill>
                <a:srgbClr val="7F7F7F"/>
              </a:solidFill>
              <a:latin typeface="Arial"/>
              <a:ea typeface="Arial"/>
              <a:cs typeface="Arial"/>
              <a:sym typeface="Calibri"/>
            </a:endParaRPr>
          </a:p>
          <a:p>
            <a:pPr>
              <a:lnSpc>
                <a:spcPct val="90000"/>
              </a:lnSpc>
              <a:buClr>
                <a:srgbClr val="7F7F7F"/>
              </a:buClr>
              <a:buSzPts val="3200"/>
            </a:pPr>
            <a:r>
              <a:rPr lang="vi-VN" sz="2400" dirty="0">
                <a:solidFill>
                  <a:srgbClr val="7F7F7F"/>
                </a:solidFill>
                <a:latin typeface="Arial"/>
                <a:cs typeface="Arial"/>
                <a:sym typeface="Calibri"/>
              </a:rPr>
              <a:t>Tự chứng nhận hoặc Kiểm tra Điều kiện một tổ chức:</a:t>
            </a:r>
            <a:br/>
            <a:r>
              <a:rPr lang="vi-VN" sz="2400" dirty="0">
                <a:solidFill>
                  <a:srgbClr val="7F7F7F"/>
                </a:solidFill>
                <a:latin typeface="Arial"/>
                <a:cs typeface="Arial"/>
                <a:sym typeface="Calibri"/>
                <a:hlinkClick r:id="rId4"/>
              </a:rPr>
              <a:t>https://certification.openchainproject.org</a:t>
            </a:r>
            <a:r>
              <a:rPr lang="vi-VN">
                <a:latin typeface="Arial"/>
                <a:cs typeface="Arial"/>
              </a:rPr>
              <a:t> </a:t>
            </a:r>
          </a:p>
        </p:txBody>
      </p:sp>
    </p:spTree>
    <p:extLst>
      <p:ext uri="{BB962C8B-B14F-4D97-AF65-F5344CB8AC3E}">
        <p14:creationId xmlns:p14="http://schemas.microsoft.com/office/powerpoint/2010/main" val="231508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838175" y="2295401"/>
            <a:ext cx="10515600" cy="1325700"/>
          </a:xfrm>
          <a:prstGeom prst="rect">
            <a:avLst/>
          </a:prstGeom>
          <a:noFill/>
          <a:ln>
            <a:noFill/>
          </a:ln>
        </p:spPr>
        <p:txBody>
          <a:bodyPr spcFirstLastPara="1" vert="horz" wrap="square" lIns="91425" tIns="91425" rIns="91425" bIns="91425" rtlCol="0" anchor="ctr" anchorCtr="0">
            <a:noAutofit/>
          </a:bodyPr>
          <a:lstStyle/>
          <a:p>
            <a:pPr>
              <a:buClr>
                <a:schemeClr val="dk1"/>
              </a:buClr>
              <a:buSzPts val="900"/>
            </a:pPr>
            <a:r>
              <a:rPr lang="vi-VN">
                <a:latin typeface="Arial"/>
                <a:cs typeface="Arial"/>
              </a:rPr>
              <a:t>OpenChain ISO 5230 xác định các yêu cầu chính của chương trình tuân thủ chất lượng nguồn mở. Dự án OpenChain phát triển tiêu chuẩn này.</a:t>
            </a:r>
            <a:br/>
            <a:br/>
            <a:r>
              <a:rPr lang="vi-VN" sz="2400" i="1" dirty="0">
                <a:latin typeface="Arial"/>
                <a:cs typeface="Arial"/>
              </a:rPr>
              <a:t>Tầm nhìn của chúng tôi là một chuỗi cung ứng cung cấp nguồn mở với thông tin tuân thủ đáng tin cậy và nhất quán.</a:t>
            </a:r>
            <a:br/>
            <a:br/>
            <a:r>
              <a:rPr lang="vi-VN" sz="2400" i="1" dirty="0">
                <a:latin typeface="Arial"/>
                <a:cs typeface="Arial"/>
              </a:rPr>
              <a:t>Chúng tôi có nhiệm vụ thiết lập các yêu cầu để đạt được sự quản lý hiệu quả nguồn mở cho những người tham gia chuỗi cung ứng phần mềm</a:t>
            </a:r>
            <a:endParaRPr lang="vi-VN" sz="2400" i="1" dirty="0"/>
          </a:p>
        </p:txBody>
      </p:sp>
      <p:sp>
        <p:nvSpPr>
          <p:cNvPr id="3" name="Shape 92">
            <a:extLst>
              <a:ext uri="{FF2B5EF4-FFF2-40B4-BE49-F238E27FC236}">
                <a16:creationId xmlns:a16="http://schemas.microsoft.com/office/drawing/2014/main" id="{191A853C-E2E9-C64E-A6FE-FDCD8F912313}"/>
              </a:ext>
            </a:extLst>
          </p:cNvPr>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2</a:t>
            </a:fld>
            <a:endParaRPr lang="vi-VN" sz="1200" b="0" i="0" u="none" strike="noStrike" cap="none" dirty="0">
              <a:solidFill>
                <a:srgbClr val="898989"/>
              </a:solidFill>
              <a:latin typeface="Arial"/>
              <a:ea typeface="Arial"/>
              <a:cs typeface="Arial"/>
              <a:sym typeface="Calibri"/>
            </a:endParaRPr>
          </a:p>
        </p:txBody>
      </p:sp>
    </p:spTree>
    <p:extLst>
      <p:ext uri="{BB962C8B-B14F-4D97-AF65-F5344CB8AC3E}">
        <p14:creationId xmlns:p14="http://schemas.microsoft.com/office/powerpoint/2010/main" val="209558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1" name="Google Shape;181;p21">
            <a:extLst>
              <a:ext uri="{FF2B5EF4-FFF2-40B4-BE49-F238E27FC236}">
                <a16:creationId xmlns:a16="http://schemas.microsoft.com/office/drawing/2014/main" id="{24A69BBE-62EF-1F4B-8BF8-47879C1CB369}"/>
              </a:ext>
            </a:extLst>
          </p:cNvPr>
          <p:cNvSpPr txBox="1">
            <a:spLocks/>
          </p:cNvSpPr>
          <p:nvPr/>
        </p:nvSpPr>
        <p:spPr>
          <a:xfrm>
            <a:off x="974016" y="3800088"/>
            <a:ext cx="10243965" cy="26968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pPr algn="l">
              <a:spcAft>
                <a:spcPts val="600"/>
              </a:spcAft>
              <a:buClr>
                <a:srgbClr val="00B4C2"/>
              </a:buClr>
              <a:buSzPts val="900"/>
            </a:pPr>
            <a:endParaRPr lang="vi-VN" sz="2400" dirty="0">
              <a:solidFill>
                <a:srgbClr val="00B4C2"/>
              </a:solidFill>
              <a:latin typeface="Arial"/>
              <a:ea typeface="Arial"/>
              <a:cs typeface="Arial"/>
              <a:sym typeface="Calibri"/>
            </a:endParaRPr>
          </a:p>
          <a:p>
            <a:pPr algn="l">
              <a:spcAft>
                <a:spcPts val="600"/>
              </a:spcAft>
              <a:buClr>
                <a:srgbClr val="00B4C2"/>
              </a:buClr>
              <a:buSzPts val="900"/>
            </a:pPr>
            <a:r>
              <a:rPr lang="vi-VN" sz="2000" dirty="0">
                <a:solidFill>
                  <a:srgbClr val="00B4C2"/>
                </a:solidFill>
                <a:latin typeface="Arial"/>
                <a:cs typeface="Arial"/>
                <a:sym typeface="Calibri"/>
              </a:rPr>
              <a:t>OpenChain 2.1 (ISO/IEC 5230:2020) là </a:t>
            </a:r>
            <a:r>
              <a:rPr lang="vi-VN" sz="2000" b="1" dirty="0">
                <a:solidFill>
                  <a:srgbClr val="00B4C2"/>
                </a:solidFill>
                <a:latin typeface="Arial"/>
                <a:cs typeface="Arial"/>
                <a:sym typeface="Calibri"/>
              </a:rPr>
              <a:t>Tiêu chuẩn Quốc tế</a:t>
            </a:r>
            <a:r>
              <a:rPr lang="vi-VN" sz="2000" dirty="0">
                <a:solidFill>
                  <a:srgbClr val="00B4C2"/>
                </a:solidFill>
                <a:latin typeface="Arial"/>
                <a:cs typeface="Arial"/>
                <a:sym typeface="Calibri"/>
              </a:rPr>
              <a:t> về tuân thủ giấy phép nguồn mở.</a:t>
            </a:r>
          </a:p>
          <a:p>
            <a:pPr algn="l">
              <a:spcAft>
                <a:spcPts val="600"/>
              </a:spcAft>
              <a:buClr>
                <a:srgbClr val="00B4C2"/>
              </a:buClr>
              <a:buSzPts val="900"/>
            </a:pPr>
            <a:r>
              <a:rPr lang="vi-VN" sz="2000" dirty="0">
                <a:solidFill>
                  <a:srgbClr val="00B4C2"/>
                </a:solidFill>
                <a:latin typeface="Arial"/>
                <a:cs typeface="Arial"/>
                <a:sym typeface="Calibri"/>
              </a:rPr>
              <a:t>Đơn giản, hiệu quả và phù hợp với </a:t>
            </a:r>
            <a:r>
              <a:rPr lang="vi-VN" sz="2000" b="1" dirty="0">
                <a:solidFill>
                  <a:srgbClr val="00B4C2"/>
                </a:solidFill>
                <a:latin typeface="Arial"/>
                <a:cs typeface="Arial"/>
                <a:sym typeface="Calibri"/>
              </a:rPr>
              <a:t>các công ty thuộc mọi quy mô trên mọi thị trường</a:t>
            </a:r>
            <a:r>
              <a:rPr lang="vi-VN" sz="2000" dirty="0">
                <a:solidFill>
                  <a:srgbClr val="00B4C2"/>
                </a:solidFill>
                <a:latin typeface="Arial"/>
                <a:cs typeface="Arial"/>
                <a:sym typeface="Calibri"/>
              </a:rPr>
              <a:t>.</a:t>
            </a:r>
          </a:p>
          <a:p>
            <a:pPr algn="l">
              <a:spcAft>
                <a:spcPts val="600"/>
              </a:spcAft>
              <a:buClr>
                <a:srgbClr val="00B4C2"/>
              </a:buClr>
              <a:buSzPts val="900"/>
            </a:pPr>
            <a:r>
              <a:rPr lang="vi-VN" sz="2000" dirty="0">
                <a:solidFill>
                  <a:srgbClr val="00B4C2"/>
                </a:solidFill>
                <a:latin typeface="Arial"/>
                <a:cs typeface="Arial"/>
                <a:sym typeface="Calibri"/>
              </a:rPr>
              <a:t>Tiêu chuẩn này </a:t>
            </a:r>
            <a:r>
              <a:rPr lang="vi-VN" sz="2000" b="1" dirty="0">
                <a:solidFill>
                  <a:srgbClr val="00B4C2"/>
                </a:solidFill>
                <a:latin typeface="Arial"/>
                <a:cs typeface="Arial"/>
                <a:sym typeface="Calibri"/>
              </a:rPr>
              <a:t>được phát triển công khai</a:t>
            </a:r>
            <a:r>
              <a:rPr lang="vi-VN" sz="2000" dirty="0">
                <a:solidFill>
                  <a:srgbClr val="00B4C2"/>
                </a:solidFill>
                <a:latin typeface="Arial"/>
                <a:cs typeface="Arial"/>
                <a:sym typeface="Calibri"/>
              </a:rPr>
              <a:t> bởi một </a:t>
            </a:r>
            <a:r>
              <a:rPr lang="vi-VN" sz="2000" b="1" dirty="0">
                <a:solidFill>
                  <a:srgbClr val="00B4C2"/>
                </a:solidFill>
                <a:latin typeface="Arial"/>
                <a:cs typeface="Arial"/>
                <a:sym typeface="Calibri"/>
              </a:rPr>
              <a:t>cộng đồng người dùng sôi động</a:t>
            </a:r>
            <a:r>
              <a:rPr lang="vi-VN" sz="2000" dirty="0">
                <a:solidFill>
                  <a:srgbClr val="00B4C2"/>
                </a:solidFill>
                <a:latin typeface="Arial"/>
                <a:cs typeface="Arial"/>
                <a:sym typeface="Calibri"/>
              </a:rPr>
              <a:t> và </a:t>
            </a:r>
            <a:r>
              <a:rPr lang="vi-VN" sz="2000" b="1" dirty="0">
                <a:solidFill>
                  <a:srgbClr val="00B4C2"/>
                </a:solidFill>
                <a:latin typeface="Arial"/>
                <a:cs typeface="Arial"/>
                <a:sym typeface="Calibri"/>
              </a:rPr>
              <a:t>được cung cấp miễn phí</a:t>
            </a:r>
            <a:r>
              <a:rPr lang="vi-VN" sz="2000" dirty="0">
                <a:solidFill>
                  <a:srgbClr val="00B4C2"/>
                </a:solidFill>
                <a:latin typeface="Arial"/>
                <a:cs typeface="Arial"/>
                <a:sym typeface="Calibri"/>
              </a:rPr>
              <a:t> cho tất cả mọi người.</a:t>
            </a:r>
          </a:p>
          <a:p>
            <a:pPr algn="l">
              <a:spcAft>
                <a:spcPts val="600"/>
              </a:spcAft>
              <a:buClr>
                <a:srgbClr val="00B4C2"/>
              </a:buClr>
              <a:buSzPts val="900"/>
            </a:pPr>
            <a:r>
              <a:rPr lang="vi-VN" sz="2000" dirty="0">
                <a:solidFill>
                  <a:srgbClr val="00B4C2"/>
                </a:solidFill>
                <a:latin typeface="Arial"/>
                <a:cs typeface="Arial"/>
                <a:sym typeface="Calibri"/>
              </a:rPr>
              <a:t>Tiêu chuẩn được hỗ trợ bởi </a:t>
            </a:r>
            <a:r>
              <a:rPr lang="vi-VN" sz="2000" b="1" dirty="0">
                <a:solidFill>
                  <a:srgbClr val="00B4C2"/>
                </a:solidFill>
                <a:latin typeface="Arial"/>
                <a:cs typeface="Arial"/>
                <a:sym typeface="Calibri"/>
              </a:rPr>
              <a:t>các đối tác cung cấp dịch vụ</a:t>
            </a:r>
            <a:r>
              <a:rPr lang="vi-VN" sz="2000" dirty="0">
                <a:solidFill>
                  <a:srgbClr val="00B4C2"/>
                </a:solidFill>
                <a:latin typeface="Arial"/>
                <a:cs typeface="Arial"/>
                <a:sym typeface="Calibri"/>
              </a:rPr>
              <a:t>, </a:t>
            </a:r>
            <a:r>
              <a:rPr lang="vi-VN" sz="2000" b="1" dirty="0">
                <a:solidFill>
                  <a:srgbClr val="00B4C2"/>
                </a:solidFill>
                <a:latin typeface="Arial"/>
                <a:cs typeface="Arial"/>
                <a:sym typeface="Calibri"/>
              </a:rPr>
              <a:t>tài liệu tham khảo</a:t>
            </a:r>
            <a:r>
              <a:rPr lang="vi-VN" sz="2000" dirty="0">
                <a:solidFill>
                  <a:srgbClr val="00B4C2"/>
                </a:solidFill>
                <a:latin typeface="Arial"/>
                <a:cs typeface="Arial"/>
                <a:sym typeface="Calibri"/>
              </a:rPr>
              <a:t> và </a:t>
            </a:r>
            <a:r>
              <a:rPr lang="vi-VN" sz="2000" b="1" dirty="0">
                <a:solidFill>
                  <a:srgbClr val="00B4C2"/>
                </a:solidFill>
                <a:latin typeface="Arial"/>
                <a:cs typeface="Arial"/>
                <a:sym typeface="Calibri"/>
              </a:rPr>
              <a:t>tự chứng nhận</a:t>
            </a:r>
            <a:r>
              <a:rPr lang="vi-VN" sz="2000" dirty="0">
                <a:solidFill>
                  <a:srgbClr val="00B4C2"/>
                </a:solidFill>
                <a:latin typeface="Arial"/>
                <a:cs typeface="Arial"/>
                <a:sym typeface="Calibri"/>
              </a:rPr>
              <a:t> trực tuyến miễn phí.</a:t>
            </a:r>
          </a:p>
          <a:p>
            <a:pPr>
              <a:buClr>
                <a:srgbClr val="00B4C2"/>
              </a:buClr>
              <a:buSzPts val="900"/>
            </a:pPr>
            <a:br/>
            <a:r>
              <a:rPr lang="vi-VN" sz="2400" dirty="0">
                <a:solidFill>
                  <a:srgbClr val="00B4C2"/>
                </a:solidFill>
                <a:latin typeface="Arial"/>
                <a:cs typeface="Arial"/>
                <a:sym typeface="Calibri"/>
                <a:hlinkClick r:id="rId3"/>
              </a:rPr>
              <a:t>www.openchainproject.org</a:t>
            </a:r>
            <a:endParaRPr lang="vi-VN" sz="2400" dirty="0">
              <a:solidFill>
                <a:srgbClr val="00B4C2"/>
              </a:solidFill>
              <a:latin typeface="Arial"/>
              <a:ea typeface="Arial"/>
              <a:cs typeface="Arial"/>
              <a:sym typeface="Calibri"/>
            </a:endParaRPr>
          </a:p>
          <a:p>
            <a:pPr algn="l">
              <a:buClr>
                <a:srgbClr val="00B4C2"/>
              </a:buClr>
              <a:buSzPts val="900"/>
            </a:pPr>
            <a:endParaRPr lang="vi-VN" sz="2400" dirty="0">
              <a:solidFill>
                <a:srgbClr val="00B4C2"/>
              </a:solidFill>
              <a:latin typeface="Arial"/>
              <a:ea typeface="Arial"/>
              <a:cs typeface="Arial"/>
              <a:sym typeface="Calibri"/>
            </a:endParaRPr>
          </a:p>
        </p:txBody>
      </p:sp>
      <p:pic>
        <p:nvPicPr>
          <p:cNvPr id="1028" name="Picture 4">
            <a:extLst>
              <a:ext uri="{FF2B5EF4-FFF2-40B4-BE49-F238E27FC236}">
                <a16:creationId xmlns:a16="http://schemas.microsoft.com/office/drawing/2014/main" id="{ED9DC33F-E4BE-E046-BFCC-3C1BB365F5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333" y="234258"/>
            <a:ext cx="9265333" cy="9458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Văn bản&#10;&#10;Mô tả được tạo tự động">
            <a:extLst>
              <a:ext uri="{FF2B5EF4-FFF2-40B4-BE49-F238E27FC236}">
                <a16:creationId xmlns:a16="http://schemas.microsoft.com/office/drawing/2014/main" id="{69698A36-47E6-3442-AF2E-403D316854EA}"/>
              </a:ext>
            </a:extLst>
          </p:cNvPr>
          <p:cNvPicPr>
            <a:picLocks noChangeAspect="1"/>
          </p:cNvPicPr>
          <p:nvPr/>
        </p:nvPicPr>
        <p:blipFill>
          <a:blip r:embed="rId5"/>
          <a:stretch>
            <a:fillRect/>
          </a:stretch>
        </p:blipFill>
        <p:spPr>
          <a:xfrm>
            <a:off x="1530349" y="1343135"/>
            <a:ext cx="9131300" cy="2159000"/>
          </a:xfrm>
          <a:prstGeom prst="rect">
            <a:avLst/>
          </a:prstGeom>
        </p:spPr>
      </p:pic>
      <p:sp>
        <p:nvSpPr>
          <p:cNvPr id="5" name="Shape 92">
            <a:extLst>
              <a:ext uri="{FF2B5EF4-FFF2-40B4-BE49-F238E27FC236}">
                <a16:creationId xmlns:a16="http://schemas.microsoft.com/office/drawing/2014/main" id="{FED2E98F-3021-5946-9D7F-9D9F5125E39B}"/>
              </a:ext>
            </a:extLst>
          </p:cNvPr>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3</a:t>
            </a:fld>
            <a:endParaRPr lang="vi-VN" sz="1200" b="0" i="0" u="none" strike="noStrike" cap="none" dirty="0">
              <a:solidFill>
                <a:srgbClr val="898989"/>
              </a:solidFill>
              <a:latin typeface="Arial"/>
              <a:ea typeface="Arial"/>
              <a:cs typeface="Arial"/>
              <a:sym typeface="Calibri"/>
            </a:endParaRPr>
          </a:p>
        </p:txBody>
      </p:sp>
      <p:sp>
        <p:nvSpPr>
          <p:cNvPr id="3" name="Hộp Văn bản 2">
            <a:extLst>
              <a:ext uri="{FF2B5EF4-FFF2-40B4-BE49-F238E27FC236}">
                <a16:creationId xmlns:a16="http://schemas.microsoft.com/office/drawing/2014/main" id="{C0634388-D089-4EF3-8871-888BEC87588F}"/>
              </a:ext>
            </a:extLst>
          </p:cNvPr>
          <p:cNvSpPr txBox="1"/>
          <p:nvPr/>
        </p:nvSpPr>
        <p:spPr>
          <a:xfrm>
            <a:off x="1896114" y="1425795"/>
            <a:ext cx="1656982" cy="1256306"/>
          </a:xfrm>
          <a:prstGeom prst="rect">
            <a:avLst/>
          </a:prstGeom>
          <a:solidFill>
            <a:schemeClr val="lt1"/>
          </a:solidFill>
        </p:spPr>
        <p:txBody>
          <a:bodyPr wrap="square" rtlCol="0">
            <a:spAutoFit/>
          </a:bodyPr>
          <a:lstStyle/>
          <a:p>
            <a:pPr marL="0" marR="0">
              <a:lnSpc>
                <a:spcPct val="107000"/>
              </a:lnSpc>
              <a:spcBef>
                <a:spcPts val="0"/>
              </a:spcBef>
              <a:spcAft>
                <a:spcPts val="800"/>
              </a:spcAft>
            </a:pPr>
            <a:r>
              <a:rPr lang="vi-VN" sz="1800" i="1" dirty="0">
                <a:solidFill>
                  <a:srgbClr val="00B4C2"/>
                </a:solidFill>
                <a:effectLst/>
                <a:latin typeface="Arial" panose="020B0604020202020204" pitchFamily="34" charset="0"/>
                <a:ea typeface="Calibri" panose="020F0502020204030204" pitchFamily="34" charset="0"/>
                <a:cs typeface="Helvetica" panose="020B0604020202020204" pitchFamily="34" charset="0"/>
              </a:rPr>
              <a:t>thượng nguồn</a:t>
            </a:r>
            <a:br>
              <a:rPr lang="vi-VN" sz="1800" dirty="0">
                <a:solidFill>
                  <a:srgbClr val="00B4C2"/>
                </a:solidFill>
                <a:latin typeface="Arial" panose="020B0604020202020204" pitchFamily="34" charset="0"/>
                <a:ea typeface="Calibri" panose="020F0502020204030204" pitchFamily="34" charset="0"/>
                <a:cs typeface="Helvetica" panose="020B0604020202020204" pitchFamily="34" charset="0"/>
              </a:rPr>
            </a:br>
            <a:r>
              <a:rPr lang="vi-VN" sz="1800" i="1" dirty="0">
                <a:solidFill>
                  <a:srgbClr val="00B4C2"/>
                </a:solidFill>
                <a:effectLst/>
                <a:latin typeface="Arial" panose="020B0604020202020204" pitchFamily="34" charset="0"/>
                <a:ea typeface="Calibri" panose="020F0502020204030204" pitchFamily="34" charset="0"/>
                <a:cs typeface="Helvetica" panose="020B0604020202020204" pitchFamily="34" charset="0"/>
              </a:rPr>
              <a:t>nhà cung cấp</a:t>
            </a:r>
            <a:br>
              <a:rPr lang="vi-VN" sz="1800" dirty="0">
                <a:solidFill>
                  <a:srgbClr val="00B4C2"/>
                </a:solidFill>
                <a:latin typeface="Arial" panose="020B0604020202020204" pitchFamily="34" charset="0"/>
                <a:ea typeface="Calibri" panose="020F0502020204030204" pitchFamily="34" charset="0"/>
                <a:cs typeface="Helvetica" panose="020B0604020202020204" pitchFamily="34" charset="0"/>
              </a:rPr>
            </a:br>
            <a:r>
              <a:rPr lang="vi-VN" sz="1800" i="1" dirty="0">
                <a:solidFill>
                  <a:srgbClr val="00B4C2"/>
                </a:solidFill>
                <a:effectLst/>
                <a:latin typeface="Arial" panose="020B0604020202020204" pitchFamily="34" charset="0"/>
                <a:ea typeface="Calibri" panose="020F0502020204030204" pitchFamily="34" charset="0"/>
                <a:cs typeface="Helvetica" panose="020B0604020202020204" pitchFamily="34" charset="0"/>
              </a:rPr>
              <a:t>dự án mã nguồn mở</a:t>
            </a:r>
            <a:endParaRPr lang="vi-VN" sz="1800" dirty="0">
              <a:solidFill>
                <a:srgbClr val="00B4C2"/>
              </a:solidFill>
              <a:effectLst/>
              <a:latin typeface="Arial" panose="020B0604020202020204" pitchFamily="34" charset="0"/>
              <a:ea typeface="Calibri" panose="020F0502020204030204" pitchFamily="34" charset="0"/>
              <a:cs typeface="Helvetica" panose="020B0604020202020204" pitchFamily="34" charset="0"/>
            </a:endParaRPr>
          </a:p>
        </p:txBody>
      </p:sp>
      <p:sp>
        <p:nvSpPr>
          <p:cNvPr id="4" name="Hộp Văn bản 3">
            <a:extLst>
              <a:ext uri="{FF2B5EF4-FFF2-40B4-BE49-F238E27FC236}">
                <a16:creationId xmlns:a16="http://schemas.microsoft.com/office/drawing/2014/main" id="{B8A5E695-8219-4580-AAAB-31D55B9B8815}"/>
              </a:ext>
            </a:extLst>
          </p:cNvPr>
          <p:cNvSpPr txBox="1"/>
          <p:nvPr/>
        </p:nvSpPr>
        <p:spPr>
          <a:xfrm>
            <a:off x="5190815" y="2233941"/>
            <a:ext cx="1771689" cy="1015663"/>
          </a:xfrm>
          <a:prstGeom prst="rect">
            <a:avLst/>
          </a:prstGeom>
          <a:solidFill>
            <a:schemeClr val="lt1"/>
          </a:solidFill>
        </p:spPr>
        <p:txBody>
          <a:bodyPr wrap="square" rtlCol="0">
            <a:spAutoFit/>
          </a:bodyPr>
          <a:lstStyle/>
          <a:p>
            <a:br>
              <a:rPr lang="vi-VN" sz="1000" dirty="0">
                <a:solidFill>
                  <a:srgbClr val="00B4C2"/>
                </a:solidFill>
                <a:latin typeface="Arial" panose="020B0604020202020204" pitchFamily="34" charset="0"/>
                <a:ea typeface="Calibri" panose="020F0502020204030204" pitchFamily="34" charset="0"/>
                <a:cs typeface="Helvetica" panose="020B0604020202020204" pitchFamily="34" charset="0"/>
              </a:rPr>
            </a:br>
            <a:r>
              <a:rPr lang="vi-VN" sz="1800" dirty="0">
                <a:solidFill>
                  <a:srgbClr val="00B4C2"/>
                </a:solidFill>
                <a:latin typeface="Arial" panose="020B0604020202020204" pitchFamily="34" charset="0"/>
                <a:ea typeface="Calibri" panose="020F0502020204030204" pitchFamily="34" charset="0"/>
                <a:cs typeface="Helvetica" panose="020B0604020202020204" pitchFamily="34" charset="0"/>
              </a:rPr>
              <a:t>Quy </a:t>
            </a:r>
            <a:r>
              <a:rPr lang="vi-VN" sz="1800" dirty="0">
                <a:solidFill>
                  <a:srgbClr val="00B4C2"/>
                </a:solidFill>
                <a:effectLst/>
                <a:latin typeface="Arial" panose="020B0604020202020204" pitchFamily="34" charset="0"/>
                <a:ea typeface="Calibri" panose="020F0502020204030204" pitchFamily="34" charset="0"/>
                <a:cs typeface="Helvetica" panose="020B0604020202020204" pitchFamily="34" charset="0"/>
              </a:rPr>
              <a:t>trình chính sách tập huấn</a:t>
            </a:r>
            <a:br>
              <a:rPr lang="vi-VN" sz="1800" dirty="0">
                <a:solidFill>
                  <a:srgbClr val="00B4C2"/>
                </a:solidFill>
                <a:effectLst/>
                <a:latin typeface="Arial" panose="020B0604020202020204" pitchFamily="34" charset="0"/>
                <a:ea typeface="Calibri" panose="020F0502020204030204" pitchFamily="34" charset="0"/>
                <a:cs typeface="Helvetica" panose="020B0604020202020204" pitchFamily="34" charset="0"/>
              </a:rPr>
            </a:br>
            <a:endParaRPr lang="vi-VN" dirty="0">
              <a:solidFill>
                <a:srgbClr val="00B4C2"/>
              </a:solidFill>
              <a:effectLst/>
              <a:latin typeface="Arial" panose="020B0604020202020204" pitchFamily="34" charset="0"/>
              <a:ea typeface="Calibri" panose="020F0502020204030204" pitchFamily="34" charset="0"/>
              <a:cs typeface="Helvetica" panose="020B0604020202020204" pitchFamily="34" charset="0"/>
            </a:endParaRPr>
          </a:p>
        </p:txBody>
      </p:sp>
      <p:sp>
        <p:nvSpPr>
          <p:cNvPr id="6" name="Hộp Văn bản 5">
            <a:extLst>
              <a:ext uri="{FF2B5EF4-FFF2-40B4-BE49-F238E27FC236}">
                <a16:creationId xmlns:a16="http://schemas.microsoft.com/office/drawing/2014/main" id="{FDD9B993-3421-44A1-9FA3-BE85DC8D9158}"/>
              </a:ext>
            </a:extLst>
          </p:cNvPr>
          <p:cNvSpPr txBox="1"/>
          <p:nvPr/>
        </p:nvSpPr>
        <p:spPr>
          <a:xfrm>
            <a:off x="8730242" y="1404594"/>
            <a:ext cx="1563290" cy="1256306"/>
          </a:xfrm>
          <a:prstGeom prst="rect">
            <a:avLst/>
          </a:prstGeom>
          <a:solidFill>
            <a:schemeClr val="lt1"/>
          </a:solidFill>
        </p:spPr>
        <p:txBody>
          <a:bodyPr wrap="square" rtlCol="0">
            <a:spAutoFit/>
          </a:bodyPr>
          <a:lstStyle/>
          <a:p>
            <a:pPr marL="0" marR="0">
              <a:lnSpc>
                <a:spcPct val="107000"/>
              </a:lnSpc>
              <a:spcBef>
                <a:spcPts val="0"/>
              </a:spcBef>
              <a:spcAft>
                <a:spcPts val="800"/>
              </a:spcAft>
            </a:pPr>
            <a:r>
              <a:rPr lang="vi-VN" sz="1800" i="1" dirty="0">
                <a:solidFill>
                  <a:srgbClr val="00B4C2"/>
                </a:solidFill>
                <a:effectLst/>
                <a:latin typeface="Arial" panose="020B0604020202020204" pitchFamily="34" charset="0"/>
                <a:ea typeface="Calibri" panose="020F0502020204030204" pitchFamily="34" charset="0"/>
                <a:cs typeface="Helvetica" panose="020B0604020202020204" pitchFamily="34" charset="0"/>
              </a:rPr>
              <a:t>hạ nguồn</a:t>
            </a:r>
            <a:br>
              <a:rPr lang="vi-VN" sz="1800" dirty="0">
                <a:solidFill>
                  <a:srgbClr val="00B4C2"/>
                </a:solidFill>
                <a:latin typeface="Arial" panose="020B0604020202020204" pitchFamily="34" charset="0"/>
                <a:ea typeface="Calibri" panose="020F0502020204030204" pitchFamily="34" charset="0"/>
                <a:cs typeface="Helvetica" panose="020B0604020202020204" pitchFamily="34" charset="0"/>
              </a:rPr>
            </a:br>
            <a:r>
              <a:rPr lang="vi-VN" sz="1800" i="1" dirty="0">
                <a:solidFill>
                  <a:srgbClr val="00B4C2"/>
                </a:solidFill>
                <a:effectLst/>
                <a:latin typeface="Arial" panose="020B0604020202020204" pitchFamily="34" charset="0"/>
                <a:ea typeface="Calibri" panose="020F0502020204030204" pitchFamily="34" charset="0"/>
                <a:cs typeface="Helvetica" panose="020B0604020202020204" pitchFamily="34" charset="0"/>
              </a:rPr>
              <a:t>khách hàng</a:t>
            </a:r>
            <a:br>
              <a:rPr lang="vi-VN" sz="1800" dirty="0">
                <a:solidFill>
                  <a:srgbClr val="00B4C2"/>
                </a:solidFill>
                <a:latin typeface="Arial" panose="020B0604020202020204" pitchFamily="34" charset="0"/>
                <a:ea typeface="Calibri" panose="020F0502020204030204" pitchFamily="34" charset="0"/>
                <a:cs typeface="Helvetica" panose="020B0604020202020204" pitchFamily="34" charset="0"/>
              </a:rPr>
            </a:br>
            <a:r>
              <a:rPr lang="vi-VN" sz="1800" i="1" dirty="0">
                <a:solidFill>
                  <a:srgbClr val="00B4C2"/>
                </a:solidFill>
                <a:effectLst/>
                <a:latin typeface="Arial" panose="020B0604020202020204" pitchFamily="34" charset="0"/>
                <a:ea typeface="Calibri" panose="020F0502020204030204" pitchFamily="34" charset="0"/>
                <a:cs typeface="Helvetica" panose="020B0604020202020204" pitchFamily="34" charset="0"/>
              </a:rPr>
              <a:t>người dùng</a:t>
            </a:r>
            <a:br>
              <a:rPr lang="vi-VN" sz="1800" dirty="0">
                <a:solidFill>
                  <a:srgbClr val="00B4C2"/>
                </a:solidFill>
                <a:latin typeface="Arial" panose="020B0604020202020204" pitchFamily="34" charset="0"/>
                <a:ea typeface="Calibri" panose="020F0502020204030204" pitchFamily="34" charset="0"/>
                <a:cs typeface="Helvetica" panose="020B0604020202020204" pitchFamily="34" charset="0"/>
              </a:rPr>
            </a:br>
            <a:r>
              <a:rPr lang="vi-VN" sz="1800" i="1" dirty="0">
                <a:solidFill>
                  <a:srgbClr val="00B4C2"/>
                </a:solidFill>
                <a:effectLst/>
                <a:latin typeface="Arial" panose="020B0604020202020204" pitchFamily="34" charset="0"/>
                <a:ea typeface="Calibri" panose="020F0502020204030204" pitchFamily="34" charset="0"/>
                <a:cs typeface="Helvetica" panose="020B0604020202020204" pitchFamily="34" charset="0"/>
              </a:rPr>
              <a:t>cộng đồng</a:t>
            </a:r>
            <a:endParaRPr lang="vi-VN" sz="1800" dirty="0">
              <a:solidFill>
                <a:srgbClr val="00B4C2"/>
              </a:solidFill>
              <a:effectLst/>
              <a:latin typeface="Arial" panose="020B0604020202020204" pitchFamily="34" charset="0"/>
              <a:ea typeface="Calibri" panose="020F050202020403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0CC86879-325A-CA49-8036-99C4BE92C5C5}"/>
              </a:ext>
            </a:extLst>
          </p:cNvPr>
          <p:cNvSpPr txBox="1"/>
          <p:nvPr/>
        </p:nvSpPr>
        <p:spPr>
          <a:xfrm>
            <a:off x="6897189" y="2488225"/>
            <a:ext cx="1162594" cy="369332"/>
          </a:xfrm>
          <a:prstGeom prst="rect">
            <a:avLst/>
          </a:prstGeom>
          <a:solidFill>
            <a:schemeClr val="lt1"/>
          </a:solidFill>
        </p:spPr>
        <p:txBody>
          <a:bodyPr wrap="square" rtlCol="0">
            <a:spAutoFit/>
          </a:bodyPr>
          <a:lstStyle/>
          <a:p>
            <a:pPr algn="ctr"/>
            <a:r>
              <a:rPr lang="vi-VN" sz="1800" i="1" dirty="0">
                <a:solidFill>
                  <a:srgbClr val="00B4C2"/>
                </a:solidFill>
                <a:latin typeface="Arial" panose="020B0604020202020204" pitchFamily="34" charset="0"/>
                <a:ea typeface="Calibri" panose="020F0502020204030204" pitchFamily="34" charset="0"/>
                <a:cs typeface="Helvetica" panose="020B0604020202020204" pitchFamily="34" charset="0"/>
              </a:rPr>
              <a:t>đầu ra</a:t>
            </a:r>
            <a:endParaRPr lang="vi-VN" sz="1800" dirty="0">
              <a:solidFill>
                <a:srgbClr val="00B4C2"/>
              </a:solidFill>
              <a:latin typeface="Arial" panose="020B0604020202020204" pitchFamily="34" charset="0"/>
              <a:ea typeface="Calibri" panose="020F0502020204030204" pitchFamily="34" charset="0"/>
              <a:cs typeface="Helvetica" panose="020B0604020202020204" pitchFamily="34" charset="0"/>
            </a:endParaRPr>
          </a:p>
        </p:txBody>
      </p:sp>
      <p:sp>
        <p:nvSpPr>
          <p:cNvPr id="10" name="TextBox 9">
            <a:extLst>
              <a:ext uri="{FF2B5EF4-FFF2-40B4-BE49-F238E27FC236}">
                <a16:creationId xmlns:a16="http://schemas.microsoft.com/office/drawing/2014/main" id="{42F58145-2AAA-DD4C-B372-54588DA52A12}"/>
              </a:ext>
            </a:extLst>
          </p:cNvPr>
          <p:cNvSpPr txBox="1"/>
          <p:nvPr/>
        </p:nvSpPr>
        <p:spPr>
          <a:xfrm>
            <a:off x="4106086" y="1692866"/>
            <a:ext cx="1162594" cy="369332"/>
          </a:xfrm>
          <a:prstGeom prst="rect">
            <a:avLst/>
          </a:prstGeom>
          <a:solidFill>
            <a:schemeClr val="lt1"/>
          </a:solidFill>
        </p:spPr>
        <p:txBody>
          <a:bodyPr wrap="square" rtlCol="0">
            <a:spAutoFit/>
          </a:bodyPr>
          <a:lstStyle/>
          <a:p>
            <a:pPr>
              <a:lnSpc>
                <a:spcPct val="107000"/>
              </a:lnSpc>
              <a:spcAft>
                <a:spcPts val="800"/>
              </a:spcAft>
            </a:pPr>
            <a:r>
              <a:rPr lang="vi-VN" sz="1800" i="1" dirty="0">
                <a:solidFill>
                  <a:srgbClr val="00B4C2"/>
                </a:solidFill>
                <a:latin typeface="Arial" panose="020B0604020202020204" pitchFamily="34" charset="0"/>
                <a:ea typeface="Calibri" panose="020F0502020204030204" pitchFamily="34" charset="0"/>
                <a:cs typeface="Helvetica" panose="020B0604020202020204" pitchFamily="34" charset="0"/>
              </a:rPr>
              <a:t>đầu vào</a:t>
            </a:r>
            <a:endParaRPr lang="vi-VN" sz="1800" dirty="0">
              <a:solidFill>
                <a:srgbClr val="00B4C2"/>
              </a:solidFill>
              <a:latin typeface="Arial" panose="020B0604020202020204" pitchFamily="34" charset="0"/>
              <a:ea typeface="Calibri"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194654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vi-VN" sz="3600" b="0" i="0" u="none" strike="noStrike" cap="none" dirty="0">
                <a:solidFill>
                  <a:srgbClr val="00B4C2"/>
                </a:solidFill>
                <a:latin typeface="Arial"/>
                <a:cs typeface="Arial"/>
                <a:sym typeface="Calibri"/>
              </a:rPr>
              <a:t> Chuỗi Cung ứng Phần mềm Ngày nay</a:t>
            </a:r>
          </a:p>
        </p:txBody>
      </p:sp>
      <p:sp>
        <p:nvSpPr>
          <p:cNvPr id="67" name="Shape 67"/>
          <p:cNvSpPr txBox="1">
            <a:spLocks noGrp="1"/>
          </p:cNvSpPr>
          <p:nvPr>
            <p:ph type="body" idx="1"/>
          </p:nvPr>
        </p:nvSpPr>
        <p:spPr>
          <a:xfrm>
            <a:off x="838200" y="1780674"/>
            <a:ext cx="10515599" cy="390962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vi-VN" sz="2800" b="0" i="0" u="none" strike="noStrike" cap="none" dirty="0">
                <a:solidFill>
                  <a:srgbClr val="7F7F7F"/>
                </a:solidFill>
                <a:latin typeface="Arial"/>
                <a:cs typeface="Arial"/>
                <a:sym typeface="Calibri"/>
              </a:rPr>
              <a:t>Mỗi người tham gia trong chuỗi cung ứng cần tôn trọng quyền của nhà phát triển và các lựa chọn về giấy phép</a:t>
            </a:r>
          </a:p>
          <a:p>
            <a:pPr marL="228600" marR="0" lvl="0" indent="-228600" algn="l" rtl="0">
              <a:lnSpc>
                <a:spcPct val="90000"/>
              </a:lnSpc>
              <a:spcBef>
                <a:spcPts val="1000"/>
              </a:spcBef>
              <a:spcAft>
                <a:spcPts val="0"/>
              </a:spcAft>
              <a:buClr>
                <a:srgbClr val="7F7F7F"/>
              </a:buClr>
              <a:buSzPct val="100000"/>
              <a:buFont typeface="Arial"/>
              <a:buChar char="•"/>
            </a:pPr>
            <a:r>
              <a:rPr lang="vi-VN" sz="2800" b="0" i="0" u="none" strike="noStrike" cap="none" dirty="0">
                <a:solidFill>
                  <a:srgbClr val="7F7F7F"/>
                </a:solidFill>
                <a:latin typeface="Arial"/>
                <a:cs typeface="Arial"/>
                <a:sym typeface="Calibri"/>
              </a:rPr>
              <a:t>Công việc tuân thủ là cần thiết để đáp ứng các nghĩa vụ này, bao gồm:</a:t>
            </a:r>
          </a:p>
          <a:p>
            <a:pPr marL="685800" marR="0" lvl="1" indent="-228600" algn="l" rtl="0">
              <a:lnSpc>
                <a:spcPct val="90000"/>
              </a:lnSpc>
              <a:spcBef>
                <a:spcPts val="500"/>
              </a:spcBef>
              <a:spcAft>
                <a:spcPts val="0"/>
              </a:spcAft>
              <a:buClr>
                <a:srgbClr val="7F7F7F"/>
              </a:buClr>
              <a:buSzPct val="100000"/>
              <a:buFont typeface="Arial"/>
              <a:buChar char="•"/>
            </a:pPr>
            <a:r>
              <a:rPr lang="vi-VN" sz="2400" b="0" i="0" u="none" strike="noStrike" cap="none" dirty="0">
                <a:solidFill>
                  <a:srgbClr val="7F7F7F"/>
                </a:solidFill>
                <a:latin typeface="Arial"/>
                <a:cs typeface="Arial"/>
                <a:sym typeface="Calibri"/>
              </a:rPr>
              <a:t>Xác định, theo dõi và quản lý các thành phần nguồn mở đầu vào </a:t>
            </a:r>
          </a:p>
          <a:p>
            <a:pPr marL="685800" marR="0" lvl="1" indent="-228600" algn="l" rtl="0">
              <a:lnSpc>
                <a:spcPct val="90000"/>
              </a:lnSpc>
              <a:spcBef>
                <a:spcPts val="500"/>
              </a:spcBef>
              <a:spcAft>
                <a:spcPts val="0"/>
              </a:spcAft>
              <a:buClr>
                <a:srgbClr val="7F7F7F"/>
              </a:buClr>
              <a:buSzPct val="100000"/>
              <a:buFont typeface="Arial"/>
              <a:buChar char="•"/>
            </a:pPr>
            <a:r>
              <a:rPr lang="vi-VN" sz="2400" b="0" i="0" u="none" strike="noStrike" cap="none" dirty="0">
                <a:solidFill>
                  <a:srgbClr val="7F7F7F"/>
                </a:solidFill>
                <a:latin typeface="Arial"/>
                <a:cs typeface="Arial"/>
                <a:sym typeface="Calibri"/>
              </a:rPr>
              <a:t>Đánh giá và đáp ứng các nghĩa vụ giấy phép đối với các bản phân phối đầu ra</a:t>
            </a:r>
          </a:p>
          <a:p>
            <a:pPr indent="-228600"/>
            <a:r>
              <a:rPr lang="vi-VN" b="0" i="0" u="none" strike="noStrike" cap="none" dirty="0">
                <a:solidFill>
                  <a:srgbClr val="7F7F7F"/>
                </a:solidFill>
                <a:latin typeface="Arial"/>
                <a:cs typeface="Arial"/>
                <a:sym typeface="Calibri"/>
              </a:rPr>
              <a:t>Vấn đề = Trong chuỗi cung ứng, mỗi người tham gia phải tạo lại các quy trình về cơ bản giống hệt nhau để tuân thủ nguồn mở</a:t>
            </a:r>
          </a:p>
          <a:p>
            <a:pPr lvl="1" indent="-228600"/>
            <a:endParaRPr lang="vi-VN" b="0" i="0" u="none" strike="noStrike" cap="none" dirty="0">
              <a:solidFill>
                <a:srgbClr val="7F7F7F"/>
              </a:solidFill>
              <a:latin typeface="Arial"/>
              <a:ea typeface="Arial"/>
              <a:cs typeface="Arial"/>
              <a:sym typeface="Calibri"/>
            </a:endParaRPr>
          </a:p>
          <a:p>
            <a:pPr marL="228600" marR="0" lvl="0" indent="-228600" algn="l" rtl="0">
              <a:lnSpc>
                <a:spcPct val="90000"/>
              </a:lnSpc>
              <a:spcBef>
                <a:spcPts val="1000"/>
              </a:spcBef>
              <a:spcAft>
                <a:spcPts val="0"/>
              </a:spcAft>
              <a:buClr>
                <a:srgbClr val="7F7F7F"/>
              </a:buClr>
              <a:buSzPct val="100000"/>
              <a:buFont typeface="Arial"/>
              <a:buNone/>
            </a:pPr>
            <a:endParaRPr lang="vi-VN" sz="2800" b="0" i="0" u="none" strike="noStrike" cap="none" dirty="0">
              <a:solidFill>
                <a:srgbClr val="7F7F7F"/>
              </a:solidFill>
              <a:latin typeface="Arial"/>
              <a:ea typeface="Arial"/>
              <a:cs typeface="Arial"/>
              <a:sym typeface="Calibri"/>
            </a:endParaRPr>
          </a:p>
        </p:txBody>
      </p:sp>
      <p:sp>
        <p:nvSpPr>
          <p:cNvPr id="70" name="Shape 70"/>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4</a:t>
            </a:fld>
            <a:endParaRPr lang="vi-VN" sz="1200" b="0" i="0" u="none" strike="noStrike" cap="none">
              <a:solidFill>
                <a:srgbClr val="898989"/>
              </a:solidFill>
              <a:latin typeface="Arial"/>
              <a:ea typeface="Arial"/>
              <a:cs typeface="Arial"/>
              <a:sym typeface="Calibri"/>
            </a:endParaRPr>
          </a:p>
        </p:txBody>
      </p:sp>
      <p:sp>
        <p:nvSpPr>
          <p:cNvPr id="71" name="Shape 71"/>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vi-VN" sz="2400" b="1" i="0" u="none" strike="noStrike" cap="none">
                <a:solidFill>
                  <a:srgbClr val="F46500"/>
                </a:solidFill>
                <a:latin typeface="Arial"/>
                <a:cs typeface="Arial"/>
                <a:sym typeface="Lucida Sans"/>
              </a:rPr>
              <a:t>Nỗ lực Tuân thủ Gấp đôi trong Chuỗi Cung ứng</a:t>
            </a:r>
          </a:p>
        </p:txBody>
      </p:sp>
    </p:spTree>
    <p:extLst>
      <p:ext uri="{BB962C8B-B14F-4D97-AF65-F5344CB8AC3E}">
        <p14:creationId xmlns:p14="http://schemas.microsoft.com/office/powerpoint/2010/main" val="427299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vi-VN" sz="3600" b="0" i="0" u="none" strike="noStrike" cap="none" dirty="0">
                <a:solidFill>
                  <a:srgbClr val="00B4C2"/>
                </a:solidFill>
                <a:latin typeface="Arial"/>
                <a:cs typeface="Arial"/>
                <a:sym typeface="Calibri"/>
              </a:rPr>
              <a:t>Chuỗi Cung ứng </a:t>
            </a:r>
            <a:r>
              <a:rPr lang="vi-VN" sz="3600" dirty="0">
                <a:latin typeface="Arial"/>
                <a:cs typeface="Arial"/>
              </a:rPr>
              <a:t>ISO 5230</a:t>
            </a:r>
            <a:r>
              <a:rPr lang="vi-VN" sz="3600" b="0" i="0" u="none" strike="noStrike" cap="none" dirty="0">
                <a:solidFill>
                  <a:srgbClr val="00B4C2"/>
                </a:solidFill>
                <a:latin typeface="Arial"/>
                <a:cs typeface="Arial"/>
                <a:sym typeface="Calibri"/>
              </a:rPr>
              <a:t> OpenChain</a:t>
            </a:r>
          </a:p>
        </p:txBody>
      </p:sp>
      <p:sp>
        <p:nvSpPr>
          <p:cNvPr id="78" name="Shape 78"/>
          <p:cNvSpPr txBox="1">
            <a:spLocks noGrp="1"/>
          </p:cNvSpPr>
          <p:nvPr>
            <p:ph type="body" idx="1"/>
          </p:nvPr>
        </p:nvSpPr>
        <p:spPr>
          <a:xfrm>
            <a:off x="838200" y="1861249"/>
            <a:ext cx="10515599" cy="416848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vi-VN" sz="2800" b="0" i="0" u="none" strike="noStrike" cap="none" dirty="0">
                <a:solidFill>
                  <a:srgbClr val="7F7F7F"/>
                </a:solidFill>
                <a:latin typeface="Arial"/>
                <a:cs typeface="Arial"/>
                <a:sym typeface="Calibri"/>
              </a:rPr>
              <a:t>Trạng thái Mong muốn = Tôn trọng Rộng rãi Quyền của Nhà phát triển + Chi phí Giao dịch Thấp</a:t>
            </a:r>
          </a:p>
          <a:p>
            <a:pPr marL="228600" indent="-228600">
              <a:buSzPct val="100000"/>
            </a:pPr>
            <a:r>
              <a:rPr lang="vi-VN" sz="2800" b="0" i="0" u="none" strike="noStrike" cap="none" dirty="0">
                <a:solidFill>
                  <a:srgbClr val="7F7F7F"/>
                </a:solidFill>
                <a:latin typeface="Arial"/>
                <a:cs typeface="Arial"/>
                <a:sym typeface="Calibri"/>
              </a:rPr>
              <a:t>Để đạt được mục tiêu này, OpenChain cung cấp một tiêu chuẩn chung để xây dựng lòng tin trong chuỗi cung ứng</a:t>
            </a:r>
            <a:r>
              <a:rPr lang="vi-VN">
                <a:latin typeface="Arial"/>
                <a:cs typeface="Arial"/>
              </a:rPr>
              <a:t> </a:t>
            </a:r>
            <a:endParaRPr lang="vi-VN" sz="2800" b="0" i="0" u="none" strike="noStrike" cap="none" dirty="0">
              <a:solidFill>
                <a:srgbClr val="7F7F7F"/>
              </a:solidFill>
              <a:latin typeface="Arial"/>
              <a:ea typeface="Arial"/>
              <a:cs typeface="Arial"/>
            </a:endParaRPr>
          </a:p>
          <a:p>
            <a:pPr marL="685800" lvl="1" indent="-228600">
              <a:spcBef>
                <a:spcPts val="1000"/>
              </a:spcBef>
            </a:pPr>
            <a:r>
              <a:rPr lang="vi-VN" b="0" i="0" u="none" strike="noStrike" cap="none" dirty="0">
                <a:solidFill>
                  <a:srgbClr val="7F7F7F"/>
                </a:solidFill>
                <a:latin typeface="Arial"/>
                <a:cs typeface="Arial"/>
                <a:sym typeface="Calibri"/>
              </a:rPr>
              <a:t> Các quy trình cơ bản có quyền tự do để tối ưu hóa và tùy chỉnh</a:t>
            </a:r>
            <a:endParaRPr lang="vi-VN" b="0" i="0" u="none" strike="noStrike" cap="none" dirty="0">
              <a:solidFill>
                <a:srgbClr val="7F7F7F"/>
              </a:solidFill>
              <a:latin typeface="Arial"/>
              <a:ea typeface="Arial"/>
              <a:cs typeface="Arial"/>
            </a:endParaRPr>
          </a:p>
          <a:p>
            <a:pPr marL="685800" lvl="1" indent="-228600">
              <a:buSzPct val="100000"/>
            </a:pPr>
            <a:r>
              <a:rPr lang="vi-VN" sz="2400" b="0" i="0" u="none" strike="noStrike" cap="none" dirty="0">
                <a:solidFill>
                  <a:srgbClr val="7F7F7F"/>
                </a:solidFill>
                <a:latin typeface="Arial"/>
                <a:cs typeface="Arial"/>
                <a:sym typeface="Calibri"/>
              </a:rPr>
              <a:t>Công việc tuân thủ ở thượng tầng được duy trì, khả dụng và có thể tái sử dụng cho người nhận ở đầu ra</a:t>
            </a:r>
            <a:r>
              <a:rPr lang="vi-VN">
                <a:latin typeface="Arial"/>
                <a:cs typeface="Arial"/>
              </a:rPr>
              <a:t> </a:t>
            </a:r>
            <a:endParaRPr lang="vi-VN" sz="2400" b="0" i="0" u="none" strike="noStrike" cap="none" dirty="0">
              <a:solidFill>
                <a:srgbClr val="7F7F7F"/>
              </a:solidFill>
              <a:latin typeface="Arial"/>
              <a:ea typeface="Arial"/>
              <a:cs typeface="Arial"/>
            </a:endParaRPr>
          </a:p>
          <a:p>
            <a:pPr marL="685800" marR="0" lvl="1" indent="-228600" algn="l" rtl="0">
              <a:lnSpc>
                <a:spcPct val="90000"/>
              </a:lnSpc>
              <a:spcBef>
                <a:spcPts val="500"/>
              </a:spcBef>
              <a:spcAft>
                <a:spcPts val="0"/>
              </a:spcAft>
              <a:buClr>
                <a:srgbClr val="7F7F7F"/>
              </a:buClr>
              <a:buSzPct val="100000"/>
              <a:buFont typeface="Arial"/>
              <a:buChar char="•"/>
            </a:pPr>
            <a:r>
              <a:rPr lang="vi-VN" sz="2400" b="0" i="0" u="none" strike="noStrike" cap="none" dirty="0">
                <a:solidFill>
                  <a:srgbClr val="7F7F7F"/>
                </a:solidFill>
                <a:latin typeface="Arial"/>
                <a:cs typeface="Arial"/>
                <a:sym typeface="Calibri"/>
              </a:rPr>
              <a:t>Những người nhận ở hạ tầng bắt đầu công việc tuân thủ ở điểm khởi đầu với nỗ lực thấp hơn</a:t>
            </a:r>
            <a:endParaRPr lang="vi-VN" sz="2400" b="0" i="0" u="none" strike="noStrike" cap="none" dirty="0">
              <a:solidFill>
                <a:srgbClr val="7F7F7F"/>
              </a:solidFill>
              <a:latin typeface="Arial"/>
              <a:ea typeface="Arial"/>
              <a:cs typeface="Arial"/>
            </a:endParaRPr>
          </a:p>
          <a:p>
            <a:pPr marL="685800" marR="0" lvl="1" indent="-228600" algn="l" rtl="0">
              <a:lnSpc>
                <a:spcPct val="90000"/>
              </a:lnSpc>
              <a:spcBef>
                <a:spcPts val="500"/>
              </a:spcBef>
              <a:spcAft>
                <a:spcPts val="0"/>
              </a:spcAft>
              <a:buClr>
                <a:srgbClr val="7F7F7F"/>
              </a:buClr>
              <a:buSzPct val="100000"/>
              <a:buFont typeface="Arial"/>
              <a:buNone/>
            </a:pPr>
            <a:endParaRPr lang="vi-VN" sz="2400" b="0" i="0" u="none" strike="noStrike" cap="none" dirty="0">
              <a:solidFill>
                <a:srgbClr val="7F7F7F"/>
              </a:solidFill>
              <a:latin typeface="Arial"/>
              <a:ea typeface="Arial"/>
              <a:cs typeface="Arial"/>
              <a:sym typeface="Calibri"/>
            </a:endParaRPr>
          </a:p>
        </p:txBody>
      </p:sp>
      <p:sp>
        <p:nvSpPr>
          <p:cNvPr id="81" name="Shape 81"/>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5</a:t>
            </a:fld>
            <a:endParaRPr lang="vi-VN" sz="1200" b="0" i="0" u="none" strike="noStrike" cap="none">
              <a:solidFill>
                <a:srgbClr val="898989"/>
              </a:solidFill>
              <a:latin typeface="Arial"/>
              <a:ea typeface="Arial"/>
              <a:cs typeface="Arial"/>
              <a:sym typeface="Calibri"/>
            </a:endParaRPr>
          </a:p>
        </p:txBody>
      </p:sp>
      <p:sp>
        <p:nvSpPr>
          <p:cNvPr id="82" name="Shape 82"/>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vi-VN" sz="2400" b="1" i="0" u="none" strike="noStrike" cap="none">
                <a:solidFill>
                  <a:srgbClr val="F46500"/>
                </a:solidFill>
                <a:latin typeface="Arial"/>
                <a:cs typeface="Arial"/>
                <a:sym typeface="Lucida Sans"/>
              </a:rPr>
              <a:t>Các điểm Mâu thuẫn đã Được Giải quyết</a:t>
            </a:r>
          </a:p>
        </p:txBody>
      </p:sp>
    </p:spTree>
    <p:extLst>
      <p:ext uri="{BB962C8B-B14F-4D97-AF65-F5344CB8AC3E}">
        <p14:creationId xmlns:p14="http://schemas.microsoft.com/office/powerpoint/2010/main" val="366461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vi-VN" sz="3600" dirty="0">
                <a:latin typeface="Arial"/>
                <a:cs typeface="Arial"/>
              </a:rPr>
              <a:t>Lộ trình tới sự tuân thủ</a:t>
            </a:r>
            <a:endParaRPr lang="vi-VN" sz="3600" b="0" i="0" u="none" strike="noStrike" cap="none" dirty="0">
              <a:solidFill>
                <a:srgbClr val="00B4C2"/>
              </a:solidFill>
              <a:latin typeface="Arial"/>
              <a:ea typeface="Arial"/>
              <a:cs typeface="Arial"/>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514350" lvl="0" indent="-514350">
              <a:spcBef>
                <a:spcPts val="0"/>
              </a:spcBef>
              <a:buFont typeface="+mj-lt"/>
              <a:buAutoNum type="arabicParenR"/>
            </a:pPr>
            <a:endParaRPr lang="vi-VN" dirty="0"/>
          </a:p>
          <a:p>
            <a:pPr marL="514350" lvl="0" indent="-514350">
              <a:spcBef>
                <a:spcPts val="0"/>
              </a:spcBef>
              <a:buFont typeface="+mj-lt"/>
              <a:buAutoNum type="arabicParenR"/>
            </a:pPr>
            <a:r>
              <a:rPr lang="vi-VN">
                <a:latin typeface="Arial"/>
                <a:cs typeface="Arial"/>
              </a:rPr>
              <a:t>Xem lại Tiêu chuẩn ISO 5230 của OpenChain</a:t>
            </a:r>
          </a:p>
          <a:p>
            <a:pPr marL="514350" lvl="0" indent="-514350">
              <a:spcBef>
                <a:spcPts val="0"/>
              </a:spcBef>
              <a:buFont typeface="+mj-lt"/>
              <a:buAutoNum type="arabicParenR"/>
            </a:pPr>
            <a:endParaRPr lang="vi-VN" u="sng" dirty="0">
              <a:solidFill>
                <a:schemeClr val="hlink"/>
              </a:solidFill>
              <a:highlight>
                <a:srgbClr val="FFFF00"/>
              </a:highlight>
            </a:endParaRPr>
          </a:p>
          <a:p>
            <a:pPr marL="514350" lvl="0" indent="-514350">
              <a:buFont typeface="+mj-lt"/>
              <a:buAutoNum type="arabicParenR"/>
            </a:pPr>
            <a:r>
              <a:rPr lang="vi-VN">
                <a:latin typeface="Arial"/>
                <a:cs typeface="Arial"/>
              </a:rPr>
              <a:t>Thực hiện và lập hồ sơ các quy trình để đáp ứng các yêu cầu của Tiêu chuẩn</a:t>
            </a:r>
          </a:p>
          <a:p>
            <a:pPr marL="514350" lvl="0" indent="-514350">
              <a:buFont typeface="+mj-lt"/>
              <a:buAutoNum type="arabicParenR"/>
            </a:pPr>
            <a:endParaRPr lang="vi-VN" dirty="0"/>
          </a:p>
          <a:p>
            <a:pPr marL="514350" lvl="0" indent="-514350">
              <a:buFont typeface="+mj-lt"/>
              <a:buAutoNum type="arabicParenR"/>
            </a:pPr>
            <a:r>
              <a:rPr lang="vi-VN">
                <a:latin typeface="Arial"/>
                <a:cs typeface="Arial"/>
              </a:rPr>
              <a:t>Chứng nhận Sự tuân thủ với Tiêu chuẩn OpenChain</a:t>
            </a:r>
          </a:p>
          <a:p>
            <a:pPr marL="514350" lvl="0" indent="-514350">
              <a:buFont typeface="Calibri"/>
              <a:buAutoNum type="arabicParenR"/>
            </a:pPr>
            <a:endParaRPr lang="vi-VN" dirty="0"/>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6</a:t>
            </a:fld>
            <a:endParaRPr lang="vi-VN" sz="1200" b="0" i="0" u="none" strike="noStrike" cap="none">
              <a:solidFill>
                <a:srgbClr val="898989"/>
              </a:solidFill>
              <a:latin typeface="Arial"/>
              <a:ea typeface="Arial"/>
              <a:cs typeface="Arial"/>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vi-VN" sz="2400" b="1" i="0" u="none" strike="noStrike" cap="none" dirty="0">
                <a:solidFill>
                  <a:srgbClr val="F46500"/>
                </a:solidFill>
                <a:latin typeface="Arial"/>
                <a:cs typeface="Arial"/>
                <a:sym typeface="Lucida Sans"/>
              </a:rPr>
              <a:t>Cách Áp dụng</a:t>
            </a:r>
            <a:r>
              <a:rPr lang="vi-VN" sz="2400" b="0" i="0" u="none" strike="noStrike" cap="none" dirty="0">
                <a:solidFill>
                  <a:srgbClr val="F46500"/>
                </a:solidFill>
                <a:latin typeface="Arial"/>
                <a:cs typeface="Arial"/>
                <a:sym typeface="Lucida Sans"/>
              </a:rPr>
              <a:t> </a:t>
            </a:r>
            <a:r>
              <a:rPr lang="vi-VN" sz="2400" b="1" dirty="0">
                <a:solidFill>
                  <a:srgbClr val="F46500"/>
                </a:solidFill>
                <a:latin typeface="Arial"/>
                <a:cs typeface="Arial"/>
                <a:sym typeface="Lucida Sans"/>
              </a:rPr>
              <a:t>OpenChain ISO 5230 trong Tổ chức của bạn</a:t>
            </a:r>
            <a:endParaRPr lang="vi-VN" sz="2400" b="0" i="0" u="none" strike="noStrike" cap="none" dirty="0">
              <a:solidFill>
                <a:srgbClr val="F46500"/>
              </a:solidFill>
              <a:latin typeface="Arial"/>
              <a:ea typeface="Arial"/>
              <a:cs typeface="Arial"/>
              <a:sym typeface="Lucida Sans"/>
            </a:endParaRPr>
          </a:p>
        </p:txBody>
      </p:sp>
    </p:spTree>
    <p:extLst>
      <p:ext uri="{BB962C8B-B14F-4D97-AF65-F5344CB8AC3E}">
        <p14:creationId xmlns:p14="http://schemas.microsoft.com/office/powerpoint/2010/main" val="278018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vi-VN" sz="3600" b="0" i="0" u="none" strike="noStrike" cap="none" dirty="0">
                <a:solidFill>
                  <a:srgbClr val="00B4C2"/>
                </a:solidFill>
                <a:latin typeface="Arial"/>
                <a:cs typeface="Arial"/>
                <a:sym typeface="Calibri"/>
              </a:rPr>
              <a:t>Yêu cầu của </a:t>
            </a:r>
            <a:r>
              <a:rPr lang="vi-VN">
                <a:latin typeface="Arial"/>
                <a:cs typeface="Arial"/>
              </a:rPr>
              <a:t>OpenChain </a:t>
            </a:r>
            <a:r>
              <a:rPr lang="vi-VN" sz="3600" dirty="0">
                <a:latin typeface="Arial"/>
                <a:cs typeface="Arial"/>
              </a:rPr>
              <a:t>ISO 5230</a:t>
            </a:r>
            <a:endParaRPr lang="vi-VN" sz="3600" b="0" i="0" u="none" strike="noStrike" cap="none" dirty="0">
              <a:solidFill>
                <a:srgbClr val="00B4C2"/>
              </a:solidFill>
              <a:latin typeface="Arial"/>
              <a:ea typeface="Arial"/>
              <a:cs typeface="Arial"/>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vi-VN" sz="2800" b="0" i="0" u="none" strike="noStrike" cap="none" dirty="0">
                <a:solidFill>
                  <a:srgbClr val="7F7F7F"/>
                </a:solidFill>
                <a:latin typeface="Arial"/>
                <a:cs typeface="Arial"/>
                <a:sym typeface="Calibri"/>
              </a:rPr>
              <a:t>Một chương trình tuân thủ có các yếu tố nhất định:</a:t>
            </a:r>
          </a:p>
          <a:p>
            <a:pPr lvl="1" indent="-228600">
              <a:spcBef>
                <a:spcPts val="0"/>
              </a:spcBef>
            </a:pPr>
            <a:r>
              <a:rPr lang="vi-VN" b="0" i="0" u="none" strike="noStrike" cap="none" dirty="0">
                <a:solidFill>
                  <a:srgbClr val="7F7F7F"/>
                </a:solidFill>
                <a:latin typeface="Arial"/>
                <a:cs typeface="Arial"/>
                <a:sym typeface="Calibri"/>
              </a:rPr>
              <a:t>Vai trò chương trình và nhân sự</a:t>
            </a:r>
          </a:p>
          <a:p>
            <a:pPr lvl="1" indent="-228600"/>
            <a:r>
              <a:rPr lang="vi-VN">
                <a:latin typeface="Arial"/>
                <a:cs typeface="Arial"/>
              </a:rPr>
              <a:t>Các chính sách điều chỉnh việc sử dụng nguồn mở</a:t>
            </a:r>
          </a:p>
          <a:p>
            <a:pPr lvl="1" indent="-228600"/>
            <a:r>
              <a:rPr lang="vi-VN">
                <a:latin typeface="Arial"/>
                <a:cs typeface="Arial"/>
              </a:rPr>
              <a:t>Địa chỉ liên hệ để giải quyết các thắc mắc công khai</a:t>
            </a:r>
          </a:p>
          <a:p>
            <a:pPr indent="-228600">
              <a:spcBef>
                <a:spcPts val="500"/>
              </a:spcBef>
            </a:pPr>
            <a:r>
              <a:rPr lang="vi-VN">
                <a:latin typeface="Arial"/>
                <a:cs typeface="Arial"/>
              </a:rPr>
              <a:t>Các quy trình tuân thủ được lập thành văn bản:</a:t>
            </a:r>
          </a:p>
          <a:p>
            <a:pPr lvl="1" indent="-228600"/>
            <a:r>
              <a:rPr lang="vi-VN" b="0" i="0" u="none" strike="noStrike" cap="none" dirty="0">
                <a:solidFill>
                  <a:srgbClr val="7F7F7F"/>
                </a:solidFill>
                <a:latin typeface="Arial"/>
                <a:cs typeface="Arial"/>
                <a:sym typeface="Calibri"/>
              </a:rPr>
              <a:t>Theo dõi và quản lý các thành phần nguồn mở</a:t>
            </a:r>
          </a:p>
          <a:p>
            <a:pPr lvl="1" indent="-228600"/>
            <a:r>
              <a:rPr lang="vi-VN" b="0" i="0" u="none" strike="noStrike" cap="none" dirty="0">
                <a:solidFill>
                  <a:srgbClr val="7F7F7F"/>
                </a:solidFill>
                <a:latin typeface="Arial"/>
                <a:cs typeface="Arial"/>
                <a:sym typeface="Calibri"/>
              </a:rPr>
              <a:t>Đáp ứng các nghĩa vụ cấp phép nguồn mở chung</a:t>
            </a:r>
          </a:p>
          <a:p>
            <a:pPr indent="-228600">
              <a:spcBef>
                <a:spcPts val="500"/>
              </a:spcBef>
            </a:pPr>
            <a:r>
              <a:rPr lang="vi-VN">
                <a:latin typeface="Arial"/>
                <a:cs typeface="Arial"/>
              </a:rPr>
              <a:t>Giám sát chương trình tuân thủ:</a:t>
            </a:r>
          </a:p>
          <a:p>
            <a:pPr lvl="1" indent="-228600"/>
            <a:r>
              <a:rPr lang="vi-VN">
                <a:latin typeface="Arial"/>
                <a:cs typeface="Arial"/>
              </a:rPr>
              <a:t>Quản lý bởi cơ quan ra quyết định có thẩm quyền và chuyên môn</a:t>
            </a:r>
            <a:endParaRPr lang="vi-VN" b="0" i="0" u="none" strike="noStrike" cap="none" dirty="0">
              <a:solidFill>
                <a:srgbClr val="7F7F7F"/>
              </a:solidFill>
              <a:latin typeface="Arial"/>
              <a:ea typeface="Arial"/>
              <a:cs typeface="Arial"/>
              <a:sym typeface="Calibri"/>
            </a:endParaRP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7</a:t>
            </a:fld>
            <a:endParaRPr lang="vi-VN" sz="1200" b="0" i="0" u="none" strike="noStrike" cap="none" dirty="0">
              <a:solidFill>
                <a:srgbClr val="898989"/>
              </a:solidFill>
              <a:latin typeface="Arial"/>
              <a:ea typeface="Arial"/>
              <a:cs typeface="Arial"/>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vi-VN" sz="2400" b="1" i="0" u="none" strike="noStrike" cap="none" dirty="0">
                <a:solidFill>
                  <a:srgbClr val="F46500"/>
                </a:solidFill>
                <a:latin typeface="Arial"/>
                <a:cs typeface="Arial"/>
                <a:sym typeface="Lucida Sans"/>
              </a:rPr>
              <a:t>Yêu cầu Cơ bản đối với Quản trị Phần mềm Nguồn Mở</a:t>
            </a:r>
          </a:p>
        </p:txBody>
      </p:sp>
    </p:spTree>
    <p:extLst>
      <p:ext uri="{BB962C8B-B14F-4D97-AF65-F5344CB8AC3E}">
        <p14:creationId xmlns:p14="http://schemas.microsoft.com/office/powerpoint/2010/main" val="414848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vi-VN" sz="3600" dirty="0">
                <a:latin typeface="Arial"/>
                <a:cs typeface="Arial"/>
              </a:rPr>
              <a:t>Tài liệu Tham khảo OpenChain </a:t>
            </a:r>
            <a:endParaRPr lang="vi-VN" sz="3600" b="0" i="0" u="none" strike="noStrike" cap="none" dirty="0">
              <a:solidFill>
                <a:srgbClr val="00B4C2"/>
              </a:solidFill>
              <a:latin typeface="Arial"/>
              <a:ea typeface="Arial"/>
              <a:cs typeface="Arial"/>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lvl="0" indent="-228600">
              <a:spcBef>
                <a:spcPts val="0"/>
              </a:spcBef>
            </a:pPr>
            <a:r>
              <a:rPr lang="vi-VN">
                <a:latin typeface="Arial"/>
                <a:cs typeface="Arial"/>
              </a:rPr>
              <a:t>Các nguồn để giúp tạo ra các quy trình tuân thủ và các nguồn lực đào tạo, bao gồm:</a:t>
            </a:r>
          </a:p>
          <a:p>
            <a:pPr lvl="1" indent="-228600"/>
            <a:r>
              <a:rPr lang="vi-VN">
                <a:latin typeface="Arial"/>
                <a:cs typeface="Arial"/>
              </a:rPr>
              <a:t>Mẫu chính sách nguồn mở</a:t>
            </a:r>
          </a:p>
          <a:p>
            <a:pPr lvl="1" indent="-228600"/>
            <a:r>
              <a:rPr lang="vi-VN">
                <a:latin typeface="Arial"/>
                <a:cs typeface="Arial"/>
              </a:rPr>
              <a:t>Các slide tham khảo cho một chương trình đào tạo đầy đủ</a:t>
            </a:r>
          </a:p>
          <a:p>
            <a:pPr lvl="1" indent="-228600"/>
            <a:r>
              <a:rPr lang="vi-VN">
                <a:latin typeface="Arial"/>
                <a:cs typeface="Arial"/>
              </a:rPr>
              <a:t>Hướng dẫn, nguyên tắc chung và nghiên cứu điển hình</a:t>
            </a:r>
          </a:p>
          <a:p>
            <a:pPr lvl="1" indent="-228600"/>
            <a:r>
              <a:rPr lang="vi-VN">
                <a:latin typeface="Arial"/>
                <a:cs typeface="Arial"/>
              </a:rPr>
              <a:t>Đa dạng các ý kiến của cộng đồng</a:t>
            </a:r>
          </a:p>
          <a:p>
            <a:pPr indent="-228600"/>
            <a:r>
              <a:rPr lang="vi-VN">
                <a:latin typeface="Arial"/>
                <a:cs typeface="Arial"/>
              </a:rPr>
              <a:t>Nguồn chính thức được cấp phép dưới dạng CC-0 để cho phép sử dụng lại, phối hợp lại và chia sẻ miễn phí cho bất kỳ mục đích nào</a:t>
            </a: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8</a:t>
            </a:fld>
            <a:endParaRPr lang="vi-VN" sz="1200" b="0" i="0" u="none" strike="noStrike" cap="none">
              <a:solidFill>
                <a:srgbClr val="898989"/>
              </a:solidFill>
              <a:latin typeface="Arial"/>
              <a:ea typeface="Arial"/>
              <a:cs typeface="Arial"/>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vi-VN" sz="2400" b="1" dirty="0">
                <a:solidFill>
                  <a:srgbClr val="F46500"/>
                </a:solidFill>
                <a:latin typeface="Arial"/>
                <a:cs typeface="Arial"/>
                <a:sym typeface="Lucida Sans"/>
              </a:rPr>
              <a:t>Nguồn Tuân thủ Chính thức và Cộng đồng</a:t>
            </a:r>
            <a:endParaRPr lang="vi-VN" sz="2400" b="0" i="0" u="none" strike="noStrike" cap="none" dirty="0">
              <a:solidFill>
                <a:srgbClr val="F46500"/>
              </a:solidFill>
              <a:latin typeface="Arial"/>
              <a:ea typeface="Arial"/>
              <a:cs typeface="Arial"/>
              <a:sym typeface="Lucida Sans"/>
            </a:endParaRPr>
          </a:p>
        </p:txBody>
      </p:sp>
    </p:spTree>
    <p:extLst>
      <p:ext uri="{BB962C8B-B14F-4D97-AF65-F5344CB8AC3E}">
        <p14:creationId xmlns:p14="http://schemas.microsoft.com/office/powerpoint/2010/main" val="35279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vi-VN" sz="3600" dirty="0">
                <a:latin typeface="Arial"/>
                <a:cs typeface="Arial"/>
              </a:rPr>
              <a:t>Cộng đồng OpenChain</a:t>
            </a:r>
            <a:endParaRPr lang="vi-VN" sz="3600" b="0" i="0" u="none" strike="noStrike" cap="none" dirty="0">
              <a:solidFill>
                <a:srgbClr val="00B4C2"/>
              </a:solidFill>
              <a:latin typeface="Arial"/>
              <a:ea typeface="Arial"/>
              <a:cs typeface="Arial"/>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vi-VN">
                <a:latin typeface="Arial"/>
                <a:cs typeface="Arial"/>
              </a:rPr>
              <a:t>Các Cuộc họp và Hội thảo trên web Hai tuần Một lần trên Toàn cầu</a:t>
            </a:r>
            <a:endParaRPr lang="vi-VN" b="0" i="0" u="none" strike="noStrike" cap="none" dirty="0">
              <a:solidFill>
                <a:srgbClr val="7F7F7F"/>
              </a:solidFill>
              <a:latin typeface="Arial"/>
              <a:ea typeface="Arial"/>
              <a:cs typeface="Arial"/>
              <a:sym typeface="Calibri"/>
            </a:endParaRPr>
          </a:p>
          <a:p>
            <a:pPr marL="228600" marR="0" lvl="0" indent="-228600" algn="l" rtl="0">
              <a:lnSpc>
                <a:spcPct val="90000"/>
              </a:lnSpc>
              <a:spcBef>
                <a:spcPts val="0"/>
              </a:spcBef>
              <a:spcAft>
                <a:spcPts val="0"/>
              </a:spcAft>
              <a:buClr>
                <a:srgbClr val="7F7F7F"/>
              </a:buClr>
              <a:buSzPct val="100000"/>
              <a:buFont typeface="Arial"/>
              <a:buChar char="•"/>
            </a:pPr>
            <a:r>
              <a:rPr lang="vi-VN">
                <a:latin typeface="Arial"/>
                <a:cs typeface="Arial"/>
              </a:rPr>
              <a:t>Nhóm Làm việc Hỗ trợ và Tập trung</a:t>
            </a:r>
          </a:p>
          <a:p>
            <a:pPr lvl="1" indent="-228600">
              <a:spcBef>
                <a:spcPts val="0"/>
              </a:spcBef>
            </a:pPr>
            <a:r>
              <a:rPr lang="vi-VN">
                <a:latin typeface="Arial"/>
                <a:cs typeface="Arial"/>
              </a:rPr>
              <a:t>Các nhóm làm việc theo khu vực cụ thể cho Trung Quốc, Đức, Ấn Độ, Nhật Bản, Hàn Quốc, Đài Loan, Anh và Mỹ.</a:t>
            </a:r>
          </a:p>
          <a:p>
            <a:pPr lvl="1" indent="-228600">
              <a:spcBef>
                <a:spcPts val="0"/>
              </a:spcBef>
            </a:pPr>
            <a:r>
              <a:rPr lang="vi-VN">
                <a:latin typeface="Arial"/>
                <a:cs typeface="Arial"/>
              </a:rPr>
              <a:t>Nhóm Làm việc Tự động hóa</a:t>
            </a:r>
          </a:p>
          <a:p>
            <a:pPr lvl="1" indent="-228600">
              <a:spcBef>
                <a:spcPts val="0"/>
              </a:spcBef>
            </a:pPr>
            <a:r>
              <a:rPr lang="vi-VN">
                <a:latin typeface="Arial"/>
                <a:cs typeface="Arial"/>
              </a:rPr>
              <a:t>Nhóm Làm việc về Dụng cụ Tham khảo</a:t>
            </a:r>
          </a:p>
          <a:p>
            <a:pPr lvl="1" indent="-228600">
              <a:spcBef>
                <a:spcPts val="0"/>
              </a:spcBef>
            </a:pPr>
            <a:r>
              <a:rPr lang="vi-VN">
                <a:latin typeface="Arial"/>
                <a:cs typeface="Arial"/>
              </a:rPr>
              <a:t>Nhóm Làm việc Giáo dục</a:t>
            </a:r>
          </a:p>
          <a:p>
            <a:pPr marL="685800" lvl="1" indent="0">
              <a:spcBef>
                <a:spcPts val="0"/>
              </a:spcBef>
              <a:buNone/>
            </a:pPr>
            <a:endParaRPr lang="vi-VN" dirty="0"/>
          </a:p>
          <a:p>
            <a:pPr indent="-228600">
              <a:spcBef>
                <a:spcPts val="0"/>
              </a:spcBef>
            </a:pPr>
            <a:r>
              <a:rPr lang="vi-VN">
                <a:latin typeface="Arial"/>
                <a:cs typeface="Arial"/>
              </a:rPr>
              <a:t>Các sự kiện cộng đồng dành cho tất cả mọi người - những người mới tham gia luôn được chào đón</a:t>
            </a:r>
          </a:p>
          <a:p>
            <a:pPr marL="228600" marR="0" lvl="0" indent="-228600" algn="l" rtl="0">
              <a:lnSpc>
                <a:spcPct val="90000"/>
              </a:lnSpc>
              <a:spcBef>
                <a:spcPts val="0"/>
              </a:spcBef>
              <a:spcAft>
                <a:spcPts val="0"/>
              </a:spcAft>
              <a:buClr>
                <a:srgbClr val="7F7F7F"/>
              </a:buClr>
              <a:buSzPct val="100000"/>
              <a:buFont typeface="Arial"/>
              <a:buChar char="•"/>
            </a:pPr>
            <a:endParaRPr lang="vi-VN" dirty="0"/>
          </a:p>
          <a:p>
            <a:pPr indent="-228600">
              <a:spcBef>
                <a:spcPts val="0"/>
              </a:spcBef>
            </a:pPr>
            <a:endParaRPr lang="vi-VN" b="0" i="0" u="none" strike="noStrike" cap="none" dirty="0">
              <a:solidFill>
                <a:srgbClr val="7F7F7F"/>
              </a:solidFill>
              <a:latin typeface="Arial"/>
              <a:ea typeface="Arial"/>
              <a:cs typeface="Arial"/>
              <a:sym typeface="Calibri"/>
            </a:endParaRP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9</a:t>
            </a:fld>
            <a:endParaRPr lang="vi-VN" sz="1200" b="0" i="0" u="none" strike="noStrike" cap="none">
              <a:solidFill>
                <a:srgbClr val="898989"/>
              </a:solidFill>
              <a:latin typeface="Arial"/>
              <a:ea typeface="Arial"/>
              <a:cs typeface="Arial"/>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vi-VN" sz="2400" b="1" dirty="0">
                <a:solidFill>
                  <a:srgbClr val="F46500"/>
                </a:solidFill>
                <a:latin typeface="Arial"/>
                <a:cs typeface="Arial"/>
                <a:sym typeface="Lucida Sans"/>
              </a:rPr>
              <a:t>Một Cộng đồng Sôi động Hỗ trợ Các Nỗ lực Tuân thủ</a:t>
            </a:r>
            <a:endParaRPr lang="vi-VN" sz="2400" b="0" i="0" u="none" strike="noStrike" cap="none" dirty="0">
              <a:solidFill>
                <a:srgbClr val="F46500"/>
              </a:solidFill>
              <a:latin typeface="Arial"/>
              <a:ea typeface="Arial"/>
              <a:cs typeface="Arial"/>
              <a:sym typeface="Lucida Sans"/>
            </a:endParaRPr>
          </a:p>
        </p:txBody>
      </p:sp>
    </p:spTree>
    <p:extLst>
      <p:ext uri="{BB962C8B-B14F-4D97-AF65-F5344CB8AC3E}">
        <p14:creationId xmlns:p14="http://schemas.microsoft.com/office/powerpoint/2010/main" val="301267470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3063</TotalTime>
  <Words>1232</Words>
  <Application>Microsoft Macintosh PowerPoint</Application>
  <PresentationFormat>Widescreen</PresentationFormat>
  <Paragraphs>104</Paragraphs>
  <Slides>12</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Calibri</vt:lpstr>
      <vt:lpstr>Office Theme</vt:lpstr>
      <vt:lpstr>Office Theme</vt:lpstr>
      <vt:lpstr>Tuân thủ Giấy phép Nguồn Mở ISO/IEC 5230</vt:lpstr>
      <vt:lpstr>OpenChain ISO 5230 xác định các yêu cầu chính của chương trình tuân thủ chất lượng nguồn mở. Dự án OpenChain phát triển tiêu chuẩn này.  Tầm nhìn của chúng tôi là một chuỗi cung ứng cung cấp nguồn mở với thông tin tuân thủ đáng tin cậy và nhất quán.  Chúng tôi có nhiệm vụ thiết lập các yêu cầu để đạt được sự quản lý hiệu quả nguồn mở cho những người tham gia chuỗi cung ứng phần mềm</vt:lpstr>
      <vt:lpstr>PowerPoint Presentation</vt:lpstr>
      <vt:lpstr> Chuỗi Cung ứng Phần mềm Ngày nay</vt:lpstr>
      <vt:lpstr>Chuỗi Cung ứng ISO 5230 OpenChain</vt:lpstr>
      <vt:lpstr>Lộ trình tới sự tuân thủ</vt:lpstr>
      <vt:lpstr>Yêu cầu của OpenChain ISO 5230</vt:lpstr>
      <vt:lpstr>Tài liệu Tham khảo OpenChain </vt:lpstr>
      <vt:lpstr>Cộng đồng OpenChain</vt:lpstr>
      <vt:lpstr>Tùy chọn Tuân thủ OpenChain ISO 5230</vt:lpstr>
      <vt:lpstr>Bắt đầu</vt:lpstr>
      <vt:lpstr>Bắt đầu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Coughlan Shane</dc:creator>
  <cp:lastModifiedBy>Helary Jean-Christophe</cp:lastModifiedBy>
  <cp:revision>145</cp:revision>
  <dcterms:created xsi:type="dcterms:W3CDTF">2019-04-09T08:37:53Z</dcterms:created>
  <dcterms:modified xsi:type="dcterms:W3CDTF">2021-05-18T12:34:29Z</dcterms:modified>
</cp:coreProperties>
</file>