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4" r:id="rId2"/>
  </p:sldMasterIdLst>
  <p:notesMasterIdLst>
    <p:notesMasterId r:id="rId15"/>
  </p:notesMasterIdLst>
  <p:sldIdLst>
    <p:sldId id="436" r:id="rId3"/>
    <p:sldId id="426" r:id="rId4"/>
    <p:sldId id="276" r:id="rId5"/>
    <p:sldId id="257" r:id="rId6"/>
    <p:sldId id="258" r:id="rId7"/>
    <p:sldId id="269" r:id="rId8"/>
    <p:sldId id="270" r:id="rId9"/>
    <p:sldId id="271" r:id="rId10"/>
    <p:sldId id="273" r:id="rId11"/>
    <p:sldId id="274" r:id="rId12"/>
    <p:sldId id="419" r:id="rId13"/>
    <p:sldId id="429" r:id="rId14"/>
  </p:sldIdLst>
  <p:sldSz cx="12192000" cy="68580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ne Coughlan" initials="SMC" lastIdx="8" clrIdx="0">
    <p:extLst>
      <p:ext uri="{19B8F6BF-5375-455C-9EA6-DF929625EA0E}">
        <p15:presenceInfo xmlns:p15="http://schemas.microsoft.com/office/powerpoint/2012/main" userId="Shane Coughlan" providerId="None"/>
      </p:ext>
    </p:extLst>
  </p:cmAuthor>
  <p:cmAuthor id="2" name="Guest User" initials="GU"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4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7D7DB-3AB6-A04E-AC4E-DA74EE0BCADC}" v="6" dt="2021-04-08T10:21:21.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79"/>
    <p:restoredTop sz="78981" autoAdjust="0"/>
  </p:normalViewPr>
  <p:slideViewPr>
    <p:cSldViewPr snapToGrid="0">
      <p:cViewPr varScale="1">
        <p:scale>
          <a:sx n="94" d="100"/>
          <a:sy n="94" d="100"/>
        </p:scale>
        <p:origin x="162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8" cy="464819"/>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1" y="0"/>
            <a:ext cx="2982118" cy="464819"/>
          </a:xfrm>
          <a:prstGeom prst="rect">
            <a:avLst/>
          </a:prstGeom>
          <a:noFill/>
          <a:ln>
            <a:noFill/>
          </a:ln>
        </p:spPr>
        <p:txBody>
          <a:bodyPr spcFirstLastPara="1" wrap="square" lIns="91425" tIns="91425" rIns="91425" bIns="91425" anchor="t" anchorCtr="0"/>
          <a:lstStyle>
            <a:lvl1pPr marR="0" lvl="0" algn="r"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42900" y="696912"/>
            <a:ext cx="6196012"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lstStyle>
            <a:lvl1pPr marL="457200" marR="0" lvl="0"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1pPr>
            <a:lvl2pPr marL="914400" marR="0" lvl="1"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2pPr>
            <a:lvl3pPr marL="1371600" marR="0" lvl="2"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3pPr>
            <a:lvl4pPr marL="1828800" marR="0" lvl="3"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4pPr>
            <a:lvl5pPr marL="2286000" marR="0" lvl="4" indent="-304800" algn="l" rtl="0">
              <a:lnSpc>
                <a:spcPct val="100000"/>
              </a:lnSpc>
              <a:spcBef>
                <a:spcPts val="36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5pPr>
            <a:lvl6pPr marL="2743200" marR="0" lvl="5"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6pPr>
            <a:lvl7pPr marL="3200400" marR="0" lvl="6"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7pPr>
            <a:lvl8pPr marL="3657600" marR="0" lvl="7"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8pPr>
            <a:lvl9pPr marL="4114800" marR="0" lvl="8" indent="-304800" algn="l" rtl="0">
              <a:lnSpc>
                <a:spcPct val="100000"/>
              </a:lnSpc>
              <a:spcBef>
                <a:spcPts val="0"/>
              </a:spcBef>
              <a:spcAft>
                <a:spcPts val="0"/>
              </a:spcAft>
              <a:buClr>
                <a:schemeClr val="dk1"/>
              </a:buClr>
              <a:buSzPts val="12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8" cy="464819"/>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chemeClr val="dk1"/>
              </a:buClr>
              <a:buSzPts val="12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1" y="8829967"/>
            <a:ext cx="2982118" cy="464819"/>
          </a:xfrm>
          <a:prstGeom prst="rect">
            <a:avLst/>
          </a:prstGeom>
          <a:noFill/>
          <a:ln>
            <a:noFill/>
          </a:ln>
        </p:spPr>
        <p:txBody>
          <a:bodyPr spcFirstLastPara="1" wrap="square" lIns="92425" tIns="46200" rIns="92425" bIns="46200"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58153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a:solidFill>
                  <a:schemeClr val="dk1"/>
                </a:solidFill>
                <a:latin typeface="Calibri"/>
                <a:ea typeface="Calibri"/>
                <a:cs typeface="Calibri"/>
                <a:sym typeface="Calibri"/>
              </a:rPr>
              <a:t>The OpenChain Project is here to help improve compliance processes and build trust across the supply chain.</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64" name="Google Shape;164;p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41809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10</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97347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a:solidFill>
                  <a:schemeClr val="dk1"/>
                </a:solidFill>
                <a:latin typeface="Calibri"/>
                <a:ea typeface="Calibri"/>
                <a:cs typeface="Calibri"/>
                <a:sym typeface="Calibri"/>
              </a:rPr>
              <a:t>You are invited to be part of this. You can join our community by visiting our website, subscribing to a mailing list, or hopping on one of our calls. You can also access the self-certification web-app and check how your current overarching processes map to international norms. Naturally that is completely private until you want to declare OpenChain Conformance.</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315" name="Google Shape;315;p22: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2" name="Google Shape;322;p23:notes"/>
          <p:cNvSpPr txBox="1">
            <a:spLocks noGrp="1"/>
          </p:cNvSpPr>
          <p:nvPr>
            <p:ph type="body" idx="1"/>
          </p:nvPr>
        </p:nvSpPr>
        <p:spPr>
          <a:xfrm>
            <a:off x="688180" y="4415790"/>
            <a:ext cx="5505300" cy="4183500"/>
          </a:xfrm>
          <a:prstGeom prst="rect">
            <a:avLst/>
          </a:prstGeom>
          <a:noFill/>
          <a:ln>
            <a:noFill/>
          </a:ln>
        </p:spPr>
        <p:txBody>
          <a:bodyPr spcFirstLastPara="1" wrap="square" lIns="93175" tIns="46575" rIns="93175" bIns="4657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300"/>
              <a:buFont typeface="Calibri"/>
              <a:buNone/>
              <a:tabLst/>
              <a:defRPr/>
            </a:pPr>
            <a:r>
              <a:rPr lang="en-US" sz="1200" b="0" i="0" u="none" strike="noStrike" cap="none" dirty="0">
                <a:solidFill>
                  <a:schemeClr val="dk1"/>
                </a:solidFill>
                <a:latin typeface="Calibri"/>
                <a:ea typeface="Calibri"/>
                <a:cs typeface="Calibri"/>
                <a:sym typeface="Calibri"/>
              </a:rPr>
              <a:t>Please reach out to us if you have any comments, questions or ideas for participation and improvement. </a:t>
            </a:r>
          </a:p>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323" name="Google Shape;323;p23:notes"/>
          <p:cNvSpPr txBox="1">
            <a:spLocks noGrp="1"/>
          </p:cNvSpPr>
          <p:nvPr>
            <p:ph type="sldNum" idx="12"/>
          </p:nvPr>
        </p:nvSpPr>
        <p:spPr>
          <a:xfrm>
            <a:off x="3898094" y="8829967"/>
            <a:ext cx="2982000" cy="464700"/>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chemeClr val="dk1"/>
              </a:buClr>
              <a:buSzPts val="300"/>
              <a:buFont typeface="Calibri"/>
              <a:buNone/>
            </a:pPr>
            <a:fld id="{00000000-1234-1234-1234-123412341234}" type="slidenum">
              <a:rPr lang="en-CA"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8181" y="4415789"/>
            <a:ext cx="5505600" cy="418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97" name="Google Shape;197;p6:notes"/>
          <p:cNvSpPr txBox="1">
            <a:spLocks noGrp="1"/>
          </p:cNvSpPr>
          <p:nvPr>
            <p:ph type="sldNum" idx="12"/>
          </p:nvPr>
        </p:nvSpPr>
        <p:spPr>
          <a:xfrm>
            <a:off x="3898101" y="8829967"/>
            <a:ext cx="2982000" cy="464700"/>
          </a:xfrm>
          <a:prstGeom prst="rect">
            <a:avLst/>
          </a:prstGeom>
          <a:noFill/>
          <a:ln>
            <a:noFill/>
          </a:ln>
        </p:spPr>
        <p:txBody>
          <a:bodyPr spcFirstLastPara="1" wrap="square" lIns="92425" tIns="46200" rIns="92425" bIns="46200" anchor="b" anchorCtr="0">
            <a:noAutofit/>
          </a:bodyPr>
          <a:lstStyle/>
          <a:p>
            <a:pPr marL="0" marR="0" lvl="0" indent="0" algn="l" rtl="0">
              <a:lnSpc>
                <a:spcPct val="100000"/>
              </a:lnSpc>
              <a:spcBef>
                <a:spcPts val="0"/>
              </a:spcBef>
              <a:spcAft>
                <a:spcPts val="0"/>
              </a:spcAft>
              <a:buClr>
                <a:srgbClr val="000000"/>
              </a:buClr>
              <a:buSzPts val="350"/>
              <a:buFont typeface="Arial"/>
              <a:buNone/>
            </a:pPr>
            <a:fld id="{00000000-1234-1234-1234-123412341234}" type="slidenum">
              <a:rPr lang="en-CA"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3869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8181" y="4415789"/>
            <a:ext cx="5505450" cy="418337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00"/>
              <a:buFont typeface="Calibri"/>
              <a:buNone/>
            </a:pPr>
            <a:endParaRPr sz="1200" b="0" i="0" u="none" strike="noStrike" cap="none" dirty="0">
              <a:solidFill>
                <a:schemeClr val="dk1"/>
              </a:solidFill>
              <a:latin typeface="Calibri"/>
              <a:ea typeface="Calibri"/>
              <a:cs typeface="Calibri"/>
              <a:sym typeface="Calibri"/>
            </a:endParaRPr>
          </a:p>
        </p:txBody>
      </p:sp>
      <p:sp>
        <p:nvSpPr>
          <p:cNvPr id="157" name="Google Shape;157;p1:notes"/>
          <p:cNvSpPr>
            <a:spLocks noGrp="1" noRot="1" noChangeAspect="1"/>
          </p:cNvSpPr>
          <p:nvPr>
            <p:ph type="sldImg" idx="2"/>
          </p:nvPr>
        </p:nvSpPr>
        <p:spPr>
          <a:xfrm>
            <a:off x="342900" y="696913"/>
            <a:ext cx="6196013"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37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3" name="Shape 63"/>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64" name="Shape 64"/>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4</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1658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74" name="Shape 74"/>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75" name="Shape 75"/>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5</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2631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6</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02062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7</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8608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8</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96789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5" name="Shape 85"/>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marL="0" marR="0" lvl="0" indent="0" algn="l" rtl="0">
              <a:spcBef>
                <a:spcPts val="0"/>
              </a:spcBef>
              <a:spcAft>
                <a:spcPts val="0"/>
              </a:spcAft>
              <a:buSzPct val="25000"/>
              <a:buNone/>
            </a:pPr>
            <a:endParaRPr sz="1200" b="0" i="0" u="none" strike="noStrike" cap="none">
              <a:solidFill>
                <a:schemeClr val="dk1"/>
              </a:solidFill>
              <a:latin typeface="Calibri"/>
              <a:ea typeface="Calibri"/>
              <a:cs typeface="Calibri"/>
              <a:sym typeface="Calibri"/>
            </a:endParaRPr>
          </a:p>
        </p:txBody>
      </p:sp>
      <p:sp>
        <p:nvSpPr>
          <p:cNvPr id="86" name="Shape 86"/>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chemeClr val="dk1"/>
                </a:solidFill>
                <a:latin typeface="Calibri"/>
                <a:ea typeface="Calibri"/>
                <a:cs typeface="Calibri"/>
                <a:sym typeface="Calibri"/>
              </a:rPr>
              <a:t>9</a:t>
            </a:fld>
            <a:endParaRPr lang="en-CA"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29736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Point">
  <p:cSld name="Big Point">
    <p:spTree>
      <p:nvGrpSpPr>
        <p:cNvPr id="1" name="Shape 23"/>
        <p:cNvGrpSpPr/>
        <p:nvPr/>
      </p:nvGrpSpPr>
      <p:grpSpPr>
        <a:xfrm>
          <a:off x="0" y="0"/>
          <a:ext cx="0" cy="0"/>
          <a:chOff x="0" y="0"/>
          <a:chExt cx="0" cy="0"/>
        </a:xfrm>
      </p:grpSpPr>
      <p:pic>
        <p:nvPicPr>
          <p:cNvPr id="24" name="Google Shape;24;p3"/>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25" name="Google Shape;25;p3"/>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3"/>
          <p:cNvSpPr/>
          <p:nvPr/>
        </p:nvSpPr>
        <p:spPr>
          <a:xfrm>
            <a:off x="4081462"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 name="Google Shape;27;p3"/>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p3"/>
          <p:cNvSpPr txBox="1">
            <a:spLocks noGrp="1"/>
          </p:cNvSpPr>
          <p:nvPr>
            <p:ph type="title"/>
          </p:nvPr>
        </p:nvSpPr>
        <p:spPr>
          <a:xfrm>
            <a:off x="838175" y="2295400"/>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3600"/>
              <a:buFont typeface="Calibri"/>
              <a:buNone/>
              <a:defRPr sz="36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29" name="Google Shape;29;p3"/>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0" name="Google Shape;30;p3"/>
          <p:cNvSpPr txBox="1">
            <a:spLocks noGrp="1"/>
          </p:cNvSpPr>
          <p:nvPr>
            <p:ph type="ftr" idx="11"/>
          </p:nvPr>
        </p:nvSpPr>
        <p:spPr>
          <a:xfrm>
            <a:off x="4038600" y="6237287"/>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Google Shape;31;p3"/>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type="obj">
  <p:cSld name="OBJECT">
    <p:spTree>
      <p:nvGrpSpPr>
        <p:cNvPr id="1" name="Shape 32"/>
        <p:cNvGrpSpPr/>
        <p:nvPr/>
      </p:nvGrpSpPr>
      <p:grpSpPr>
        <a:xfrm>
          <a:off x="0" y="0"/>
          <a:ext cx="0" cy="0"/>
          <a:chOff x="0" y="0"/>
          <a:chExt cx="0" cy="0"/>
        </a:xfrm>
      </p:grpSpPr>
      <p:sp>
        <p:nvSpPr>
          <p:cNvPr id="33" name="Google Shape;33;p4"/>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4" name="Google Shape;34;p4"/>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5" name="Google Shape;35;p4"/>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6" name="Google Shape;36;p4"/>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37" name="Google Shape;37;p4"/>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4"/>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Google Shape;39;p4"/>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0" name="Google Shape;40;p4"/>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41"/>
        <p:cNvGrpSpPr/>
        <p:nvPr/>
      </p:nvGrpSpPr>
      <p:grpSpPr>
        <a:xfrm>
          <a:off x="0" y="0"/>
          <a:ext cx="0" cy="0"/>
          <a:chOff x="0" y="0"/>
          <a:chExt cx="0" cy="0"/>
        </a:xfrm>
      </p:grpSpPr>
      <p:sp>
        <p:nvSpPr>
          <p:cNvPr id="42" name="Google Shape;42;p5"/>
          <p:cNvSpPr/>
          <p:nvPr/>
        </p:nvSpPr>
        <p:spPr>
          <a:xfrm>
            <a:off x="5019675" y="1914525"/>
            <a:ext cx="7172324" cy="1808162"/>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43" name="Google Shape;43;p5"/>
          <p:cNvPicPr preferRelativeResize="0"/>
          <p:nvPr/>
        </p:nvPicPr>
        <p:blipFill rotWithShape="1">
          <a:blip r:embed="rId2">
            <a:alphaModFix/>
          </a:blip>
          <a:srcRect/>
          <a:stretch/>
        </p:blipFill>
        <p:spPr>
          <a:xfrm>
            <a:off x="838200" y="5800725"/>
            <a:ext cx="1425574" cy="790575"/>
          </a:xfrm>
          <a:prstGeom prst="rect">
            <a:avLst/>
          </a:prstGeom>
          <a:noFill/>
          <a:ln>
            <a:noFill/>
          </a:ln>
        </p:spPr>
      </p:pic>
      <p:pic>
        <p:nvPicPr>
          <p:cNvPr id="44" name="Google Shape;44;p5"/>
          <p:cNvPicPr preferRelativeResize="0"/>
          <p:nvPr/>
        </p:nvPicPr>
        <p:blipFill rotWithShape="1">
          <a:blip r:embed="rId3">
            <a:alphaModFix/>
          </a:blip>
          <a:srcRect/>
          <a:stretch/>
        </p:blipFill>
        <p:spPr>
          <a:xfrm>
            <a:off x="838200" y="1914525"/>
            <a:ext cx="4070350" cy="1808162"/>
          </a:xfrm>
          <a:prstGeom prst="rect">
            <a:avLst/>
          </a:prstGeom>
          <a:noFill/>
          <a:ln>
            <a:noFill/>
          </a:ln>
        </p:spPr>
      </p:pic>
      <p:sp>
        <p:nvSpPr>
          <p:cNvPr id="45" name="Google Shape;45;p5"/>
          <p:cNvSpPr txBox="1">
            <a:spLocks noGrp="1"/>
          </p:cNvSpPr>
          <p:nvPr>
            <p:ph type="title"/>
          </p:nvPr>
        </p:nvSpPr>
        <p:spPr>
          <a:xfrm>
            <a:off x="5153023" y="1914525"/>
            <a:ext cx="7038976" cy="180793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46" name="Google Shape;46;p5"/>
          <p:cNvSpPr txBox="1">
            <a:spLocks noGrp="1"/>
          </p:cNvSpPr>
          <p:nvPr>
            <p:ph type="dt" idx="10"/>
          </p:nvPr>
        </p:nvSpPr>
        <p:spPr>
          <a:xfrm>
            <a:off x="8743950" y="6235700"/>
            <a:ext cx="130492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5"/>
          <p:cNvSpPr txBox="1">
            <a:spLocks noGrp="1"/>
          </p:cNvSpPr>
          <p:nvPr>
            <p:ph type="ftr" idx="11"/>
          </p:nvPr>
        </p:nvSpPr>
        <p:spPr>
          <a:xfrm>
            <a:off x="4038600" y="6237287"/>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5"/>
          <p:cNvSpPr txBox="1">
            <a:spLocks noGrp="1"/>
          </p:cNvSpPr>
          <p:nvPr>
            <p:ph type="sldNum" idx="12"/>
          </p:nvPr>
        </p:nvSpPr>
        <p:spPr>
          <a:xfrm>
            <a:off x="10048875" y="6235700"/>
            <a:ext cx="130492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pic>
        <p:nvPicPr>
          <p:cNvPr id="50" name="Google Shape;50;p6"/>
          <p:cNvPicPr preferRelativeResize="0"/>
          <p:nvPr/>
        </p:nvPicPr>
        <p:blipFill rotWithShape="1">
          <a:blip r:embed="rId2">
            <a:alphaModFix/>
          </a:blip>
          <a:srcRect/>
          <a:stretch/>
        </p:blipFill>
        <p:spPr>
          <a:xfrm>
            <a:off x="838200" y="5800725"/>
            <a:ext cx="1425574" cy="790575"/>
          </a:xfrm>
          <a:prstGeom prst="rect">
            <a:avLst/>
          </a:prstGeom>
          <a:noFill/>
          <a:ln>
            <a:noFill/>
          </a:ln>
        </p:spPr>
      </p:pic>
      <p:sp>
        <p:nvSpPr>
          <p:cNvPr id="51" name="Google Shape;51;p6"/>
          <p:cNvSpPr/>
          <p:nvPr/>
        </p:nvSpPr>
        <p:spPr>
          <a:xfrm>
            <a:off x="0" y="6737350"/>
            <a:ext cx="4029074" cy="120649"/>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2" name="Google Shape;52;p6"/>
          <p:cNvSpPr/>
          <p:nvPr/>
        </p:nvSpPr>
        <p:spPr>
          <a:xfrm>
            <a:off x="4081462" y="6737350"/>
            <a:ext cx="4029074" cy="120649"/>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3" name="Google Shape;53;p6"/>
          <p:cNvSpPr/>
          <p:nvPr/>
        </p:nvSpPr>
        <p:spPr>
          <a:xfrm>
            <a:off x="8162925" y="6737350"/>
            <a:ext cx="4029074" cy="120649"/>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55" name="Google Shape;55;p6"/>
          <p:cNvSpPr txBox="1">
            <a:spLocks noGrp="1"/>
          </p:cNvSpPr>
          <p:nvPr>
            <p:ph type="body" idx="1"/>
          </p:nvPr>
        </p:nvSpPr>
        <p:spPr>
          <a:xfrm>
            <a:off x="838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6" name="Google Shape;56;p6"/>
          <p:cNvSpPr txBox="1">
            <a:spLocks noGrp="1"/>
          </p:cNvSpPr>
          <p:nvPr>
            <p:ph type="body" idx="2"/>
          </p:nvPr>
        </p:nvSpPr>
        <p:spPr>
          <a:xfrm>
            <a:off x="6172200" y="1825625"/>
            <a:ext cx="5181600" cy="3860799"/>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6"/>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6"/>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Google Shape;59;p6"/>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17"/>
        <p:cNvGrpSpPr/>
        <p:nvPr/>
      </p:nvGrpSpPr>
      <p:grpSpPr>
        <a:xfrm>
          <a:off x="0" y="0"/>
          <a:ext cx="0" cy="0"/>
          <a:chOff x="0" y="0"/>
          <a:chExt cx="0" cy="0"/>
        </a:xfrm>
      </p:grpSpPr>
      <p:sp>
        <p:nvSpPr>
          <p:cNvPr id="118" name="Google Shape;118;p14"/>
          <p:cNvSpPr/>
          <p:nvPr/>
        </p:nvSpPr>
        <p:spPr>
          <a:xfrm>
            <a:off x="5019675" y="1914525"/>
            <a:ext cx="7172400" cy="18081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9" name="Google Shape;119;p14"/>
          <p:cNvPicPr preferRelativeResize="0"/>
          <p:nvPr/>
        </p:nvPicPr>
        <p:blipFill rotWithShape="1">
          <a:blip r:embed="rId2">
            <a:alphaModFix/>
          </a:blip>
          <a:srcRect/>
          <a:stretch/>
        </p:blipFill>
        <p:spPr>
          <a:xfrm>
            <a:off x="838200" y="5800725"/>
            <a:ext cx="1425600" cy="790500"/>
          </a:xfrm>
          <a:prstGeom prst="rect">
            <a:avLst/>
          </a:prstGeom>
          <a:noFill/>
          <a:ln>
            <a:noFill/>
          </a:ln>
        </p:spPr>
      </p:pic>
      <p:pic>
        <p:nvPicPr>
          <p:cNvPr id="120" name="Google Shape;120;p14"/>
          <p:cNvPicPr preferRelativeResize="0"/>
          <p:nvPr/>
        </p:nvPicPr>
        <p:blipFill rotWithShape="1">
          <a:blip r:embed="rId3">
            <a:alphaModFix/>
          </a:blip>
          <a:srcRect/>
          <a:stretch/>
        </p:blipFill>
        <p:spPr>
          <a:xfrm>
            <a:off x="838200" y="1914525"/>
            <a:ext cx="4070400" cy="1808100"/>
          </a:xfrm>
          <a:prstGeom prst="rect">
            <a:avLst/>
          </a:prstGeom>
          <a:noFill/>
          <a:ln>
            <a:noFill/>
          </a:ln>
        </p:spPr>
      </p:pic>
      <p:sp>
        <p:nvSpPr>
          <p:cNvPr id="121" name="Google Shape;121;p14"/>
          <p:cNvSpPr txBox="1">
            <a:spLocks noGrp="1"/>
          </p:cNvSpPr>
          <p:nvPr>
            <p:ph type="title"/>
          </p:nvPr>
        </p:nvSpPr>
        <p:spPr>
          <a:xfrm>
            <a:off x="5153024" y="1914525"/>
            <a:ext cx="7038900" cy="18078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22" name="Google Shape;122;p14"/>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14"/>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4"/>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pic>
        <p:nvPicPr>
          <p:cNvPr id="126" name="Google Shape;126;p15"/>
          <p:cNvPicPr preferRelativeResize="0"/>
          <p:nvPr/>
        </p:nvPicPr>
        <p:blipFill rotWithShape="1">
          <a:blip r:embed="rId2">
            <a:alphaModFix/>
          </a:blip>
          <a:srcRect/>
          <a:stretch/>
        </p:blipFill>
        <p:spPr>
          <a:xfrm>
            <a:off x="4040975" y="1031875"/>
            <a:ext cx="4110000" cy="2279700"/>
          </a:xfrm>
          <a:prstGeom prst="rect">
            <a:avLst/>
          </a:prstGeom>
          <a:noFill/>
          <a:ln>
            <a:noFill/>
          </a:ln>
        </p:spPr>
      </p:pic>
      <p:sp>
        <p:nvSpPr>
          <p:cNvPr id="127" name="Google Shape;127;p15"/>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 name="Google Shape;128;p15"/>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 name="Google Shape;129;p15"/>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0" name="Google Shape;130;p15"/>
          <p:cNvSpPr txBox="1"/>
          <p:nvPr/>
        </p:nvSpPr>
        <p:spPr>
          <a:xfrm>
            <a:off x="1447800" y="5130800"/>
            <a:ext cx="9144000" cy="4287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7F7F7F"/>
              </a:buClr>
              <a:buSzPts val="2400"/>
              <a:buFont typeface="Arial"/>
              <a:buNone/>
            </a:pPr>
            <a:endParaRPr sz="2400" b="0" i="0" u="none" strike="noStrike" cap="none">
              <a:solidFill>
                <a:srgbClr val="7F7F7F"/>
              </a:solidFill>
              <a:latin typeface="Calibri"/>
              <a:ea typeface="Calibri"/>
              <a:cs typeface="Calibri"/>
              <a:sym typeface="Calibri"/>
            </a:endParaRPr>
          </a:p>
        </p:txBody>
      </p:sp>
      <p:sp>
        <p:nvSpPr>
          <p:cNvPr id="131" name="Google Shape;131;p15"/>
          <p:cNvSpPr txBox="1">
            <a:spLocks noGrp="1"/>
          </p:cNvSpPr>
          <p:nvPr>
            <p:ph type="ctrTitle"/>
          </p:nvPr>
        </p:nvSpPr>
        <p:spPr>
          <a:xfrm>
            <a:off x="1447800" y="3419475"/>
            <a:ext cx="9144000" cy="12477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32" name="Google Shape;132;p15"/>
          <p:cNvSpPr txBox="1">
            <a:spLocks noGrp="1"/>
          </p:cNvSpPr>
          <p:nvPr>
            <p:ph type="subTitle" idx="1"/>
          </p:nvPr>
        </p:nvSpPr>
        <p:spPr>
          <a:xfrm>
            <a:off x="1447800" y="4667250"/>
            <a:ext cx="9144000" cy="428700"/>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rgbClr val="00B4C2"/>
              </a:buClr>
              <a:buSzPts val="2400"/>
              <a:buFont typeface="Arial"/>
              <a:buNone/>
              <a:defRPr sz="2400" b="0" i="0" u="none" strike="noStrike" cap="none">
                <a:solidFill>
                  <a:srgbClr val="00B4C2"/>
                </a:solidFill>
                <a:latin typeface="Calibri"/>
                <a:ea typeface="Calibri"/>
                <a:cs typeface="Calibri"/>
                <a:sym typeface="Calibri"/>
              </a:defRPr>
            </a:lvl1pPr>
            <a:lvl2pPr marR="0" lvl="1" algn="ctr" rtl="0">
              <a:lnSpc>
                <a:spcPct val="90000"/>
              </a:lnSpc>
              <a:spcBef>
                <a:spcPts val="500"/>
              </a:spcBef>
              <a:spcAft>
                <a:spcPts val="0"/>
              </a:spcAft>
              <a:buClr>
                <a:srgbClr val="7F7F7F"/>
              </a:buClr>
              <a:buSzPts val="2000"/>
              <a:buFont typeface="Arial"/>
              <a:buNone/>
              <a:defRPr sz="2000" b="0" i="0" u="none" strike="noStrike" cap="none">
                <a:solidFill>
                  <a:srgbClr val="7F7F7F"/>
                </a:solidFill>
                <a:latin typeface="Calibri"/>
                <a:ea typeface="Calibri"/>
                <a:cs typeface="Calibri"/>
                <a:sym typeface="Calibri"/>
              </a:defRPr>
            </a:lvl2pPr>
            <a:lvl3pPr marR="0" lvl="2" algn="ctr" rtl="0">
              <a:lnSpc>
                <a:spcPct val="90000"/>
              </a:lnSpc>
              <a:spcBef>
                <a:spcPts val="500"/>
              </a:spcBef>
              <a:spcAft>
                <a:spcPts val="0"/>
              </a:spcAft>
              <a:buClr>
                <a:srgbClr val="7F7F7F"/>
              </a:buClr>
              <a:buSzPts val="1800"/>
              <a:buFont typeface="Arial"/>
              <a:buNone/>
              <a:defRPr sz="1800" b="0" i="0" u="none" strike="noStrike" cap="none">
                <a:solidFill>
                  <a:srgbClr val="7F7F7F"/>
                </a:solidFill>
                <a:latin typeface="Calibri"/>
                <a:ea typeface="Calibri"/>
                <a:cs typeface="Calibri"/>
                <a:sym typeface="Calibri"/>
              </a:defRPr>
            </a:lvl3pPr>
            <a:lvl4pPr marR="0" lvl="3"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4pPr>
            <a:lvl5pPr marR="0" lvl="4" algn="ctr" rtl="0">
              <a:lnSpc>
                <a:spcPct val="90000"/>
              </a:lnSpc>
              <a:spcBef>
                <a:spcPts val="500"/>
              </a:spcBef>
              <a:spcAft>
                <a:spcPts val="0"/>
              </a:spcAft>
              <a:buClr>
                <a:srgbClr val="7F7F7F"/>
              </a:buClr>
              <a:buSzPts val="1600"/>
              <a:buFont typeface="Arial"/>
              <a:buNone/>
              <a:defRPr sz="1600" b="0" i="0" u="none" strike="noStrike" cap="none">
                <a:solidFill>
                  <a:srgbClr val="7F7F7F"/>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33" name="Google Shape;133;p15"/>
          <p:cNvSpPr txBox="1">
            <a:spLocks noGrp="1"/>
          </p:cNvSpPr>
          <p:nvPr>
            <p:ph type="ftr" idx="11"/>
          </p:nvPr>
        </p:nvSpPr>
        <p:spPr>
          <a:xfrm>
            <a:off x="4038600" y="61563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36" name="Google Shape;136;p16"/>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 name="Google Shape;137;p16"/>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16"/>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9" name="Google Shape;139;p16"/>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40" name="Google Shape;140;p16"/>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16"/>
          <p:cNvSpPr txBox="1">
            <a:spLocks noGrp="1"/>
          </p:cNvSpPr>
          <p:nvPr>
            <p:ph type="dt" idx="10"/>
          </p:nvPr>
        </p:nvSpPr>
        <p:spPr>
          <a:xfrm>
            <a:off x="8743950" y="6235700"/>
            <a:ext cx="13050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16"/>
          <p:cNvSpPr txBox="1">
            <a:spLocks noGrp="1"/>
          </p:cNvSpPr>
          <p:nvPr>
            <p:ph type="ftr" idx="11"/>
          </p:nvPr>
        </p:nvSpPr>
        <p:spPr>
          <a:xfrm>
            <a:off x="4038600" y="6237288"/>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3" name="Google Shape;143;p16"/>
          <p:cNvSpPr txBox="1">
            <a:spLocks noGrp="1"/>
          </p:cNvSpPr>
          <p:nvPr>
            <p:ph type="sldNum" idx="12"/>
          </p:nvPr>
        </p:nvSpPr>
        <p:spPr>
          <a:xfrm>
            <a:off x="10048875" y="6235700"/>
            <a:ext cx="13050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pic>
        <p:nvPicPr>
          <p:cNvPr id="145" name="Google Shape;145;p17"/>
          <p:cNvPicPr preferRelativeResize="0"/>
          <p:nvPr/>
        </p:nvPicPr>
        <p:blipFill rotWithShape="1">
          <a:blip r:embed="rId2">
            <a:alphaModFix/>
          </a:blip>
          <a:srcRect/>
          <a:stretch/>
        </p:blipFill>
        <p:spPr>
          <a:xfrm>
            <a:off x="838200" y="5800725"/>
            <a:ext cx="1425600" cy="790500"/>
          </a:xfrm>
          <a:prstGeom prst="rect">
            <a:avLst/>
          </a:prstGeom>
          <a:noFill/>
          <a:ln>
            <a:noFill/>
          </a:ln>
        </p:spPr>
      </p:pic>
      <p:sp>
        <p:nvSpPr>
          <p:cNvPr id="146" name="Google Shape;146;p17"/>
          <p:cNvSpPr/>
          <p:nvPr/>
        </p:nvSpPr>
        <p:spPr>
          <a:xfrm>
            <a:off x="0" y="6737350"/>
            <a:ext cx="4029000" cy="120600"/>
          </a:xfrm>
          <a:prstGeom prst="rect">
            <a:avLst/>
          </a:prstGeom>
          <a:solidFill>
            <a:srgbClr val="E65A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7"/>
          <p:cNvSpPr/>
          <p:nvPr/>
        </p:nvSpPr>
        <p:spPr>
          <a:xfrm>
            <a:off x="4081463" y="6737350"/>
            <a:ext cx="4029000" cy="120600"/>
          </a:xfrm>
          <a:prstGeom prst="rect">
            <a:avLst/>
          </a:prstGeom>
          <a:solidFill>
            <a:srgbClr val="00849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8" name="Google Shape;148;p17"/>
          <p:cNvSpPr/>
          <p:nvPr/>
        </p:nvSpPr>
        <p:spPr>
          <a:xfrm>
            <a:off x="8162925" y="6737350"/>
            <a:ext cx="4029000" cy="120600"/>
          </a:xfrm>
          <a:prstGeom prst="rect">
            <a:avLst/>
          </a:prstGeom>
          <a:solidFill>
            <a:srgbClr val="00B4C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 name="Google Shape;149;p17"/>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50" name="Google Shape;150;p17"/>
          <p:cNvSpPr txBox="1">
            <a:spLocks noGrp="1"/>
          </p:cNvSpPr>
          <p:nvPr>
            <p:ph type="body" idx="1"/>
          </p:nvPr>
        </p:nvSpPr>
        <p:spPr>
          <a:xfrm>
            <a:off x="838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1" name="Google Shape;151;p17"/>
          <p:cNvSpPr txBox="1">
            <a:spLocks noGrp="1"/>
          </p:cNvSpPr>
          <p:nvPr>
            <p:ph type="body" idx="2"/>
          </p:nvPr>
        </p:nvSpPr>
        <p:spPr>
          <a:xfrm>
            <a:off x="6172200" y="1825625"/>
            <a:ext cx="5181600" cy="38607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2" name="Google Shape;152;p17"/>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3" name="Google Shape;153;p17"/>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4" name="Google Shape;154;p17"/>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599" cy="1325562"/>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838200" y="1825625"/>
            <a:ext cx="10515599" cy="382905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9063038" y="6194425"/>
            <a:ext cx="1133474" cy="365125"/>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194425"/>
            <a:ext cx="4114800" cy="365125"/>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0220325" y="6194425"/>
            <a:ext cx="1133474"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3"/>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endParaRPr/>
          </a:p>
        </p:txBody>
      </p:sp>
      <p:sp>
        <p:nvSpPr>
          <p:cNvPr id="113" name="Google Shape;113;p13"/>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rgbClr val="7F7F7F"/>
              </a:buClr>
              <a:buSzPts val="2800"/>
              <a:buFont typeface="Arial"/>
              <a:buChar char="•"/>
              <a:defRPr sz="2800" b="0" i="0" u="none" strike="noStrike" cap="none">
                <a:solidFill>
                  <a:srgbClr val="7F7F7F"/>
                </a:solidFill>
                <a:latin typeface="Calibri"/>
                <a:ea typeface="Calibri"/>
                <a:cs typeface="Calibri"/>
                <a:sym typeface="Calibri"/>
              </a:defRPr>
            </a:lvl1pPr>
            <a:lvl2pPr marL="914400" marR="0" lvl="1" indent="-381000" algn="l" rtl="0">
              <a:lnSpc>
                <a:spcPct val="90000"/>
              </a:lnSpc>
              <a:spcBef>
                <a:spcPts val="500"/>
              </a:spcBef>
              <a:spcAft>
                <a:spcPts val="0"/>
              </a:spcAft>
              <a:buClr>
                <a:srgbClr val="7F7F7F"/>
              </a:buClr>
              <a:buSzPts val="2400"/>
              <a:buFont typeface="Arial"/>
              <a:buChar char="•"/>
              <a:defRPr sz="2400" b="0" i="0" u="none" strike="noStrike" cap="none">
                <a:solidFill>
                  <a:srgbClr val="7F7F7F"/>
                </a:solidFill>
                <a:latin typeface="Calibri"/>
                <a:ea typeface="Calibri"/>
                <a:cs typeface="Calibri"/>
                <a:sym typeface="Calibri"/>
              </a:defRPr>
            </a:lvl2pPr>
            <a:lvl3pPr marL="1371600" marR="0" lvl="2" indent="-355600" algn="l" rtl="0">
              <a:lnSpc>
                <a:spcPct val="90000"/>
              </a:lnSpc>
              <a:spcBef>
                <a:spcPts val="500"/>
              </a:spcBef>
              <a:spcAft>
                <a:spcPts val="0"/>
              </a:spcAft>
              <a:buClr>
                <a:srgbClr val="7F7F7F"/>
              </a:buClr>
              <a:buSzPts val="2000"/>
              <a:buFont typeface="Arial"/>
              <a:buChar char="•"/>
              <a:defRPr sz="2000" b="0" i="0" u="none" strike="noStrike" cap="none">
                <a:solidFill>
                  <a:srgbClr val="7F7F7F"/>
                </a:solidFill>
                <a:latin typeface="Calibri"/>
                <a:ea typeface="Calibri"/>
                <a:cs typeface="Calibri"/>
                <a:sym typeface="Calibri"/>
              </a:defRPr>
            </a:lvl3pPr>
            <a:lvl4pPr marL="1828800" marR="0" lvl="3"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4pPr>
            <a:lvl5pPr marL="2286000" marR="0" lvl="4" indent="-342900" algn="l" rtl="0">
              <a:lnSpc>
                <a:spcPct val="90000"/>
              </a:lnSpc>
              <a:spcBef>
                <a:spcPts val="500"/>
              </a:spcBef>
              <a:spcAft>
                <a:spcPts val="0"/>
              </a:spcAft>
              <a:buClr>
                <a:srgbClr val="7F7F7F"/>
              </a:buClr>
              <a:buSzPts val="1800"/>
              <a:buFont typeface="Arial"/>
              <a:buChar char="•"/>
              <a:defRPr sz="1800" b="0" i="0" u="none" strike="noStrike" cap="none">
                <a:solidFill>
                  <a:srgbClr val="7F7F7F"/>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13"/>
          <p:cNvSpPr txBox="1">
            <a:spLocks noGrp="1"/>
          </p:cNvSpPr>
          <p:nvPr>
            <p:ph type="dt" idx="10"/>
          </p:nvPr>
        </p:nvSpPr>
        <p:spPr>
          <a:xfrm>
            <a:off x="9063038" y="6194425"/>
            <a:ext cx="1133400" cy="3651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13"/>
          <p:cNvSpPr txBox="1">
            <a:spLocks noGrp="1"/>
          </p:cNvSpPr>
          <p:nvPr>
            <p:ph type="ftr" idx="11"/>
          </p:nvPr>
        </p:nvSpPr>
        <p:spPr>
          <a:xfrm>
            <a:off x="4038600" y="6194425"/>
            <a:ext cx="4114800" cy="3651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8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13"/>
          <p:cNvSpPr txBox="1">
            <a:spLocks noGrp="1"/>
          </p:cNvSpPr>
          <p:nvPr>
            <p:ph type="sldNum" idx="12"/>
          </p:nvPr>
        </p:nvSpPr>
        <p:spPr>
          <a:xfrm>
            <a:off x="10220325" y="6194425"/>
            <a:ext cx="11334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300"/>
              <a:buFont typeface="Calibri"/>
              <a:buNone/>
              <a:defRPr sz="1200" b="0" i="0" u="none" strike="noStrike" cap="none">
                <a:solidFill>
                  <a:srgbClr val="898989"/>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CA"/>
              <a:t>‹#›</a:t>
            </a:fld>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ertification.openchainproject.or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get-started"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hyperlink" Target="https://certification.openchainproject.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spe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38200" y="3835965"/>
            <a:ext cx="10515600" cy="1325700"/>
          </a:xfrm>
          <a:prstGeom prst="rect">
            <a:avLst/>
          </a:prstGeom>
          <a:noFill/>
          <a:ln>
            <a:noFill/>
          </a:ln>
        </p:spPr>
        <p:txBody>
          <a:bodyPr spcFirstLastPara="1" wrap="square" lIns="91425" tIns="91425" rIns="91425" bIns="91425" anchor="ctr" anchorCtr="0">
            <a:noAutofit/>
          </a:bodyPr>
          <a:lstStyle/>
          <a:p>
            <a:pPr lvl="0" algn="ctr">
              <a:buSzPts val="900"/>
            </a:pPr>
            <a:r>
              <a:rPr lang="en-US" dirty="0"/>
              <a:t>ISO/IEC 5230 Open Source License Compliance</a:t>
            </a:r>
            <a:endParaRPr sz="4400" b="0" i="0" u="none" strike="noStrike" cap="none" dirty="0">
              <a:solidFill>
                <a:srgbClr val="00B4C2"/>
              </a:solidFill>
              <a:latin typeface="Calibri"/>
              <a:ea typeface="Calibri"/>
              <a:cs typeface="Calibri"/>
              <a:sym typeface="Calibri"/>
            </a:endParaRPr>
          </a:p>
        </p:txBody>
      </p:sp>
      <p:pic>
        <p:nvPicPr>
          <p:cNvPr id="3" name="Picture 2" descr="A picture containing food&#10;&#10;Description automatically generated">
            <a:extLst>
              <a:ext uri="{FF2B5EF4-FFF2-40B4-BE49-F238E27FC236}">
                <a16:creationId xmlns:a16="http://schemas.microsoft.com/office/drawing/2014/main" id="{3A2304D4-8340-EF4D-85F5-3799BC7BD914}"/>
              </a:ext>
            </a:extLst>
          </p:cNvPr>
          <p:cNvPicPr>
            <a:picLocks noChangeAspect="1"/>
          </p:cNvPicPr>
          <p:nvPr/>
        </p:nvPicPr>
        <p:blipFill>
          <a:blip r:embed="rId3"/>
          <a:stretch>
            <a:fillRect/>
          </a:stretch>
        </p:blipFill>
        <p:spPr>
          <a:xfrm>
            <a:off x="3613150" y="860507"/>
            <a:ext cx="4965700" cy="2760593"/>
          </a:xfrm>
          <a:prstGeom prst="rect">
            <a:avLst/>
          </a:prstGeom>
        </p:spPr>
      </p:pic>
    </p:spTree>
    <p:extLst>
      <p:ext uri="{BB962C8B-B14F-4D97-AF65-F5344CB8AC3E}">
        <p14:creationId xmlns:p14="http://schemas.microsoft.com/office/powerpoint/2010/main" val="246175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OpenChain ISO 5230 Conformance Options</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r>
              <a:rPr lang="en-CA" dirty="0"/>
              <a:t>Self-certify conformance with the </a:t>
            </a:r>
            <a:r>
              <a:rPr lang="en-CA" dirty="0" err="1"/>
              <a:t>OpenChain</a:t>
            </a:r>
            <a:r>
              <a:rPr lang="en-CA" dirty="0"/>
              <a:t> Standard</a:t>
            </a:r>
          </a:p>
          <a:p>
            <a:pPr marL="971550" lvl="1" indent="-514350">
              <a:spcBef>
                <a:spcPts val="0"/>
              </a:spcBef>
            </a:pPr>
            <a:r>
              <a:rPr lang="en-CA" dirty="0"/>
              <a:t>Implement processes on your own with available support from the Reference Material and community Work Groups</a:t>
            </a:r>
          </a:p>
          <a:p>
            <a:pPr marL="971550" lvl="1" indent="-514350">
              <a:spcBef>
                <a:spcPts val="0"/>
              </a:spcBef>
            </a:pPr>
            <a:r>
              <a:rPr lang="en-CA" dirty="0"/>
              <a:t>Certify conformance via a free online self-certification questionnaire, or submit a certification directly to the </a:t>
            </a:r>
            <a:r>
              <a:rPr lang="en-CA" dirty="0" err="1"/>
              <a:t>OpenChain</a:t>
            </a:r>
            <a:r>
              <a:rPr lang="en-CA" dirty="0"/>
              <a:t> Project</a:t>
            </a:r>
          </a:p>
          <a:p>
            <a:pPr marL="971550" lvl="1" indent="-514350">
              <a:spcBef>
                <a:spcPts val="0"/>
              </a:spcBef>
            </a:pPr>
            <a:endParaRPr lang="en-US" dirty="0"/>
          </a:p>
          <a:p>
            <a:pPr marL="514350" indent="-514350">
              <a:spcBef>
                <a:spcPts val="0"/>
              </a:spcBef>
              <a:buFont typeface="+mj-lt"/>
              <a:buAutoNum type="arabicParenR"/>
            </a:pPr>
            <a:r>
              <a:rPr lang="en-US" dirty="0"/>
              <a:t>Work with an OpenChain Partner </a:t>
            </a:r>
          </a:p>
          <a:p>
            <a:pPr marL="971550" lvl="1" indent="-514350">
              <a:spcBef>
                <a:spcPts val="0"/>
              </a:spcBef>
            </a:pPr>
            <a:r>
              <a:rPr lang="en-US" dirty="0"/>
              <a:t>Commercial vendors that help implement processes and certify conformance</a:t>
            </a:r>
          </a:p>
          <a:p>
            <a:pPr marL="971550" lvl="1" indent="-514350">
              <a:spcBef>
                <a:spcPts val="0"/>
              </a:spcBef>
            </a:pPr>
            <a:r>
              <a:rPr lang="en-US" dirty="0"/>
              <a:t>Choose from an official list of authorized law firms, service providers and certification authorities</a:t>
            </a:r>
          </a:p>
          <a:p>
            <a:pPr marL="0" indent="0">
              <a:spcBef>
                <a:spcPts val="0"/>
              </a:spcBef>
              <a:buNone/>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10</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a:solidFill>
                  <a:srgbClr val="F46500"/>
                </a:solidFill>
                <a:latin typeface="Lucida Sans"/>
                <a:ea typeface="Lucida Sans"/>
                <a:cs typeface="Lucida Sans"/>
                <a:sym typeface="Lucida Sans"/>
              </a:rPr>
              <a:t>Certification of Conformance to the </a:t>
            </a:r>
            <a:r>
              <a:rPr lang="en-CA" sz="2400" dirty="0" err="1">
                <a:solidFill>
                  <a:srgbClr val="F46500"/>
                </a:solidFill>
                <a:latin typeface="Lucida Sans"/>
                <a:ea typeface="Lucida Sans"/>
                <a:cs typeface="Lucida Sans"/>
                <a:sym typeface="Lucida Sans"/>
              </a:rPr>
              <a:t>OpenChain</a:t>
            </a:r>
            <a:r>
              <a:rPr lang="en-CA" sz="2400" dirty="0">
                <a:solidFill>
                  <a:srgbClr val="F46500"/>
                </a:solidFill>
                <a:latin typeface="Lucida Sans"/>
                <a:ea typeface="Lucida Sans"/>
                <a:cs typeface="Lucida Sans"/>
                <a:sym typeface="Lucida Sans"/>
              </a:rPr>
              <a:t> Standard</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290046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9"/>
          <p:cNvSpPr txBox="1">
            <a:spLocks noGrp="1"/>
          </p:cNvSpPr>
          <p:nvPr>
            <p:ph type="title"/>
          </p:nvPr>
        </p:nvSpPr>
        <p:spPr>
          <a:xfrm>
            <a:off x="838200" y="365125"/>
            <a:ext cx="10515600" cy="1325700"/>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B4C2"/>
              </a:buClr>
              <a:buSzPts val="1100"/>
              <a:buFont typeface="Calibri"/>
              <a:buNone/>
            </a:pPr>
            <a:r>
              <a:rPr lang="en-US" sz="4400" b="0" i="0" u="none" strike="noStrike" cap="none" dirty="0">
                <a:solidFill>
                  <a:srgbClr val="00B4C2"/>
                </a:solidFill>
                <a:latin typeface="Calibri"/>
                <a:ea typeface="Calibri"/>
                <a:cs typeface="Calibri"/>
                <a:sym typeface="Calibri"/>
              </a:rPr>
              <a:t>Get Started</a:t>
            </a:r>
            <a:endParaRPr sz="4400" b="0" i="0" u="none" strike="noStrike" cap="none" dirty="0">
              <a:solidFill>
                <a:srgbClr val="00B4C2"/>
              </a:solidFill>
              <a:latin typeface="Calibri"/>
              <a:ea typeface="Calibri"/>
              <a:cs typeface="Calibri"/>
              <a:sym typeface="Calibri"/>
            </a:endParaRPr>
          </a:p>
        </p:txBody>
      </p:sp>
      <p:sp>
        <p:nvSpPr>
          <p:cNvPr id="319" name="Google Shape;319;p39"/>
          <p:cNvSpPr txBox="1">
            <a:spLocks noGrp="1"/>
          </p:cNvSpPr>
          <p:nvPr>
            <p:ph type="body" idx="1"/>
          </p:nvPr>
        </p:nvSpPr>
        <p:spPr>
          <a:xfrm>
            <a:off x="838200" y="1825625"/>
            <a:ext cx="10515600" cy="3829200"/>
          </a:xfrm>
          <a:prstGeom prst="rect">
            <a:avLst/>
          </a:prstGeom>
          <a:noFill/>
          <a:ln>
            <a:noFill/>
          </a:ln>
        </p:spPr>
        <p:txBody>
          <a:bodyPr spcFirstLastPara="1" wrap="square" lIns="91425" tIns="91425" rIns="91425" bIns="91425" anchor="t" anchorCtr="0">
            <a:noAutofit/>
          </a:bodyPr>
          <a:lstStyle/>
          <a:p>
            <a:pPr marL="0" lvl="0" indent="0">
              <a:spcBef>
                <a:spcPts val="0"/>
              </a:spcBef>
              <a:buSzPts val="3200"/>
              <a:buNone/>
            </a:pPr>
            <a:r>
              <a:rPr lang="en-CA" sz="3200" b="0" i="0" u="none" strike="noStrike" cap="none" dirty="0">
                <a:solidFill>
                  <a:srgbClr val="7F7F7F"/>
                </a:solidFill>
                <a:latin typeface="Calibri"/>
                <a:ea typeface="Calibri"/>
                <a:cs typeface="Calibri"/>
                <a:sym typeface="Calibri"/>
              </a:rPr>
              <a:t>Explore our community:</a:t>
            </a:r>
            <a:br>
              <a:rPr lang="en-CA" sz="3200" b="0" i="0" u="none" strike="noStrike" cap="none" dirty="0">
                <a:solidFill>
                  <a:srgbClr val="7F7F7F"/>
                </a:solidFill>
                <a:latin typeface="Calibri"/>
                <a:ea typeface="Calibri"/>
                <a:cs typeface="Calibri"/>
                <a:sym typeface="Calibri"/>
              </a:rPr>
            </a:br>
            <a:r>
              <a:rPr lang="en-CA" sz="3200" dirty="0">
                <a:hlinkClick r:id="rId3"/>
              </a:rPr>
              <a:t>https://www.openchainproject.org/get-started</a:t>
            </a:r>
            <a:endParaRPr lang="en-CA" sz="3200" dirty="0"/>
          </a:p>
          <a:p>
            <a:pPr marL="0" lvl="0" indent="0">
              <a:spcBef>
                <a:spcPts val="0"/>
              </a:spcBef>
              <a:buSzPts val="3200"/>
              <a:buNone/>
            </a:pPr>
            <a:endParaRPr sz="3200" b="0" i="0" u="none" strike="noStrike" cap="none" dirty="0">
              <a:solidFill>
                <a:srgbClr val="7F7F7F"/>
              </a:solidFill>
              <a:latin typeface="Calibri"/>
              <a:ea typeface="Calibri"/>
              <a:cs typeface="Calibri"/>
              <a:sym typeface="Calibri"/>
            </a:endParaRPr>
          </a:p>
          <a:p>
            <a:pPr marL="0" marR="0" lvl="0" indent="0" algn="l" rtl="0">
              <a:lnSpc>
                <a:spcPct val="90000"/>
              </a:lnSpc>
              <a:spcBef>
                <a:spcPts val="0"/>
              </a:spcBef>
              <a:spcAft>
                <a:spcPts val="0"/>
              </a:spcAft>
              <a:buClr>
                <a:srgbClr val="7F7F7F"/>
              </a:buClr>
              <a:buSzPts val="3200"/>
              <a:buFont typeface="Arial"/>
              <a:buNone/>
            </a:pPr>
            <a:r>
              <a:rPr lang="en-CA" sz="3200" b="0" i="0" u="none" strike="noStrike" cap="none" dirty="0">
                <a:solidFill>
                  <a:srgbClr val="7F7F7F"/>
                </a:solidFill>
                <a:latin typeface="Calibri"/>
                <a:ea typeface="Calibri"/>
                <a:cs typeface="Calibri"/>
                <a:sym typeface="Calibri"/>
              </a:rPr>
              <a:t>Self-</a:t>
            </a:r>
            <a:r>
              <a:rPr lang="en-US" sz="3200" b="0" i="0" u="none" strike="noStrike" cap="none" dirty="0">
                <a:solidFill>
                  <a:srgbClr val="7F7F7F"/>
                </a:solidFill>
                <a:latin typeface="Calibri"/>
                <a:ea typeface="Calibri"/>
                <a:cs typeface="Calibri"/>
                <a:sym typeface="Calibri"/>
              </a:rPr>
              <a:t>C</a:t>
            </a:r>
            <a:r>
              <a:rPr lang="en-CA" sz="3200" b="0" i="0" u="none" strike="noStrike" cap="none" dirty="0" err="1">
                <a:solidFill>
                  <a:srgbClr val="7F7F7F"/>
                </a:solidFill>
                <a:latin typeface="Calibri"/>
                <a:ea typeface="Calibri"/>
                <a:cs typeface="Calibri"/>
                <a:sym typeface="Calibri"/>
              </a:rPr>
              <a:t>ertify</a:t>
            </a:r>
            <a:r>
              <a:rPr lang="en-CA" sz="3200" b="0" i="0" u="none" strike="noStrike" cap="none" dirty="0">
                <a:solidFill>
                  <a:srgbClr val="7F7F7F"/>
                </a:solidFill>
                <a:latin typeface="Calibri"/>
                <a:ea typeface="Calibri"/>
                <a:cs typeface="Calibri"/>
                <a:sym typeface="Calibri"/>
              </a:rPr>
              <a:t> or Health Check an organization:</a:t>
            </a:r>
            <a:br>
              <a:rPr lang="en-CA" sz="3200" b="0" i="0" u="none" strike="noStrike" cap="none" dirty="0">
                <a:solidFill>
                  <a:srgbClr val="7F7F7F"/>
                </a:solidFill>
                <a:latin typeface="Calibri"/>
                <a:ea typeface="Calibri"/>
                <a:cs typeface="Calibri"/>
                <a:sym typeface="Calibri"/>
              </a:rPr>
            </a:br>
            <a:r>
              <a:rPr lang="en-CA" sz="3200" b="0" i="0" u="none" strike="noStrike" cap="none" dirty="0">
                <a:solidFill>
                  <a:srgbClr val="7F7F7F"/>
                </a:solidFill>
                <a:latin typeface="Calibri"/>
                <a:ea typeface="Calibri"/>
                <a:cs typeface="Calibri"/>
                <a:sym typeface="Calibri"/>
                <a:hlinkClick r:id="rId4"/>
              </a:rPr>
              <a:t>https://certification.openchainproject.org</a:t>
            </a:r>
            <a:r>
              <a:rPr lang="en-CA" sz="3200" b="0" i="0" u="none" strike="noStrike" cap="none" dirty="0">
                <a:solidFill>
                  <a:srgbClr val="7F7F7F"/>
                </a:solidFill>
                <a:latin typeface="Calibri"/>
                <a:ea typeface="Calibri"/>
                <a:cs typeface="Calibri"/>
                <a:sym typeface="Calibri"/>
              </a:rPr>
              <a:t> </a:t>
            </a:r>
            <a:endParaRPr sz="2800" b="0" i="0" u="none" strike="noStrike" cap="none" dirty="0">
              <a:solidFill>
                <a:srgbClr val="7F7F7F"/>
              </a:solidFill>
              <a:latin typeface="Calibri"/>
              <a:ea typeface="Calibri"/>
              <a:cs typeface="Calibri"/>
              <a:sym typeface="Calibri"/>
            </a:endParaRPr>
          </a:p>
        </p:txBody>
      </p:sp>
    </p:spTree>
    <p:extLst>
      <p:ext uri="{BB962C8B-B14F-4D97-AF65-F5344CB8AC3E}">
        <p14:creationId xmlns:p14="http://schemas.microsoft.com/office/powerpoint/2010/main" val="1216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5153025" y="1914525"/>
            <a:ext cx="7038900" cy="18081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100"/>
              <a:buFont typeface="Calibri"/>
              <a:buNone/>
            </a:pPr>
            <a:r>
              <a:rPr lang="en-CA" sz="4000" dirty="0"/>
              <a:t>Get Started</a:t>
            </a:r>
            <a:endParaRPr sz="4400" b="0" i="0" u="none" strike="noStrike" cap="none" dirty="0">
              <a:solidFill>
                <a:schemeClr val="lt1"/>
              </a:solidFill>
              <a:latin typeface="Calibri"/>
              <a:ea typeface="Calibri"/>
              <a:cs typeface="Calibri"/>
              <a:sym typeface="Calibri"/>
            </a:endParaRPr>
          </a:p>
        </p:txBody>
      </p:sp>
      <p:sp>
        <p:nvSpPr>
          <p:cNvPr id="3" name="Google Shape;319;p39">
            <a:extLst>
              <a:ext uri="{FF2B5EF4-FFF2-40B4-BE49-F238E27FC236}">
                <a16:creationId xmlns:a16="http://schemas.microsoft.com/office/drawing/2014/main" id="{10652CC0-5175-2849-809E-DDDBAB344132}"/>
              </a:ext>
            </a:extLst>
          </p:cNvPr>
          <p:cNvSpPr txBox="1">
            <a:spLocks/>
          </p:cNvSpPr>
          <p:nvPr/>
        </p:nvSpPr>
        <p:spPr>
          <a:xfrm>
            <a:off x="2898443" y="4174272"/>
            <a:ext cx="6395113" cy="1808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3200"/>
            </a:pPr>
            <a:r>
              <a:rPr lang="en-CA" sz="2400" dirty="0">
                <a:solidFill>
                  <a:srgbClr val="7F7F7F"/>
                </a:solidFill>
                <a:latin typeface="Calibri" panose="020F0502020204030204" pitchFamily="34" charset="0"/>
                <a:ea typeface="Calibri"/>
                <a:cs typeface="Calibri" panose="020F0502020204030204" pitchFamily="34" charset="0"/>
                <a:sym typeface="Calibri"/>
              </a:rPr>
              <a:t>Explore our community:</a:t>
            </a:r>
            <a:br>
              <a:rPr lang="en-CA" sz="2400" dirty="0">
                <a:solidFill>
                  <a:srgbClr val="7F7F7F"/>
                </a:solidFill>
                <a:latin typeface="Calibri" panose="020F0502020204030204" pitchFamily="34" charset="0"/>
                <a:ea typeface="Calibri"/>
                <a:cs typeface="Calibri" panose="020F0502020204030204" pitchFamily="34" charset="0"/>
                <a:sym typeface="Calibri"/>
              </a:rPr>
            </a:br>
            <a:r>
              <a:rPr lang="en-CA" sz="2400" dirty="0">
                <a:latin typeface="Calibri" panose="020F0502020204030204" pitchFamily="34" charset="0"/>
                <a:cs typeface="Calibri" panose="020F0502020204030204" pitchFamily="34" charset="0"/>
                <a:hlinkClick r:id="rId3"/>
              </a:rPr>
              <a:t>https://www.openchainproject.org/get-started</a:t>
            </a:r>
            <a:endParaRPr lang="en-CA" sz="2400" dirty="0">
              <a:latin typeface="Calibri" panose="020F0502020204030204" pitchFamily="34" charset="0"/>
              <a:cs typeface="Calibri" panose="020F0502020204030204" pitchFamily="34" charset="0"/>
            </a:endParaRPr>
          </a:p>
          <a:p>
            <a:pPr>
              <a:buSzPts val="3200"/>
            </a:pPr>
            <a:endParaRPr lang="en-CA" sz="2400" dirty="0">
              <a:solidFill>
                <a:srgbClr val="7F7F7F"/>
              </a:solidFill>
              <a:latin typeface="Calibri" panose="020F0502020204030204" pitchFamily="34" charset="0"/>
              <a:ea typeface="Calibri"/>
              <a:cs typeface="Calibri" panose="020F0502020204030204" pitchFamily="34" charset="0"/>
              <a:sym typeface="Calibri"/>
            </a:endParaRPr>
          </a:p>
          <a:p>
            <a:pPr>
              <a:lnSpc>
                <a:spcPct val="90000"/>
              </a:lnSpc>
              <a:buClr>
                <a:srgbClr val="7F7F7F"/>
              </a:buClr>
              <a:buSzPts val="3200"/>
            </a:pPr>
            <a:r>
              <a:rPr lang="en-CA" sz="2400" dirty="0">
                <a:solidFill>
                  <a:srgbClr val="7F7F7F"/>
                </a:solidFill>
                <a:latin typeface="Calibri" panose="020F0502020204030204" pitchFamily="34" charset="0"/>
                <a:ea typeface="Calibri"/>
                <a:cs typeface="Calibri" panose="020F0502020204030204" pitchFamily="34" charset="0"/>
                <a:sym typeface="Calibri"/>
              </a:rPr>
              <a:t>Self-Certify or Health Check an organization:</a:t>
            </a:r>
            <a:br>
              <a:rPr lang="en-CA" sz="2400" dirty="0">
                <a:solidFill>
                  <a:srgbClr val="7F7F7F"/>
                </a:solidFill>
                <a:latin typeface="Calibri" panose="020F0502020204030204" pitchFamily="34" charset="0"/>
                <a:ea typeface="Calibri"/>
                <a:cs typeface="Calibri" panose="020F0502020204030204" pitchFamily="34" charset="0"/>
                <a:sym typeface="Calibri"/>
              </a:rPr>
            </a:br>
            <a:r>
              <a:rPr lang="en-CA" sz="2400" dirty="0">
                <a:solidFill>
                  <a:srgbClr val="7F7F7F"/>
                </a:solidFill>
                <a:latin typeface="Calibri" panose="020F0502020204030204" pitchFamily="34" charset="0"/>
                <a:ea typeface="Calibri"/>
                <a:cs typeface="Calibri" panose="020F0502020204030204" pitchFamily="34" charset="0"/>
                <a:sym typeface="Calibri"/>
                <a:hlinkClick r:id="rId4"/>
              </a:rPr>
              <a:t>https://certification.openchainproject.org</a:t>
            </a:r>
            <a:r>
              <a:rPr lang="en-CA" sz="2400" dirty="0">
                <a:solidFill>
                  <a:srgbClr val="7F7F7F"/>
                </a:solidFill>
                <a:latin typeface="Calibri" panose="020F0502020204030204" pitchFamily="34" charset="0"/>
                <a:ea typeface="Calibri"/>
                <a:cs typeface="Calibri" panose="020F0502020204030204" pitchFamily="34" charset="0"/>
                <a:sym typeface="Calibri"/>
              </a:rPr>
              <a:t> </a:t>
            </a:r>
          </a:p>
        </p:txBody>
      </p:sp>
    </p:spTree>
    <p:extLst>
      <p:ext uri="{BB962C8B-B14F-4D97-AF65-F5344CB8AC3E}">
        <p14:creationId xmlns:p14="http://schemas.microsoft.com/office/powerpoint/2010/main" val="2315083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8175" y="2295401"/>
            <a:ext cx="10515600" cy="1325700"/>
          </a:xfrm>
          <a:prstGeom prst="rect">
            <a:avLst/>
          </a:prstGeom>
          <a:noFill/>
          <a:ln>
            <a:noFill/>
          </a:ln>
        </p:spPr>
        <p:txBody>
          <a:bodyPr spcFirstLastPara="1" vert="horz" wrap="square" lIns="91425" tIns="91425" rIns="91425" bIns="91425" rtlCol="0" anchor="ctr" anchorCtr="0">
            <a:noAutofit/>
          </a:bodyPr>
          <a:lstStyle/>
          <a:p>
            <a:pPr>
              <a:buClr>
                <a:schemeClr val="dk1"/>
              </a:buClr>
              <a:buSzPts val="900"/>
            </a:pPr>
            <a:r>
              <a:rPr lang="en-CA" dirty="0"/>
              <a:t>OpenChain ISO 5230 defines the key requirements </a:t>
            </a:r>
            <a:r>
              <a:rPr lang="en-US" dirty="0"/>
              <a:t>of</a:t>
            </a:r>
            <a:r>
              <a:rPr lang="en-CA" dirty="0"/>
              <a:t> a quality </a:t>
            </a:r>
            <a:r>
              <a:rPr lang="en-US" dirty="0"/>
              <a:t>open source </a:t>
            </a:r>
            <a:r>
              <a:rPr lang="en-CA" dirty="0"/>
              <a:t>compliance program. The OpenChain Project develops this standard.</a:t>
            </a:r>
            <a:br>
              <a:rPr lang="en-CA" dirty="0"/>
            </a:br>
            <a:br>
              <a:rPr lang="en-CA" dirty="0"/>
            </a:br>
            <a:r>
              <a:rPr lang="en-CA" sz="2400" i="1" dirty="0"/>
              <a:t>Our vision is a supply chain where open source is delivered with trusted and consistent compliance information.</a:t>
            </a:r>
            <a:br>
              <a:rPr lang="en-CA" dirty="0"/>
            </a:br>
            <a:br>
              <a:rPr lang="en-CA" dirty="0"/>
            </a:br>
            <a:r>
              <a:rPr lang="en-CA" sz="2400" i="1" dirty="0"/>
              <a:t>Our mission is to establish requirements to achieve effective management of open source for software supply chain participants</a:t>
            </a:r>
            <a:endParaRPr sz="2400" i="1" dirty="0"/>
          </a:p>
        </p:txBody>
      </p:sp>
      <p:sp>
        <p:nvSpPr>
          <p:cNvPr id="3" name="Shape 92">
            <a:extLst>
              <a:ext uri="{FF2B5EF4-FFF2-40B4-BE49-F238E27FC236}">
                <a16:creationId xmlns:a16="http://schemas.microsoft.com/office/drawing/2014/main" id="{191A853C-E2E9-C64E-A6FE-FDCD8F912313}"/>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2</a:t>
            </a:fld>
            <a:endParaRPr lang="en-CA" sz="1200" b="0" i="0" u="none" strike="noStrike" cap="none" dirty="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09558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1" name="Google Shape;181;p21">
            <a:extLst>
              <a:ext uri="{FF2B5EF4-FFF2-40B4-BE49-F238E27FC236}">
                <a16:creationId xmlns:a16="http://schemas.microsoft.com/office/drawing/2014/main" id="{24A69BBE-62EF-1F4B-8BF8-47879C1CB369}"/>
              </a:ext>
            </a:extLst>
          </p:cNvPr>
          <p:cNvSpPr txBox="1">
            <a:spLocks/>
          </p:cNvSpPr>
          <p:nvPr/>
        </p:nvSpPr>
        <p:spPr>
          <a:xfrm>
            <a:off x="974016" y="3800088"/>
            <a:ext cx="10243965" cy="2696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7F7F7F"/>
              </a:buClr>
              <a:buSzPts val="4400"/>
              <a:buFont typeface="Arial"/>
              <a:buNone/>
              <a:defRPr sz="4400" b="0" i="0" u="none" strike="noStrike" cap="none">
                <a:solidFill>
                  <a:srgbClr val="7F7F7F"/>
                </a:solidFill>
                <a:latin typeface="Arial"/>
                <a:ea typeface="Arial"/>
                <a:cs typeface="Arial"/>
                <a:sym typeface="Arial"/>
              </a:defRPr>
            </a:lvl1pPr>
            <a:lvl2pPr marR="0" lvl="1"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2pPr>
            <a:lvl3pPr marR="0" lvl="2"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3pPr>
            <a:lvl4pPr marR="0" lvl="3"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4pPr>
            <a:lvl5pPr marR="0" lvl="4"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5pPr>
            <a:lvl6pPr marR="0" lvl="5"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6pPr>
            <a:lvl7pPr marR="0" lvl="6"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7pPr>
            <a:lvl8pPr marR="0" lvl="7"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8pPr>
            <a:lvl9pPr marR="0" lvl="8" algn="l" rtl="0">
              <a:lnSpc>
                <a:spcPct val="90000"/>
              </a:lnSpc>
              <a:spcBef>
                <a:spcPts val="0"/>
              </a:spcBef>
              <a:spcAft>
                <a:spcPts val="0"/>
              </a:spcAft>
              <a:buClr>
                <a:srgbClr val="00B4C2"/>
              </a:buClr>
              <a:buSzPts val="4400"/>
              <a:buFont typeface="Calibri"/>
              <a:buNone/>
              <a:defRPr sz="4400" b="0" i="0" u="none" strike="noStrike" cap="none">
                <a:solidFill>
                  <a:srgbClr val="00B4C2"/>
                </a:solidFill>
                <a:latin typeface="Calibri"/>
                <a:ea typeface="Calibri"/>
                <a:cs typeface="Calibri"/>
                <a:sym typeface="Calibri"/>
              </a:defRPr>
            </a:lvl9pPr>
          </a:lstStyle>
          <a:p>
            <a:pPr algn="l">
              <a:spcAft>
                <a:spcPts val="600"/>
              </a:spcAft>
              <a:buClr>
                <a:srgbClr val="00B4C2"/>
              </a:buClr>
              <a:buSzPts val="900"/>
            </a:pPr>
            <a:endParaRPr lang="en-US" sz="2400" dirty="0">
              <a:solidFill>
                <a:srgbClr val="00B4C2"/>
              </a:solidFill>
              <a:latin typeface="Calibri"/>
              <a:ea typeface="Calibri"/>
              <a:cs typeface="Calibri"/>
              <a:sym typeface="Calibri"/>
            </a:endParaRPr>
          </a:p>
          <a:p>
            <a:pPr algn="l">
              <a:spcAft>
                <a:spcPts val="600"/>
              </a:spcAft>
              <a:buClr>
                <a:srgbClr val="00B4C2"/>
              </a:buClr>
              <a:buSzPts val="900"/>
            </a:pPr>
            <a:r>
              <a:rPr lang="en-US" sz="2000" dirty="0">
                <a:solidFill>
                  <a:srgbClr val="00B4C2"/>
                </a:solidFill>
                <a:latin typeface="Calibri"/>
                <a:ea typeface="Calibri"/>
                <a:cs typeface="Calibri"/>
                <a:sym typeface="Calibri"/>
              </a:rPr>
              <a:t>OpenChain 2.1 (ISO/IEC 5230:2020) is the </a:t>
            </a:r>
            <a:r>
              <a:rPr lang="en-US" sz="2000" b="1" dirty="0">
                <a:solidFill>
                  <a:srgbClr val="00B4C2"/>
                </a:solidFill>
                <a:latin typeface="Calibri"/>
                <a:ea typeface="Calibri"/>
                <a:cs typeface="Calibri"/>
                <a:sym typeface="Calibri"/>
              </a:rPr>
              <a:t>International Standard</a:t>
            </a:r>
            <a:r>
              <a:rPr lang="en-US" sz="2000" dirty="0">
                <a:solidFill>
                  <a:srgbClr val="00B4C2"/>
                </a:solidFill>
                <a:latin typeface="Calibri"/>
                <a:ea typeface="Calibri"/>
                <a:cs typeface="Calibri"/>
                <a:sym typeface="Calibri"/>
              </a:rPr>
              <a:t> for open source license compliance.</a:t>
            </a:r>
          </a:p>
          <a:p>
            <a:pPr algn="l">
              <a:spcAft>
                <a:spcPts val="600"/>
              </a:spcAft>
              <a:buClr>
                <a:srgbClr val="00B4C2"/>
              </a:buClr>
              <a:buSzPts val="900"/>
            </a:pPr>
            <a:r>
              <a:rPr lang="en-US" sz="2000" dirty="0">
                <a:solidFill>
                  <a:srgbClr val="00B4C2"/>
                </a:solidFill>
                <a:latin typeface="Calibri"/>
                <a:ea typeface="Calibri"/>
                <a:cs typeface="Calibri"/>
                <a:sym typeface="Calibri"/>
              </a:rPr>
              <a:t>It is simple, effective and suitable for </a:t>
            </a:r>
            <a:r>
              <a:rPr lang="en-US" sz="2000" b="1" dirty="0">
                <a:solidFill>
                  <a:srgbClr val="00B4C2"/>
                </a:solidFill>
                <a:latin typeface="Calibri"/>
                <a:ea typeface="Calibri"/>
                <a:cs typeface="Calibri"/>
                <a:sym typeface="Calibri"/>
              </a:rPr>
              <a:t>companies of all sizes in all markets</a:t>
            </a:r>
            <a:r>
              <a:rPr lang="en-US" sz="2000" dirty="0">
                <a:solidFill>
                  <a:srgbClr val="00B4C2"/>
                </a:solidFill>
                <a:latin typeface="Calibri"/>
                <a:ea typeface="Calibri"/>
                <a:cs typeface="Calibri"/>
                <a:sym typeface="Calibri"/>
              </a:rPr>
              <a:t>.</a:t>
            </a:r>
          </a:p>
          <a:p>
            <a:pPr algn="l">
              <a:spcAft>
                <a:spcPts val="600"/>
              </a:spcAft>
              <a:buClr>
                <a:srgbClr val="00B4C2"/>
              </a:buClr>
              <a:buSzPts val="900"/>
            </a:pPr>
            <a:r>
              <a:rPr lang="en-US" sz="2000" dirty="0">
                <a:solidFill>
                  <a:srgbClr val="00B4C2"/>
                </a:solidFill>
                <a:latin typeface="Calibri"/>
                <a:ea typeface="Calibri"/>
                <a:cs typeface="Calibri"/>
                <a:sym typeface="Calibri"/>
              </a:rPr>
              <a:t>This standard is </a:t>
            </a:r>
            <a:r>
              <a:rPr lang="en-US" sz="2000" b="1" dirty="0">
                <a:solidFill>
                  <a:srgbClr val="00B4C2"/>
                </a:solidFill>
                <a:latin typeface="Calibri"/>
                <a:ea typeface="Calibri"/>
                <a:cs typeface="Calibri"/>
                <a:sym typeface="Calibri"/>
              </a:rPr>
              <a:t>openly developed</a:t>
            </a:r>
            <a:r>
              <a:rPr lang="en-US" sz="2000" dirty="0">
                <a:solidFill>
                  <a:srgbClr val="00B4C2"/>
                </a:solidFill>
                <a:latin typeface="Calibri"/>
                <a:ea typeface="Calibri"/>
                <a:cs typeface="Calibri"/>
                <a:sym typeface="Calibri"/>
              </a:rPr>
              <a:t> by a </a:t>
            </a:r>
            <a:r>
              <a:rPr lang="en-US" sz="2000" b="1" dirty="0">
                <a:solidFill>
                  <a:srgbClr val="00B4C2"/>
                </a:solidFill>
                <a:latin typeface="Calibri"/>
                <a:ea typeface="Calibri"/>
                <a:cs typeface="Calibri"/>
                <a:sym typeface="Calibri"/>
              </a:rPr>
              <a:t>vibrant user community</a:t>
            </a:r>
            <a:r>
              <a:rPr lang="en-US" sz="2000" dirty="0">
                <a:solidFill>
                  <a:srgbClr val="00B4C2"/>
                </a:solidFill>
                <a:latin typeface="Calibri"/>
                <a:ea typeface="Calibri"/>
                <a:cs typeface="Calibri"/>
                <a:sym typeface="Calibri"/>
              </a:rPr>
              <a:t> and </a:t>
            </a:r>
            <a:r>
              <a:rPr lang="en-US" sz="2000" b="1" dirty="0">
                <a:solidFill>
                  <a:srgbClr val="00B4C2"/>
                </a:solidFill>
                <a:latin typeface="Calibri"/>
                <a:ea typeface="Calibri"/>
                <a:cs typeface="Calibri"/>
                <a:sym typeface="Calibri"/>
              </a:rPr>
              <a:t>freely available</a:t>
            </a:r>
            <a:r>
              <a:rPr lang="en-US" sz="2000" dirty="0">
                <a:solidFill>
                  <a:srgbClr val="00B4C2"/>
                </a:solidFill>
                <a:latin typeface="Calibri"/>
                <a:ea typeface="Calibri"/>
                <a:cs typeface="Calibri"/>
                <a:sym typeface="Calibri"/>
              </a:rPr>
              <a:t> to all.</a:t>
            </a:r>
          </a:p>
          <a:p>
            <a:pPr algn="l">
              <a:spcAft>
                <a:spcPts val="600"/>
              </a:spcAft>
              <a:buClr>
                <a:srgbClr val="00B4C2"/>
              </a:buClr>
              <a:buSzPts val="900"/>
            </a:pPr>
            <a:r>
              <a:rPr lang="en-US" sz="2000" dirty="0">
                <a:solidFill>
                  <a:srgbClr val="00B4C2"/>
                </a:solidFill>
                <a:latin typeface="Calibri"/>
                <a:ea typeface="Calibri"/>
                <a:cs typeface="Calibri"/>
                <a:sym typeface="Calibri"/>
              </a:rPr>
              <a:t>It is supported by free online </a:t>
            </a:r>
            <a:r>
              <a:rPr lang="en-US" sz="2000" b="1" dirty="0">
                <a:solidFill>
                  <a:srgbClr val="00B4C2"/>
                </a:solidFill>
                <a:latin typeface="Calibri"/>
                <a:ea typeface="Calibri"/>
                <a:cs typeface="Calibri"/>
                <a:sym typeface="Calibri"/>
              </a:rPr>
              <a:t>self-certification</a:t>
            </a:r>
            <a:r>
              <a:rPr lang="en-US" sz="2000" dirty="0">
                <a:solidFill>
                  <a:srgbClr val="00B4C2"/>
                </a:solidFill>
                <a:latin typeface="Calibri"/>
                <a:ea typeface="Calibri"/>
                <a:cs typeface="Calibri"/>
                <a:sym typeface="Calibri"/>
              </a:rPr>
              <a:t>, </a:t>
            </a:r>
            <a:r>
              <a:rPr lang="en-US" sz="2000" b="1" dirty="0">
                <a:solidFill>
                  <a:srgbClr val="00B4C2"/>
                </a:solidFill>
                <a:latin typeface="Calibri"/>
                <a:ea typeface="Calibri"/>
                <a:cs typeface="Calibri"/>
                <a:sym typeface="Calibri"/>
              </a:rPr>
              <a:t>reference material</a:t>
            </a:r>
            <a:r>
              <a:rPr lang="en-US" sz="2000" dirty="0">
                <a:solidFill>
                  <a:srgbClr val="00B4C2"/>
                </a:solidFill>
                <a:latin typeface="Calibri"/>
                <a:ea typeface="Calibri"/>
                <a:cs typeface="Calibri"/>
                <a:sym typeface="Calibri"/>
              </a:rPr>
              <a:t> and </a:t>
            </a:r>
            <a:r>
              <a:rPr lang="en-US" sz="2000" b="1" dirty="0">
                <a:solidFill>
                  <a:srgbClr val="00B4C2"/>
                </a:solidFill>
                <a:latin typeface="Calibri"/>
                <a:ea typeface="Calibri"/>
                <a:cs typeface="Calibri"/>
                <a:sym typeface="Calibri"/>
              </a:rPr>
              <a:t>service provider partners</a:t>
            </a:r>
            <a:r>
              <a:rPr lang="en-US" sz="2000" dirty="0">
                <a:solidFill>
                  <a:srgbClr val="00B4C2"/>
                </a:solidFill>
                <a:latin typeface="Calibri"/>
                <a:ea typeface="Calibri"/>
                <a:cs typeface="Calibri"/>
                <a:sym typeface="Calibri"/>
              </a:rPr>
              <a:t>.</a:t>
            </a:r>
          </a:p>
          <a:p>
            <a:pPr>
              <a:buClr>
                <a:srgbClr val="00B4C2"/>
              </a:buClr>
              <a:buSzPts val="900"/>
            </a:pPr>
            <a:br>
              <a:rPr lang="en-US" sz="2400" dirty="0">
                <a:solidFill>
                  <a:srgbClr val="00B4C2"/>
                </a:solidFill>
                <a:latin typeface="Calibri"/>
                <a:ea typeface="Calibri"/>
                <a:cs typeface="Calibri"/>
                <a:sym typeface="Calibri"/>
              </a:rPr>
            </a:br>
            <a:r>
              <a:rPr lang="en-US" sz="2400" dirty="0" err="1">
                <a:solidFill>
                  <a:srgbClr val="00B4C2"/>
                </a:solidFill>
                <a:latin typeface="Calibri"/>
                <a:ea typeface="Calibri"/>
                <a:cs typeface="Calibri"/>
                <a:sym typeface="Calibri"/>
                <a:hlinkClick r:id="rId3"/>
              </a:rPr>
              <a:t>www.openchainproject.org</a:t>
            </a:r>
            <a:endParaRPr lang="en-US" sz="2400" dirty="0">
              <a:solidFill>
                <a:srgbClr val="00B4C2"/>
              </a:solidFill>
              <a:latin typeface="Calibri"/>
              <a:ea typeface="Calibri"/>
              <a:cs typeface="Calibri"/>
              <a:sym typeface="Calibri"/>
            </a:endParaRPr>
          </a:p>
          <a:p>
            <a:pPr algn="l">
              <a:buClr>
                <a:srgbClr val="00B4C2"/>
              </a:buClr>
              <a:buSzPts val="900"/>
            </a:pPr>
            <a:endParaRPr lang="en-US" sz="2400" dirty="0">
              <a:solidFill>
                <a:srgbClr val="00B4C2"/>
              </a:solidFill>
              <a:latin typeface="Calibri"/>
              <a:ea typeface="Calibri"/>
              <a:cs typeface="Calibri"/>
              <a:sym typeface="Calibri"/>
            </a:endParaRPr>
          </a:p>
        </p:txBody>
      </p:sp>
      <p:pic>
        <p:nvPicPr>
          <p:cNvPr id="1028" name="Picture 4">
            <a:extLst>
              <a:ext uri="{FF2B5EF4-FFF2-40B4-BE49-F238E27FC236}">
                <a16:creationId xmlns:a16="http://schemas.microsoft.com/office/drawing/2014/main" id="{ED9DC33F-E4BE-E046-BFCC-3C1BB365F5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3333" y="234258"/>
            <a:ext cx="9265333" cy="945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Text&#10;&#10;Description automatically generated">
            <a:extLst>
              <a:ext uri="{FF2B5EF4-FFF2-40B4-BE49-F238E27FC236}">
                <a16:creationId xmlns:a16="http://schemas.microsoft.com/office/drawing/2014/main" id="{69698A36-47E6-3442-AF2E-403D316854EA}"/>
              </a:ext>
            </a:extLst>
          </p:cNvPr>
          <p:cNvPicPr>
            <a:picLocks noChangeAspect="1"/>
          </p:cNvPicPr>
          <p:nvPr/>
        </p:nvPicPr>
        <p:blipFill>
          <a:blip r:embed="rId5"/>
          <a:stretch>
            <a:fillRect/>
          </a:stretch>
        </p:blipFill>
        <p:spPr>
          <a:xfrm>
            <a:off x="1530349" y="1343135"/>
            <a:ext cx="9131300" cy="2159000"/>
          </a:xfrm>
          <a:prstGeom prst="rect">
            <a:avLst/>
          </a:prstGeom>
        </p:spPr>
      </p:pic>
      <p:sp>
        <p:nvSpPr>
          <p:cNvPr id="5" name="Shape 92">
            <a:extLst>
              <a:ext uri="{FF2B5EF4-FFF2-40B4-BE49-F238E27FC236}">
                <a16:creationId xmlns:a16="http://schemas.microsoft.com/office/drawing/2014/main" id="{FED2E98F-3021-5946-9D7F-9D9F5125E39B}"/>
              </a:ext>
            </a:extLst>
          </p:cNvPr>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3</a:t>
            </a:fld>
            <a:endParaRPr lang="en-CA" sz="1200" b="0" i="0" u="none" strike="noStrike" cap="none" dirty="0">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9465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The</a:t>
            </a:r>
            <a:r>
              <a:rPr lang="en-CA" sz="3600" b="0" i="0" u="none" strike="noStrike" cap="none" dirty="0">
                <a:solidFill>
                  <a:srgbClr val="00B4C2"/>
                </a:solidFill>
                <a:latin typeface="Calibri"/>
                <a:ea typeface="Calibri"/>
                <a:cs typeface="Calibri"/>
                <a:sym typeface="Calibri"/>
              </a:rPr>
              <a:t> Software Supply Chain Today</a:t>
            </a:r>
          </a:p>
        </p:txBody>
      </p:sp>
      <p:sp>
        <p:nvSpPr>
          <p:cNvPr id="67" name="Shape 67"/>
          <p:cNvSpPr txBox="1">
            <a:spLocks noGrp="1"/>
          </p:cNvSpPr>
          <p:nvPr>
            <p:ph type="body" idx="1"/>
          </p:nvPr>
        </p:nvSpPr>
        <p:spPr>
          <a:xfrm>
            <a:off x="838200" y="1780674"/>
            <a:ext cx="10515599" cy="3909626"/>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Each participant in a supply chain needs to respect developer rights and license choices</a:t>
            </a:r>
          </a:p>
          <a:p>
            <a:pPr marL="228600" marR="0" lvl="0" indent="-228600" algn="l" rtl="0">
              <a:lnSpc>
                <a:spcPct val="90000"/>
              </a:lnSpc>
              <a:spcBef>
                <a:spcPts val="100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Compliance work is needed to meet these obligations, including:</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Identifying, tracking and managing inbound open source components </a:t>
            </a: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Assessing and meeting license obligations for outbound distributions</a:t>
            </a:r>
          </a:p>
          <a:p>
            <a:pPr indent="-228600"/>
            <a:r>
              <a:rPr lang="en-CA" b="0" i="0" u="none" strike="noStrike" cap="none" dirty="0">
                <a:solidFill>
                  <a:srgbClr val="7F7F7F"/>
                </a:solidFill>
                <a:latin typeface="Calibri"/>
                <a:ea typeface="Calibri"/>
                <a:cs typeface="Calibri"/>
                <a:sym typeface="Calibri"/>
              </a:rPr>
              <a:t>Problem = In a supply chain, each participant </a:t>
            </a:r>
            <a:r>
              <a:rPr lang="en-US" b="0" i="0" u="none" strike="noStrike" cap="none" dirty="0">
                <a:solidFill>
                  <a:srgbClr val="7F7F7F"/>
                </a:solidFill>
                <a:latin typeface="Calibri"/>
                <a:ea typeface="Calibri"/>
                <a:cs typeface="Calibri"/>
                <a:sym typeface="Calibri"/>
              </a:rPr>
              <a:t>must recreate essentially identical processes for open source compliance</a:t>
            </a:r>
          </a:p>
          <a:p>
            <a:pPr lvl="1" indent="-228600"/>
            <a:endParaRPr lang="en-US" b="0" i="0" u="none" strike="noStrike" cap="none" dirty="0">
              <a:solidFill>
                <a:srgbClr val="7F7F7F"/>
              </a:solidFill>
              <a:latin typeface="Calibri"/>
              <a:ea typeface="Calibri"/>
              <a:cs typeface="Calibri"/>
              <a:sym typeface="Calibri"/>
            </a:endParaRPr>
          </a:p>
          <a:p>
            <a:pPr marL="228600" marR="0" lvl="0" indent="-228600" algn="l" rtl="0">
              <a:lnSpc>
                <a:spcPct val="90000"/>
              </a:lnSpc>
              <a:spcBef>
                <a:spcPts val="1000"/>
              </a:spcBef>
              <a:spcAft>
                <a:spcPts val="0"/>
              </a:spcAft>
              <a:buClr>
                <a:srgbClr val="7F7F7F"/>
              </a:buClr>
              <a:buSzPct val="100000"/>
              <a:buFont typeface="Arial"/>
              <a:buNone/>
            </a:pPr>
            <a:endParaRPr lang="en-US" sz="2800" b="0" i="0" u="none" strike="noStrike" cap="none" dirty="0">
              <a:solidFill>
                <a:srgbClr val="7F7F7F"/>
              </a:solidFill>
              <a:latin typeface="Calibri"/>
              <a:ea typeface="Calibri"/>
              <a:cs typeface="Calibri"/>
              <a:sym typeface="Calibri"/>
            </a:endParaRPr>
          </a:p>
        </p:txBody>
      </p:sp>
      <p:sp>
        <p:nvSpPr>
          <p:cNvPr id="70" name="Shape 70"/>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4</a:t>
            </a:fld>
            <a:endParaRPr lang="en-CA" sz="1200" b="0" i="0" u="none" strike="noStrike" cap="none">
              <a:solidFill>
                <a:srgbClr val="898989"/>
              </a:solidFill>
              <a:latin typeface="Calibri"/>
              <a:ea typeface="Calibri"/>
              <a:cs typeface="Calibri"/>
              <a:sym typeface="Calibri"/>
            </a:endParaRPr>
          </a:p>
        </p:txBody>
      </p:sp>
      <p:sp>
        <p:nvSpPr>
          <p:cNvPr id="71" name="Shape 71"/>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Duplicated Compliance Efforts in Supply Chains</a:t>
            </a:r>
          </a:p>
        </p:txBody>
      </p:sp>
    </p:spTree>
    <p:extLst>
      <p:ext uri="{BB962C8B-B14F-4D97-AF65-F5344CB8AC3E}">
        <p14:creationId xmlns:p14="http://schemas.microsoft.com/office/powerpoint/2010/main" val="4272999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dirty="0">
                <a:solidFill>
                  <a:srgbClr val="00B4C2"/>
                </a:solidFill>
                <a:latin typeface="Calibri"/>
                <a:ea typeface="Calibri"/>
                <a:cs typeface="Calibri"/>
                <a:sym typeface="Calibri"/>
              </a:rPr>
              <a:t>The OpenChain </a:t>
            </a:r>
            <a:r>
              <a:rPr lang="en-CA" sz="3600" dirty="0"/>
              <a:t>ISO 5230</a:t>
            </a:r>
            <a:r>
              <a:rPr lang="en-CA" sz="3600" b="0" i="0" u="none" strike="noStrike" cap="none" dirty="0">
                <a:solidFill>
                  <a:srgbClr val="00B4C2"/>
                </a:solidFill>
                <a:latin typeface="Calibri"/>
                <a:ea typeface="Calibri"/>
                <a:cs typeface="Calibri"/>
                <a:sym typeface="Calibri"/>
              </a:rPr>
              <a:t> Supply Chain</a:t>
            </a:r>
          </a:p>
        </p:txBody>
      </p:sp>
      <p:sp>
        <p:nvSpPr>
          <p:cNvPr id="78" name="Shape 78"/>
          <p:cNvSpPr txBox="1">
            <a:spLocks noGrp="1"/>
          </p:cNvSpPr>
          <p:nvPr>
            <p:ph type="body" idx="1"/>
          </p:nvPr>
        </p:nvSpPr>
        <p:spPr>
          <a:xfrm>
            <a:off x="838200" y="1861249"/>
            <a:ext cx="10515599" cy="4168489"/>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sz="2800" b="0" i="0" u="none" strike="noStrike" cap="none" dirty="0">
                <a:solidFill>
                  <a:srgbClr val="7F7F7F"/>
                </a:solidFill>
                <a:latin typeface="Calibri"/>
                <a:ea typeface="Calibri"/>
                <a:cs typeface="Calibri"/>
                <a:sym typeface="Calibri"/>
              </a:rPr>
              <a:t>Desired State = Broad Respect for Developer Rights + Low Transaction Costs</a:t>
            </a:r>
          </a:p>
          <a:p>
            <a:pPr marL="228600" indent="-228600">
              <a:buSzPct val="100000"/>
            </a:pPr>
            <a:r>
              <a:rPr lang="en-CA" sz="2800" b="0" i="0" u="none" strike="noStrike" cap="none" dirty="0">
                <a:solidFill>
                  <a:srgbClr val="7F7F7F"/>
                </a:solidFill>
                <a:latin typeface="Calibri"/>
                <a:ea typeface="Calibri"/>
                <a:cs typeface="Calibri"/>
                <a:sym typeface="Calibri"/>
              </a:rPr>
              <a:t>To reach this goal, OpenChain provides a common standard to build trust in the supply chain</a:t>
            </a:r>
            <a:r>
              <a:rPr lang="en-CA" dirty="0"/>
              <a:t> </a:t>
            </a:r>
            <a:endParaRPr lang="en-CA" sz="2800" b="0" i="0" u="none" strike="noStrike" cap="none" dirty="0">
              <a:solidFill>
                <a:srgbClr val="7F7F7F"/>
              </a:solidFill>
              <a:latin typeface="Calibri"/>
              <a:ea typeface="Calibri"/>
              <a:cs typeface="Calibri"/>
            </a:endParaRPr>
          </a:p>
          <a:p>
            <a:pPr marL="685800" lvl="1" indent="-228600">
              <a:spcBef>
                <a:spcPts val="1000"/>
              </a:spcBef>
            </a:pPr>
            <a:r>
              <a:rPr lang="en-CA" dirty="0"/>
              <a:t>Baseline</a:t>
            </a:r>
            <a:r>
              <a:rPr lang="en-CA" b="0" i="0" u="none" strike="noStrike" cap="none" dirty="0">
                <a:solidFill>
                  <a:srgbClr val="7F7F7F"/>
                </a:solidFill>
                <a:latin typeface="Calibri"/>
                <a:ea typeface="Calibri"/>
                <a:cs typeface="Calibri"/>
                <a:sym typeface="Calibri"/>
              </a:rPr>
              <a:t> processes with freedom to optimize and customize</a:t>
            </a:r>
            <a:endParaRPr lang="en-CA" b="0" i="0" u="none" strike="noStrike" cap="none" dirty="0">
              <a:solidFill>
                <a:srgbClr val="7F7F7F"/>
              </a:solidFill>
              <a:latin typeface="Calibri"/>
              <a:ea typeface="Calibri"/>
              <a:cs typeface="Calibri"/>
            </a:endParaRPr>
          </a:p>
          <a:p>
            <a:pPr marL="685800" lvl="1" indent="-228600">
              <a:buSzPct val="100000"/>
            </a:pPr>
            <a:r>
              <a:rPr lang="en-CA" sz="2400" b="0" i="0" u="none" strike="noStrike" cap="none" dirty="0">
                <a:solidFill>
                  <a:srgbClr val="7F7F7F"/>
                </a:solidFill>
                <a:latin typeface="Calibri"/>
                <a:ea typeface="Calibri"/>
                <a:cs typeface="Calibri"/>
                <a:sym typeface="Calibri"/>
              </a:rPr>
              <a:t>Upstream compliance work is preserved, available, and reusable for downstream recipients</a:t>
            </a:r>
            <a:r>
              <a:rPr lang="en-CA" dirty="0"/>
              <a:t> </a:t>
            </a:r>
            <a:endParaRPr lang="en-CA" sz="2400" b="0" i="0" u="none" strike="noStrike" cap="none" dirty="0">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Char char="•"/>
            </a:pPr>
            <a:r>
              <a:rPr lang="en-CA" sz="2400" b="0" i="0" u="none" strike="noStrike" cap="none" dirty="0">
                <a:solidFill>
                  <a:srgbClr val="7F7F7F"/>
                </a:solidFill>
                <a:latin typeface="Calibri"/>
                <a:ea typeface="Calibri"/>
                <a:cs typeface="Calibri"/>
                <a:sym typeface="Calibri"/>
              </a:rPr>
              <a:t>Downstream recipients begin compliance work at a lower-effort starting point</a:t>
            </a:r>
            <a:endParaRPr lang="en-CA" sz="2400" b="0" i="0" u="none" strike="noStrike" cap="none" dirty="0">
              <a:solidFill>
                <a:srgbClr val="7F7F7F"/>
              </a:solidFill>
              <a:latin typeface="Calibri"/>
              <a:ea typeface="Calibri"/>
              <a:cs typeface="Calibri"/>
            </a:endParaRPr>
          </a:p>
          <a:p>
            <a:pPr marL="685800" marR="0" lvl="1" indent="-228600" algn="l" rtl="0">
              <a:lnSpc>
                <a:spcPct val="90000"/>
              </a:lnSpc>
              <a:spcBef>
                <a:spcPts val="500"/>
              </a:spcBef>
              <a:spcAft>
                <a:spcPts val="0"/>
              </a:spcAft>
              <a:buClr>
                <a:srgbClr val="7F7F7F"/>
              </a:buClr>
              <a:buSzPct val="100000"/>
              <a:buFont typeface="Arial"/>
              <a:buNone/>
            </a:pPr>
            <a:endParaRPr sz="2400" b="0" i="0" u="none" strike="noStrike" cap="none" dirty="0">
              <a:solidFill>
                <a:srgbClr val="7F7F7F"/>
              </a:solidFill>
              <a:latin typeface="Calibri"/>
              <a:ea typeface="Calibri"/>
              <a:cs typeface="Calibri"/>
              <a:sym typeface="Calibri"/>
            </a:endParaRPr>
          </a:p>
        </p:txBody>
      </p:sp>
      <p:sp>
        <p:nvSpPr>
          <p:cNvPr id="81" name="Shape 81"/>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5</a:t>
            </a:fld>
            <a:endParaRPr lang="en-CA" sz="1200" b="0" i="0" u="none" strike="noStrike" cap="none">
              <a:solidFill>
                <a:srgbClr val="898989"/>
              </a:solidFill>
              <a:latin typeface="Calibri"/>
              <a:ea typeface="Calibri"/>
              <a:cs typeface="Calibri"/>
              <a:sym typeface="Calibri"/>
            </a:endParaRPr>
          </a:p>
        </p:txBody>
      </p:sp>
      <p:sp>
        <p:nvSpPr>
          <p:cNvPr id="82" name="Shape 82"/>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a:solidFill>
                  <a:srgbClr val="F46500"/>
                </a:solidFill>
                <a:latin typeface="Lucida Sans"/>
                <a:ea typeface="Lucida Sans"/>
                <a:cs typeface="Lucida Sans"/>
                <a:sym typeface="Lucida Sans"/>
              </a:rPr>
              <a:t>Friction Points Resolved</a:t>
            </a:r>
          </a:p>
        </p:txBody>
      </p:sp>
    </p:spTree>
    <p:extLst>
      <p:ext uri="{BB962C8B-B14F-4D97-AF65-F5344CB8AC3E}">
        <p14:creationId xmlns:p14="http://schemas.microsoft.com/office/powerpoint/2010/main" val="3664617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a:t>Path to Conformance</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514350" lvl="0" indent="-514350">
              <a:spcBef>
                <a:spcPts val="0"/>
              </a:spcBef>
              <a:buFont typeface="+mj-lt"/>
              <a:buAutoNum type="arabicParenR"/>
            </a:pPr>
            <a:endParaRPr lang="en-CA" dirty="0"/>
          </a:p>
          <a:p>
            <a:pPr marL="514350" lvl="0" indent="-514350">
              <a:spcBef>
                <a:spcPts val="0"/>
              </a:spcBef>
              <a:buFont typeface="+mj-lt"/>
              <a:buAutoNum type="arabicParenR"/>
            </a:pPr>
            <a:r>
              <a:rPr lang="en-CA" dirty="0"/>
              <a:t>Review the OpenChain ISO 5230 Standard</a:t>
            </a:r>
          </a:p>
          <a:p>
            <a:pPr marL="514350" lvl="0" indent="-514350">
              <a:spcBef>
                <a:spcPts val="0"/>
              </a:spcBef>
              <a:buFont typeface="+mj-lt"/>
              <a:buAutoNum type="arabicParenR"/>
            </a:pPr>
            <a:endParaRPr lang="en-CA" u="sng" dirty="0">
              <a:solidFill>
                <a:schemeClr val="hlink"/>
              </a:solidFill>
              <a:highlight>
                <a:srgbClr val="FFFF00"/>
              </a:highlight>
              <a:hlinkClick r:id="rId3"/>
            </a:endParaRPr>
          </a:p>
          <a:p>
            <a:pPr marL="514350" lvl="0" indent="-514350">
              <a:buFont typeface="+mj-lt"/>
              <a:buAutoNum type="arabicParenR"/>
            </a:pPr>
            <a:r>
              <a:rPr lang="en-CA" dirty="0"/>
              <a:t>Implement and document processes to meet the Standard’s requirements</a:t>
            </a:r>
          </a:p>
          <a:p>
            <a:pPr marL="514350" lvl="0" indent="-514350">
              <a:buFont typeface="+mj-lt"/>
              <a:buAutoNum type="arabicParenR"/>
            </a:pPr>
            <a:endParaRPr lang="en-CA" dirty="0"/>
          </a:p>
          <a:p>
            <a:pPr marL="514350" lvl="0" indent="-514350">
              <a:buFont typeface="+mj-lt"/>
              <a:buAutoNum type="arabicParenR"/>
            </a:pPr>
            <a:r>
              <a:rPr lang="en-CA" dirty="0"/>
              <a:t>Certify conformance with the OpenChain Standard</a:t>
            </a:r>
          </a:p>
          <a:p>
            <a:pPr marL="514350" lvl="0" indent="-514350">
              <a:buFont typeface="Calibri"/>
              <a:buAutoNum type="arabicParenR"/>
            </a:pPr>
            <a:endParaRPr lang="en-CA" dirty="0"/>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6</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dirty="0">
                <a:solidFill>
                  <a:srgbClr val="F46500"/>
                </a:solidFill>
                <a:latin typeface="Lucida Sans"/>
                <a:ea typeface="Lucida Sans"/>
                <a:cs typeface="Lucida Sans"/>
                <a:sym typeface="Lucida Sans"/>
              </a:rPr>
              <a:t>How to Adopt </a:t>
            </a:r>
            <a:r>
              <a:rPr lang="en-CA" sz="2400" dirty="0">
                <a:solidFill>
                  <a:srgbClr val="F46500"/>
                </a:solidFill>
                <a:latin typeface="Lucida Sans"/>
                <a:ea typeface="Lucida Sans"/>
                <a:cs typeface="Lucida Sans"/>
                <a:sym typeface="Lucida Sans"/>
              </a:rPr>
              <a:t>the OpenChain ISO 5230 in your Organization</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27801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b="0" i="0" u="none" strike="noStrike" cap="none" dirty="0">
                <a:solidFill>
                  <a:srgbClr val="00B4C2"/>
                </a:solidFill>
                <a:latin typeface="Calibri"/>
                <a:ea typeface="Calibri"/>
                <a:cs typeface="Calibri"/>
                <a:sym typeface="Calibri"/>
              </a:rPr>
              <a:t>The OpenChain </a:t>
            </a:r>
            <a:r>
              <a:rPr lang="en-CA" sz="3600" dirty="0"/>
              <a:t>ISO 5230 Requirements</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dirty="0"/>
              <a:t>A c</a:t>
            </a:r>
            <a:r>
              <a:rPr lang="en-CA" sz="2800" b="0" i="0" u="none" strike="noStrike" cap="none" dirty="0">
                <a:solidFill>
                  <a:srgbClr val="7F7F7F"/>
                </a:solidFill>
                <a:latin typeface="Calibri"/>
                <a:ea typeface="Calibri"/>
                <a:cs typeface="Calibri"/>
                <a:sym typeface="Calibri"/>
              </a:rPr>
              <a:t>ompliance program that includes certain elements:</a:t>
            </a:r>
          </a:p>
          <a:p>
            <a:pPr lvl="1" indent="-228600">
              <a:spcBef>
                <a:spcPts val="0"/>
              </a:spcBef>
            </a:pPr>
            <a:r>
              <a:rPr lang="en-CA" b="0" i="0" u="none" strike="noStrike" cap="none" dirty="0">
                <a:solidFill>
                  <a:srgbClr val="7F7F7F"/>
                </a:solidFill>
                <a:latin typeface="Calibri"/>
                <a:ea typeface="Calibri"/>
                <a:cs typeface="Calibri"/>
                <a:sym typeface="Calibri"/>
              </a:rPr>
              <a:t>Program roles and staffing</a:t>
            </a:r>
          </a:p>
          <a:p>
            <a:pPr lvl="1" indent="-228600"/>
            <a:r>
              <a:rPr lang="en-CA" dirty="0"/>
              <a:t>Policies governing open source usage</a:t>
            </a:r>
          </a:p>
          <a:p>
            <a:pPr lvl="1" indent="-228600"/>
            <a:r>
              <a:rPr lang="en-CA" dirty="0"/>
              <a:t>Contacts for resolving public inquiries</a:t>
            </a:r>
          </a:p>
          <a:p>
            <a:pPr indent="-228600">
              <a:spcBef>
                <a:spcPts val="500"/>
              </a:spcBef>
            </a:pPr>
            <a:r>
              <a:rPr lang="en-CA" dirty="0"/>
              <a:t>Documented compliance processes:</a:t>
            </a:r>
          </a:p>
          <a:p>
            <a:pPr lvl="1" indent="-228600"/>
            <a:r>
              <a:rPr lang="en-CA" dirty="0"/>
              <a:t>T</a:t>
            </a:r>
            <a:r>
              <a:rPr lang="en-CA" b="0" i="0" u="none" strike="noStrike" cap="none" dirty="0">
                <a:solidFill>
                  <a:srgbClr val="7F7F7F"/>
                </a:solidFill>
                <a:latin typeface="Calibri"/>
                <a:ea typeface="Calibri"/>
                <a:cs typeface="Calibri"/>
                <a:sym typeface="Calibri"/>
              </a:rPr>
              <a:t>racking and management of open source components</a:t>
            </a:r>
          </a:p>
          <a:p>
            <a:pPr lvl="1" indent="-228600"/>
            <a:r>
              <a:rPr lang="en-CA" b="0" i="0" u="none" strike="noStrike" cap="none" dirty="0">
                <a:solidFill>
                  <a:srgbClr val="7F7F7F"/>
                </a:solidFill>
                <a:latin typeface="Calibri"/>
                <a:ea typeface="Calibri"/>
                <a:cs typeface="Calibri"/>
                <a:sym typeface="Calibri"/>
              </a:rPr>
              <a:t>Meeting common open source license obligations</a:t>
            </a:r>
          </a:p>
          <a:p>
            <a:pPr indent="-228600">
              <a:spcBef>
                <a:spcPts val="500"/>
              </a:spcBef>
            </a:pPr>
            <a:r>
              <a:rPr lang="en-CA" dirty="0"/>
              <a:t>Oversight of the compliance program:</a:t>
            </a:r>
          </a:p>
          <a:p>
            <a:pPr lvl="1" indent="-228600"/>
            <a:r>
              <a:rPr lang="en-CA" dirty="0"/>
              <a:t>Governance by a decision-making body with authority and expertise</a:t>
            </a:r>
            <a:endParaRPr lang="en-CA" b="0" i="0" u="none" strike="noStrike" cap="none" dirty="0">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7</a:t>
            </a:fld>
            <a:endParaRPr lang="en-CA" sz="1200" b="0" i="0" u="none" strike="noStrike" cap="none" dirty="0">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b="0" i="0" u="none" strike="noStrike" cap="none" dirty="0">
                <a:solidFill>
                  <a:srgbClr val="F46500"/>
                </a:solidFill>
                <a:latin typeface="Lucida Sans"/>
                <a:ea typeface="Lucida Sans"/>
                <a:cs typeface="Lucida Sans"/>
                <a:sym typeface="Lucida Sans"/>
              </a:rPr>
              <a:t>Baseline Requirements for Open Source Software Governance</a:t>
            </a:r>
          </a:p>
        </p:txBody>
      </p:sp>
    </p:spTree>
    <p:extLst>
      <p:ext uri="{BB962C8B-B14F-4D97-AF65-F5344CB8AC3E}">
        <p14:creationId xmlns:p14="http://schemas.microsoft.com/office/powerpoint/2010/main" val="414848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err="1"/>
              <a:t>OpenChain</a:t>
            </a:r>
            <a:r>
              <a:rPr lang="en-CA" sz="3600" dirty="0"/>
              <a:t> Reference Material </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lvl="0" indent="-228600">
              <a:spcBef>
                <a:spcPts val="0"/>
              </a:spcBef>
            </a:pPr>
            <a:r>
              <a:rPr lang="en-CA" dirty="0"/>
              <a:t>Resources to help create compliance processes and training resources, including:</a:t>
            </a:r>
          </a:p>
          <a:p>
            <a:pPr lvl="1" indent="-228600"/>
            <a:r>
              <a:rPr lang="en-CA" dirty="0"/>
              <a:t>Open source policy template</a:t>
            </a:r>
          </a:p>
          <a:p>
            <a:pPr lvl="1" indent="-228600"/>
            <a:r>
              <a:rPr lang="en-CA" dirty="0"/>
              <a:t>Reference slides for a full training program</a:t>
            </a:r>
          </a:p>
          <a:p>
            <a:pPr lvl="1" indent="-228600"/>
            <a:r>
              <a:rPr lang="en-CA" dirty="0"/>
              <a:t>Guides, outlines and case studies</a:t>
            </a:r>
          </a:p>
          <a:p>
            <a:pPr lvl="1" indent="-228600"/>
            <a:r>
              <a:rPr lang="en-CA" dirty="0"/>
              <a:t>Variety of community submissions</a:t>
            </a:r>
          </a:p>
          <a:p>
            <a:pPr indent="-228600"/>
            <a:r>
              <a:rPr lang="en-CA" dirty="0"/>
              <a:t>Official resources licensed as CC-0 to allow free re-use, remixing and sharing for any purpose</a:t>
            </a: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8</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a:solidFill>
                  <a:srgbClr val="F46500"/>
                </a:solidFill>
                <a:latin typeface="Lucida Sans"/>
                <a:ea typeface="Lucida Sans"/>
                <a:cs typeface="Lucida Sans"/>
                <a:sym typeface="Lucida Sans"/>
              </a:rPr>
              <a:t>Official and Community Compliance Resources</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5279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838200" y="365126"/>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3600" dirty="0" err="1"/>
              <a:t>OpenChain</a:t>
            </a:r>
            <a:r>
              <a:rPr lang="en-CA" sz="3600" dirty="0"/>
              <a:t> Community</a:t>
            </a:r>
            <a:endParaRPr lang="en-CA" sz="3600" b="0" i="0" u="none" strike="noStrike" cap="none" dirty="0">
              <a:solidFill>
                <a:srgbClr val="00B4C2"/>
              </a:solidFill>
              <a:latin typeface="Calibri"/>
              <a:ea typeface="Calibri"/>
              <a:cs typeface="Calibri"/>
              <a:sym typeface="Calibri"/>
            </a:endParaRPr>
          </a:p>
        </p:txBody>
      </p:sp>
      <p:sp>
        <p:nvSpPr>
          <p:cNvPr id="89" name="Shape 89"/>
          <p:cNvSpPr txBox="1">
            <a:spLocks noGrp="1"/>
          </p:cNvSpPr>
          <p:nvPr>
            <p:ph type="body" idx="1"/>
          </p:nvPr>
        </p:nvSpPr>
        <p:spPr>
          <a:xfrm>
            <a:off x="838200" y="1757738"/>
            <a:ext cx="10515599" cy="3829050"/>
          </a:xfrm>
          <a:prstGeom prst="rect">
            <a:avLst/>
          </a:prstGeom>
          <a:noFill/>
          <a:ln>
            <a:noFill/>
          </a:ln>
        </p:spPr>
        <p:txBody>
          <a:bodyPr lIns="91425" tIns="45700" rIns="91425" bIns="45700" anchor="t" anchorCtr="0">
            <a:noAutofit/>
          </a:bodyPr>
          <a:lstStyle/>
          <a:p>
            <a:pPr marL="228600" marR="0" lvl="0" indent="-228600" algn="l" rtl="0">
              <a:lnSpc>
                <a:spcPct val="90000"/>
              </a:lnSpc>
              <a:spcBef>
                <a:spcPts val="0"/>
              </a:spcBef>
              <a:spcAft>
                <a:spcPts val="0"/>
              </a:spcAft>
              <a:buClr>
                <a:srgbClr val="7F7F7F"/>
              </a:buClr>
              <a:buSzPct val="100000"/>
              <a:buFont typeface="Arial"/>
              <a:buChar char="•"/>
            </a:pPr>
            <a:r>
              <a:rPr lang="en-CA" dirty="0"/>
              <a:t>Global Bi-Weekly Webinars and Meetings</a:t>
            </a:r>
            <a:endParaRPr lang="en-CA" b="0" i="0" u="none" strike="noStrike" cap="none" dirty="0">
              <a:solidFill>
                <a:srgbClr val="7F7F7F"/>
              </a:solidFill>
              <a:latin typeface="Calibri"/>
              <a:ea typeface="Calibri"/>
              <a:cs typeface="Calibri"/>
              <a:sym typeface="Calibri"/>
            </a:endParaRPr>
          </a:p>
          <a:p>
            <a:pPr marL="228600" marR="0" lvl="0" indent="-228600" algn="l" rtl="0">
              <a:lnSpc>
                <a:spcPct val="90000"/>
              </a:lnSpc>
              <a:spcBef>
                <a:spcPts val="0"/>
              </a:spcBef>
              <a:spcAft>
                <a:spcPts val="0"/>
              </a:spcAft>
              <a:buClr>
                <a:srgbClr val="7F7F7F"/>
              </a:buClr>
              <a:buSzPct val="100000"/>
              <a:buFont typeface="Arial"/>
              <a:buChar char="•"/>
            </a:pPr>
            <a:r>
              <a:rPr lang="en-CA" dirty="0"/>
              <a:t>Supportive and focused Work Groups</a:t>
            </a:r>
          </a:p>
          <a:p>
            <a:pPr lvl="1" indent="-228600">
              <a:spcBef>
                <a:spcPts val="0"/>
              </a:spcBef>
            </a:pPr>
            <a:r>
              <a:rPr lang="en-CA" dirty="0"/>
              <a:t>Region-specific working groups for China, Germany, India, Japan, Korea, Taiwan, the UK and the USA.</a:t>
            </a:r>
          </a:p>
          <a:p>
            <a:pPr lvl="1" indent="-228600">
              <a:spcBef>
                <a:spcPts val="0"/>
              </a:spcBef>
            </a:pPr>
            <a:r>
              <a:rPr lang="en-CA" dirty="0"/>
              <a:t>Automotive Work Group</a:t>
            </a:r>
          </a:p>
          <a:p>
            <a:pPr lvl="1" indent="-228600">
              <a:spcBef>
                <a:spcPts val="0"/>
              </a:spcBef>
            </a:pPr>
            <a:r>
              <a:rPr lang="en-CA" dirty="0"/>
              <a:t>Reference Tooling Work Group</a:t>
            </a:r>
          </a:p>
          <a:p>
            <a:pPr lvl="1" indent="-228600">
              <a:spcBef>
                <a:spcPts val="0"/>
              </a:spcBef>
            </a:pPr>
            <a:r>
              <a:rPr lang="en-CA" dirty="0"/>
              <a:t>Education Work Group</a:t>
            </a:r>
          </a:p>
          <a:p>
            <a:pPr marL="685800" lvl="1" indent="0">
              <a:spcBef>
                <a:spcPts val="0"/>
              </a:spcBef>
              <a:buNone/>
            </a:pPr>
            <a:endParaRPr lang="en-CA" dirty="0"/>
          </a:p>
          <a:p>
            <a:pPr indent="-228600">
              <a:spcBef>
                <a:spcPts val="0"/>
              </a:spcBef>
            </a:pPr>
            <a:r>
              <a:rPr lang="en-CA" dirty="0"/>
              <a:t>Community events are open to all - new participants are always welcome</a:t>
            </a:r>
          </a:p>
          <a:p>
            <a:pPr marL="228600" marR="0" lvl="0" indent="-228600" algn="l" rtl="0">
              <a:lnSpc>
                <a:spcPct val="90000"/>
              </a:lnSpc>
              <a:spcBef>
                <a:spcPts val="0"/>
              </a:spcBef>
              <a:spcAft>
                <a:spcPts val="0"/>
              </a:spcAft>
              <a:buClr>
                <a:srgbClr val="7F7F7F"/>
              </a:buClr>
              <a:buSzPct val="100000"/>
              <a:buFont typeface="Arial"/>
              <a:buChar char="•"/>
            </a:pPr>
            <a:endParaRPr lang="en-CA" dirty="0"/>
          </a:p>
          <a:p>
            <a:pPr indent="-228600">
              <a:spcBef>
                <a:spcPts val="0"/>
              </a:spcBef>
            </a:pPr>
            <a:endParaRPr lang="en-CA" b="0" i="0" u="none" strike="noStrike" cap="none" dirty="0">
              <a:solidFill>
                <a:srgbClr val="7F7F7F"/>
              </a:solidFill>
              <a:latin typeface="Calibri"/>
              <a:ea typeface="Calibri"/>
              <a:cs typeface="Calibri"/>
              <a:sym typeface="Calibri"/>
            </a:endParaRPr>
          </a:p>
        </p:txBody>
      </p:sp>
      <p:sp>
        <p:nvSpPr>
          <p:cNvPr id="92" name="Shape 92"/>
          <p:cNvSpPr txBox="1">
            <a:spLocks noGrp="1"/>
          </p:cNvSpPr>
          <p:nvPr>
            <p:ph type="sldNum" idx="12"/>
          </p:nvPr>
        </p:nvSpPr>
        <p:spPr>
          <a:xfrm>
            <a:off x="10048875" y="6235700"/>
            <a:ext cx="1304924" cy="365125"/>
          </a:xfrm>
          <a:prstGeom prst="rect">
            <a:avLst/>
          </a:prstGeom>
          <a:noFill/>
          <a:ln>
            <a:noFill/>
          </a:ln>
        </p:spPr>
        <p:txBody>
          <a:bodyPr lIns="91425" tIns="45700" rIns="91425" bIns="45700" anchor="ctr" anchorCtr="0">
            <a:noAutofit/>
          </a:bodyPr>
          <a:lstStyle/>
          <a:p>
            <a:pPr marL="0" marR="0" lvl="0" indent="0" algn="r" rtl="0">
              <a:spcBef>
                <a:spcPts val="0"/>
              </a:spcBef>
              <a:spcAft>
                <a:spcPts val="0"/>
              </a:spcAft>
              <a:buSzPct val="25000"/>
              <a:buNone/>
            </a:pPr>
            <a:fld id="{00000000-1234-1234-1234-123412341234}" type="slidenum">
              <a:rPr lang="en-CA" sz="1200" b="0" i="0" u="none" strike="noStrike" cap="none">
                <a:solidFill>
                  <a:srgbClr val="898989"/>
                </a:solidFill>
                <a:latin typeface="Calibri"/>
                <a:ea typeface="Calibri"/>
                <a:cs typeface="Calibri"/>
                <a:sym typeface="Calibri"/>
              </a:rPr>
              <a:t>9</a:t>
            </a:fld>
            <a:endParaRPr lang="en-CA" sz="1200" b="0" i="0" u="none" strike="noStrike" cap="none">
              <a:solidFill>
                <a:srgbClr val="898989"/>
              </a:solidFill>
              <a:latin typeface="Calibri"/>
              <a:ea typeface="Calibri"/>
              <a:cs typeface="Calibri"/>
              <a:sym typeface="Calibri"/>
            </a:endParaRPr>
          </a:p>
        </p:txBody>
      </p:sp>
      <p:sp>
        <p:nvSpPr>
          <p:cNvPr id="93" name="Shape 93"/>
          <p:cNvSpPr txBox="1"/>
          <p:nvPr/>
        </p:nvSpPr>
        <p:spPr>
          <a:xfrm>
            <a:off x="838200" y="949415"/>
            <a:ext cx="10515599" cy="679903"/>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SzPct val="25000"/>
              <a:buNone/>
            </a:pPr>
            <a:r>
              <a:rPr lang="en-CA" sz="2400" dirty="0">
                <a:solidFill>
                  <a:srgbClr val="F46500"/>
                </a:solidFill>
                <a:latin typeface="Lucida Sans"/>
                <a:ea typeface="Lucida Sans"/>
                <a:cs typeface="Lucida Sans"/>
                <a:sym typeface="Lucida Sans"/>
              </a:rPr>
              <a:t>A Vibrant Community Supporting Compliance Efforts</a:t>
            </a:r>
            <a:endParaRPr lang="en-CA" sz="2400" b="0" i="0" u="none" strike="noStrike" cap="none" dirty="0">
              <a:solidFill>
                <a:srgbClr val="F46500"/>
              </a:solidFill>
              <a:latin typeface="Lucida Sans"/>
              <a:ea typeface="Lucida Sans"/>
              <a:cs typeface="Lucida Sans"/>
              <a:sym typeface="Lucida Sans"/>
            </a:endParaRPr>
          </a:p>
        </p:txBody>
      </p:sp>
    </p:spTree>
    <p:extLst>
      <p:ext uri="{BB962C8B-B14F-4D97-AF65-F5344CB8AC3E}">
        <p14:creationId xmlns:p14="http://schemas.microsoft.com/office/powerpoint/2010/main" val="301267470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3053</TotalTime>
  <Words>767</Words>
  <Application>Microsoft Macintosh PowerPoint</Application>
  <PresentationFormat>Widescreen</PresentationFormat>
  <Paragraphs>99</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Lucida Sans</vt:lpstr>
      <vt:lpstr>Office Theme</vt:lpstr>
      <vt:lpstr>Office Theme</vt:lpstr>
      <vt:lpstr>ISO/IEC 5230 Open Source License Compliance</vt:lpstr>
      <vt:lpstr>OpenChain ISO 5230 defines the key requirements of a quality open source compliance program. The OpenChain Project develops this standard.  Our vision is a supply chain where open source is delivered with trusted and consistent compliance information.  Our mission is to establish requirements to achieve effective management of open source for software supply chain participants</vt:lpstr>
      <vt:lpstr>PowerPoint Presentation</vt:lpstr>
      <vt:lpstr>The Software Supply Chain Today</vt:lpstr>
      <vt:lpstr>The OpenChain ISO 5230 Supply Chain</vt:lpstr>
      <vt:lpstr>Path to Conformance</vt:lpstr>
      <vt:lpstr>The OpenChain ISO 5230 Requirements</vt:lpstr>
      <vt:lpstr>OpenChain Reference Material </vt:lpstr>
      <vt:lpstr>OpenChain Community</vt:lpstr>
      <vt:lpstr>OpenChain ISO 5230 Conformance Options</vt:lpstr>
      <vt:lpstr>Get Started</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Coughlan Shane</dc:creator>
  <cp:lastModifiedBy>Shane Coughlan</cp:lastModifiedBy>
  <cp:revision>142</cp:revision>
  <dcterms:created xsi:type="dcterms:W3CDTF">2019-04-09T08:37:53Z</dcterms:created>
  <dcterms:modified xsi:type="dcterms:W3CDTF">2021-04-08T11:05:26Z</dcterms:modified>
</cp:coreProperties>
</file>