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87"/>
  </p:notesMasterIdLst>
  <p:sldIdLst>
    <p:sldId id="403"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p:restoredTop sz="94717"/>
  </p:normalViewPr>
  <p:slideViewPr>
    <p:cSldViewPr snapToGrid="0" snapToObjects="1">
      <p:cViewPr varScale="1">
        <p:scale>
          <a:sx n="135" d="100"/>
          <a:sy n="135" d="100"/>
        </p:scale>
        <p:origin x="496" y="16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heme" Target="theme/them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Welcome to the OpenChain Curriculum Slides. These slides can be used to help train internal teams about Open Source compliance issues and to conform with the OpenChain Specification.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Open Source compliance.</a:t>
            </a:r>
            <a:endParaRPr lang="en-US" sz="1200" b="0" strike="noStrike" spc="-1" dirty="0">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7388" y="1143000"/>
            <a:ext cx="5483225" cy="3084513"/>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is useful for lawyers, managers or developers who may not be familiar with Open Source licenses.</a:t>
            </a:r>
            <a:endParaRPr lang="en-US" sz="1200" b="0" strike="noStrike" spc="-1" dirty="0">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1000" y="695325"/>
            <a:ext cx="6094413" cy="3427413"/>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provides the “big picture” about what Open Source licenses do. It also explains a resource where you can find out more about some Open Source licenses.</a:t>
            </a:r>
            <a:endParaRPr lang="en-US" sz="1200" b="0" strike="noStrike" spc="-1" dirty="0">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1000" y="695325"/>
            <a:ext cx="6094413" cy="3427413"/>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”permissive” Open Source licenses, the most basic type of Open Source license, which usually have minimal requirements. The most basic requirement is to include a copyright notice.  Permissive licenses do not require source code to be made available to downstream recipients. The code owner is providing the source code under the Open Source license, but is not requiring that you provide the source code to others.  </a:t>
            </a:r>
            <a:endParaRPr lang="en-US" sz="1200" b="0" strike="noStrike" spc="-1" dirty="0">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reciprocity and Copyleft, a more complex type of Open Source license that have additional requirements above permissive licenses. They require distribution of the original work and derivative works under the same terms as the original work. </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1000" y="695325"/>
            <a:ext cx="6094413" cy="3427413"/>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proprietary or closed source licenses. These licenses often have very different requirements and rules compared to Open Source licenses.</a:t>
            </a:r>
            <a:endParaRPr lang="en-US" sz="1200" b="0" strike="noStrike" spc="-1" dirty="0">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1000" y="695325"/>
            <a:ext cx="6094413" cy="3427413"/>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1000" y="695325"/>
            <a:ext cx="6094413" cy="3427413"/>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public domain, a type of release that means the work is released without any restrictions whatsoever by the authors. In the US public domain software can be included in Open Source code, but it should be noted that not all legal jurisdictions recognize the existence or permit the release of authorship under public domain. Germany is one example.</a:t>
            </a:r>
            <a:endParaRPr lang="en-US" sz="1200" b="0" strike="noStrike" spc="-1" dirty="0">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1000" y="695325"/>
            <a:ext cx="6094413" cy="3427413"/>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license compatibility, the way of understanding what licenses can be used together. Some Open Source licenses are compatible with each other. Some are incompatible. This is an important consideration when choosing code and choosing licenses.</a:t>
            </a:r>
            <a:endParaRPr lang="en-US" sz="1200" b="0" strike="noStrike" spc="-1" dirty="0">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1000" y="695325"/>
            <a:ext cx="6094413" cy="3427413"/>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slides explains multi-licensing. This is the situation where more than set of license terms can apply to a piece of software.</a:t>
            </a:r>
            <a:br>
              <a:rPr dirty="0"/>
            </a:br>
            <a:br>
              <a:rPr dirty="0"/>
            </a:br>
            <a:r>
              <a:rPr lang="en-US" sz="1200" b="1" strike="noStrike" spc="-1" dirty="0">
                <a:solidFill>
                  <a:srgbClr val="000000"/>
                </a:solidFill>
                <a:latin typeface="Roboto"/>
                <a:ea typeface="Roboto"/>
              </a:rPr>
              <a:t>Conjunctive</a:t>
            </a:r>
            <a:r>
              <a:rPr lang="en-US" sz="1200" b="0" strike="noStrike" spc="-1" dirty="0">
                <a:solidFill>
                  <a:srgbClr val="000000"/>
                </a:solidFill>
                <a:latin typeface="Roboto"/>
                <a:ea typeface="Roboto"/>
              </a:rPr>
              <a:t> = Multiple licenses apply</a:t>
            </a:r>
            <a:endParaRPr lang="en-US" sz="1200" b="0" strike="noStrike" spc="-1" dirty="0">
              <a:latin typeface="Arial"/>
            </a:endParaRPr>
          </a:p>
          <a:p>
            <a:pPr marL="457200" indent="-216000">
              <a:lnSpc>
                <a:spcPct val="100000"/>
              </a:lnSpc>
            </a:pPr>
            <a:r>
              <a:rPr lang="en-US" sz="1200" b="0" strike="noStrike" spc="-1" dirty="0">
                <a:solidFill>
                  <a:srgbClr val="000000"/>
                </a:solidFill>
                <a:latin typeface="Roboto"/>
                <a:ea typeface="Roboto"/>
              </a:rPr>
              <a:t>GPL-2.0 project also includes code under BSD-3-Clause </a:t>
            </a:r>
            <a:endParaRPr lang="en-US" sz="1200" b="0" strike="noStrike" spc="-1" dirty="0">
              <a:latin typeface="Arial"/>
            </a:endParaRPr>
          </a:p>
          <a:p>
            <a:pPr marL="596520" indent="-11520">
              <a:lnSpc>
                <a:spcPct val="100000"/>
              </a:lnSpc>
            </a:pPr>
            <a:r>
              <a:rPr lang="en-US" sz="1200" b="0" strike="noStrike" spc="-1" dirty="0">
                <a:solidFill>
                  <a:srgbClr val="000000"/>
                </a:solidFill>
                <a:latin typeface="Roboto"/>
                <a:ea typeface="Roboto"/>
              </a:rPr>
              <a:t>In this situation you have to comply with both sets of license terms</a:t>
            </a:r>
            <a:endParaRPr lang="en-US" sz="1200" b="0" strike="noStrike" spc="-1" dirty="0">
              <a:latin typeface="Arial"/>
            </a:endParaRPr>
          </a:p>
          <a:p>
            <a:pPr marL="596520" indent="-11520">
              <a:lnSpc>
                <a:spcPct val="100000"/>
              </a:lnSpc>
            </a:pPr>
            <a:r>
              <a:rPr lang="en-US" sz="1200" b="1" strike="noStrike" spc="-1" dirty="0">
                <a:solidFill>
                  <a:srgbClr val="000000"/>
                </a:solidFill>
                <a:latin typeface="Roboto"/>
                <a:ea typeface="Roboto"/>
              </a:rPr>
              <a:t>Disjunctive</a:t>
            </a:r>
            <a:r>
              <a:rPr lang="en-US" sz="1200" b="0" strike="noStrike" spc="-1" dirty="0">
                <a:solidFill>
                  <a:srgbClr val="000000"/>
                </a:solidFill>
                <a:latin typeface="Roboto"/>
                <a:ea typeface="Roboto"/>
              </a:rPr>
              <a:t> = Choice of one open source license or another</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Mozilla tri-license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Jetty</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Ruby</a:t>
            </a:r>
            <a:endParaRPr lang="en-US" sz="1200" b="0" strike="noStrike" spc="-1" dirty="0">
              <a:latin typeface="Arial"/>
            </a:endParaRPr>
          </a:p>
          <a:p>
            <a:pPr marL="457200" indent="-11520">
              <a:lnSpc>
                <a:spcPct val="100000"/>
              </a:lnSpc>
            </a:pPr>
            <a:br>
              <a:rPr dirty="0"/>
            </a:br>
            <a:r>
              <a:rPr lang="en-US" sz="1200" b="0" strike="noStrike" spc="-1" dirty="0">
                <a:solidFill>
                  <a:srgbClr val="000000"/>
                </a:solidFill>
                <a:latin typeface="Roboto"/>
                <a:ea typeface="Roboto"/>
              </a:rPr>
              <a:t>Disjunctive licensing may be something important to explore more deeply when creating a Open Source policy.</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1" strike="noStrike" spc="-1" dirty="0">
                <a:solidFill>
                  <a:srgbClr val="000000"/>
                </a:solidFill>
                <a:latin typeface="Roboto"/>
                <a:ea typeface="Roboto"/>
              </a:rPr>
              <a:t>Example: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MPL 1.1/GPL 2.0/LGPL 2.1 -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 .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t>
            </a:r>
            <a:r>
              <a:rPr lang="en-US" sz="1200" b="1" strike="noStrike" spc="-1" dirty="0">
                <a:solidFill>
                  <a:srgbClr val="000000"/>
                </a:solidFill>
                <a:latin typeface="Roboto"/>
                <a:ea typeface="Roboto"/>
              </a:rPr>
              <a:t>dual</a:t>
            </a:r>
            <a:r>
              <a:rPr lang="en-US" sz="1200" b="0" strike="noStrike" spc="-1" dirty="0">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For more on dual-licensing as a business model: http://</a:t>
            </a:r>
            <a:r>
              <a:rPr lang="en-US" sz="1200" b="0" strike="noStrike" spc="-1" dirty="0" err="1">
                <a:solidFill>
                  <a:srgbClr val="000000"/>
                </a:solidFill>
                <a:latin typeface="Roboto"/>
                <a:ea typeface="Roboto"/>
              </a:rPr>
              <a:t>oss-watch.ac.uk</a:t>
            </a:r>
            <a:r>
              <a:rPr lang="en-US" sz="1200" b="0" strike="noStrike" spc="-1" dirty="0">
                <a:solidFill>
                  <a:srgbClr val="000000"/>
                </a:solidFill>
                <a:latin typeface="Roboto"/>
                <a:ea typeface="Roboto"/>
              </a:rPr>
              <a:t>/resources/duallicence2 </a:t>
            </a:r>
            <a:endParaRPr lang="en-US" sz="1200" b="0" strike="noStrike" spc="-1" dirty="0">
              <a:latin typeface="Arial"/>
            </a:endParaRPr>
          </a:p>
          <a:p>
            <a:pPr marL="457200" indent="-11520">
              <a:lnSpc>
                <a:spcPct val="100000"/>
              </a:lnSpc>
            </a:pPr>
            <a:endParaRPr lang="en-US" sz="1200" b="0" strike="noStrike" spc="-1" dirty="0">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1000" y="695325"/>
            <a:ext cx="6094413" cy="3427413"/>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licenses are Free and Open Source Software licenses generally make source code available under terms that allow for modification and redistribution.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Typical obligations of a permissive Open Source license are that the copyright notice and warranty disclaimer are included with the software. Very often, the license would expressly prohibits users from using the author's name without permission.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permissive Open Source licenses include MIT, BSD, and Apache.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License reciprocity means that the derivative work of the copyrighted work must be made available under the same license. Other names being used include "hereditary", "copyleft", "share-alike", and </a:t>
            </a:r>
            <a:r>
              <a:rPr lang="en-US" sz="1200" b="0" strike="noStrike" spc="-1" dirty="0" err="1">
                <a:solidFill>
                  <a:srgbClr val="000000"/>
                </a:solidFill>
                <a:latin typeface="Roboto"/>
                <a:ea typeface="Roboto"/>
              </a:rPr>
              <a:t>pejoratively"viral</a:t>
            </a:r>
            <a:r>
              <a:rPr lang="en-US" sz="1200" b="0" strike="noStrike" spc="-1" dirty="0">
                <a:solidFill>
                  <a:srgbClr val="000000"/>
                </a:solidFill>
                <a:latin typeface="Roboto"/>
                <a:ea typeface="Roboto"/>
              </a:rPr>
              <a: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copyleft-style licenses include GPL and LGPL.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Freeware and Shareware are not Open </a:t>
            </a:r>
            <a:r>
              <a:rPr lang="en-US" sz="1200" b="0" strike="noStrike" spc="-1" dirty="0" err="1">
                <a:solidFill>
                  <a:srgbClr val="000000"/>
                </a:solidFill>
                <a:latin typeface="Roboto"/>
                <a:ea typeface="Roboto"/>
              </a:rPr>
              <a:t>Source.The</a:t>
            </a:r>
            <a:r>
              <a:rPr lang="en-US" sz="1200" b="0" strike="noStrike" spc="-1" dirty="0">
                <a:solidFill>
                  <a:srgbClr val="000000"/>
                </a:solidFill>
                <a:latin typeface="Roboto"/>
                <a:ea typeface="Roboto"/>
              </a:rPr>
              <a:t> reason is that even though freeware and shareware are available without cost, they don't allow the users to make modifications to the </a:t>
            </a:r>
            <a:r>
              <a:rPr lang="en-US" sz="1200" b="0" strike="noStrike" spc="-1" dirty="0" err="1">
                <a:solidFill>
                  <a:srgbClr val="000000"/>
                </a:solidFill>
                <a:latin typeface="Roboto"/>
                <a:ea typeface="Roboto"/>
              </a:rPr>
              <a:t>software.In</a:t>
            </a:r>
            <a:r>
              <a:rPr lang="en-US" sz="1200" b="0" strike="noStrike" spc="-1" dirty="0">
                <a:solidFill>
                  <a:srgbClr val="000000"/>
                </a:solidFill>
                <a:latin typeface="Roboto"/>
                <a:ea typeface="Roboto"/>
              </a:rPr>
              <a:t> fact, many of the freeware and shareware contain similar license restrictions common in proprietary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Open Source Notices may include information about the identity of the copyright holders and the license governing the software. Open Source Notices may provide notice about modifications. Some licenses require that Open Source Notices be retained or reproduced for attribution purposes.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7388" y="1143000"/>
            <a:ext cx="5483225" cy="3084513"/>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covers the big picture of Open Source compliance. It explains how compliance works from first principles.</a:t>
            </a:r>
            <a:endParaRPr lang="en-US" sz="1200" b="0" strike="noStrike" spc="-1" dirty="0">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1000" y="695325"/>
            <a:ext cx="6094413" cy="3427413"/>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Open Source compliance is really a two-part goal. The first is to know your obligations and have a process to support this knowledge. The second is to satisfy the obligations.</a:t>
            </a:r>
            <a:endParaRPr lang="en-US" sz="1200" b="0" strike="noStrike" spc="-1" dirty="0">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1000" y="695325"/>
            <a:ext cx="6094413" cy="3427413"/>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expands on what compliance obligations must be satisfied in typical Open Source licenses.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scope of source code availability is determined by the Open Source license. Some licenses may require source code availability for only the Open Source software. Others may require all the software described in the slide.</a:t>
            </a:r>
            <a:endParaRPr lang="en-US" sz="1200" b="0" strike="noStrike" spc="-1" dirty="0">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1000" y="695325"/>
            <a:ext cx="6094413" cy="3427413"/>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when Open Source obligations are “triggered.” Open Source licenses are copyright licenses and the basic compliance trigger is when you distribute code to another legal entity.</a:t>
            </a:r>
            <a:endParaRPr lang="en-US" sz="1200" b="0" strike="noStrike" spc="-1" dirty="0">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1000" y="695325"/>
            <a:ext cx="6094413" cy="3427413"/>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modifying code can impose obligations under Open Source licenses. It explains a little bit about derivative works.</a:t>
            </a:r>
            <a:endParaRPr lang="en-US" sz="1200" b="0" strike="noStrike" spc="-1" dirty="0">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1000" y="695325"/>
            <a:ext cx="6094413" cy="3427413"/>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how Open Source compliance programs work in “broad strokes” (a basic overview). </a:t>
            </a:r>
            <a:endParaRPr lang="en-US" sz="1200" b="0" strike="noStrike" spc="-1" dirty="0">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1000" y="695325"/>
            <a:ext cx="6094413" cy="3427413"/>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more about how Open Source compliance practices can work in an organization. </a:t>
            </a:r>
            <a:endParaRPr lang="en-US" sz="1200" b="0" strike="noStrike" spc="-1" dirty="0">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PlaceHolder 1"/>
          <p:cNvSpPr>
            <a:spLocks noGrp="1" noRot="1" noChangeAspect="1"/>
          </p:cNvSpPr>
          <p:nvPr>
            <p:ph type="sldImg"/>
          </p:nvPr>
        </p:nvSpPr>
        <p:spPr>
          <a:xfrm>
            <a:off x="685800" y="1143000"/>
            <a:ext cx="5486400" cy="3086100"/>
          </a:xfrm>
          <a:prstGeom prst="rect">
            <a:avLst/>
          </a:prstGeom>
        </p:spPr>
      </p:sp>
      <p:sp>
        <p:nvSpPr>
          <p:cNvPr id="97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lang="en-US" sz="1200" b="0" strike="noStrike" spc="-1">
              <a:latin typeface="Arial"/>
            </a:endParaRPr>
          </a:p>
        </p:txBody>
      </p:sp>
      <p:sp>
        <p:nvSpPr>
          <p:cNvPr id="98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F4B86C-D0E5-467D-837B-255C8AC805CE}" type="slidenum">
              <a:rPr lang="en-US" sz="1200" b="0" strike="noStrike" spc="-1">
                <a:solidFill>
                  <a:srgbClr val="000000"/>
                </a:solidFill>
                <a:latin typeface="Roboto"/>
                <a:ea typeface="Roboto"/>
              </a:rPr>
              <a:t>3</a:t>
            </a:fld>
            <a:endParaRPr lang="en-US"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1000" y="695325"/>
            <a:ext cx="6094413" cy="3427413"/>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1000" y="695325"/>
            <a:ext cx="6094413" cy="3427413"/>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compliance means following the licensing terms of Open Source licenses. It involves understanding the licenses, having processes to support the license terms, and having processes to address any oversights or errors.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two main goals of a Open Source compliance program are </a:t>
            </a:r>
            <a:r>
              <a:rPr lang="en-US" sz="1200" b="1" strike="noStrike" spc="-1" dirty="0">
                <a:solidFill>
                  <a:srgbClr val="000000"/>
                </a:solidFill>
                <a:latin typeface="Roboto"/>
                <a:ea typeface="Roboto"/>
              </a:rPr>
              <a:t>know your obligations</a:t>
            </a:r>
            <a:r>
              <a:rPr lang="en-US" sz="1200" b="0" strike="noStrike" spc="-1" dirty="0">
                <a:solidFill>
                  <a:srgbClr val="000000"/>
                </a:solidFill>
                <a:latin typeface="Roboto"/>
                <a:ea typeface="Roboto"/>
              </a:rPr>
              <a:t> and to </a:t>
            </a:r>
            <a:r>
              <a:rPr lang="en-US" sz="1200" b="1" strike="noStrike" spc="-1" dirty="0">
                <a:solidFill>
                  <a:srgbClr val="000000"/>
                </a:solidFill>
                <a:latin typeface="Roboto"/>
                <a:ea typeface="Roboto"/>
              </a:rPr>
              <a:t>satisfy your obligations</a:t>
            </a:r>
            <a:r>
              <a:rPr lang="en-US" sz="1200" b="0" strike="noStrike" spc="-1" dirty="0">
                <a:solidFill>
                  <a:srgbClr val="000000"/>
                </a:solidFill>
                <a:latin typeface="Roboto"/>
                <a:ea typeface="Roboto"/>
              </a:rPr>
              <a:t>.</a:t>
            </a:r>
            <a:br>
              <a:rPr dirty="0"/>
            </a:br>
            <a:br>
              <a:rPr dirty="0"/>
            </a:br>
            <a:r>
              <a:rPr lang="en-US" sz="1200" b="0" strike="noStrike" spc="-1" dirty="0">
                <a:solidFill>
                  <a:srgbClr val="000000"/>
                </a:solidFill>
                <a:latin typeface="Roboto"/>
                <a:ea typeface="Roboto"/>
              </a:rPr>
              <a:t>The important business practices of a Open Source compliance program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Identification of the origin and license of Open Source software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Tracking Open Source software within the development process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Performing Open Source review and identifying license obligations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Fulfillment of license obligations when product ships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Oversight for Open Source Compliance Program, creation of policy, and compliance decisions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Training</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r>
              <a:rPr lang="en-US" sz="1200" b="0" strike="noStrike" spc="-1" dirty="0">
                <a:solidFill>
                  <a:srgbClr val="000000"/>
                </a:solidFill>
                <a:latin typeface="Roboto"/>
                <a:ea typeface="Roboto"/>
              </a:rPr>
              <a:t>A Open Source compliance program provides various benefits such as an increased understanding of how Open Source impacts your organization, an increased understanding of the costs and risks associated with Open Source, better relations with the Open Source community and increased knowledge of available Open Source solutions.</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7388" y="1143000"/>
            <a:ext cx="5483225" cy="3084513"/>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fundamental concepts in understanding Open Source usage</a:t>
            </a:r>
            <a:endParaRPr lang="en-US" sz="1200" b="0" strike="noStrike" spc="-1" dirty="0">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1000" y="695325"/>
            <a:ext cx="6094413" cy="3427413"/>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is about how the use of Open Source components is a consideration for your compliance. Different use cases will have different legal effects. The next few slides explain these concepts in more detail.</a:t>
            </a:r>
            <a:endParaRPr lang="en-US" sz="1200" b="0" strike="noStrike" spc="-1" dirty="0">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1000" y="695325"/>
            <a:ext cx="6094413" cy="3427413"/>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incorporation means when using Open Source.</a:t>
            </a:r>
            <a:endParaRPr lang="en-US" sz="1200" b="0" strike="noStrike" spc="-1" dirty="0">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1000" y="695325"/>
            <a:ext cx="6094413" cy="3427413"/>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linking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1000" y="695325"/>
            <a:ext cx="6094413" cy="3427413"/>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modification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translation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1000" y="695325"/>
            <a:ext cx="6094413" cy="3427413"/>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explains some of the concepts behind distribution. Because Open Source licenses usually apply during distribution, this is a key point to consider in a compliance program.</a:t>
            </a:r>
            <a:endParaRPr lang="en-US" sz="1200" b="0" strike="noStrike" spc="-1" dirty="0">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Incorporation is when you copy portions of a Open Source component into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Linking is when you link or join a Open Source component with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Modification is when you make changes to a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Translation is when you transform the code from one state to another.</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When thinking about distribution of Open Source you should consider to things: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Who receives the software?</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Customer/Partner</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Community project</a:t>
            </a:r>
            <a:endParaRPr lang="en-US" sz="2400" b="0" strike="noStrike" spc="-1" dirty="0">
              <a:latin typeface="Arial"/>
            </a:endParaRPr>
          </a:p>
          <a:p>
            <a:pPr>
              <a:lnSpc>
                <a:spcPct val="100000"/>
              </a:lnSpc>
            </a:pPr>
            <a:r>
              <a:rPr lang="en-US" sz="1200" b="0" strike="noStrike" spc="-1" dirty="0">
                <a:solidFill>
                  <a:srgbClr val="000000"/>
                </a:solidFill>
                <a:latin typeface="Roboto"/>
                <a:ea typeface="Roboto"/>
              </a:rPr>
              <a:t>What is the format for delivery?</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Source code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Binary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Pre-loaded onto hardware</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7388" y="1143000"/>
            <a:ext cx="5483225" cy="3084513"/>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a “Open Source Review” process in which Open Source usage is analyzed and the relevant obligations are determined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1000" y="695325"/>
            <a:ext cx="6094413" cy="3427413"/>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is a basic building block of a Open Source Compliance Program.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A Open Source Review can be the meeting point for engineering, business and legal teams, and can require planning and organization to successfully conduct on a large scale.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Engineering or developer teams may participate in gathering relevant information</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Legal teams analyze and determine license obligations and provide guidance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Business and engineering teams may receive and implement guidance</a:t>
            </a:r>
            <a:endParaRPr lang="en-US" sz="1200" b="0" strike="noStrike" spc="-1" dirty="0">
              <a:latin typeface="Arial"/>
            </a:endParaRPr>
          </a:p>
          <a:p>
            <a:pPr>
              <a:lnSpc>
                <a:spcPct val="100000"/>
              </a:lnSpc>
            </a:pPr>
            <a:endParaRPr lang="en-US" sz="1200" b="0" strike="noStrike" spc="-1" dirty="0">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588" y="695325"/>
            <a:ext cx="6092825" cy="3427413"/>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is to identify the proper parties to initiate a Open Source Review</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Important questions to ask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Who are the decision makers about Open Source usage (managers, architects, individual engineers, etc.)?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How can they raise questions about Open Source usage?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Is there a regular point in your development process where Open Source Reviews can begin?</a:t>
            </a:r>
            <a:endParaRPr lang="en-US" sz="1200" b="0" strike="noStrike" spc="-1" dirty="0">
              <a:latin typeface="Arial"/>
            </a:endParaRPr>
          </a:p>
          <a:p>
            <a:pPr>
              <a:lnSpc>
                <a:spcPct val="100000"/>
              </a:lnSpc>
            </a:pPr>
            <a:endParaRPr lang="en-US" sz="1200" b="0" strike="noStrike" spc="-1" dirty="0">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588" y="695325"/>
            <a:ext cx="6092825" cy="3427413"/>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It should be noted that this list of information looks quite large. However, the amount of information required depends on the size of your company and what you intend to do with the Open Source code. Large entities tend to require more information than small entities.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There are a couple additional issues in the case of external vendors. First, you may need to follow up with the vendor if Open Source issues arise in the future, and having a reliable point of contact is important. You may also need to meet Open Source license obligations for Open Source delivered from the vendor. Ensure you have the notices and source code as needed to meet these obligations.</a:t>
            </a:r>
            <a:endParaRPr lang="en-US" sz="1200" b="0" strike="noStrike" spc="-1" dirty="0">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1000" y="695325"/>
            <a:ext cx="6094413" cy="3427413"/>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may consist of an interdisciplinary team</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which may include in-house or outside attorneys, reviews and evaluates the Open Source usage for license obligations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may be supported by others, including:</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Scanning and tooling teams that identify and track Open Source usage. These teams may provide support using code scanning or forensics tools to identify Open Source components in a codebase. The teams may also organize and track information gathered regarding Open Source usage to assist with later compliance processes.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Other specialists or representatives that may be impacted by Open Source-related issues, such as commercial licensing, compliance or business planning teams. </a:t>
            </a:r>
            <a:endParaRPr lang="en-US" sz="1200" b="0" strike="noStrike" spc="-1" dirty="0">
              <a:latin typeface="Arial"/>
            </a:endParaRPr>
          </a:p>
          <a:p>
            <a:pPr>
              <a:lnSpc>
                <a:spcPct val="100000"/>
              </a:lnSpc>
            </a:pPr>
            <a:endParaRPr lang="en-US" sz="1200" b="0" strike="noStrike" spc="-1" dirty="0">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1000" y="695325"/>
            <a:ext cx="6094413" cy="3427413"/>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should have the expertise to properly assess the Open Source usage. This may require support from engineering teams to educate legal and business teams about the proposed Open Source usage. For example, code scanning may be used to locate undisclosed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Once the proposed Open Source usage has been fully assessed, the legal team will then have the necessary information on which to make its judgments.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1000" y="695325"/>
            <a:ext cx="6094413" cy="3427413"/>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1000" y="695325"/>
            <a:ext cx="6094413" cy="3427413"/>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be flexible enough to allow the interested parties to collaborate. Sometimes a Open Source usage scenario may not be clear to the Open Source review team. The engineering team will need the ability to provide further input. Likewise, the engineering team may need assistance in implementing guidance from the Open Source review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1000" y="695325"/>
            <a:ext cx="6094413" cy="3427413"/>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have oversight (for example, an Executive Review Committee in this diagram). The oversight committee may make important policy decisions or resolve disagreements between parties in the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1000" y="695325"/>
            <a:ext cx="6094413" cy="3427413"/>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Open Source compliance.</a:t>
            </a:r>
            <a:endParaRPr lang="en-US" sz="1200" b="0" strike="noStrike" spc="-1" dirty="0">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1000" y="695325"/>
            <a:ext cx="6094413" cy="3427413"/>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To gather and analyze information regarding Open Source usage and to produce appropriate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The method for initiating this process may vary by company, but should be open to those who are involved in using Open Source in development.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or contact the Open Source review team. The process should be flexible enough so that Open Source users in your organization have access to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copyright notices, attribution and source code normally helps to identify who is licensing the Open Source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Development team's point of contact in case you need to follow up with future Open Source issues. You may also want to obtain copyright and attribution notices, and source code for vendor modifications if these are needed to satisfy license obligations for Open Source licenses governing the third party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Check information for completeness, consistency and accuracy. This process may be assisted by support teams, including teams that run code scanning tools to scan for undisclosed Open Source usage. </a:t>
            </a:r>
            <a:endParaRPr lang="en-US" sz="1200" b="0" strike="noStrike" spc="-1" dirty="0">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1000" y="695325"/>
            <a:ext cx="6094413" cy="3427413"/>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1000" y="695325"/>
            <a:ext cx="6094413" cy="3427413"/>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588" y="695325"/>
            <a:ext cx="6092825" cy="3427413"/>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1000" y="695325"/>
            <a:ext cx="6094413" cy="3427413"/>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in our example process is to identify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have been initiated by one of the events listed in “prerequisites.” For example, a development team may have initiated a request (or initiated a Open Source Review). The step may also begin if the review team discovers or is notified that Open Source is being used in a software release or in third party software used by the company, and that a proper review needs to take place.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this example, the Open Source review team may identify Open Source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dirty="0">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1000" y="695325"/>
            <a:ext cx="6094413" cy="3427413"/>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next step is auditing source code identified in the previous step.</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our example, the company may conduct research into the identified Open Source component (e.g., review declared licenses, research origins of the Open Source component). The company may also scan the source code to verify the origin and composition of the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review team may then produce an audit report with its conclusions regarding the origin and licensing of the source code.</a:t>
            </a:r>
            <a:endParaRPr lang="en-US" sz="1200" b="0" strike="noStrike" spc="-1" dirty="0">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1000" y="695325"/>
            <a:ext cx="6094413" cy="3427413"/>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Once an audit report is produced that confirms the origin and licensing of source code, the review team should flag and review any issues under the company Open Source policy. For example, the earlier steps may have identified a Open Source component that contains other Open Source code under an incompatible license. The review team should provide appropriate feedback to the engineering team to resolve the issues.</a:t>
            </a:r>
            <a:endParaRPr lang="en-US" sz="1200" b="0" strike="noStrike" spc="-1" dirty="0">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588" y="695325"/>
            <a:ext cx="6092825" cy="3427413"/>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contains a template that may be used to illustrate Open Source usage and its relationship with company software. For example, how are Open Source and company components linked together? Templates such as these may be created by engineering teams to help educate the Open Source review team about planned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588" y="695325"/>
            <a:ext cx="6092825" cy="3427413"/>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Open Source review team reviews the facts collected in the previous steps and identifies the company’s obligations under the Open Source licenses.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be closely linked with the previous step (Resolving Audit Issues). In the previous step we removed Open Source usage that did not conform to company policy. In this step, we evaluate and identify the license obligations for Open Source usage that is retained.</a:t>
            </a:r>
            <a:endParaRPr lang="en-US" sz="1200" b="0" strike="noStrike" spc="-1" dirty="0">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588" y="695325"/>
            <a:ext cx="6092825" cy="3427413"/>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the approval step of our example process, the review team communicates whether it approves of the Open Source usage in question, along with any associated conditions or obligations. The approval should also include important details such as version numbers of Open Source components and the approved usage scenario.</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588" y="695325"/>
            <a:ext cx="6092825" cy="3427413"/>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588" y="695325"/>
            <a:ext cx="6092825" cy="3427413"/>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If required by a Open Source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588" y="695325"/>
            <a:ext cx="6092825" cy="3427413"/>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slide of our example process, the company verifies that it has met its Open Source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588" y="695325"/>
            <a:ext cx="6092825" cy="3427413"/>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cases where source code must be made available, the company provides the accompanying source code through the mechanisms permitted under the Open Source license. This may mean providing the source code along with the software distribution, making it available through a written offer, or posting a source code archive on a website.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588" y="695325"/>
            <a:ext cx="6092825" cy="3427413"/>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company verifies that its distribution complies with its Open Source license obligations. This step could be a function of an entity providing oversight for the overall Open Source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For our example process, the steps include: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Identification - Identify and track Open Source usage. This may take place through engineer requests, third party disclosures, or code scanning.</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Auditing source code - Review identified Open Source components for license and origin information.</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Resolving issues - Remove Open Source usage that is incompatible with Open Source policies.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Performing reviews - Assess and determine obligations for Open Source usage.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Approvals - Communicate approval conditions and license obligations.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Registration/approval tracking – Track approval conditions and license obligations for later compliance steps.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Notices - Prepare notices as required by Open Source licenses.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Pre-distribution verifications – Review distributions for compliance before release. </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Accompanying Source Code Distribution – Make source code available as needed.</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Verification – Provide oversight for compliance process.</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0" strike="noStrike" spc="-1" dirty="0">
                <a:solidFill>
                  <a:srgbClr val="000000"/>
                </a:solidFill>
                <a:latin typeface="Times New Roman"/>
                <a:ea typeface="Times New Roman"/>
              </a:rPr>
              <a:t>Architecture reviews examine the relationships between Open Source components and company software. For example, how are Open Source and company components linked together?</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endParaRPr lang="en-US" sz="1200" b="0" strike="noStrike" spc="-1" dirty="0">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common pitfalls in Open Source compliance processes, and discusses approaches to avoiding these pitfalls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In this chapter, we will describe some common pitfalls to avoid in the Open Source compliance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1000" y="695325"/>
            <a:ext cx="6094413" cy="3427413"/>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The first pitfall described in this slide arises where copyleft-style licensed Open Source is inadvertently mixed with proprietary code. </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This may be discovered through auditing source code for license notices or using code scanning tools.</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588" y="695325"/>
            <a:ext cx="6092825" cy="3427413"/>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1000" y="695325"/>
            <a:ext cx="6094413" cy="3427413"/>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copyleft-style licensed Open Source is inadvertently linked to proprietary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detected using dependency tracking tools or reviews of architecture.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proprietary code is included in copyleft-style licensed Open Source. For example, an engineering team making modifications to a Open Source component may include proprietary code in the modifications.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discovered through auditing source code introduced into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588" y="695325"/>
            <a:ext cx="6092825" cy="3427413"/>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third pitfall arises where a company modifies a Open Source component, but fails to publish the modified version of the source code. The company instead publishes the source code for the original version of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1000" y="695325"/>
            <a:ext cx="6094413" cy="3427413"/>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 in this slide arises where a company modifies a Open Source component, then fails to mark its modifications when required by the Open Source license. This pitfall may be prevented through implementing processes for marking code or within verification steps.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1000" y="695325"/>
            <a:ext cx="6094413" cy="3427413"/>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pitfalls in this slide arise from a failure to integrate the Open Source compliance process with the engineering team. In these cases, the engineering team does not raise Open Source usage to the review process, or does not receive the training on how to handle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1000" y="695325"/>
            <a:ext cx="6094413" cy="3427413"/>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Open Source usage may be known, but license obligations are not reviewed or determined. In the last case, the compliance process may face release deadline pressures and have limited time to perform its tasks.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1000" y="695325"/>
            <a:ext cx="6094413" cy="3427413"/>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While avoiding the pitfalls described in this chapter may take resources and effort, prioritizing the Open Source compliance process is important. It can help you more effectively use Open Source in your development process, and also help maintain good working relationships within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400" cy="308610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Your Open Source compliance process is a building block to establishing good working relationships within the Open Source community.</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1000" y="695325"/>
            <a:ext cx="6094413" cy="3427413"/>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prioritizing compliance are that you become more efficient in your use of Open Source, and that you build a better relationship with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maintaining a good community relationship are that you can better assess how you can comply with the Open Source license requirements, and you have a better two-way communication with regard to contribution and use of the Open Source.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7388" y="1143000"/>
            <a:ext cx="5483225" cy="3084513"/>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endParaRPr lang="en-US" sz="1200" b="0" strike="noStrike" spc="-1" dirty="0">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1000" y="695325"/>
            <a:ext cx="6094413" cy="3427413"/>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1000" y="695325"/>
            <a:ext cx="6094413" cy="3427413"/>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1000" y="695325"/>
            <a:ext cx="6094413" cy="3427413"/>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This slide emphasizes how a compliance process can and should apply to all Open Source components entering your company.</a:t>
            </a:r>
            <a:endParaRPr lang="en-US" sz="1200" b="0" strike="noStrike" spc="-1" dirty="0">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1000" y="695325"/>
            <a:ext cx="6094413" cy="3427413"/>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General guidelines developers can practices when working with Open Source: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Select code from high quality Open Source communities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Seek guidance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Preserve existing licensing information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Gather and retain Open Source project information for your review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Should you remove or alter Open Source license header information? No – existing license information should be preserved, additional header information can be added for modifications or additions to source code (note, some licenses require documenting changes) .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Important steps in a compliance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Follow developer guidelines, especially for any Open Source code included in or linked to proprietary code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and approve all Open Source early in the cycle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architecture and avoid mixing components governed by incompatible licenses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Verify OSS compliance for every product and every version prior to release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OSS compliance for new versions of OSS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A new version of a previously reviewed Open Source component can create new compliance issues by: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A change in the Open Source license for the new version of the Open Source component(e.g. </a:t>
            </a:r>
            <a:r>
              <a:rPr lang="en-US" sz="1200" b="0" strike="noStrike" spc="-1" dirty="0" err="1">
                <a:solidFill>
                  <a:srgbClr val="000000"/>
                </a:solidFill>
                <a:latin typeface="Roboto"/>
                <a:ea typeface="Roboto"/>
              </a:rPr>
              <a:t>ghostscript</a:t>
            </a:r>
            <a:r>
              <a:rPr lang="en-US" sz="1200" b="0" strike="noStrike" spc="-1" dirty="0">
                <a:solidFill>
                  <a:srgbClr val="000000"/>
                </a:solidFill>
                <a:latin typeface="Roboto"/>
                <a:ea typeface="Roboto"/>
              </a:rPr>
              <a:t> </a:t>
            </a:r>
            <a:r>
              <a:rPr lang="en-US" sz="1200" b="0" u="sng" strike="noStrike" spc="-1" dirty="0">
                <a:solidFill>
                  <a:srgbClr val="000000"/>
                </a:solidFill>
                <a:uFillTx/>
                <a:latin typeface="Roboto"/>
                <a:ea typeface="Roboto"/>
                <a:hlinkClick r:id="rId3"/>
              </a:rPr>
              <a:t>https://en.wikipedia.org/wiki/Ghostscript</a:t>
            </a:r>
            <a:r>
              <a:rPr lang="en-US" sz="1200" b="0" strike="noStrike" spc="-1" dirty="0">
                <a:solidFill>
                  <a:srgbClr val="000000"/>
                </a:solidFill>
                <a:latin typeface="Roboto"/>
                <a:ea typeface="Roboto"/>
              </a:rPr>
              <a:t>)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New dependencies introduced with new versions which create additional Open Source obligations. These dependencies may be embedded in the Open Source distribution or they may be dependencies resolved at build time.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What risks should you address with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License compliance for any disclosed Open Source embedded in the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The potential for creating license conflicts by integrating inbound software with other Open Source or proprietary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Undisclosed or unknown Open Source included in the in-bound software </a:t>
            </a:r>
            <a:endParaRPr lang="en-US" sz="1200" b="0" strike="noStrike" spc="-1" dirty="0">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text on a white background&#10;&#10;Description automatically generated">
            <a:extLst>
              <a:ext uri="{FF2B5EF4-FFF2-40B4-BE49-F238E27FC236}">
                <a16:creationId xmlns:a16="http://schemas.microsoft.com/office/drawing/2014/main" id="{EFE10DD9-B2DE-4A44-A2DE-D777DD55E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471" y="897204"/>
            <a:ext cx="2582070" cy="1437396"/>
          </a:xfrm>
          <a:prstGeom prst="rect">
            <a:avLst/>
          </a:prstGeom>
        </p:spPr>
      </p:pic>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dirty="0">
                <a:solidFill>
                  <a:srgbClr val="E56B45"/>
                </a:solidFill>
                <a:latin typeface="Roboto"/>
                <a:ea typeface="Roboto"/>
              </a:rPr>
              <a:t>Reference Training Slides</a:t>
            </a:r>
            <a:endParaRPr lang="en-US" sz="5400" b="0" strike="noStrike" spc="-1" dirty="0">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b="0" strike="noStrike" spc="-1" dirty="0">
                <a:solidFill>
                  <a:srgbClr val="292934"/>
                </a:solidFill>
                <a:latin typeface="Roboto"/>
                <a:ea typeface="Roboto"/>
              </a:rPr>
              <a:t>Open Source Training for OpenChain 2.1 (ISO/IEC 5230:2020)</a:t>
            </a:r>
            <a:endParaRPr lang="en-US" sz="2590" b="0" strike="noStrike" spc="-1" dirty="0">
              <a:latin typeface="Arial"/>
            </a:endParaRPr>
          </a:p>
          <a:p>
            <a:pPr>
              <a:lnSpc>
                <a:spcPct val="90000"/>
              </a:lnSpc>
              <a:spcBef>
                <a:spcPts val="445"/>
              </a:spcBef>
            </a:pPr>
            <a:endParaRPr lang="en-US" sz="2590" b="0" strike="noStrike" spc="-1" dirty="0">
              <a:latin typeface="Arial"/>
            </a:endParaRPr>
          </a:p>
          <a:p>
            <a:pPr>
              <a:lnSpc>
                <a:spcPct val="90000"/>
              </a:lnSpc>
              <a:spcBef>
                <a:spcPts val="445"/>
              </a:spcBef>
            </a:pPr>
            <a:r>
              <a:rPr lang="en-US" sz="2220" b="0" strike="noStrike" spc="-1" dirty="0">
                <a:solidFill>
                  <a:srgbClr val="292934"/>
                </a:solidFill>
                <a:latin typeface="Roboto"/>
                <a:ea typeface="Roboto"/>
              </a:rPr>
              <a:t>Released under CC0-1.0.</a:t>
            </a:r>
            <a:br>
              <a:rPr dirty="0"/>
            </a:br>
            <a:r>
              <a:rPr lang="en-US" sz="2220" b="0" strike="noStrike" spc="-1" dirty="0">
                <a:solidFill>
                  <a:srgbClr val="292934"/>
                </a:solidFill>
                <a:latin typeface="Roboto"/>
                <a:ea typeface="Roboto"/>
              </a:rPr>
              <a:t>You may use, modify, and share these slides without restriction.</a:t>
            </a:r>
            <a:br>
              <a:rPr dirty="0"/>
            </a:br>
            <a:r>
              <a:rPr lang="en-US" sz="2220" b="0" strike="noStrike" spc="-1" dirty="0">
                <a:solidFill>
                  <a:srgbClr val="292934"/>
                </a:solidFill>
                <a:latin typeface="Roboto"/>
                <a:ea typeface="Roboto"/>
              </a:rPr>
              <a:t>They also come with no warranty.</a:t>
            </a:r>
            <a:endParaRPr lang="en-US" sz="2220" b="0" strike="noStrike" spc="-1" dirty="0">
              <a:latin typeface="Arial"/>
            </a:endParaRPr>
          </a:p>
          <a:p>
            <a:pPr>
              <a:lnSpc>
                <a:spcPct val="90000"/>
              </a:lnSpc>
              <a:spcBef>
                <a:spcPts val="445"/>
              </a:spcBef>
            </a:pPr>
            <a:endParaRPr lang="en-US" sz="2220" b="0" strike="noStrike" spc="-1" dirty="0">
              <a:latin typeface="Arial"/>
            </a:endParaRPr>
          </a:p>
          <a:p>
            <a:pPr>
              <a:lnSpc>
                <a:spcPct val="90000"/>
              </a:lnSpc>
              <a:spcBef>
                <a:spcPts val="408"/>
              </a:spcBef>
            </a:pPr>
            <a:r>
              <a:rPr lang="en-US" sz="1400" b="0" strike="noStrike" spc="-1" dirty="0">
                <a:solidFill>
                  <a:srgbClr val="292934"/>
                </a:solidFill>
                <a:latin typeface="Roboto"/>
                <a:ea typeface="Roboto Condensed"/>
              </a:rPr>
              <a:t>These slides follow US law. Different legal jurisdictions may have different legal requirements.</a:t>
            </a:r>
            <a:r>
              <a:rPr lang="en-US" sz="1400" b="0" strike="noStrike" spc="-1" dirty="0">
                <a:solidFill>
                  <a:srgbClr val="000000"/>
                </a:solidFill>
                <a:latin typeface="Roboto"/>
                <a:ea typeface="DejaVu Sans"/>
              </a:rPr>
              <a:t> </a:t>
            </a:r>
            <a:endParaRPr lang="en-US" sz="1400" b="0" strike="noStrike" spc="-1" dirty="0">
              <a:latin typeface="Arial"/>
            </a:endParaRPr>
          </a:p>
        </p:txBody>
      </p:sp>
    </p:spTree>
    <p:extLst>
      <p:ext uri="{BB962C8B-B14F-4D97-AF65-F5344CB8AC3E}">
        <p14:creationId xmlns:p14="http://schemas.microsoft.com/office/powerpoint/2010/main" val="37809892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br/>
            <a:r>
              <a:rPr lang="en-US" sz="2400" b="0" strike="noStrike" spc="-1">
                <a:solidFill>
                  <a:srgbClr val="292934"/>
                </a:solidFill>
                <a:latin typeface="Roboto"/>
                <a:ea typeface="Roboto"/>
              </a:rPr>
              <a:t>you might need a copyright license from a third party for that software?</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a:ea typeface="Roboto"/>
              </a:rPr>
              <a:t>Introduction to Open Source Licenses</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Licenses </a:t>
            </a:r>
            <a:endParaRPr lang="en-US" sz="4000" b="0" strike="noStrike" spc="-1" dirty="0">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Open Source licenses by definition make source code available under terms that allow for modification and redistribution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licenses may have conditions related to providing attributions, copyright statement preservation, or a written offer to make the source code available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dirty="0">
                <a:solidFill>
                  <a:srgbClr val="0000FF"/>
                </a:solidFill>
                <a:uFillTx/>
                <a:latin typeface="Roboto Mono"/>
                <a:ea typeface="Roboto Mono"/>
                <a:hlinkClick r:id="rId3"/>
              </a:rPr>
              <a:t>http://www.opensource.org/licenses/</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Permissive Open Source Licenses</a:t>
            </a:r>
            <a:endParaRPr lang="en-US" sz="4000" b="0" strike="noStrike" spc="-1" dirty="0">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Permissive Open Source license: a term used often to describe minimally restrictive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Example: BSD-3-Clause</a:t>
            </a:r>
            <a:endParaRPr lang="en-US" sz="24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dirty="0">
              <a:latin typeface="Arial"/>
            </a:endParaRPr>
          </a:p>
          <a:p>
            <a:pPr marL="182880" indent="-18216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Other examples: MIT, Apache-2.0</a:t>
            </a: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br/>
            <a:r>
              <a:rPr lang="en-US" sz="2000" b="0" i="1" strike="noStrike" spc="-1">
                <a:solidFill>
                  <a:srgbClr val="292934"/>
                </a:solidFill>
                <a:latin typeface="Roboto"/>
                <a:ea typeface="Roboto"/>
              </a:rPr>
              <a:t>or is derived from the Program or any part thereof, to be licensed […] under the terms</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developers often use the term “proprietary” to describe a commercial non-Open Source license, even though both Open Source and proprietary licenses are based on intellectual property and provide a license grant to that property</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“Non-commercial” – some licenses have most of the characteristics of a Open Source license, but are limited to non-commercial use (e.g. CC-BY-NC).</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Open Source by definition cannot limit the field of use of the software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Commercial use is a field of use so any restriction prevents the license from being Open Source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Open Source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Open Source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License compatibility is the process of ensuring that license terms do not conflict.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GPL-2.0 and EPL-1.0 each extend their obligations to “derivative works” which are distributed.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If a GPL-2.0 module is combined with an EPL-1.0 module and the merged module is distributed, that module must </a:t>
            </a:r>
            <a:endParaRPr lang="en-US" sz="18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GPL-2.0) be distributed under GPL-2.0 only, and</a:t>
            </a:r>
            <a:endParaRPr lang="en-US" sz="16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EPL-1.0) under EPL-1.0 only.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The distributor cannot satisfy both conditions at once so the module may not be distributed.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This is an example of </a:t>
            </a:r>
            <a:r>
              <a:rPr lang="en-US" sz="1600" b="0" i="1" strike="noStrike" spc="-1" dirty="0">
                <a:solidFill>
                  <a:srgbClr val="292934"/>
                </a:solidFill>
                <a:latin typeface="Roboto"/>
                <a:ea typeface="Roboto"/>
              </a:rPr>
              <a:t>license incompatibility.</a:t>
            </a:r>
            <a:endParaRPr lang="en-US" sz="1600" b="0" strike="noStrike" spc="-1" dirty="0">
              <a:latin typeface="Arial"/>
            </a:endParaRPr>
          </a:p>
          <a:p>
            <a:pPr>
              <a:lnSpc>
                <a:spcPct val="100000"/>
              </a:lnSpc>
              <a:spcBef>
                <a:spcPts val="400"/>
              </a:spcBef>
            </a:pPr>
            <a:endParaRPr lang="en-US" sz="1600" b="0" strike="noStrike" spc="-1" dirty="0">
              <a:latin typeface="Arial"/>
            </a:endParaRPr>
          </a:p>
          <a:p>
            <a:pPr>
              <a:lnSpc>
                <a:spcPct val="100000"/>
              </a:lnSpc>
              <a:spcBef>
                <a:spcPts val="400"/>
              </a:spcBef>
            </a:pPr>
            <a:r>
              <a:rPr lang="en-US" sz="2000" b="0" strike="noStrike" spc="-1" dirty="0">
                <a:solidFill>
                  <a:srgbClr val="292934"/>
                </a:solidFill>
                <a:latin typeface="Roboto Condensed"/>
                <a:ea typeface="Roboto Condensed"/>
              </a:rPr>
              <a:t>The definition of “derivative work” is subject to different views in the Open Source community and</a:t>
            </a:r>
            <a:br>
              <a:rPr dirty="0"/>
            </a:br>
            <a:r>
              <a:rPr lang="en-US" sz="2000" b="0" strike="noStrike" spc="-1" dirty="0">
                <a:solidFill>
                  <a:srgbClr val="292934"/>
                </a:solidFill>
                <a:latin typeface="Roboto Condensed"/>
                <a:ea typeface="Roboto Condensed"/>
              </a:rPr>
              <a:t>its interpretation in law is likely to vary from jurisdiction to jurisdiction.</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What are the OpenChain Reference Slides?</a:t>
            </a:r>
            <a:endParaRPr lang="en-US" sz="4000" b="0" strike="noStrike" spc="-1" dirty="0">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OpenChain Project </a:t>
            </a:r>
            <a:r>
              <a:rPr lang="en-US" sz="2400" spc="-1" dirty="0">
                <a:solidFill>
                  <a:srgbClr val="292934"/>
                </a:solidFill>
                <a:latin typeface="Roboto"/>
                <a:ea typeface="Roboto"/>
              </a:rPr>
              <a:t>defines the key requirements of a quality open source compliance program.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requirements </a:t>
            </a:r>
            <a:r>
              <a:rPr lang="en-US" sz="2400" spc="-1" dirty="0">
                <a:solidFill>
                  <a:srgbClr val="292934"/>
                </a:solidFill>
                <a:latin typeface="Roboto"/>
                <a:ea typeface="Roboto"/>
              </a:rPr>
              <a:t>are described in the International Standard for open source compliance: DIS 5230 (ISO Number Pending).</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reference training slides help companies meet the requirements of the International Standard.</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Section 2.0. 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Notices, such as text in comments in file headers, often provide authorship and licensing information. Open Source licenses may also require the placement of notices in or alongside source code or documentation to give credit to the author (an attribution) or to make it clear the software includes modifications.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Copyright notice </a:t>
            </a:r>
            <a:r>
              <a:rPr lang="en-US" sz="2400" b="0" strike="noStrike" spc="-1" dirty="0">
                <a:solidFill>
                  <a:srgbClr val="292934"/>
                </a:solidFill>
                <a:latin typeface="Roboto"/>
                <a:ea typeface="Roboto"/>
              </a:rPr>
              <a:t>– an identifier placed on copies of the work to inform the world of copyright ownership. </a:t>
            </a:r>
            <a:r>
              <a:rPr lang="en-US" sz="2400" b="0" strike="noStrike" spc="-1" dirty="0">
                <a:solidFill>
                  <a:srgbClr val="000000"/>
                </a:solidFill>
                <a:latin typeface="Roboto"/>
                <a:ea typeface="Roboto"/>
              </a:rPr>
              <a:t>Example: </a:t>
            </a:r>
            <a:r>
              <a:rPr lang="en-US" sz="2000" b="0" strike="noStrike" spc="-1" dirty="0">
                <a:solidFill>
                  <a:srgbClr val="292934"/>
                </a:solidFill>
                <a:latin typeface="Roboto Mono"/>
                <a:ea typeface="Roboto Mono"/>
              </a:rPr>
              <a:t>Copyright © A. Person (2016)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License notice</a:t>
            </a:r>
            <a:r>
              <a:rPr lang="en-US" sz="2400" b="0" strike="noStrike" spc="-1" dirty="0">
                <a:solidFill>
                  <a:srgbClr val="292934"/>
                </a:solidFill>
                <a:latin typeface="Roboto"/>
                <a:ea typeface="Roboto"/>
              </a:rPr>
              <a:t> – a notice that specifies and acknowledges the license terms and conditions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Attribution notice </a:t>
            </a:r>
            <a:r>
              <a:rPr lang="en-US" sz="2400" b="0" strike="noStrike" spc="-1" dirty="0">
                <a:solidFill>
                  <a:srgbClr val="292934"/>
                </a:solidFill>
                <a:latin typeface="Roboto"/>
                <a:ea typeface="Roboto"/>
              </a:rPr>
              <a:t>– a notice included in the product release that acknowledges the identity of the original authors and / or sponsors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Modification notice </a:t>
            </a:r>
            <a:r>
              <a:rPr lang="en-US" sz="2400" b="0" strike="noStrike" spc="-1" dirty="0">
                <a:solidFill>
                  <a:srgbClr val="292934"/>
                </a:solidFill>
                <a:latin typeface="Roboto"/>
                <a:ea typeface="Roboto"/>
              </a:rPr>
              <a:t>– a notice that you have made modifications to the source code of a file, such as adding your copyright notice to the top of the file.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a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typical obligations of a permissive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permissive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does license reciprocity mean?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copyleft-style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needs to be distributed for code used under a copyleft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Are Freeware and Shareware software considered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a multi-license?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may you find in Open Source Notices, and how may the notices be used?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Introduction to Open Source Compliance</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Goals</a:t>
            </a:r>
            <a:endParaRPr lang="en-US" sz="4000" b="0" strike="noStrike" spc="-1" dirty="0">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dirty="0">
                <a:solidFill>
                  <a:srgbClr val="292934"/>
                </a:solidFill>
                <a:latin typeface="Roboto"/>
                <a:ea typeface="Roboto"/>
              </a:rPr>
              <a:t>Know your obligations. </a:t>
            </a:r>
            <a:r>
              <a:rPr lang="en-US" sz="2400" b="0" strike="noStrike" spc="-1" dirty="0">
                <a:solidFill>
                  <a:srgbClr val="292934"/>
                </a:solidFill>
                <a:latin typeface="Roboto"/>
                <a:ea typeface="Roboto"/>
              </a:rPr>
              <a:t>You should have a process for identifying and tracking Open Source components that are present in your software</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Satisfy license obligations. </a:t>
            </a:r>
            <a:r>
              <a:rPr lang="en-US" sz="2400" b="0" strike="noStrike" spc="-1" dirty="0">
                <a:solidFill>
                  <a:srgbClr val="292934"/>
                </a:solidFill>
                <a:latin typeface="Roboto"/>
                <a:ea typeface="Roboto"/>
              </a:rPr>
              <a:t>Your process should be capable of handling Open Source license obligations that arise from your organization’s business practices</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Depending on the Open Source license(s) involved, your compliance obligations may consist of:</a:t>
            </a:r>
            <a:endParaRPr lang="en-US" sz="24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Attribution and Notices.</a:t>
            </a:r>
            <a:r>
              <a:rPr lang="en-US" sz="2000" b="0" strike="noStrike" spc="-1" dirty="0">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Source code availability. </a:t>
            </a:r>
            <a:r>
              <a:rPr lang="en-US" sz="2000" b="0" strike="noStrike" spc="-1" dirty="0">
                <a:solidFill>
                  <a:srgbClr val="292934"/>
                </a:solidFill>
                <a:latin typeface="Roboto"/>
                <a:ea typeface="Roboto"/>
              </a:rPr>
              <a:t>You may need to provide source code for the Open Source software, for modifications you make, for combined or linked software, and scripts that control the build process.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Reciprocity. </a:t>
            </a:r>
            <a:r>
              <a:rPr lang="en-US" sz="2000" b="0" strike="noStrike" spc="-1" dirty="0">
                <a:solidFill>
                  <a:srgbClr val="292934"/>
                </a:solidFill>
                <a:latin typeface="Roboto"/>
                <a:ea typeface="Roboto"/>
              </a:rPr>
              <a:t>You may need to maintain modified versions or derivative works under the same license that governs the Open Source component.</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Other terms. </a:t>
            </a:r>
            <a:r>
              <a:rPr lang="en-US" sz="2000" b="0" strike="noStrike" spc="-1" dirty="0">
                <a:solidFill>
                  <a:srgbClr val="292934"/>
                </a:solidFill>
                <a:latin typeface="Roboto"/>
                <a:ea typeface="Roboto"/>
              </a:rPr>
              <a:t>The Open Source license may restrict use of the copyright holder name or trademark, may require modified versions to use a different name to avoid confusion, or may terminate upon any breach.</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Distribution</a:t>
            </a:r>
            <a:endParaRPr lang="en-US" sz="4000" b="0" strike="noStrike" spc="-1" dirty="0">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Dissemination of material to an outside entity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Applications downloaded to a user’s machine or mobile device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JavaScript, web client, or other code that is downloaded to the user’s machine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For some Open Source licenses, access via a computer network can be</a:t>
            </a:r>
            <a:br>
              <a:rPr dirty="0"/>
            </a:br>
            <a:r>
              <a:rPr lang="en-US" sz="2400" b="0" strike="noStrike" spc="-1" dirty="0">
                <a:solidFill>
                  <a:srgbClr val="292934"/>
                </a:solidFill>
                <a:latin typeface="Roboto"/>
                <a:ea typeface="Roboto"/>
              </a:rPr>
              <a:t>a “trigger” event</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Some licenses define the trigger event to include permitting access to software running on a server (e.g., all versions of the </a:t>
            </a:r>
            <a:r>
              <a:rPr lang="en-US" sz="2000" b="0" strike="noStrike" spc="-1" dirty="0" err="1">
                <a:solidFill>
                  <a:srgbClr val="292934"/>
                </a:solidFill>
                <a:latin typeface="Roboto"/>
                <a:ea typeface="Roboto"/>
              </a:rPr>
              <a:t>Affero</a:t>
            </a:r>
            <a:r>
              <a:rPr lang="en-US" sz="2000" b="0" strike="noStrike" spc="-1" dirty="0">
                <a:solidFill>
                  <a:srgbClr val="292934"/>
                </a:solidFill>
                <a:latin typeface="Roboto"/>
                <a:ea typeface="Roboto"/>
              </a:rPr>
              <a:t> GPL if the software is modified) or in the case of “users interacting with it remotely through a computer network”</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Modification</a:t>
            </a:r>
            <a:endParaRPr lang="en-US" sz="4000" b="0" strike="noStrike" spc="-1" dirty="0">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Changes to the existing program (e.g., additions, deletions of code in a file, combining components together)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Under some Open Source licenses, modifications may cause additional obligations upon distribution, such as: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notice of modification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accompanying source code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Licensing modifications under the same license that governs the Open Source component</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Program</a:t>
            </a:r>
            <a:endParaRPr lang="en-US" sz="4000" b="0" strike="noStrike" spc="-1" dirty="0">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Organizations that have been successful at Open Source compliance have created their own</a:t>
            </a:r>
            <a:r>
              <a:rPr lang="en-US" sz="2400" b="0" i="1" strike="noStrike" spc="-1" dirty="0">
                <a:solidFill>
                  <a:srgbClr val="292934"/>
                </a:solidFill>
                <a:latin typeface="Roboto"/>
                <a:ea typeface="Roboto"/>
              </a:rPr>
              <a:t> Open Source Compliance Programs</a:t>
            </a:r>
            <a:r>
              <a:rPr lang="en-US" sz="2400" b="0" strike="noStrike" spc="-1" dirty="0">
                <a:solidFill>
                  <a:srgbClr val="292934"/>
                </a:solidFill>
                <a:latin typeface="Roboto"/>
                <a:ea typeface="Roboto"/>
              </a:rPr>
              <a:t> (consisting of policies, processes, training and tools) to:</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Facilitate effective usage of Open Source in their products (commercial or otherwise)</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Respect Open Source developer/owner rights and comply with license obligations</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Contribute to and participate in Open Source communities</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dirty="0">
                <a:solidFill>
                  <a:srgbClr val="292934"/>
                </a:solidFill>
                <a:latin typeface="Roboto"/>
                <a:ea typeface="Roboto"/>
              </a:rPr>
              <a:t>Prepare business processes and sufficient staff to handle: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Identification of the origin and license of all internal and external software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Tracking Open Source software within the development process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Performing Open Source review and identifying license obligations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Fulfillment of license obligations when product ships </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Oversight for Open Source Compliance Program, creation of policy, and compliance decisions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Training</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Contents</a:t>
            </a:r>
            <a:endParaRPr lang="en-US" sz="4000" b="0" strike="noStrike" spc="-1">
              <a:latin typeface="Arial"/>
            </a:endParaRPr>
          </a:p>
        </p:txBody>
      </p:sp>
      <p:sp>
        <p:nvSpPr>
          <p:cNvPr id="222" name="CustomShape 2"/>
          <p:cNvSpPr/>
          <p:nvPr/>
        </p:nvSpPr>
        <p:spPr>
          <a:xfrm>
            <a:off x="60948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What is Intellectual Property?</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Licenses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Compliance</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Key Software Concepts</a:t>
            </a:r>
            <a:br>
              <a:rPr dirty="0"/>
            </a:br>
            <a:r>
              <a:rPr lang="en-US" sz="2800" b="0" strike="noStrike" spc="-1" dirty="0">
                <a:solidFill>
                  <a:srgbClr val="292934"/>
                </a:solidFill>
                <a:latin typeface="Roboto"/>
                <a:ea typeface="Roboto"/>
              </a:rPr>
              <a:t>for Open Source Review</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Running a Open Source Review</a:t>
            </a:r>
            <a:endParaRPr lang="en-US" sz="2800" b="0" strike="noStrike" spc="-1" dirty="0">
              <a:latin typeface="Arial"/>
            </a:endParaRPr>
          </a:p>
          <a:p>
            <a:pPr marL="360">
              <a:lnSpc>
                <a:spcPct val="100000"/>
              </a:lnSpc>
              <a:spcBef>
                <a:spcPts val="561"/>
              </a:spcBef>
            </a:pPr>
            <a:endParaRPr lang="en-US" sz="2800" b="0" strike="noStrike" spc="-1" dirty="0">
              <a:latin typeface="Arial"/>
            </a:endParaRPr>
          </a:p>
        </p:txBody>
      </p:sp>
      <p:sp>
        <p:nvSpPr>
          <p:cNvPr id="223" name="CustomShape 3"/>
          <p:cNvSpPr/>
          <p:nvPr/>
        </p:nvSpPr>
        <p:spPr>
          <a:xfrm>
            <a:off x="619776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800" indent="-514080">
              <a:lnSpc>
                <a:spcPct val="100000"/>
              </a:lnSpc>
              <a:spcBef>
                <a:spcPts val="561"/>
              </a:spcBef>
              <a:buClr>
                <a:srgbClr val="93A299"/>
              </a:buClr>
              <a:buSzPct val="85000"/>
              <a:buFont typeface="Arial"/>
              <a:buAutoNum type="arabicPeriod" startAt="6"/>
            </a:pPr>
            <a:r>
              <a:rPr lang="en-US" sz="2800" b="0" strike="noStrike" spc="-1" dirty="0">
                <a:solidFill>
                  <a:srgbClr val="292934"/>
                </a:solidFill>
                <a:latin typeface="Roboto"/>
                <a:ea typeface="Roboto"/>
              </a:rPr>
              <a:t>End to End Compliance Management</a:t>
            </a:r>
            <a:br>
              <a:rPr dirty="0"/>
            </a:br>
            <a:r>
              <a:rPr lang="en-US" sz="2800" b="0" strike="noStrike" spc="-1" dirty="0">
                <a:solidFill>
                  <a:srgbClr val="292934"/>
                </a:solidFill>
                <a:latin typeface="Roboto"/>
                <a:ea typeface="Roboto"/>
              </a:rPr>
              <a:t>(Example Process)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dirty="0">
                <a:solidFill>
                  <a:srgbClr val="292934"/>
                </a:solidFill>
                <a:latin typeface="Roboto"/>
                <a:ea typeface="Roboto"/>
              </a:rPr>
              <a:t>Avoiding Compliance Pitfalls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dirty="0">
                <a:solidFill>
                  <a:srgbClr val="292934"/>
                </a:solidFill>
                <a:latin typeface="Roboto"/>
                <a:ea typeface="Roboto"/>
              </a:rPr>
              <a:t>Developer Guidelines</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Benefits of a robust Open Source Compliance program include: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benefits of Open Source and how it impacts your organization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costs and risks associated with using Open Source </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knowledge of available Open Source solutions</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Reduction and management of infringement risk, increased respect of Open Source developers/owners’ licensing choices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Fostering relationships with the Open Source community and Open Source organizations</a:t>
            </a:r>
            <a:endParaRPr lang="en-US" sz="2400" b="0" strike="noStrike" spc="-1" dirty="0">
              <a:latin typeface="Arial"/>
            </a:endParaRPr>
          </a:p>
          <a:p>
            <a:pPr marL="182880" indent="-182160">
              <a:lnSpc>
                <a:spcPct val="129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dirty="0">
                <a:solidFill>
                  <a:srgbClr val="292934"/>
                </a:solidFill>
                <a:latin typeface="Roboto"/>
                <a:ea typeface="Roboto"/>
              </a:rPr>
              <a:t>What does Open Source compliance mean?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two main goals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List and describe important business practices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some benefits of a Open Source Compliance Program?</a:t>
            </a:r>
            <a:endParaRPr lang="en-US" sz="2400" b="0" strike="noStrike" spc="-1" dirty="0">
              <a:latin typeface="Arial"/>
            </a:endParaRPr>
          </a:p>
          <a:p>
            <a:pPr>
              <a:lnSpc>
                <a:spcPct val="13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dirty="0">
                <a:solidFill>
                  <a:srgbClr val="F3F2DC"/>
                </a:solidFill>
                <a:latin typeface="Roboto Medium"/>
                <a:ea typeface="Roboto Medium"/>
              </a:rPr>
              <a:t>Key Software Concepts</a:t>
            </a:r>
            <a:br>
              <a:rPr dirty="0"/>
            </a:br>
            <a:r>
              <a:rPr lang="en-US" sz="4800" b="0" strike="noStrike" spc="-1" dirty="0">
                <a:solidFill>
                  <a:srgbClr val="F3F2DC"/>
                </a:solidFill>
                <a:latin typeface="Roboto Medium"/>
                <a:ea typeface="Roboto Medium"/>
              </a:rPr>
              <a:t>for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do you want to use a Open Source component?</a:t>
            </a:r>
            <a:endParaRPr lang="en-US" sz="4000" b="0" strike="noStrike" spc="-1" dirty="0">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copy portions of a Open Source component into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Integrating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Merging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Pasting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Adapting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Inserting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link or join a Open Source component with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Static/Dynamic Linking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Pairing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Combining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Utilizing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Packaging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Creating interdependency</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make changes to a Open Source component, including:</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Adding/injecting new code into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Fixing, optimizing or making changes 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Deleting or removing code</a:t>
            </a:r>
            <a:endParaRPr lang="en-US" sz="2400" b="0" strike="noStrike" spc="-1" dirty="0">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is the Open Source component distributed?</a:t>
            </a:r>
            <a:endParaRPr lang="en-US" sz="4000" b="0" strike="noStrike" spc="-1" dirty="0">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Running a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a:t>
            </a:r>
            <a:endParaRPr lang="en-US" sz="4000" b="0" strike="noStrike" spc="-1" dirty="0">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After Program and Product Management and Engineers have reviewed proposed Open Source components for usefulness and quality, a review of the rights and obligations</a:t>
            </a:r>
            <a:br>
              <a:rPr dirty="0"/>
            </a:br>
            <a:r>
              <a:rPr lang="en-US" sz="2400" b="0" strike="noStrike" spc="-1" dirty="0">
                <a:solidFill>
                  <a:srgbClr val="292934"/>
                </a:solidFill>
                <a:latin typeface="Roboto"/>
                <a:ea typeface="Roboto"/>
              </a:rPr>
              <a:t>associated with the use of the selected components should be initiated</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key element to a Open Source Compliance Program is a </a:t>
            </a:r>
            <a:r>
              <a:rPr lang="en-US" sz="2400" b="0" i="1" strike="noStrike" spc="-1" dirty="0">
                <a:solidFill>
                  <a:srgbClr val="292934"/>
                </a:solidFill>
                <a:latin typeface="Roboto"/>
                <a:ea typeface="Roboto"/>
              </a:rPr>
              <a:t>Open Source Review </a:t>
            </a:r>
            <a:r>
              <a:rPr lang="en-US" sz="2400" b="0" strike="noStrike" spc="-1" dirty="0">
                <a:solidFill>
                  <a:srgbClr val="292934"/>
                </a:solidFill>
                <a:latin typeface="Roboto"/>
                <a:ea typeface="Roboto"/>
              </a:rPr>
              <a:t>process. This process is where a company can analyze the Open Source software it uses and understand its rights and obligations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Open Source Review process includes the following steps: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Gather relevant information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Analyze and understand license obligations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Provide guidance compatible with company policy and business objectives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Initiating a Open Source Review</a:t>
            </a:r>
            <a:endParaRPr lang="en-US" sz="4000" b="0" strike="noStrike" spc="-1" dirty="0">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Anyone working with Open Source in the company should be able to initiate a Open Source Review, including Program or Product Managers, Engineers, and Legal. </a:t>
            </a:r>
            <a:endParaRPr lang="en-US" sz="2400" b="0" strike="noStrike" spc="-1" dirty="0">
              <a:latin typeface="Arial"/>
            </a:endParaRPr>
          </a:p>
          <a:p>
            <a:pPr>
              <a:lnSpc>
                <a:spcPct val="100000"/>
              </a:lnSpc>
              <a:spcBef>
                <a:spcPts val="479"/>
              </a:spcBef>
            </a:pPr>
            <a:r>
              <a:rPr lang="en-US" sz="1600" b="0" i="1" strike="noStrike" spc="-1" dirty="0">
                <a:solidFill>
                  <a:srgbClr val="292934"/>
                </a:solidFill>
                <a:latin typeface="Roboto"/>
                <a:ea typeface="Roboto"/>
              </a:rPr>
              <a:t>Note: The process often starts when new Open Source-based software is selected by engineering or outside vendors</a:t>
            </a:r>
            <a:r>
              <a:rPr lang="en-US" sz="2400" b="0" i="1" strike="noStrike" spc="-1" dirty="0">
                <a:solidFill>
                  <a:srgbClr val="292934"/>
                </a:solidFill>
                <a:latin typeface="Roboto"/>
                <a:ea typeface="Roboto"/>
              </a:rPr>
              <a:t>.</a:t>
            </a:r>
            <a:endParaRPr lang="en-US" sz="2400" b="0" strike="noStrike" spc="-1" dirty="0">
              <a:latin typeface="Arial"/>
            </a:endParaRPr>
          </a:p>
          <a:p>
            <a:pPr marL="457200" indent="-456480">
              <a:lnSpc>
                <a:spcPct val="100000"/>
              </a:lnSpc>
              <a:spcBef>
                <a:spcPts val="479"/>
              </a:spcBef>
            </a:pPr>
            <a:endParaRPr lang="en-US" sz="2400" b="0" strike="noStrike" spc="-1" dirty="0">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When analyzing Open Source usage, collect information about the identity of the Open Source component, its origin, and how the Open Source component will be used. This may include:</a:t>
            </a:r>
            <a:endParaRPr lang="en-US" sz="2400" b="0" strike="noStrike" spc="-1" dirty="0">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Team</a:t>
            </a:r>
            <a:endParaRPr lang="en-US" sz="4000" b="0" strike="noStrike" spc="-1" dirty="0">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A Open Source Review team includes the company representatives that support, guide, coordinate and review the use of Open Source. These representatives may include: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Legal to identify and evaluate license obligations</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Source code scanning and tooling support to help identify and track Open Source usage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Engineering Specialists working with business interests, commercial licensing, export compliance, etc., who may be impacted by Open Source usage</a:t>
            </a:r>
            <a:endParaRPr lang="en-US" sz="2000" b="0" strike="noStrike" spc="-1" dirty="0">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Analyzing Proposed Open Source Usage</a:t>
            </a:r>
            <a:endParaRPr lang="en-US" sz="4000" b="0" strike="noStrike" spc="-1" dirty="0">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team should assess the information it has gathered before providing guidance for issues. This may include scanning the code to confirm the accuracy of the information.</a:t>
            </a: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400"/>
              </a:spcBef>
            </a:pPr>
            <a:r>
              <a:rPr lang="en-US" sz="2000" b="0" strike="noStrike" spc="-1" dirty="0">
                <a:solidFill>
                  <a:srgbClr val="292934"/>
                </a:solidFill>
                <a:latin typeface="Roboto"/>
                <a:ea typeface="Roboto"/>
              </a:rPr>
              <a:t>The Open Source Review team should consider:</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Is the code and associated information complete, consistent and accurate?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declared license match what is in the code files?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license permit use with other components of the software? </a:t>
            </a:r>
            <a:endParaRPr lang="en-US" sz="2000" b="0" strike="noStrike" spc="-1" dirty="0">
              <a:latin typeface="Arial"/>
            </a:endParaRPr>
          </a:p>
          <a:p>
            <a:pPr>
              <a:lnSpc>
                <a:spcPct val="100000"/>
              </a:lnSpc>
              <a:spcBef>
                <a:spcPts val="400"/>
              </a:spcBef>
            </a:pPr>
            <a:endParaRPr lang="en-US" sz="2000" b="0" strike="noStrike" spc="-1" dirty="0">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There are many different automated source code scanning tools.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All of the solutions address specific needs and - for that reason - none will solve all possible challenges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Companies pick the solution most suited to their specific market area and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Many companies use both an automated tool and manual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good example of freely available source code scanning tool is </a:t>
            </a:r>
            <a:r>
              <a:rPr lang="en-US" sz="2400" b="0" strike="noStrike" spc="-1" dirty="0" err="1">
                <a:solidFill>
                  <a:srgbClr val="292934"/>
                </a:solidFill>
                <a:latin typeface="Roboto"/>
                <a:ea typeface="Roboto"/>
              </a:rPr>
              <a:t>FOSSology</a:t>
            </a:r>
            <a:r>
              <a:rPr lang="en-US" sz="2400" b="0" strike="noStrike" spc="-1" dirty="0">
                <a:solidFill>
                  <a:srgbClr val="292934"/>
                </a:solidFill>
                <a:latin typeface="Roboto"/>
                <a:ea typeface="Roboto"/>
              </a:rPr>
              <a:t>,</a:t>
            </a:r>
            <a:br>
              <a:rPr dirty="0"/>
            </a:br>
            <a:r>
              <a:rPr lang="en-US" sz="2400" b="0" strike="noStrike" spc="-1" dirty="0">
                <a:solidFill>
                  <a:srgbClr val="292934"/>
                </a:solidFill>
                <a:latin typeface="Roboto"/>
                <a:ea typeface="Roboto"/>
              </a:rPr>
              <a:t>a project hosted by the Linux Foundation:</a:t>
            </a:r>
            <a:br>
              <a:rPr dirty="0"/>
            </a:br>
            <a:r>
              <a:rPr lang="en-US" sz="2000" b="0" u="sng" strike="noStrike" spc="-1" dirty="0">
                <a:solidFill>
                  <a:srgbClr val="0000FF"/>
                </a:solidFill>
                <a:uFillTx/>
                <a:latin typeface="Roboto Mono"/>
                <a:ea typeface="Roboto Mono"/>
                <a:hlinkClick r:id="rId3"/>
              </a:rPr>
              <a:t>https://www.FOSSology.org</a:t>
            </a:r>
            <a:r>
              <a:rPr lang="en-US" sz="2400" b="0" strike="noStrike" spc="-1" dirty="0">
                <a:solidFill>
                  <a:srgbClr val="292934"/>
                </a:solidFill>
                <a:latin typeface="Roboto"/>
                <a:ea typeface="Roboto"/>
              </a:rPr>
              <a: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Working through the Open Source Review</a:t>
            </a:r>
            <a:endParaRPr lang="en-US" sz="4000" b="0" strike="noStrike" spc="-1" dirty="0">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crosses disciplines, including engineering, business, and legal teams. It should be interactive to ensure all those groups correctly understand the issues and can create clear, shared guidance.</a:t>
            </a:r>
            <a:endParaRPr lang="en-US" sz="2000" b="0" strike="noStrike" spc="-1" dirty="0">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Oversight</a:t>
            </a:r>
            <a:endParaRPr lang="en-US" sz="4000" b="0" strike="noStrike" spc="-1" dirty="0">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should have executive oversight to resolve disagreements and approve the most important decisions.</a:t>
            </a:r>
            <a:endParaRPr lang="en-US" sz="2000" b="0" strike="noStrike" spc="-1" dirty="0">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Copyright: protects original works of authorship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Protects expression (not the underlying idea)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covers software, books, and similar works</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Patents: useful inventions that are novel and non-obvious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Limited monopoly to incentivize innovation</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 secrets: protects valuable confidential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Trademarks: protects marks (word, logos, slogans, color, etc.) that identify</a:t>
            </a:r>
            <a:br>
              <a:rPr dirty="0"/>
            </a:br>
            <a:r>
              <a:rPr lang="en-US" sz="2400" b="0" strike="noStrike" spc="-1" dirty="0">
                <a:solidFill>
                  <a:srgbClr val="292934"/>
                </a:solidFill>
                <a:latin typeface="Roboto"/>
                <a:ea typeface="Roboto"/>
              </a:rPr>
              <a:t>the source of the product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Consumer and brand protection; avoid consumer confusion and brand dilution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gn="ctr">
              <a:lnSpc>
                <a:spcPct val="100000"/>
              </a:lnSpc>
              <a:spcBef>
                <a:spcPts val="479"/>
              </a:spcBef>
            </a:pPr>
            <a:r>
              <a:rPr lang="en-US" sz="2400" b="0" i="1" strike="noStrike" spc="-1" dirty="0">
                <a:solidFill>
                  <a:srgbClr val="292934"/>
                </a:solidFill>
                <a:latin typeface="Roboto Condensed"/>
                <a:ea typeface="Roboto Condensed"/>
              </a:rPr>
              <a:t>This chapter will focus on copyright and patents,</a:t>
            </a:r>
            <a:br>
              <a:rPr dirty="0"/>
            </a:br>
            <a:r>
              <a:rPr lang="en-US" sz="2400" b="0" i="1" strike="noStrike" spc="-1" dirty="0">
                <a:solidFill>
                  <a:srgbClr val="292934"/>
                </a:solidFill>
                <a:latin typeface="Roboto Condensed"/>
                <a:ea typeface="Roboto Condensed"/>
              </a:rPr>
              <a:t>the areas most relevant to Open Source compliance.</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the purpose of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the first action you should take if you want to use Open Source components?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should you do if you have a question about using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kinds of information might you collect for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helps identify who is licensing the software?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additional information is important when reviewing a Open Source component from an outside vendor?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steps can be taken to assess the quality of information collected in a Open Source Review?</a:t>
            </a: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Compliance management is a set of actions that manages Open Source components used in products. Companies may have similar processes in place for proprietary components.</a:t>
            </a:r>
            <a:r>
              <a:rPr lang="en-US" sz="2400" b="0" strike="noStrike" spc="-1" dirty="0">
                <a:solidFill>
                  <a:srgbClr val="000000"/>
                </a:solidFill>
                <a:latin typeface="Roboto"/>
                <a:ea typeface="Roboto"/>
              </a:rPr>
              <a:t> </a:t>
            </a:r>
            <a:r>
              <a:rPr lang="en-US" sz="2400" b="0" strike="noStrike" spc="-1" dirty="0">
                <a:solidFill>
                  <a:srgbClr val="292934"/>
                </a:solidFill>
                <a:latin typeface="Roboto"/>
                <a:ea typeface="Roboto"/>
              </a:rPr>
              <a:t>Open Source components are called "Supplied Software" in the OpenChain specification.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Such actions often include: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all the Open Source components used in Supplied Software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and tracking all obligations created by those components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Confirming that all obligations have been or will be met</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Small companies may use a simple checklist and enterprises a detailed process.</a:t>
            </a:r>
            <a:endParaRPr lang="en-US" sz="2400" b="0" strike="noStrike" spc="-1" dirty="0">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Incoming </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Open Source</a:t>
            </a:r>
            <a:endParaRPr lang="en-US" sz="1400" b="0" strike="noStrike" spc="-1" dirty="0">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Open Source identified;</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Obligations met</a:t>
            </a:r>
            <a:endParaRPr lang="en-US" sz="1400" b="0" strike="noStrike" spc="-1" dirty="0">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Ongoing Compliance Tasks: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Discover all Open Source early in the procurement/development cycle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all Open Source components used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Verify the information necessary to satisfy Open Source obligations</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any outbound contributions to Open Source projects</a:t>
            </a:r>
            <a:endParaRPr lang="en-US" sz="2000" b="0" strike="noStrike" spc="-1" dirty="0">
              <a:latin typeface="Arial"/>
            </a:endParaRPr>
          </a:p>
          <a:p>
            <a:pPr marL="457200" indent="-456480">
              <a:lnSpc>
                <a:spcPct val="100000"/>
              </a:lnSpc>
              <a:spcBef>
                <a:spcPts val="400"/>
              </a:spcBef>
            </a:pPr>
            <a:endParaRPr lang="en-US" sz="20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Support Requirements: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Ensure adequate compliance staffing and designate clear lines of responsibility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Adapt existing Business Processes to support the Open Source compliance program</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Have training on the organization’s Open Source policy available to everyone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Track progress of all Open Source compliance activities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dirty="0">
                <a:solidFill>
                  <a:srgbClr val="D2533C"/>
                </a:solidFill>
                <a:latin typeface="Roboto"/>
                <a:ea typeface="Roboto"/>
              </a:rPr>
              <a:t>Open Source</a:t>
            </a:r>
            <a:endParaRPr lang="en-US" sz="1100" b="0" strike="noStrike" spc="-1" dirty="0">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Resolve any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audit issues in line with</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company Open Source policies</a:t>
            </a:r>
            <a:endParaRPr lang="en-US" sz="1100" b="0" strike="noStrike" spc="-1" dirty="0">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Identify Open Source components for review</a:t>
            </a:r>
            <a:endParaRPr lang="en-US" sz="1100" b="0" strike="noStrike" spc="-1" dirty="0">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Review and approve </a:t>
            </a:r>
            <a:endParaRPr lang="en-US" sz="1100" b="0" strike="noStrike" spc="-1" dirty="0">
              <a:latin typeface="Arial"/>
            </a:endParaRPr>
          </a:p>
          <a:p>
            <a:pPr algn="ctr">
              <a:lnSpc>
                <a:spcPct val="100000"/>
              </a:lnSpc>
            </a:pPr>
            <a:r>
              <a:rPr lang="en-US" sz="1100" b="0" strike="noStrike" spc="-1" dirty="0">
                <a:solidFill>
                  <a:srgbClr val="000000"/>
                </a:solidFill>
                <a:latin typeface="Roboto Condensed"/>
                <a:ea typeface="Roboto Condensed"/>
              </a:rPr>
              <a:t>compliance record of Open Source software components</a:t>
            </a:r>
            <a:endParaRPr lang="en-US" sz="1100" b="0" strike="noStrike" spc="-1" dirty="0">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 compliance record is created (or updated) for the Open Source </a:t>
            </a:r>
            <a:endParaRPr lang="en-US" sz="16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An audit is requested to review the source code with a scope a defined as exhaustive or limited according to Open Source policy requirements.</a:t>
            </a:r>
            <a:endParaRPr lang="en-US" sz="1600" b="0" strike="noStrike" spc="-1" dirty="0">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Open Source components</a:t>
            </a:r>
            <a:endParaRPr lang="en-US" sz="2400" b="0" strike="noStrike" spc="-1" dirty="0">
              <a:latin typeface="Arial"/>
            </a:endParaRPr>
          </a:p>
          <a:p>
            <a:pPr>
              <a:lnSpc>
                <a:spcPct val="100000"/>
              </a:lnSpc>
            </a:pPr>
            <a:endParaRPr lang="en-US" sz="2400" b="0" strike="noStrike" spc="-1" dirty="0">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Identify and Track Open Source Usage</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and audit Open Source licenses </a:t>
            </a:r>
            <a:endParaRPr lang="en-US" sz="2400" b="0" strike="noStrike" spc="-1" dirty="0">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743040" lvl="1" indent="-28512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Provide feedback to the appropriate engineers to resolve issues in the audit report that conflict with your Open Source policy </a:t>
            </a:r>
            <a:endParaRPr lang="en-US" sz="1600" b="0" strike="noStrike" spc="-1" dirty="0">
              <a:latin typeface="Arial"/>
            </a:endParaRPr>
          </a:p>
          <a:p>
            <a:pPr marL="685800" lvl="1" indent="-22788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The appropriate engineers then conduct Open Source Reviews on the relevant source code (see next slide for template)</a:t>
            </a:r>
            <a:endParaRPr lang="en-US" sz="1600" b="0" strike="noStrike" spc="-1" dirty="0">
              <a:latin typeface="Arial"/>
            </a:endParaRPr>
          </a:p>
          <a:p>
            <a:pPr marL="685800" indent="-227880">
              <a:lnSpc>
                <a:spcPct val="90000"/>
              </a:lnSpc>
              <a:spcBef>
                <a:spcPts val="499"/>
              </a:spcBef>
            </a:pPr>
            <a:endParaRPr lang="en-US" sz="1600" b="0" strike="noStrike" spc="-1" dirty="0">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292934"/>
                </a:solidFill>
                <a:latin typeface="Roboto"/>
                <a:ea typeface="Roboto"/>
              </a:rPr>
              <a:t>Open Source Permissive</a:t>
            </a:r>
            <a:endParaRPr lang="en-US" sz="1200" b="0" strike="noStrike" spc="-1" dirty="0">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Ensure the software in the audit report conforms with Open Source policies </a:t>
            </a:r>
            <a:endParaRPr lang="en-US" sz="16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Preserve audit report findings and mark resolved issues as ready for the next step (i.e. Approval)</a:t>
            </a: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Include appropriate authority levels in review staff</a:t>
            </a:r>
            <a:endParaRPr lang="en-US" sz="16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Conduct review with reference to your Open Source policy</a:t>
            </a:r>
            <a:endParaRPr lang="en-US" sz="1600" b="0" strike="noStrike" spc="-1" dirty="0">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Review the resolved issues to confirm it matches your Open Source policy</a:t>
            </a:r>
            <a:endParaRPr lang="en-US" sz="2400" b="0" strike="noStrike" spc="-1" dirty="0">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Based on the results of the software audit and review in previous steps, software may or may not be approved for use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should specify versions of approved Open Source components, the approved usage model for the component, and any other applicable obligations under the Open Source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Approvals should be made at appropriate authority levels</a:t>
            </a:r>
            <a:endParaRPr lang="en-US" sz="2000" b="0" strike="noStrike" spc="-1" dirty="0">
              <a:latin typeface="Arial"/>
            </a:endParaRPr>
          </a:p>
          <a:p>
            <a:pPr marL="182880" indent="-182160">
              <a:lnSpc>
                <a:spcPct val="100000"/>
              </a:lnSpc>
              <a:spcBef>
                <a:spcPts val="400"/>
              </a:spcBef>
            </a:pPr>
            <a:endParaRPr lang="en-US" sz="2000" b="0" strike="noStrike" spc="-1" dirty="0">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Once a Open Source component has been approved for usage in a product, it should be added to the software inventory for that product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and its conditions should be registered in a tracking system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tracking system should make it clear that a new approval is needed for a new version of a Open Source component or if a new usage model is proposed </a:t>
            </a:r>
            <a:endParaRPr lang="en-US" sz="2000" b="0" strike="noStrike" spc="-1" dirty="0">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Prepare appropriate notices for any Open Source used in a product release: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Acknowledge the use of Open Source by providing full copyright and attribution notices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Inform the end user of the product on how to obtain a copy of the Open Source source code (when applicable, for example in the case of GPL and LGPL)</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Reproduce the entire text of the license agreements for the Open Source code included in the product as needed </a:t>
            </a:r>
            <a:endParaRPr lang="en-US" sz="1800" b="0" strike="noStrike" spc="-1" dirty="0">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Open Source packages destined for distribution have been identified and approved</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the reviewed source code matches the binary equivalents shipping in the product</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all appropriate notices have been included to inform end-users of their right to request source code for identified Open Source</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compliance with other identified obligations </a:t>
            </a:r>
            <a:endParaRPr lang="en-US" sz="1600" b="0" strike="noStrike" spc="-1" dirty="0">
              <a:latin typeface="Arial"/>
            </a:endParaRPr>
          </a:p>
          <a:p>
            <a:pPr marL="614520" indent="-347040">
              <a:lnSpc>
                <a:spcPct val="100000"/>
              </a:lnSpc>
            </a:pPr>
            <a:endParaRPr lang="en-US" sz="1600" b="0" strike="noStrike" spc="-1" dirty="0">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720" cy="465120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en-US" sz="1800" b="1" strike="noStrike" spc="-1" dirty="0">
                          <a:solidFill>
                            <a:srgbClr val="0070C0"/>
                          </a:solidFill>
                          <a:latin typeface="Roboto"/>
                          <a:ea typeface="Roboto"/>
                        </a:rPr>
                        <a:t>Unplanned inclusion of copyleft Open Source into proprietary or 3rd party code:</a:t>
                      </a:r>
                      <a:r>
                        <a:rPr lang="en-US" sz="1800" b="0" strike="noStrike" spc="-1" dirty="0">
                          <a:solidFill>
                            <a:srgbClr val="0070C0"/>
                          </a:solidFill>
                          <a:latin typeface="Roboto"/>
                          <a:ea typeface="Roboto"/>
                        </a:rPr>
                        <a: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during the development process when engineers add Open Source code into source code that is intended to be proprietary in conflict with the Open Source policy.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by scanning or auditing the source code for possible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matches with:</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Open Source source code </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Copyright notices</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Automated source code scanning tools may be used for this purpose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Offering training to engineering staff about compliance issues, the different types of Open Source licenses and the implications of including Open Source in proprietary source code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Conducting regular source code scans or audits for all the source code in the build environment. </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reproduce </a:t>
            </a:r>
            <a:r>
              <a:rPr lang="en-US" sz="2400" b="0" strike="noStrike" spc="-1" dirty="0">
                <a:solidFill>
                  <a:srgbClr val="292934"/>
                </a:solidFill>
                <a:latin typeface="Roboto"/>
                <a:ea typeface="Roboto"/>
              </a:rPr>
              <a:t>the software – making copies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create “</a:t>
            </a:r>
            <a:r>
              <a:rPr lang="en-US" sz="2400" b="0" i="1" strike="noStrike" spc="-1" dirty="0">
                <a:solidFill>
                  <a:srgbClr val="292934"/>
                </a:solidFill>
                <a:latin typeface="Roboto"/>
                <a:ea typeface="Roboto"/>
              </a:rPr>
              <a:t>derivative works</a:t>
            </a:r>
            <a:r>
              <a:rPr lang="en-US" sz="2400" b="0" strike="noStrike" spc="-1" dirty="0">
                <a:solidFill>
                  <a:srgbClr val="292934"/>
                </a:solidFill>
                <a:latin typeface="Roboto"/>
                <a:ea typeface="Roboto"/>
              </a:rPr>
              <a:t>” – making modifications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term derivative work comes from the US Copyright Act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is a “term of art” meaning that it has a particular meaning based on the statute and not the dictionary definition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distribute</a:t>
            </a:r>
            <a:endParaRPr lang="en-US" sz="2400" b="0" strike="noStrike" spc="-1" dirty="0">
              <a:latin typeface="Arial"/>
            </a:endParaRPr>
          </a:p>
          <a:p>
            <a:pPr marL="457200" lvl="1" indent="-189720">
              <a:lnSpc>
                <a:spcPct val="110000"/>
              </a:lnSpc>
              <a:spcBef>
                <a:spcPts val="400"/>
              </a:spcBef>
              <a:buClr>
                <a:srgbClr val="93A299"/>
              </a:buClr>
              <a:buSzPct val="85000"/>
              <a:buFont typeface="Arial"/>
              <a:buChar char="•"/>
            </a:pPr>
            <a:r>
              <a:rPr lang="en-US" sz="2000" b="0" strike="noStrike" spc="-1" dirty="0">
                <a:solidFill>
                  <a:srgbClr val="292934"/>
                </a:solidFill>
                <a:latin typeface="Roboto"/>
                <a:ea typeface="Roboto"/>
              </a:rPr>
              <a:t>Distribution is generally viewed as the provision of a copy of a piece of software,</a:t>
            </a:r>
            <a:br>
              <a:rPr dirty="0"/>
            </a:br>
            <a:r>
              <a:rPr lang="en-US" sz="2000" b="0" strike="noStrike" spc="-1" dirty="0">
                <a:solidFill>
                  <a:srgbClr val="292934"/>
                </a:solidFill>
                <a:latin typeface="Roboto"/>
                <a:ea typeface="Roboto"/>
              </a:rPr>
              <a:t>in binary or source code form, to another entity (an individual or organization outside</a:t>
            </a:r>
            <a:br>
              <a:rPr dirty="0"/>
            </a:br>
            <a:r>
              <a:rPr lang="en-US" sz="2000" b="0" strike="noStrike" spc="-1" dirty="0">
                <a:solidFill>
                  <a:srgbClr val="292934"/>
                </a:solidFill>
                <a:latin typeface="Roboto"/>
                <a:ea typeface="Roboto"/>
              </a:rPr>
              <a:t>your company or organization)</a:t>
            </a:r>
            <a:endParaRPr lang="en-US" sz="2000" b="0" strike="noStrike" spc="-1" dirty="0">
              <a:latin typeface="Arial"/>
            </a:endParaRPr>
          </a:p>
          <a:p>
            <a:pPr>
              <a:lnSpc>
                <a:spcPct val="100000"/>
              </a:lnSpc>
              <a:spcBef>
                <a:spcPts val="479"/>
              </a:spcBef>
            </a:pPr>
            <a:r>
              <a:rPr lang="en-US" sz="1600" b="0" i="1" strike="noStrike" spc="-1" dirty="0">
                <a:solidFill>
                  <a:srgbClr val="292934"/>
                </a:solidFill>
                <a:latin typeface="Roboto Condensed"/>
                <a:ea typeface="Roboto Condensed"/>
              </a:rPr>
              <a:t>Note: The interpretation of what constitutes a “derivative work” or a “distribution”</a:t>
            </a:r>
            <a:r>
              <a:rPr lang="en-US" sz="1600" b="0" strike="noStrike" spc="-1" dirty="0">
                <a:solidFill>
                  <a:srgbClr val="000000"/>
                </a:solidFill>
                <a:latin typeface="Arial"/>
                <a:ea typeface="DejaVu Sans"/>
              </a:rPr>
              <a:t> </a:t>
            </a:r>
            <a:r>
              <a:rPr lang="en-US" sz="1600" b="0" i="1" strike="noStrike" spc="-1" dirty="0">
                <a:solidFill>
                  <a:srgbClr val="292934"/>
                </a:solidFill>
                <a:latin typeface="Roboto Condensed"/>
                <a:ea typeface="Roboto Condensed"/>
              </a:rPr>
              <a:t>is subject to debate in the Open Source community and within Open Source legal circles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7160" cy="5181120"/>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7908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079800">
                <a:tc>
                  <a:txBody>
                    <a:bodyPr/>
                    <a:lstStyle/>
                    <a:p>
                      <a:pPr>
                        <a:lnSpc>
                          <a:spcPct val="100000"/>
                        </a:lnSpc>
                      </a:pPr>
                      <a:r>
                        <a:rPr lang="en-US" sz="1800" b="1" strike="noStrike" spc="-1" dirty="0">
                          <a:solidFill>
                            <a:srgbClr val="0070C0"/>
                          </a:solidFill>
                          <a:latin typeface="Roboto"/>
                          <a:ea typeface="Roboto"/>
                        </a:rPr>
                        <a:t>Unplanned linking of copyleft Open Source and proprietary source code: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as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 result of linking software with conflicting or incompatible licenses. The legal effect of linking is subject to debate in the Open Source community.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avoid linking software components with licenses that conflict with you Open Source policies which will take a position on these legal risks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Continuously running the dependency tracking tool over your build environment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722240">
                <a:tc>
                  <a:txBody>
                    <a:bodyPr/>
                    <a:lstStyle/>
                    <a:p>
                      <a:pPr>
                        <a:lnSpc>
                          <a:spcPct val="100000"/>
                        </a:lnSpc>
                      </a:pPr>
                      <a:r>
                        <a:rPr lang="en-US" sz="1800" b="1" strike="noStrike" spc="-1" dirty="0">
                          <a:solidFill>
                            <a:srgbClr val="0070C0"/>
                          </a:solidFill>
                          <a:latin typeface="Roboto"/>
                          <a:ea typeface="Roboto"/>
                        </a:rPr>
                        <a:t>Inclusion of proprietary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code into copyleft Open Source through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using the audits or scans to identify and analyze the source code you introduced to the Open Source component.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960" cy="510840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4956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3120">
                <a:tc>
                  <a:txBody>
                    <a:bodyPr/>
                    <a:lstStyle/>
                    <a:p>
                      <a:pPr>
                        <a:lnSpc>
                          <a:spcPct val="100000"/>
                        </a:lnSpc>
                      </a:pPr>
                      <a:r>
                        <a:rPr lang="en-US" sz="1800" b="1" strike="noStrike" spc="-1" dirty="0">
                          <a:solidFill>
                            <a:srgbClr val="0070C0"/>
                          </a:solidFill>
                          <a:latin typeface="Roboto"/>
                          <a:ea typeface="Roboto"/>
                        </a:rPr>
                        <a:t>Failure to Provide Accompanying Source Code for Open Source Component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 adding a verification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step into the compliance process to ensure that source code for modifications are published, rather than only the original source code for the Open Source component</a:t>
                      </a:r>
                      <a:endParaRPr lang="en-US" sz="1600" b="0" strike="noStrike" spc="-1" dirty="0">
                        <a:latin typeface="Arial"/>
                      </a:endParaRPr>
                    </a:p>
                    <a:p>
                      <a:pPr marL="533520" indent="-532800">
                        <a:lnSpc>
                          <a:spcPct val="100000"/>
                        </a:lnSpc>
                      </a:pPr>
                      <a:r>
                        <a:rPr lang="en-US" sz="2800" b="0" strike="noStrike" spc="-1" dirty="0">
                          <a:solidFill>
                            <a:srgbClr val="292934"/>
                          </a:solidFill>
                          <a:latin typeface="Roboto"/>
                          <a:ea typeface="Roboto"/>
                        </a:rPr>
                        <a:t> </a:t>
                      </a:r>
                      <a:endParaRPr lang="en-US" sz="2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400" cy="457452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r>
                        <a:rPr lang="en-US" sz="1800" b="1" strike="noStrike" spc="-1" dirty="0">
                          <a:solidFill>
                            <a:srgbClr val="0070C0"/>
                          </a:solidFill>
                          <a:latin typeface="Roboto"/>
                          <a:ea typeface="Roboto"/>
                        </a:rPr>
                        <a:t>Failure to mark Open Source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Modifications: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Failure to mark Open Source source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code that has been changed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as required by the Open Source license (or providing information about modifications which has an insufficient level of detail or clarity to satisfy the license)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Adding source code modification marking as a verification step before releasing the source code </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ensure they update copyright markings or license information of all Open Source or proprietary software that is going to be released to the public</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840" cy="521820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en-US" sz="1800" b="1" strike="noStrike" spc="-1" dirty="0">
                          <a:solidFill>
                            <a:srgbClr val="0070C0"/>
                          </a:solidFill>
                          <a:latin typeface="Roboto"/>
                          <a:ea typeface="Roboto"/>
                        </a:rPr>
                        <a:t>Failure by developers to seek approval</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to use Open Source</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offering training to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on the </a:t>
                      </a:r>
                      <a:endParaRPr lang="en-US" sz="1600" b="0" strike="noStrike" spc="-1" dirty="0">
                        <a:latin typeface="Arial"/>
                      </a:endParaRPr>
                    </a:p>
                    <a:p>
                      <a:pPr marL="343080" indent="-342360">
                        <a:lnSpc>
                          <a:spcPct val="100000"/>
                        </a:lnSpc>
                      </a:pPr>
                      <a:r>
                        <a:rPr lang="en-US" sz="1600" b="0" strike="noStrike" spc="-1" dirty="0">
                          <a:solidFill>
                            <a:srgbClr val="000000"/>
                          </a:solidFill>
                          <a:latin typeface="Roboto"/>
                          <a:ea typeface="Roboto"/>
                        </a:rPr>
                        <a:t>company’s </a:t>
                      </a:r>
                      <a:r>
                        <a:rPr lang="en-US" sz="1600" b="0" strike="noStrike" spc="-1" dirty="0">
                          <a:solidFill>
                            <a:srgbClr val="292934"/>
                          </a:solidFill>
                          <a:latin typeface="Roboto"/>
                          <a:ea typeface="Roboto"/>
                        </a:rPr>
                        <a:t>Open Source policies and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processes.</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prevented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Conducting periodic full scan for the software platform to detect any “undeclared” Open Source usage</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on the company's Open Source policies and processes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Including compliance in the employees performance review</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en-US" sz="1800" b="1" strike="noStrike" spc="-1" dirty="0">
                          <a:solidFill>
                            <a:srgbClr val="0070C0"/>
                          </a:solidFill>
                          <a:latin typeface="Roboto"/>
                          <a:ea typeface="Roboto"/>
                        </a:rPr>
                        <a:t>Failure to take the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Open Source training</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ensuring that the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completion of the Open Source training is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part of the employee’s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professional development plan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and it is monitored for completion</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as part of the performance review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mandating</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to take the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Open Source training by a specific date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5000" cy="5343120"/>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implementing blocks in approvals in the Open Source compliance process</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451160">
                <a:tc>
                  <a:txBody>
                    <a:bodyPr/>
                    <a:lstStyle/>
                    <a:p>
                      <a:pPr>
                        <a:lnSpc>
                          <a:spcPct val="100000"/>
                        </a:lnSpc>
                      </a:pPr>
                      <a:r>
                        <a:rPr lang="en-US" sz="1800" b="1" strike="noStrike" spc="-1" dirty="0">
                          <a:solidFill>
                            <a:srgbClr val="0070C0"/>
                          </a:solidFill>
                          <a:latin typeface="Roboto"/>
                          <a:ea typeface="Roboto"/>
                        </a:rPr>
                        <a:t>Failure to seek review of Open Source in a timely manner</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avoided</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by initiating Open Source Review requests early</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even if engineering did not yet</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decide on the adoption of the Open Source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source code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dirty="0">
                <a:solidFill>
                  <a:srgbClr val="292934"/>
                </a:solidFill>
                <a:latin typeface="Roboto"/>
                <a:ea typeface="Roboto"/>
              </a:rPr>
              <a:t>Companies must make compliance a priority before any product (in whatever form) ships</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Prioritizing compliance promotes:</a:t>
            </a:r>
            <a:endParaRPr lang="en-US" sz="28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More effective use of Open Source within your organization</a:t>
            </a:r>
            <a:endParaRPr lang="en-US" sz="25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Better relations with the Open Source community and Open Source organizations</a:t>
            </a:r>
            <a:endParaRPr lang="en-US" sz="2500" b="0" strike="noStrike" spc="-1" dirty="0">
              <a:latin typeface="Arial"/>
            </a:endParaRPr>
          </a:p>
          <a:p>
            <a:pPr>
              <a:lnSpc>
                <a:spcPct val="100000"/>
              </a:lnSpc>
              <a:spcBef>
                <a:spcPts val="400"/>
              </a:spcBef>
            </a:pPr>
            <a:endParaRPr lang="en-US" sz="2500" b="0" strike="noStrike" spc="-1" dirty="0">
              <a:latin typeface="Arial"/>
            </a:endParaRPr>
          </a:p>
          <a:p>
            <a:pPr>
              <a:lnSpc>
                <a:spcPct val="100000"/>
              </a:lnSpc>
              <a:spcBef>
                <a:spcPts val="400"/>
              </a:spcBef>
            </a:pP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As a company that uses Open Source in a commercial product, it is best to create and maintain a good relationship with the Open Source community - in particular, with the specific communities related to the Open Source projects you use and deploy in your commercial products. </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In addition, good relationships with Open Source organizations can be very helpful in advising on best way to be compliant and also help out if you experience a compliance issue.</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100000"/>
              </a:lnSpc>
              <a:spcBef>
                <a:spcPts val="476"/>
              </a:spcBef>
            </a:pPr>
            <a:r>
              <a:rPr lang="en-US" sz="2380" b="0" strike="noStrike" spc="-1" dirty="0">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dirty="0">
                <a:solidFill>
                  <a:srgbClr val="292934"/>
                </a:solidFill>
                <a:latin typeface="Roboto"/>
                <a:ea typeface="Roboto"/>
              </a:rPr>
              <a:t>What types of pitfalls can occur in Open Source compliance? </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an intellectual property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license compliance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compliance process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prioritizing compliance?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maintaining a good community relationship?</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dirty="0">
                <a:solidFill>
                  <a:srgbClr val="292934"/>
                </a:solidFill>
                <a:latin typeface="Roboto"/>
                <a:ea typeface="Roboto"/>
              </a:rPr>
              <a:t>Select code from high quality, well supported Open Source communities</a:t>
            </a:r>
            <a:endParaRPr lang="en-US" sz="24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Seek guidance</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each Open Source component you are using </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check un-reviewed code into any internal source tree</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outside contributions to Open Source projects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Preserve existing licensing information</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remove or in any way disturb existing Open Source licensing copyrights or other licensing information from any Open Source components that you use. All copyright and licensing information is to remain intact in all Open Source components</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re-name Open Source components unless you are required to under the Open Source license (e.g., required renaming of modified versions)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Gather and retain Open Source project information required for your Open Source review process</a:t>
            </a:r>
            <a:endParaRPr lang="en-US" sz="2400" b="0" strike="noStrike" spc="-1" dirty="0">
              <a:latin typeface="Arial"/>
            </a:endParaRPr>
          </a:p>
          <a:p>
            <a:pPr marL="182880" indent="-182160">
              <a:lnSpc>
                <a:spcPct val="9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dirty="0">
                <a:solidFill>
                  <a:srgbClr val="292934"/>
                </a:solidFill>
                <a:latin typeface="Roboto"/>
                <a:ea typeface="Roboto"/>
              </a:rPr>
              <a:t>Include time required to follow established Open Source policy in work plans</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Follow the developer guidelines for using Open Source software, particularly incorporating or linking Open Source code into proprietary or third party source code or vice versa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Review architecture plans and avoid mixing components governed by incompatible Open Source licenses</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Always update compliance verification - for every product</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Verify compliance on a product-by-product basis: Just because a Open Source package is approved for use in one product does not necessarily mean it will be approved for use in a second product</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And for every upgrade to newer versions of Open Source </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Ensure that each new version of the same Open Source component is reviewed and approved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When you upgrade the version of a Open Source package, make sure that the license of the new version is the same as the license of the older used version (license changes can occur between version upgrades)</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If a Open Source project’s license changes, ensure that compliance records are updated and that the new license does not create a conflict</a:t>
            </a:r>
            <a:endParaRPr lang="en-US" sz="1850" b="0" strike="noStrike" spc="-1" dirty="0">
              <a:latin typeface="Arial"/>
            </a:endParaRPr>
          </a:p>
          <a:p>
            <a:pPr marL="182880" indent="-182160">
              <a:lnSpc>
                <a:spcPct val="90000"/>
              </a:lnSpc>
              <a:spcBef>
                <a:spcPts val="445"/>
              </a:spcBef>
            </a:pPr>
            <a:endParaRPr lang="en-US" sz="185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dirty="0">
                <a:solidFill>
                  <a:srgbClr val="D2533C"/>
                </a:solidFill>
                <a:latin typeface="Roboto"/>
                <a:ea typeface="Roboto"/>
              </a:rPr>
              <a:t>Compliance Process Applies to all Open Source components</a:t>
            </a:r>
            <a:endParaRPr lang="en-US" sz="3600" b="0" strike="noStrike" spc="-1" dirty="0">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In-bound software</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Take steps to understand what Open Source is included in software delivered by suppliers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Evaluate your obligations for all of the software that will be included in your products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Name some general guidelines developers can practice when working with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Should you remove or alter Open Source license header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important steps in a compliance process.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How can a new version of a previously-reviewed Open Source component create new compliance issues?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risks should you address with in-bound software?</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Learn more through the free Compliance Basics for Developers hosted by the Linux Foundation at: </a:t>
            </a:r>
            <a:br>
              <a:rPr dirty="0"/>
            </a:br>
            <a:r>
              <a:rPr lang="en-US" sz="1600" b="0" u="sng" strike="noStrike" spc="-1" dirty="0">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1250</TotalTime>
  <Words>12431</Words>
  <Application>Microsoft Macintosh PowerPoint</Application>
  <PresentationFormat>Widescreen</PresentationFormat>
  <Paragraphs>1225</Paragraphs>
  <Slides>82</Slides>
  <Notes>82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82</vt:i4>
      </vt:variant>
    </vt:vector>
  </HeadingPairs>
  <TitlesOfParts>
    <vt:vector size="95" baseType="lpstr">
      <vt:lpstr>StarSymbol</vt:lpstr>
      <vt:lpstr>Arial</vt:lpstr>
      <vt:lpstr>Roboto</vt:lpstr>
      <vt:lpstr>Roboto Condensed</vt:lpstr>
      <vt:lpstr>Roboto Medium</vt:lpstr>
      <vt:lpstr>Roboto Mono</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Shane Coughlan</cp:lastModifiedBy>
  <cp:revision>22</cp:revision>
  <dcterms:modified xsi:type="dcterms:W3CDTF">2020-12-16T05:41:20Z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