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5"/>
  </p:notesMasterIdLst>
  <p:sldIdLst>
    <p:sldId id="257" r:id="rId2"/>
    <p:sldId id="269" r:id="rId3"/>
    <p:sldId id="263" r:id="rId4"/>
    <p:sldId id="509" r:id="rId5"/>
    <p:sldId id="508" r:id="rId6"/>
    <p:sldId id="541" r:id="rId7"/>
    <p:sldId id="510" r:id="rId8"/>
    <p:sldId id="543" r:id="rId9"/>
    <p:sldId id="542" r:id="rId10"/>
    <p:sldId id="544" r:id="rId11"/>
    <p:sldId id="551" r:id="rId12"/>
    <p:sldId id="550" r:id="rId13"/>
    <p:sldId id="511"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Open Sans Medium"/>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boto Slab Light" panose="020F0302020204030204" pitchFamily="3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654"/>
  </p:normalViewPr>
  <p:slideViewPr>
    <p:cSldViewPr snapToGrid="0">
      <p:cViewPr varScale="1">
        <p:scale>
          <a:sx n="181" d="100"/>
          <a:sy n="181" d="100"/>
        </p:scale>
        <p:origin x="184" y="3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a0b78de9d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1a0b78de9d3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30729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a0b78de9d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1a0b78de9d3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86085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59" r:id="rId4"/>
    <p:sldLayoutId id="214748366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document/d/11Csq_ztwLMLXcw4a-5uhWRiDhAoDHH2yaAZQeG_ARdw/edit?usp=sharing" TargetMode="External"/><Relationship Id="rId2" Type="http://schemas.openxmlformats.org/officeDocument/2006/relationships/hyperlink" Target="https://github.com/crypto-law-survey/crypto-law-surve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 TargetMode="External"/><Relationship Id="rId7" Type="http://schemas.openxmlformats.org/officeDocument/2006/relationships/hyperlink" Target="https://github.com/OpenChain-Project/Meeting-Minutes/tree/main/Slid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github.com/OpenChain-Project/Security-Assurance-Specification/blob/main/Security-Assurance-Specification/2.0/en/openchain-security-specification-2.0.md" TargetMode="External"/><Relationship Id="rId5" Type="http://schemas.openxmlformats.org/officeDocument/2006/relationships/hyperlink" Target="https://github.com/OpenChain-Project/License-Compliance-Specification/blob/master/3.0/en/openchain-license-compliance-3.0.md" TargetMode="External"/><Relationship Id="rId4" Type="http://schemas.openxmlformats.org/officeDocument/2006/relationships/hyperlink" Target="https://github.com/OpenChain-Project/Security-Assurance-Specification/issu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penChain-Project/Telco-WG/blob/main/OpenChain%20Telco%20SBOM%20Specification.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OpenChain-Project/Contribution-Process-Specification/blob/main/1.0/en/1.0.m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Mini-Summit</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JP" dirty="0"/>
              <a:t>2023-09-21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5A6D-4D8B-FBF5-D192-3F2A3918C2F3}"/>
              </a:ext>
            </a:extLst>
          </p:cNvPr>
          <p:cNvSpPr>
            <a:spLocks noGrp="1"/>
          </p:cNvSpPr>
          <p:nvPr>
            <p:ph type="title"/>
          </p:nvPr>
        </p:nvSpPr>
        <p:spPr/>
        <p:txBody>
          <a:bodyPr>
            <a:normAutofit fontScale="90000"/>
          </a:bodyPr>
          <a:lstStyle/>
          <a:p>
            <a:r>
              <a:rPr lang="en-US" dirty="0"/>
              <a:t>Proposal</a:t>
            </a:r>
          </a:p>
        </p:txBody>
      </p:sp>
      <p:sp>
        <p:nvSpPr>
          <p:cNvPr id="3" name="Text Placeholder 2">
            <a:extLst>
              <a:ext uri="{FF2B5EF4-FFF2-40B4-BE49-F238E27FC236}">
                <a16:creationId xmlns:a16="http://schemas.microsoft.com/office/drawing/2014/main" id="{15E1C6FB-A4D0-CFCE-AB1C-431B4CF2E95C}"/>
              </a:ext>
            </a:extLst>
          </p:cNvPr>
          <p:cNvSpPr>
            <a:spLocks noGrp="1"/>
          </p:cNvSpPr>
          <p:nvPr>
            <p:ph type="body" idx="1"/>
          </p:nvPr>
        </p:nvSpPr>
        <p:spPr/>
        <p:txBody>
          <a:bodyPr/>
          <a:lstStyle/>
          <a:p>
            <a:r>
              <a:rPr lang="en-US" dirty="0"/>
              <a:t>Automation moves from an active work group meeting every two weeks into a study group meeting monthly to discuss:</a:t>
            </a:r>
          </a:p>
          <a:p>
            <a:pPr lvl="1"/>
            <a:r>
              <a:rPr lang="en-US" dirty="0"/>
              <a:t>The current state of open source tooling for open source compliance</a:t>
            </a:r>
          </a:p>
          <a:p>
            <a:pPr lvl="1"/>
            <a:r>
              <a:rPr lang="en-US" dirty="0"/>
              <a:t>What we can do to help support this area of promotion and information-sharing</a:t>
            </a:r>
          </a:p>
          <a:p>
            <a:pPr lvl="1"/>
            <a:r>
              <a:rPr lang="en-US" dirty="0"/>
              <a:t>What we can do to help support knowledge around SBOM and/or compliance tooling implementation (case studies and similar)</a:t>
            </a:r>
          </a:p>
        </p:txBody>
      </p:sp>
    </p:spTree>
    <p:extLst>
      <p:ext uri="{BB962C8B-B14F-4D97-AF65-F5344CB8AC3E}">
        <p14:creationId xmlns:p14="http://schemas.microsoft.com/office/powerpoint/2010/main" val="2395292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9A1DE0-E04E-7F79-572E-5A3DAE1D8847}"/>
              </a:ext>
            </a:extLst>
          </p:cNvPr>
          <p:cNvSpPr>
            <a:spLocks noGrp="1"/>
          </p:cNvSpPr>
          <p:nvPr>
            <p:ph type="body" idx="1"/>
          </p:nvPr>
        </p:nvSpPr>
        <p:spPr/>
        <p:txBody>
          <a:bodyPr/>
          <a:lstStyle/>
          <a:p>
            <a:r>
              <a:rPr lang="en-US" dirty="0"/>
              <a:t>Other Work</a:t>
            </a:r>
          </a:p>
        </p:txBody>
      </p:sp>
    </p:spTree>
    <p:extLst>
      <p:ext uri="{BB962C8B-B14F-4D97-AF65-F5344CB8AC3E}">
        <p14:creationId xmlns:p14="http://schemas.microsoft.com/office/powerpoint/2010/main" val="1609702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BAE2-4712-E536-1AD9-5E733043CA70}"/>
              </a:ext>
            </a:extLst>
          </p:cNvPr>
          <p:cNvSpPr>
            <a:spLocks noGrp="1"/>
          </p:cNvSpPr>
          <p:nvPr>
            <p:ph type="title"/>
          </p:nvPr>
        </p:nvSpPr>
        <p:spPr/>
        <p:txBody>
          <a:bodyPr>
            <a:normAutofit fontScale="90000"/>
          </a:bodyPr>
          <a:lstStyle/>
          <a:p>
            <a:r>
              <a:rPr lang="en-US" dirty="0"/>
              <a:t>Overview of Two Key Items</a:t>
            </a:r>
          </a:p>
        </p:txBody>
      </p:sp>
      <p:sp>
        <p:nvSpPr>
          <p:cNvPr id="3" name="Text Placeholder 2">
            <a:extLst>
              <a:ext uri="{FF2B5EF4-FFF2-40B4-BE49-F238E27FC236}">
                <a16:creationId xmlns:a16="http://schemas.microsoft.com/office/drawing/2014/main" id="{3D13F4AE-76E1-4F96-5298-9860EC141069}"/>
              </a:ext>
            </a:extLst>
          </p:cNvPr>
          <p:cNvSpPr>
            <a:spLocks noGrp="1"/>
          </p:cNvSpPr>
          <p:nvPr>
            <p:ph type="body" idx="1"/>
          </p:nvPr>
        </p:nvSpPr>
        <p:spPr/>
        <p:txBody>
          <a:bodyPr/>
          <a:lstStyle/>
          <a:p>
            <a:r>
              <a:rPr lang="en-US" dirty="0"/>
              <a:t>Export Control Work Group is working on making an existing resource easier to access, edit and translate. They expect to have it ready for export control experts to review shortly:</a:t>
            </a:r>
            <a:br>
              <a:rPr lang="en-US" dirty="0"/>
            </a:br>
            <a:r>
              <a:rPr lang="en-US" dirty="0">
                <a:hlinkClick r:id="rId2"/>
              </a:rPr>
              <a:t>https://github.com/crypto-law-survey/crypto-law-survey</a:t>
            </a:r>
            <a:r>
              <a:rPr lang="en-US" dirty="0"/>
              <a:t> </a:t>
            </a:r>
          </a:p>
          <a:p>
            <a:r>
              <a:rPr lang="en-US" dirty="0"/>
              <a:t>Education Work Group is refreshing key reference material to match current situation – focus on training slides:</a:t>
            </a:r>
            <a:br>
              <a:rPr lang="en-US" dirty="0"/>
            </a:br>
            <a:r>
              <a:rPr lang="en-US" b="0" i="0" dirty="0">
                <a:effectLst/>
                <a:latin typeface="Calibri" panose="020F0502020204030204" pitchFamily="34" charset="0"/>
                <a:hlinkClick r:id="rId3"/>
              </a:rPr>
              <a:t>https://docs.google.com/document/d/11Csq_ztwLMLXcw4a-5uhWRiDhAoDHH2yaAZQeG_ARdw/edit?usp=sharing</a:t>
            </a:r>
            <a:endParaRPr lang="en-US" dirty="0"/>
          </a:p>
        </p:txBody>
      </p:sp>
    </p:spTree>
    <p:extLst>
      <p:ext uri="{BB962C8B-B14F-4D97-AF65-F5344CB8AC3E}">
        <p14:creationId xmlns:p14="http://schemas.microsoft.com/office/powerpoint/2010/main" val="3147775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9A1DE0-E04E-7F79-572E-5A3DAE1D8847}"/>
              </a:ext>
            </a:extLst>
          </p:cNvPr>
          <p:cNvSpPr>
            <a:spLocks noGrp="1"/>
          </p:cNvSpPr>
          <p:nvPr>
            <p:ph type="body" idx="1"/>
          </p:nvPr>
        </p:nvSpPr>
        <p:spPr/>
        <p:txBody>
          <a:bodyPr/>
          <a:lstStyle/>
          <a:p>
            <a:r>
              <a:rPr lang="en-US" dirty="0"/>
              <a:t>Any Other Business?</a:t>
            </a:r>
          </a:p>
        </p:txBody>
      </p:sp>
    </p:spTree>
    <p:extLst>
      <p:ext uri="{BB962C8B-B14F-4D97-AF65-F5344CB8AC3E}">
        <p14:creationId xmlns:p14="http://schemas.microsoft.com/office/powerpoint/2010/main" val="227845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Overview of Project Status</a:t>
            </a:r>
          </a:p>
          <a:p>
            <a:pPr marL="285750" indent="-285750">
              <a:spcAft>
                <a:spcPts val="1200"/>
              </a:spcAft>
            </a:pPr>
            <a:r>
              <a:rPr lang="en-US" dirty="0"/>
              <a:t>Specification Discussion</a:t>
            </a:r>
          </a:p>
          <a:p>
            <a:pPr marL="285750" indent="-285750">
              <a:spcAft>
                <a:spcPts val="1200"/>
              </a:spcAft>
            </a:pPr>
            <a:r>
              <a:rPr lang="en-US" dirty="0"/>
              <a:t>Automation Discussion</a:t>
            </a:r>
          </a:p>
          <a:p>
            <a:pPr marL="285750" indent="-285750">
              <a:spcAft>
                <a:spcPts val="1200"/>
              </a:spcAft>
            </a:pPr>
            <a:r>
              <a:rPr lang="en-US" dirty="0"/>
              <a:t>Other Work</a:t>
            </a:r>
          </a:p>
          <a:p>
            <a:pPr marL="285750" indent="-285750">
              <a:spcAft>
                <a:spcPts val="1200"/>
              </a:spcAft>
            </a:pPr>
            <a:r>
              <a:rPr lang="en-US" dirty="0"/>
              <a:t>Any Other Business?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9A1DE0-E04E-7F79-572E-5A3DAE1D8847}"/>
              </a:ext>
            </a:extLst>
          </p:cNvPr>
          <p:cNvSpPr>
            <a:spLocks noGrp="1"/>
          </p:cNvSpPr>
          <p:nvPr>
            <p:ph type="body" idx="1"/>
          </p:nvPr>
        </p:nvSpPr>
        <p:spPr/>
        <p:txBody>
          <a:bodyPr/>
          <a:lstStyle/>
          <a:p>
            <a:r>
              <a:rPr lang="en-US" dirty="0"/>
              <a:t>Specification Discussion</a:t>
            </a:r>
          </a:p>
        </p:txBody>
      </p:sp>
    </p:spTree>
    <p:extLst>
      <p:ext uri="{BB962C8B-B14F-4D97-AF65-F5344CB8AC3E}">
        <p14:creationId xmlns:p14="http://schemas.microsoft.com/office/powerpoint/2010/main" val="309855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a0b78de9d3_0_2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solidFill>
                  <a:srgbClr val="003778"/>
                </a:solidFill>
              </a:rPr>
              <a:t>Next Gen Licensing + Security Standards ETA Q4</a:t>
            </a:r>
            <a:endParaRPr dirty="0">
              <a:solidFill>
                <a:srgbClr val="003778"/>
              </a:solidFill>
            </a:endParaRPr>
          </a:p>
        </p:txBody>
      </p:sp>
      <p:sp>
        <p:nvSpPr>
          <p:cNvPr id="3" name="Text Placeholder 2">
            <a:extLst>
              <a:ext uri="{FF2B5EF4-FFF2-40B4-BE49-F238E27FC236}">
                <a16:creationId xmlns:a16="http://schemas.microsoft.com/office/drawing/2014/main" id="{31EA58BB-3350-CF81-928A-B36FF5483C68}"/>
              </a:ext>
            </a:extLst>
          </p:cNvPr>
          <p:cNvSpPr>
            <a:spLocks noGrp="1"/>
          </p:cNvSpPr>
          <p:nvPr>
            <p:ph type="body" idx="1"/>
          </p:nvPr>
        </p:nvSpPr>
        <p:spPr/>
        <p:txBody>
          <a:bodyPr>
            <a:normAutofit fontScale="92500" lnSpcReduction="10000"/>
          </a:bodyPr>
          <a:lstStyle/>
          <a:p>
            <a:r>
              <a:rPr lang="en-US" dirty="0"/>
              <a:t>The editing process is continuing as expected, with solid feedback on issues, and changes heading in the direction of improved clarity.</a:t>
            </a:r>
          </a:p>
          <a:p>
            <a:r>
              <a:rPr lang="en-US" dirty="0"/>
              <a:t>The open and closed issues are tracked via GitHub:</a:t>
            </a:r>
            <a:br>
              <a:rPr lang="en-US" dirty="0"/>
            </a:br>
            <a:r>
              <a:rPr lang="en-US" dirty="0"/>
              <a:t>Licensing: </a:t>
            </a:r>
            <a:r>
              <a:rPr lang="en-US" sz="1200" dirty="0">
                <a:hlinkClick r:id="rId3"/>
              </a:rPr>
              <a:t>https://github.com/OpenChain-Project/License-Compliance-Specification/issues</a:t>
            </a:r>
            <a:r>
              <a:rPr lang="en-US" sz="1200" dirty="0"/>
              <a:t> </a:t>
            </a:r>
            <a:br>
              <a:rPr lang="en-US" dirty="0"/>
            </a:br>
            <a:r>
              <a:rPr lang="en-US" dirty="0"/>
              <a:t>Security: </a:t>
            </a:r>
            <a:r>
              <a:rPr lang="en-US" sz="1200" dirty="0">
                <a:hlinkClick r:id="rId4"/>
              </a:rPr>
              <a:t>https://github.com/OpenChain-Project/Security-Assurance-Specification/issues</a:t>
            </a:r>
            <a:r>
              <a:rPr lang="en-US" sz="1200" dirty="0"/>
              <a:t> </a:t>
            </a:r>
          </a:p>
          <a:p>
            <a:r>
              <a:rPr lang="en-US" dirty="0"/>
              <a:t>The draft next generation specifications are also hosted on GitHub:</a:t>
            </a:r>
            <a:br>
              <a:rPr lang="en-US" dirty="0"/>
            </a:br>
            <a:r>
              <a:rPr lang="en-US" dirty="0"/>
              <a:t>Licensing: </a:t>
            </a:r>
            <a:r>
              <a:rPr lang="en-US" sz="1300" dirty="0">
                <a:hlinkClick r:id="rId5"/>
              </a:rPr>
              <a:t>https://github.com/OpenChain-Project/License-Compliance-Specification/blob/master/3.0/en/openchain-license-compliance-3.0.md</a:t>
            </a:r>
            <a:r>
              <a:rPr lang="en-US" sz="1300" dirty="0"/>
              <a:t> </a:t>
            </a:r>
            <a:br>
              <a:rPr lang="en-US" dirty="0"/>
            </a:br>
            <a:r>
              <a:rPr lang="en-US" dirty="0"/>
              <a:t>Security: </a:t>
            </a:r>
            <a:r>
              <a:rPr lang="en-US" sz="1300" dirty="0">
                <a:hlinkClick r:id="rId6"/>
              </a:rPr>
              <a:t>https://github.com/OpenChain-Project/Security-Assurance-Specification/blob/main/Security-Assurance-Specification/2.0/en/openchain-security-specification-2.0.md</a:t>
            </a:r>
            <a:r>
              <a:rPr lang="en-US" sz="1300" dirty="0"/>
              <a:t> </a:t>
            </a:r>
          </a:p>
          <a:p>
            <a:r>
              <a:rPr lang="en-US" dirty="0"/>
              <a:t>As are the slides used for every meeting (two meetings per month):</a:t>
            </a:r>
            <a:br>
              <a:rPr lang="en-US" dirty="0"/>
            </a:br>
            <a:r>
              <a:rPr lang="en-US" sz="1300" dirty="0">
                <a:hlinkClick r:id="rId7"/>
              </a:rPr>
              <a:t>https://github.com/OpenChain-Project/Meeting-Minutes/tree/main/Slides</a:t>
            </a:r>
            <a:r>
              <a:rPr lang="en-US" sz="1300" dirty="0"/>
              <a:t> </a:t>
            </a:r>
          </a:p>
        </p:txBody>
      </p:sp>
    </p:spTree>
    <p:extLst>
      <p:ext uri="{BB962C8B-B14F-4D97-AF65-F5344CB8AC3E}">
        <p14:creationId xmlns:p14="http://schemas.microsoft.com/office/powerpoint/2010/main" val="3755958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a0b78de9d3_0_2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solidFill>
                  <a:srgbClr val="003778"/>
                </a:solidFill>
              </a:rPr>
              <a:t>Potential Standards Under Discussion / Proposal</a:t>
            </a:r>
            <a:endParaRPr>
              <a:solidFill>
                <a:srgbClr val="003778"/>
              </a:solidFill>
            </a:endParaRPr>
          </a:p>
        </p:txBody>
      </p:sp>
      <p:sp>
        <p:nvSpPr>
          <p:cNvPr id="3" name="Text Placeholder 2">
            <a:extLst>
              <a:ext uri="{FF2B5EF4-FFF2-40B4-BE49-F238E27FC236}">
                <a16:creationId xmlns:a16="http://schemas.microsoft.com/office/drawing/2014/main" id="{31EA58BB-3350-CF81-928A-B36FF5483C68}"/>
              </a:ext>
            </a:extLst>
          </p:cNvPr>
          <p:cNvSpPr>
            <a:spLocks noGrp="1"/>
          </p:cNvSpPr>
          <p:nvPr>
            <p:ph type="body" idx="1"/>
          </p:nvPr>
        </p:nvSpPr>
        <p:spPr/>
        <p:txBody>
          <a:bodyPr>
            <a:normAutofit fontScale="92500"/>
          </a:bodyPr>
          <a:lstStyle/>
          <a:p>
            <a:r>
              <a:rPr lang="en-US"/>
              <a:t>Telco SBOM quality community proposal – community editing finishing:</a:t>
            </a:r>
            <a:br>
              <a:rPr lang="en-US"/>
            </a:br>
            <a:r>
              <a:rPr lang="en-US">
                <a:hlinkClick r:id="rId3"/>
              </a:rPr>
              <a:t>https://github.com/OpenChain-Project/Telco-WG/blob/main/OpenChain%20Telco%20SBOM%20Specification.md</a:t>
            </a:r>
            <a:r>
              <a:rPr lang="en-US"/>
              <a:t> </a:t>
            </a:r>
          </a:p>
          <a:p>
            <a:r>
              <a:rPr lang="en-US"/>
              <a:t>Contribution process community proposal – community editing underway:</a:t>
            </a:r>
            <a:br>
              <a:rPr lang="en-US"/>
            </a:br>
            <a:r>
              <a:rPr lang="en-US">
                <a:hlinkClick r:id="rId4"/>
              </a:rPr>
              <a:t>https://github.com/OpenChain-Project/Contribution-Process-Specification/blob/main/1.0/en/1.0.md</a:t>
            </a:r>
            <a:r>
              <a:rPr lang="en-US"/>
              <a:t> </a:t>
            </a:r>
          </a:p>
          <a:p>
            <a:r>
              <a:rPr lang="en-US"/>
              <a:t>Proposal for AI compliance process management specification.</a:t>
            </a:r>
          </a:p>
          <a:p>
            <a:endParaRPr lang="en-US"/>
          </a:p>
          <a:p>
            <a:pPr marL="114300" indent="0" algn="ctr">
              <a:buNone/>
            </a:pPr>
            <a:r>
              <a:rPr lang="en-US"/>
              <a:t>Community proposals come before the board via the Steering Committee</a:t>
            </a:r>
            <a:br>
              <a:rPr lang="en-US"/>
            </a:br>
            <a:r>
              <a:rPr lang="en-US"/>
              <a:t>(board + spec chairs) for a vote before becoming OpenChain standards.</a:t>
            </a:r>
          </a:p>
        </p:txBody>
      </p:sp>
    </p:spTree>
    <p:extLst>
      <p:ext uri="{BB962C8B-B14F-4D97-AF65-F5344CB8AC3E}">
        <p14:creationId xmlns:p14="http://schemas.microsoft.com/office/powerpoint/2010/main" val="1852129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9A1DE0-E04E-7F79-572E-5A3DAE1D8847}"/>
              </a:ext>
            </a:extLst>
          </p:cNvPr>
          <p:cNvSpPr>
            <a:spLocks noGrp="1"/>
          </p:cNvSpPr>
          <p:nvPr>
            <p:ph type="body" idx="1"/>
          </p:nvPr>
        </p:nvSpPr>
        <p:spPr/>
        <p:txBody>
          <a:bodyPr/>
          <a:lstStyle/>
          <a:p>
            <a:r>
              <a:rPr lang="en-US" dirty="0"/>
              <a:t>Automation Discussion</a:t>
            </a:r>
          </a:p>
        </p:txBody>
      </p:sp>
    </p:spTree>
    <p:extLst>
      <p:ext uri="{BB962C8B-B14F-4D97-AF65-F5344CB8AC3E}">
        <p14:creationId xmlns:p14="http://schemas.microsoft.com/office/powerpoint/2010/main" val="458710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5A6D-4D8B-FBF5-D192-3F2A3918C2F3}"/>
              </a:ext>
            </a:extLst>
          </p:cNvPr>
          <p:cNvSpPr>
            <a:spLocks noGrp="1"/>
          </p:cNvSpPr>
          <p:nvPr>
            <p:ph type="title"/>
          </p:nvPr>
        </p:nvSpPr>
        <p:spPr/>
        <p:txBody>
          <a:bodyPr>
            <a:normAutofit fontScale="90000"/>
          </a:bodyPr>
          <a:lstStyle/>
          <a:p>
            <a:r>
              <a:rPr lang="en-US" dirty="0"/>
              <a:t>Recap of Work</a:t>
            </a:r>
          </a:p>
        </p:txBody>
      </p:sp>
      <p:sp>
        <p:nvSpPr>
          <p:cNvPr id="3" name="Text Placeholder 2">
            <a:extLst>
              <a:ext uri="{FF2B5EF4-FFF2-40B4-BE49-F238E27FC236}">
                <a16:creationId xmlns:a16="http://schemas.microsoft.com/office/drawing/2014/main" id="{15E1C6FB-A4D0-CFCE-AB1C-431B4CF2E95C}"/>
              </a:ext>
            </a:extLst>
          </p:cNvPr>
          <p:cNvSpPr>
            <a:spLocks noGrp="1"/>
          </p:cNvSpPr>
          <p:nvPr>
            <p:ph type="body" idx="1"/>
          </p:nvPr>
        </p:nvSpPr>
        <p:spPr/>
        <p:txBody>
          <a:bodyPr/>
          <a:lstStyle/>
          <a:p>
            <a:r>
              <a:rPr lang="en-US" dirty="0"/>
              <a:t>The group has created a way to describe tooling capabilities</a:t>
            </a:r>
          </a:p>
          <a:p>
            <a:r>
              <a:rPr lang="en-US" dirty="0"/>
              <a:t>However, recently the group has had difficulty obtaining critical mass in meetings</a:t>
            </a:r>
          </a:p>
        </p:txBody>
      </p:sp>
    </p:spTree>
    <p:extLst>
      <p:ext uri="{BB962C8B-B14F-4D97-AF65-F5344CB8AC3E}">
        <p14:creationId xmlns:p14="http://schemas.microsoft.com/office/powerpoint/2010/main" val="3742889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OC Tooling Workgroup - ToolChain Capabilities"/>
          <p:cNvSpPr txBox="1">
            <a:spLocks noGrp="1"/>
          </p:cNvSpPr>
          <p:nvPr>
            <p:ph type="title"/>
          </p:nvPr>
        </p:nvSpPr>
        <p:spPr>
          <a:xfrm>
            <a:off x="230222" y="60573"/>
            <a:ext cx="8520600" cy="607800"/>
          </a:xfrm>
          <a:prstGeom prst="rect">
            <a:avLst/>
          </a:prstGeom>
        </p:spPr>
        <p:txBody>
          <a:bodyPr>
            <a:normAutofit fontScale="90000"/>
          </a:bodyPr>
          <a:lstStyle/>
          <a:p>
            <a:r>
              <a:rPr dirty="0" err="1"/>
              <a:t>ToolChain</a:t>
            </a:r>
            <a:r>
              <a:rPr dirty="0"/>
              <a:t> Capabilities - Overview</a:t>
            </a:r>
          </a:p>
        </p:txBody>
      </p:sp>
      <p:sp>
        <p:nvSpPr>
          <p:cNvPr id="157" name="Foliennummer"/>
          <p:cNvSpPr txBox="1">
            <a:spLocks noGrp="1"/>
          </p:cNvSpPr>
          <p:nvPr>
            <p:ph type="sldNum" sz="quarter" idx="2"/>
          </p:nvPr>
        </p:nvSpPr>
        <p:spPr>
          <a:xfrm>
            <a:off x="11243480" y="6425419"/>
            <a:ext cx="245404" cy="2269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000" b="0" i="1" u="none" strike="noStrike" cap="none" spc="0" normalizeH="0" baseline="0">
                <a:ln>
                  <a:noFill/>
                </a:ln>
                <a:solidFill>
                  <a:srgbClr val="888C91"/>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9pPr>
          </a:lstStyle>
          <a:p>
            <a:fld id="{86CB4B4D-7CA3-9044-876B-883B54F8677D}" type="slidenum">
              <a:rPr lang="en-JP" smtClean="0"/>
              <a:pPr/>
              <a:t>9</a:t>
            </a:fld>
            <a:endParaRPr/>
          </a:p>
        </p:txBody>
      </p:sp>
      <p:grpSp>
        <p:nvGrpSpPr>
          <p:cNvPr id="68" name="Tool Orchestrator"/>
          <p:cNvGrpSpPr/>
          <p:nvPr/>
        </p:nvGrpSpPr>
        <p:grpSpPr>
          <a:xfrm>
            <a:off x="720312" y="654156"/>
            <a:ext cx="6433345" cy="4067652"/>
            <a:chOff x="344269" y="-1"/>
            <a:chExt cx="8469322" cy="5199896"/>
          </a:xfrm>
        </p:grpSpPr>
        <p:sp>
          <p:nvSpPr>
            <p:cNvPr id="66" name="Rechteck"/>
            <p:cNvSpPr/>
            <p:nvPr/>
          </p:nvSpPr>
          <p:spPr>
            <a:xfrm>
              <a:off x="344269" y="-1"/>
              <a:ext cx="8469321" cy="5199896"/>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dirty="0"/>
            </a:p>
          </p:txBody>
        </p:sp>
        <p:sp>
          <p:nvSpPr>
            <p:cNvPr id="67" name="Tool Orchestrator"/>
            <p:cNvSpPr txBox="1"/>
            <p:nvPr/>
          </p:nvSpPr>
          <p:spPr>
            <a:xfrm>
              <a:off x="344270" y="0"/>
              <a:ext cx="8469321"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lvl1pPr>
                <a:defRPr sz="1300"/>
              </a:lvl1pPr>
            </a:lstStyle>
            <a:p>
              <a:r>
                <a:rPr sz="675" dirty="0"/>
                <a:t>Tool Orchestrator</a:t>
              </a:r>
            </a:p>
          </p:txBody>
        </p:sp>
      </p:grpSp>
      <p:grpSp>
        <p:nvGrpSpPr>
          <p:cNvPr id="72" name="Reporting"/>
          <p:cNvGrpSpPr/>
          <p:nvPr/>
        </p:nvGrpSpPr>
        <p:grpSpPr>
          <a:xfrm>
            <a:off x="2075852" y="4058915"/>
            <a:ext cx="4740527" cy="250355"/>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p>
              <a:pPr algn="ctr">
                <a:defRPr sz="1100"/>
              </a:pPr>
              <a:r>
                <a:rPr sz="675"/>
                <a:t>Reporting and Analytics</a:t>
              </a:r>
            </a:p>
          </p:txBody>
        </p:sp>
      </p:grpSp>
      <p:grpSp>
        <p:nvGrpSpPr>
          <p:cNvPr id="85" name="Project Data"/>
          <p:cNvGrpSpPr/>
          <p:nvPr/>
        </p:nvGrpSpPr>
        <p:grpSpPr>
          <a:xfrm>
            <a:off x="3410497" y="2381108"/>
            <a:ext cx="2273758" cy="348323"/>
            <a:chOff x="-1" y="0"/>
            <a:chExt cx="1656116" cy="698501"/>
          </a:xfrm>
        </p:grpSpPr>
        <p:sp>
          <p:nvSpPr>
            <p:cNvPr id="83" name="Rechteck"/>
            <p:cNvSpPr/>
            <p:nvPr/>
          </p:nvSpPr>
          <p:spPr>
            <a:xfrm>
              <a:off x="0" y="0"/>
              <a:ext cx="1598942" cy="698501"/>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a:p>
          </p:txBody>
        </p:sp>
        <p:sp>
          <p:nvSpPr>
            <p:cNvPr id="84" name="Case Data (Situation, Inputs, Status)"/>
            <p:cNvSpPr txBox="1"/>
            <p:nvPr/>
          </p:nvSpPr>
          <p:spPr>
            <a:xfrm>
              <a:off x="-1" y="22060"/>
              <a:ext cx="1656116"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lvl1pPr>
                <a:defRPr sz="1100"/>
              </a:lvl1pPr>
            </a:lstStyle>
            <a:p>
              <a:r>
                <a:rPr sz="675" dirty="0"/>
                <a:t>Case Data </a:t>
              </a:r>
              <a:r>
                <a:rPr lang="de-DE" sz="675" dirty="0" err="1"/>
                <a:t>Collector</a:t>
              </a:r>
              <a:r>
                <a:rPr lang="de-DE" sz="675" dirty="0"/>
                <a:t> </a:t>
              </a:r>
              <a:r>
                <a:rPr sz="675" dirty="0"/>
                <a:t>(Situation, Inputs, Status)</a:t>
              </a:r>
            </a:p>
          </p:txBody>
        </p:sp>
      </p:grpSp>
      <p:grpSp>
        <p:nvGrpSpPr>
          <p:cNvPr id="88" name="Situation Data…"/>
          <p:cNvGrpSpPr/>
          <p:nvPr/>
        </p:nvGrpSpPr>
        <p:grpSpPr>
          <a:xfrm>
            <a:off x="3436656" y="3229630"/>
            <a:ext cx="816364" cy="477107"/>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lvl1pPr>
                <a:defRPr sz="1100"/>
              </a:lvl1pPr>
            </a:lstStyle>
            <a:p>
              <a:r>
                <a:rPr sz="675" dirty="0"/>
                <a:t>Policies &amp; Rules</a:t>
              </a:r>
              <a:endParaRPr lang="en-GB" sz="675" dirty="0"/>
            </a:p>
          </p:txBody>
        </p:sp>
      </p:grpSp>
      <p:grpSp>
        <p:nvGrpSpPr>
          <p:cNvPr id="91" name="Approval Flow (WFE)"/>
          <p:cNvGrpSpPr/>
          <p:nvPr/>
        </p:nvGrpSpPr>
        <p:grpSpPr>
          <a:xfrm>
            <a:off x="6011109" y="2392793"/>
            <a:ext cx="802137" cy="546407"/>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lvl1pPr algn="ctr">
                <a:defRPr sz="1100"/>
              </a:lvl1pPr>
            </a:lstStyle>
            <a:p>
              <a:r>
                <a:rPr sz="675" dirty="0"/>
                <a:t>Approval Flow (WFE)</a:t>
              </a:r>
            </a:p>
          </p:txBody>
        </p:sp>
      </p:grpSp>
      <p:grpSp>
        <p:nvGrpSpPr>
          <p:cNvPr id="94" name="Compliance Artefact Generator"/>
          <p:cNvGrpSpPr/>
          <p:nvPr/>
        </p:nvGrpSpPr>
        <p:grpSpPr>
          <a:xfrm>
            <a:off x="6011109" y="1682881"/>
            <a:ext cx="802138" cy="546407"/>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lvl1pPr algn="ctr">
                <a:defRPr sz="1100"/>
              </a:lvl1pPr>
            </a:lstStyle>
            <a:p>
              <a:r>
                <a:rPr sz="675"/>
                <a:t>Compliance Artefact Generator</a:t>
              </a:r>
            </a:p>
          </p:txBody>
        </p:sp>
      </p:grpSp>
      <p:grpSp>
        <p:nvGrpSpPr>
          <p:cNvPr id="97" name="Snippet Scanner (Forensics)"/>
          <p:cNvGrpSpPr/>
          <p:nvPr/>
        </p:nvGrpSpPr>
        <p:grpSpPr>
          <a:xfrm>
            <a:off x="4691651" y="934090"/>
            <a:ext cx="802136" cy="546407"/>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p>
              <a:pPr algn="ctr">
                <a:defRPr sz="1100"/>
              </a:pPr>
              <a:r>
                <a:rPr sz="675" dirty="0"/>
                <a:t>Snippet </a:t>
              </a:r>
              <a:r>
                <a:rPr lang="de-DE" sz="675" dirty="0"/>
                <a:t>&amp; </a:t>
              </a:r>
              <a:r>
                <a:rPr lang="en-US" sz="675" dirty="0"/>
                <a:t>Similarity</a:t>
              </a:r>
              <a:r>
                <a:rPr lang="de-DE" sz="675" dirty="0"/>
                <a:t> </a:t>
              </a:r>
              <a:r>
                <a:rPr sz="675" dirty="0"/>
                <a:t>Scanner</a:t>
              </a:r>
              <a:br>
                <a:rPr sz="675" dirty="0"/>
              </a:br>
              <a:r>
                <a:rPr sz="675" dirty="0"/>
                <a:t>(</a:t>
              </a:r>
              <a:r>
                <a:rPr lang="en-GB" sz="675" dirty="0"/>
                <a:t>forensics</a:t>
              </a:r>
              <a:r>
                <a:rPr sz="675" dirty="0"/>
                <a:t>)</a:t>
              </a:r>
            </a:p>
          </p:txBody>
        </p:sp>
      </p:grpSp>
      <p:grpSp>
        <p:nvGrpSpPr>
          <p:cNvPr id="100" name="Copyright &amp; Authors Scanner"/>
          <p:cNvGrpSpPr/>
          <p:nvPr/>
        </p:nvGrpSpPr>
        <p:grpSpPr>
          <a:xfrm>
            <a:off x="3410498" y="929450"/>
            <a:ext cx="802136" cy="546407"/>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lvl1pPr>
                <a:defRPr sz="1100"/>
              </a:lvl1pPr>
            </a:lstStyle>
            <a:p>
              <a:r>
                <a:rPr sz="675" dirty="0"/>
                <a:t>License, Copyright &amp; Authors Scanner</a:t>
              </a:r>
            </a:p>
          </p:txBody>
        </p:sp>
      </p:grpSp>
      <p:sp>
        <p:nvSpPr>
          <p:cNvPr id="101" name="Linie"/>
          <p:cNvSpPr/>
          <p:nvPr/>
        </p:nvSpPr>
        <p:spPr>
          <a:xfrm flipH="1">
            <a:off x="2933059" y="3021244"/>
            <a:ext cx="389296" cy="348991"/>
          </a:xfrm>
          <a:prstGeom prst="line">
            <a:avLst/>
          </a:prstGeom>
          <a:ln w="12700">
            <a:solidFill>
              <a:schemeClr val="accent1"/>
            </a:solidFill>
            <a:miter/>
            <a:tailEnd type="triangle"/>
          </a:ln>
        </p:spPr>
        <p:txBody>
          <a:bodyPr lIns="34289" rIns="34289"/>
          <a:lstStyle/>
          <a:p>
            <a:endParaRPr sz="675"/>
          </a:p>
        </p:txBody>
      </p:sp>
      <p:sp>
        <p:nvSpPr>
          <p:cNvPr id="102" name="Linie"/>
          <p:cNvSpPr/>
          <p:nvPr/>
        </p:nvSpPr>
        <p:spPr>
          <a:xfrm>
            <a:off x="3034363" y="2230106"/>
            <a:ext cx="248464" cy="146276"/>
          </a:xfrm>
          <a:prstGeom prst="line">
            <a:avLst/>
          </a:prstGeom>
          <a:ln w="12700">
            <a:solidFill>
              <a:schemeClr val="accent1"/>
            </a:solidFill>
            <a:miter/>
            <a:tailEnd type="triangle"/>
          </a:ln>
        </p:spPr>
        <p:txBody>
          <a:bodyPr lIns="34289" rIns="34289"/>
          <a:lstStyle/>
          <a:p>
            <a:endParaRPr sz="675"/>
          </a:p>
        </p:txBody>
      </p:sp>
      <p:sp>
        <p:nvSpPr>
          <p:cNvPr id="103" name="Linie"/>
          <p:cNvSpPr/>
          <p:nvPr/>
        </p:nvSpPr>
        <p:spPr>
          <a:xfrm flipV="1">
            <a:off x="3012745" y="2593059"/>
            <a:ext cx="291699" cy="167250"/>
          </a:xfrm>
          <a:prstGeom prst="line">
            <a:avLst/>
          </a:prstGeom>
          <a:ln w="12700">
            <a:solidFill>
              <a:schemeClr val="accent1"/>
            </a:solidFill>
            <a:miter/>
            <a:tailEnd type="triangle"/>
          </a:ln>
        </p:spPr>
        <p:txBody>
          <a:bodyPr lIns="34289" rIns="34289"/>
          <a:lstStyle/>
          <a:p>
            <a:endParaRPr sz="675"/>
          </a:p>
        </p:txBody>
      </p:sp>
      <p:sp>
        <p:nvSpPr>
          <p:cNvPr id="104" name="Linie"/>
          <p:cNvSpPr/>
          <p:nvPr/>
        </p:nvSpPr>
        <p:spPr>
          <a:xfrm>
            <a:off x="3811566" y="2252436"/>
            <a:ext cx="1" cy="85493"/>
          </a:xfrm>
          <a:prstGeom prst="line">
            <a:avLst/>
          </a:prstGeom>
          <a:ln w="12700">
            <a:solidFill>
              <a:schemeClr val="accent1"/>
            </a:solidFill>
            <a:miter/>
            <a:tailEnd type="triangle"/>
          </a:ln>
        </p:spPr>
        <p:txBody>
          <a:bodyPr lIns="34289" rIns="34289"/>
          <a:lstStyle/>
          <a:p>
            <a:endParaRPr sz="675"/>
          </a:p>
        </p:txBody>
      </p:sp>
      <p:sp>
        <p:nvSpPr>
          <p:cNvPr id="105" name="Linie"/>
          <p:cNvSpPr/>
          <p:nvPr/>
        </p:nvSpPr>
        <p:spPr>
          <a:xfrm>
            <a:off x="3811566" y="1523528"/>
            <a:ext cx="1" cy="107717"/>
          </a:xfrm>
          <a:prstGeom prst="line">
            <a:avLst/>
          </a:prstGeom>
          <a:ln w="12700">
            <a:solidFill>
              <a:schemeClr val="accent1"/>
            </a:solidFill>
            <a:miter/>
            <a:tailEnd type="triangle"/>
          </a:ln>
        </p:spPr>
        <p:txBody>
          <a:bodyPr lIns="34289" rIns="34289"/>
          <a:lstStyle/>
          <a:p>
            <a:endParaRPr sz="675"/>
          </a:p>
        </p:txBody>
      </p:sp>
      <p:sp>
        <p:nvSpPr>
          <p:cNvPr id="106" name="Linie"/>
          <p:cNvSpPr/>
          <p:nvPr/>
        </p:nvSpPr>
        <p:spPr>
          <a:xfrm flipV="1">
            <a:off x="3811566" y="3104143"/>
            <a:ext cx="189541" cy="106499"/>
          </a:xfrm>
          <a:prstGeom prst="line">
            <a:avLst/>
          </a:prstGeom>
          <a:ln w="12700">
            <a:solidFill>
              <a:schemeClr val="accent1"/>
            </a:solidFill>
            <a:miter/>
            <a:headEnd type="triangle"/>
            <a:tailEnd type="triangle"/>
          </a:ln>
        </p:spPr>
        <p:txBody>
          <a:bodyPr lIns="34289" rIns="34289"/>
          <a:lstStyle/>
          <a:p>
            <a:endParaRPr sz="675"/>
          </a:p>
        </p:txBody>
      </p:sp>
      <p:grpSp>
        <p:nvGrpSpPr>
          <p:cNvPr id="109" name="Legal Datastore (Fact base)"/>
          <p:cNvGrpSpPr/>
          <p:nvPr/>
        </p:nvGrpSpPr>
        <p:grpSpPr>
          <a:xfrm>
            <a:off x="6015769" y="3114816"/>
            <a:ext cx="792817" cy="559640"/>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p>
              <a:pPr>
                <a:defRPr sz="1000"/>
              </a:pPr>
              <a:r>
                <a:rPr lang="en-GB" sz="675" dirty="0"/>
                <a:t>License Repository </a:t>
              </a:r>
              <a:r>
                <a:rPr sz="675" dirty="0"/>
                <a:t>(license facts, rights obligations)</a:t>
              </a:r>
            </a:p>
          </p:txBody>
        </p:sp>
      </p:grpSp>
      <p:sp>
        <p:nvSpPr>
          <p:cNvPr id="110" name="Linie"/>
          <p:cNvSpPr/>
          <p:nvPr/>
        </p:nvSpPr>
        <p:spPr>
          <a:xfrm flipV="1">
            <a:off x="5711944" y="2273147"/>
            <a:ext cx="242657" cy="128114"/>
          </a:xfrm>
          <a:prstGeom prst="line">
            <a:avLst/>
          </a:prstGeom>
          <a:ln w="12700">
            <a:solidFill>
              <a:schemeClr val="accent1"/>
            </a:solidFill>
            <a:miter/>
            <a:tailEnd type="triangle"/>
          </a:ln>
        </p:spPr>
        <p:txBody>
          <a:bodyPr lIns="34289" rIns="34289"/>
          <a:lstStyle/>
          <a:p>
            <a:endParaRPr sz="675"/>
          </a:p>
        </p:txBody>
      </p:sp>
      <p:sp>
        <p:nvSpPr>
          <p:cNvPr id="111" name="Linie"/>
          <p:cNvSpPr/>
          <p:nvPr/>
        </p:nvSpPr>
        <p:spPr>
          <a:xfrm flipV="1">
            <a:off x="5710427" y="1795981"/>
            <a:ext cx="246363" cy="1334"/>
          </a:xfrm>
          <a:prstGeom prst="line">
            <a:avLst/>
          </a:prstGeom>
          <a:ln w="12700">
            <a:solidFill>
              <a:schemeClr val="accent1"/>
            </a:solidFill>
            <a:miter/>
            <a:headEnd type="triangle"/>
            <a:tailEnd type="triangle"/>
          </a:ln>
        </p:spPr>
        <p:txBody>
          <a:bodyPr lIns="34289" rIns="34289"/>
          <a:lstStyle/>
          <a:p>
            <a:endParaRPr sz="675" dirty="0"/>
          </a:p>
        </p:txBody>
      </p:sp>
      <p:grpSp>
        <p:nvGrpSpPr>
          <p:cNvPr id="114" name="Component Crawler"/>
          <p:cNvGrpSpPr/>
          <p:nvPr/>
        </p:nvGrpSpPr>
        <p:grpSpPr>
          <a:xfrm>
            <a:off x="2092027" y="928065"/>
            <a:ext cx="802137" cy="546407"/>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lvl1pPr algn="ctr">
                <a:defRPr sz="1100"/>
              </a:lvl1pPr>
            </a:lstStyle>
            <a:p>
              <a:r>
                <a:rPr sz="675" dirty="0"/>
                <a:t>Package Crawler</a:t>
              </a:r>
            </a:p>
          </p:txBody>
        </p:sp>
      </p:grpSp>
      <p:sp>
        <p:nvSpPr>
          <p:cNvPr id="115" name="Linie"/>
          <p:cNvSpPr/>
          <p:nvPr/>
        </p:nvSpPr>
        <p:spPr>
          <a:xfrm>
            <a:off x="3034362" y="1496997"/>
            <a:ext cx="248465" cy="146276"/>
          </a:xfrm>
          <a:prstGeom prst="line">
            <a:avLst/>
          </a:prstGeom>
          <a:ln w="12700">
            <a:solidFill>
              <a:schemeClr val="accent1"/>
            </a:solidFill>
            <a:miter/>
            <a:tailEnd type="triangle"/>
          </a:ln>
        </p:spPr>
        <p:txBody>
          <a:bodyPr lIns="34289" rIns="34289"/>
          <a:lstStyle/>
          <a:p>
            <a:endParaRPr sz="675"/>
          </a:p>
        </p:txBody>
      </p:sp>
      <p:grpSp>
        <p:nvGrpSpPr>
          <p:cNvPr id="118" name="Compliance Artefacts"/>
          <p:cNvGrpSpPr/>
          <p:nvPr/>
        </p:nvGrpSpPr>
        <p:grpSpPr>
          <a:xfrm>
            <a:off x="7463716" y="2043771"/>
            <a:ext cx="802138" cy="546407"/>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34289" tIns="34289" rIns="34289" bIns="34289" numCol="1" anchor="ctr">
              <a:noAutofit/>
            </a:bodyPr>
            <a:lstStyle/>
            <a:p>
              <a:pPr>
                <a:defRPr sz="1300"/>
              </a:pPr>
              <a:endParaRPr sz="675"/>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lvl1pPr algn="ctr">
                <a:defRPr sz="1100"/>
              </a:lvl1pPr>
            </a:lstStyle>
            <a:p>
              <a:r>
                <a:rPr sz="675" dirty="0"/>
                <a:t>Compliance Artefacts</a:t>
              </a:r>
            </a:p>
          </p:txBody>
        </p:sp>
      </p:grpSp>
      <p:sp>
        <p:nvSpPr>
          <p:cNvPr id="119" name="Linie"/>
          <p:cNvSpPr/>
          <p:nvPr/>
        </p:nvSpPr>
        <p:spPr>
          <a:xfrm>
            <a:off x="6995443" y="2301596"/>
            <a:ext cx="372644" cy="1"/>
          </a:xfrm>
          <a:prstGeom prst="line">
            <a:avLst/>
          </a:prstGeom>
          <a:ln w="12700">
            <a:solidFill>
              <a:schemeClr val="accent1"/>
            </a:solidFill>
            <a:miter/>
            <a:tailEnd type="triangle"/>
          </a:ln>
        </p:spPr>
        <p:txBody>
          <a:bodyPr lIns="34289" rIns="34289"/>
          <a:lstStyle/>
          <a:p>
            <a:endParaRPr sz="675"/>
          </a:p>
        </p:txBody>
      </p:sp>
      <p:grpSp>
        <p:nvGrpSpPr>
          <p:cNvPr id="122" name="Legal Solver (Determine Obligations)"/>
          <p:cNvGrpSpPr/>
          <p:nvPr/>
        </p:nvGrpSpPr>
        <p:grpSpPr>
          <a:xfrm>
            <a:off x="4821127" y="3236643"/>
            <a:ext cx="802136" cy="477106"/>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lvl1pPr>
                <a:defRPr sz="1100"/>
              </a:lvl1pPr>
            </a:lstStyle>
            <a:p>
              <a:r>
                <a:rPr sz="675" dirty="0"/>
                <a:t>Legal Solver (</a:t>
              </a:r>
              <a:r>
                <a:rPr lang="en-GB" sz="675" dirty="0"/>
                <a:t>determine obligations</a:t>
              </a:r>
              <a:r>
                <a:rPr sz="675" dirty="0"/>
                <a:t>)</a:t>
              </a:r>
            </a:p>
          </p:txBody>
        </p:sp>
      </p:grpSp>
      <p:sp>
        <p:nvSpPr>
          <p:cNvPr id="123" name="Linie"/>
          <p:cNvSpPr/>
          <p:nvPr/>
        </p:nvSpPr>
        <p:spPr>
          <a:xfrm>
            <a:off x="5705123" y="2064480"/>
            <a:ext cx="237341" cy="1"/>
          </a:xfrm>
          <a:prstGeom prst="line">
            <a:avLst/>
          </a:prstGeom>
          <a:ln w="12700">
            <a:solidFill>
              <a:schemeClr val="accent1"/>
            </a:solidFill>
            <a:miter/>
            <a:headEnd type="triangle"/>
            <a:tailEnd type="triangle"/>
          </a:ln>
        </p:spPr>
        <p:txBody>
          <a:bodyPr lIns="34289" rIns="34289"/>
          <a:lstStyle/>
          <a:p>
            <a:endParaRPr sz="675"/>
          </a:p>
        </p:txBody>
      </p:sp>
      <p:grpSp>
        <p:nvGrpSpPr>
          <p:cNvPr id="126" name="COTS Management"/>
          <p:cNvGrpSpPr/>
          <p:nvPr/>
        </p:nvGrpSpPr>
        <p:grpSpPr>
          <a:xfrm>
            <a:off x="4710481" y="1938663"/>
            <a:ext cx="936920" cy="279421"/>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lvl1pPr>
                <a:defRPr sz="900"/>
              </a:lvl1pPr>
            </a:lstStyle>
            <a:p>
              <a:r>
                <a:rPr sz="675"/>
                <a:t>COTS Management</a:t>
              </a:r>
            </a:p>
          </p:txBody>
        </p:sp>
      </p:grpSp>
      <p:grpSp>
        <p:nvGrpSpPr>
          <p:cNvPr id="129" name="Reporting"/>
          <p:cNvGrpSpPr/>
          <p:nvPr/>
        </p:nvGrpSpPr>
        <p:grpSpPr>
          <a:xfrm>
            <a:off x="2075853" y="4333604"/>
            <a:ext cx="4740525" cy="250355"/>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lvl1pPr algn="ctr">
                <a:defRPr sz="1100"/>
              </a:lvl1pPr>
            </a:lstStyle>
            <a:p>
              <a:r>
                <a:rPr sz="675"/>
                <a:t>User &amp; Role Management</a:t>
              </a:r>
            </a:p>
          </p:txBody>
        </p:sp>
      </p:grpSp>
      <p:grpSp>
        <p:nvGrpSpPr>
          <p:cNvPr id="132" name="Copyright &amp; Authors Scanner"/>
          <p:cNvGrpSpPr/>
          <p:nvPr/>
        </p:nvGrpSpPr>
        <p:grpSpPr>
          <a:xfrm>
            <a:off x="6011109" y="930056"/>
            <a:ext cx="802137" cy="546407"/>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lvl1pPr algn="ctr">
                <a:defRPr sz="1100"/>
              </a:lvl1pPr>
            </a:lstStyle>
            <a:p>
              <a:r>
                <a:rPr sz="675" dirty="0"/>
                <a:t>Package Source Archive</a:t>
              </a:r>
            </a:p>
          </p:txBody>
        </p:sp>
      </p:grpSp>
      <p:grpSp>
        <p:nvGrpSpPr>
          <p:cNvPr id="135" name="Flowchart: Magnetic Disk 47"/>
          <p:cNvGrpSpPr/>
          <p:nvPr/>
        </p:nvGrpSpPr>
        <p:grpSpPr>
          <a:xfrm>
            <a:off x="5258833" y="2481490"/>
            <a:ext cx="257450" cy="206492"/>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34289" tIns="34289" rIns="34289" bIns="34289" numCol="1" anchor="ctr">
              <a:noAutofit/>
            </a:bodyPr>
            <a:lstStyle/>
            <a:p>
              <a:endParaRPr sz="675"/>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34289" tIns="34289" rIns="34289" bIns="34289" numCol="1" anchor="ctr">
              <a:noAutofit/>
            </a:bodyPr>
            <a:lstStyle/>
            <a:p>
              <a:endParaRPr sz="675"/>
            </a:p>
          </p:txBody>
        </p:sp>
      </p:grpSp>
      <p:grpSp>
        <p:nvGrpSpPr>
          <p:cNvPr id="138" name="Flowchart: Magnetic Disk 49"/>
          <p:cNvGrpSpPr/>
          <p:nvPr/>
        </p:nvGrpSpPr>
        <p:grpSpPr>
          <a:xfrm>
            <a:off x="6542610" y="3457321"/>
            <a:ext cx="221380" cy="177562"/>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34289" tIns="34289" rIns="34289" bIns="34289" numCol="1" anchor="ctr">
              <a:noAutofit/>
            </a:bodyPr>
            <a:lstStyle/>
            <a:p>
              <a:endParaRPr sz="675"/>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34289" tIns="34289" rIns="34289" bIns="34289" numCol="1" anchor="ctr">
              <a:noAutofit/>
            </a:bodyPr>
            <a:lstStyle/>
            <a:p>
              <a:endParaRPr sz="675"/>
            </a:p>
          </p:txBody>
        </p:sp>
      </p:grpSp>
      <p:grpSp>
        <p:nvGrpSpPr>
          <p:cNvPr id="141" name="Reporting"/>
          <p:cNvGrpSpPr/>
          <p:nvPr/>
        </p:nvGrpSpPr>
        <p:grpSpPr>
          <a:xfrm>
            <a:off x="2075852" y="3784227"/>
            <a:ext cx="4740527" cy="250355"/>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lvl1pPr algn="ctr">
                <a:defRPr sz="1100"/>
              </a:lvl1pPr>
            </a:lstStyle>
            <a:p>
              <a:r>
                <a:rPr sz="675"/>
                <a:t>Audit Log</a:t>
              </a:r>
            </a:p>
          </p:txBody>
        </p:sp>
      </p:grpSp>
      <p:sp>
        <p:nvSpPr>
          <p:cNvPr id="142" name="Linie"/>
          <p:cNvSpPr/>
          <p:nvPr/>
        </p:nvSpPr>
        <p:spPr>
          <a:xfrm>
            <a:off x="4442403" y="2069693"/>
            <a:ext cx="187563" cy="1"/>
          </a:xfrm>
          <a:prstGeom prst="line">
            <a:avLst/>
          </a:prstGeom>
          <a:ln w="12700">
            <a:solidFill>
              <a:schemeClr val="accent1"/>
            </a:solidFill>
            <a:miter/>
            <a:headEnd type="triangle"/>
          </a:ln>
        </p:spPr>
        <p:txBody>
          <a:bodyPr lIns="34289" rIns="34289"/>
          <a:lstStyle/>
          <a:p>
            <a:endParaRPr sz="675"/>
          </a:p>
        </p:txBody>
      </p:sp>
      <p:sp>
        <p:nvSpPr>
          <p:cNvPr id="143" name="Linie"/>
          <p:cNvSpPr/>
          <p:nvPr/>
        </p:nvSpPr>
        <p:spPr>
          <a:xfrm flipH="1">
            <a:off x="5705123" y="3462610"/>
            <a:ext cx="219759" cy="4448"/>
          </a:xfrm>
          <a:prstGeom prst="line">
            <a:avLst/>
          </a:prstGeom>
          <a:ln w="12700">
            <a:solidFill>
              <a:schemeClr val="accent1"/>
            </a:solidFill>
            <a:miter/>
            <a:tailEnd type="triangle"/>
          </a:ln>
        </p:spPr>
        <p:txBody>
          <a:bodyPr lIns="34289" rIns="34289"/>
          <a:lstStyle/>
          <a:p>
            <a:endParaRPr sz="675"/>
          </a:p>
        </p:txBody>
      </p:sp>
      <p:grpSp>
        <p:nvGrpSpPr>
          <p:cNvPr id="146" name="Component Repository"/>
          <p:cNvGrpSpPr/>
          <p:nvPr/>
        </p:nvGrpSpPr>
        <p:grpSpPr>
          <a:xfrm>
            <a:off x="3394676" y="1663996"/>
            <a:ext cx="968557" cy="554087"/>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lvl1pPr>
                <a:defRPr sz="1100"/>
              </a:lvl1pPr>
            </a:lstStyle>
            <a:p>
              <a:r>
                <a:rPr sz="675" dirty="0"/>
                <a:t>Package </a:t>
              </a:r>
              <a:r>
                <a:rPr lang="de-DE" sz="675" dirty="0" err="1"/>
                <a:t>Metad</a:t>
              </a:r>
              <a:r>
                <a:rPr lang="en-GB" sz="675" dirty="0" err="1"/>
                <a:t>ata</a:t>
              </a:r>
              <a:r>
                <a:rPr lang="en-GB" sz="675" dirty="0"/>
                <a:t> </a:t>
              </a:r>
              <a:r>
                <a:rPr sz="675" dirty="0"/>
                <a:t>Repository</a:t>
              </a:r>
            </a:p>
          </p:txBody>
        </p:sp>
      </p:grpSp>
      <p:sp>
        <p:nvSpPr>
          <p:cNvPr id="147" name="COTS Management"/>
          <p:cNvSpPr/>
          <p:nvPr/>
        </p:nvSpPr>
        <p:spPr>
          <a:xfrm>
            <a:off x="4362370" y="1663996"/>
            <a:ext cx="1282022" cy="213110"/>
          </a:xfrm>
          <a:prstGeom prst="rect">
            <a:avLst/>
          </a:prstGeom>
          <a:solidFill>
            <a:srgbClr val="FFFFFF"/>
          </a:solidFill>
          <a:ln w="12700">
            <a:solidFill>
              <a:schemeClr val="accent1"/>
            </a:solidFill>
            <a:miter/>
          </a:ln>
        </p:spPr>
        <p:txBody>
          <a:bodyPr lIns="34289" rIns="34289" anchor="ctr"/>
          <a:lstStyle/>
          <a:p>
            <a:pPr>
              <a:defRPr sz="1300"/>
            </a:pPr>
            <a:endParaRPr sz="675"/>
          </a:p>
        </p:txBody>
      </p:sp>
      <p:sp>
        <p:nvSpPr>
          <p:cNvPr id="148" name="COTS Management"/>
          <p:cNvSpPr/>
          <p:nvPr/>
        </p:nvSpPr>
        <p:spPr>
          <a:xfrm>
            <a:off x="4297880" y="1674855"/>
            <a:ext cx="108899" cy="193422"/>
          </a:xfrm>
          <a:prstGeom prst="rect">
            <a:avLst/>
          </a:prstGeom>
          <a:solidFill>
            <a:srgbClr val="FFFFFF"/>
          </a:solidFill>
          <a:ln w="12700">
            <a:miter lim="400000"/>
          </a:ln>
        </p:spPr>
        <p:txBody>
          <a:bodyPr lIns="34289" rIns="34289" anchor="ctr"/>
          <a:lstStyle/>
          <a:p>
            <a:pPr>
              <a:defRPr sz="1300"/>
            </a:pPr>
            <a:endParaRPr sz="675"/>
          </a:p>
        </p:txBody>
      </p:sp>
      <p:grpSp>
        <p:nvGrpSpPr>
          <p:cNvPr id="151" name="Flowchart: Magnetic Disk 1"/>
          <p:cNvGrpSpPr/>
          <p:nvPr/>
        </p:nvGrpSpPr>
        <p:grpSpPr>
          <a:xfrm>
            <a:off x="4016935" y="1976080"/>
            <a:ext cx="268667" cy="206492"/>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34289" tIns="34289" rIns="34289" bIns="34289" numCol="1" anchor="ctr">
              <a:noAutofit/>
            </a:bodyPr>
            <a:lstStyle/>
            <a:p>
              <a:endParaRPr sz="675"/>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34289" tIns="34289" rIns="34289" bIns="34289" numCol="1" anchor="ctr">
              <a:noAutofit/>
            </a:bodyPr>
            <a:lstStyle/>
            <a:p>
              <a:endParaRPr sz="675"/>
            </a:p>
          </p:txBody>
        </p:sp>
      </p:grpSp>
      <p:sp>
        <p:nvSpPr>
          <p:cNvPr id="152" name="Linie"/>
          <p:cNvSpPr/>
          <p:nvPr/>
        </p:nvSpPr>
        <p:spPr>
          <a:xfrm flipH="1" flipV="1">
            <a:off x="4935244" y="3067243"/>
            <a:ext cx="166071" cy="140178"/>
          </a:xfrm>
          <a:prstGeom prst="line">
            <a:avLst/>
          </a:prstGeom>
          <a:ln w="12700">
            <a:solidFill>
              <a:schemeClr val="accent1"/>
            </a:solidFill>
            <a:miter/>
            <a:headEnd type="triangle"/>
            <a:tailEnd type="triangle"/>
          </a:ln>
        </p:spPr>
        <p:txBody>
          <a:bodyPr lIns="34289" rIns="34289"/>
          <a:lstStyle/>
          <a:p>
            <a:endParaRPr sz="675"/>
          </a:p>
        </p:txBody>
      </p:sp>
      <p:sp>
        <p:nvSpPr>
          <p:cNvPr id="153" name="Linie"/>
          <p:cNvSpPr/>
          <p:nvPr/>
        </p:nvSpPr>
        <p:spPr>
          <a:xfrm>
            <a:off x="6412178" y="2277870"/>
            <a:ext cx="1" cy="85493"/>
          </a:xfrm>
          <a:prstGeom prst="line">
            <a:avLst/>
          </a:prstGeom>
          <a:ln w="12700">
            <a:solidFill>
              <a:schemeClr val="accent1"/>
            </a:solidFill>
            <a:miter/>
            <a:tailEnd type="triangle"/>
          </a:ln>
        </p:spPr>
        <p:txBody>
          <a:bodyPr lIns="34289" rIns="34289"/>
          <a:lstStyle/>
          <a:p>
            <a:endParaRPr sz="675"/>
          </a:p>
        </p:txBody>
      </p:sp>
      <p:sp>
        <p:nvSpPr>
          <p:cNvPr id="154" name="Linie"/>
          <p:cNvSpPr/>
          <p:nvPr/>
        </p:nvSpPr>
        <p:spPr>
          <a:xfrm flipH="1">
            <a:off x="5684266" y="1479878"/>
            <a:ext cx="245921" cy="124519"/>
          </a:xfrm>
          <a:prstGeom prst="line">
            <a:avLst/>
          </a:prstGeom>
          <a:ln w="12700">
            <a:solidFill>
              <a:schemeClr val="accent1"/>
            </a:solidFill>
            <a:miter/>
            <a:tailEnd type="triangle"/>
          </a:ln>
        </p:spPr>
        <p:txBody>
          <a:bodyPr lIns="34289" rIns="34289"/>
          <a:lstStyle/>
          <a:p>
            <a:endParaRPr sz="675"/>
          </a:p>
        </p:txBody>
      </p:sp>
      <p:sp>
        <p:nvSpPr>
          <p:cNvPr id="155" name="Linie"/>
          <p:cNvSpPr/>
          <p:nvPr/>
        </p:nvSpPr>
        <p:spPr>
          <a:xfrm flipH="1">
            <a:off x="4935244" y="2250950"/>
            <a:ext cx="203891" cy="91335"/>
          </a:xfrm>
          <a:prstGeom prst="line">
            <a:avLst/>
          </a:prstGeom>
          <a:ln w="12700">
            <a:solidFill>
              <a:schemeClr val="accent1"/>
            </a:solidFill>
            <a:miter/>
            <a:tailEnd type="triangle"/>
          </a:ln>
        </p:spPr>
        <p:txBody>
          <a:bodyPr lIns="34289" rIns="34289"/>
          <a:lstStyle/>
          <a:p>
            <a:endParaRPr sz="675"/>
          </a:p>
        </p:txBody>
      </p:sp>
      <p:sp>
        <p:nvSpPr>
          <p:cNvPr id="156" name="Linie"/>
          <p:cNvSpPr/>
          <p:nvPr/>
        </p:nvSpPr>
        <p:spPr>
          <a:xfrm>
            <a:off x="5092719" y="1521926"/>
            <a:ext cx="1" cy="107717"/>
          </a:xfrm>
          <a:prstGeom prst="line">
            <a:avLst/>
          </a:prstGeom>
          <a:ln w="12700">
            <a:solidFill>
              <a:schemeClr val="accent1"/>
            </a:solidFill>
            <a:miter/>
            <a:tailEnd type="triangle"/>
          </a:ln>
        </p:spPr>
        <p:txBody>
          <a:bodyPr lIns="34289" rIns="34289"/>
          <a:lstStyle/>
          <a:p>
            <a:endParaRPr sz="675"/>
          </a:p>
        </p:txBody>
      </p:sp>
      <p:sp>
        <p:nvSpPr>
          <p:cNvPr id="158" name="Linie"/>
          <p:cNvSpPr/>
          <p:nvPr/>
        </p:nvSpPr>
        <p:spPr>
          <a:xfrm>
            <a:off x="7567381" y="3612387"/>
            <a:ext cx="372644" cy="1"/>
          </a:xfrm>
          <a:prstGeom prst="line">
            <a:avLst/>
          </a:prstGeom>
          <a:ln w="12700">
            <a:solidFill>
              <a:schemeClr val="accent1"/>
            </a:solidFill>
            <a:miter/>
            <a:tailEnd type="triangle"/>
          </a:ln>
        </p:spPr>
        <p:txBody>
          <a:bodyPr lIns="34289" rIns="34289"/>
          <a:lstStyle/>
          <a:p>
            <a:endParaRPr sz="675"/>
          </a:p>
        </p:txBody>
      </p:sp>
      <p:sp>
        <p:nvSpPr>
          <p:cNvPr id="159" name="Data Flow"/>
          <p:cNvSpPr txBox="1"/>
          <p:nvPr/>
        </p:nvSpPr>
        <p:spPr>
          <a:xfrm>
            <a:off x="7543212" y="3739955"/>
            <a:ext cx="458778" cy="196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defRPr sz="1000"/>
            </a:lvl1pPr>
          </a:lstStyle>
          <a:p>
            <a:r>
              <a:rPr sz="675" dirty="0"/>
              <a:t>Data Flow</a:t>
            </a:r>
          </a:p>
        </p:txBody>
      </p:sp>
      <p:grpSp>
        <p:nvGrpSpPr>
          <p:cNvPr id="162" name="Flowchart: Magnetic Disk 47"/>
          <p:cNvGrpSpPr/>
          <p:nvPr/>
        </p:nvGrpSpPr>
        <p:grpSpPr>
          <a:xfrm>
            <a:off x="8081536" y="3499207"/>
            <a:ext cx="257450" cy="206492"/>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34289" tIns="34289" rIns="34289" bIns="34289" numCol="1" anchor="ctr">
              <a:noAutofit/>
            </a:bodyPr>
            <a:lstStyle/>
            <a:p>
              <a:endParaRPr sz="675"/>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34289" tIns="34289" rIns="34289" bIns="34289" numCol="1" anchor="ctr">
              <a:noAutofit/>
            </a:bodyPr>
            <a:lstStyle/>
            <a:p>
              <a:endParaRPr sz="675"/>
            </a:p>
          </p:txBody>
        </p:sp>
      </p:grpSp>
      <p:sp>
        <p:nvSpPr>
          <p:cNvPr id="163" name="Data Sink"/>
          <p:cNvSpPr txBox="1"/>
          <p:nvPr/>
        </p:nvSpPr>
        <p:spPr>
          <a:xfrm>
            <a:off x="8018642" y="3745138"/>
            <a:ext cx="444350" cy="196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defRPr sz="1000"/>
            </a:lvl1pPr>
          </a:lstStyle>
          <a:p>
            <a:r>
              <a:rPr sz="675"/>
              <a:t>Data Sink</a:t>
            </a:r>
          </a:p>
        </p:txBody>
      </p:sp>
      <p:grpSp>
        <p:nvGrpSpPr>
          <p:cNvPr id="164" name="Flowchart: Magnetic Disk 47"/>
          <p:cNvGrpSpPr/>
          <p:nvPr/>
        </p:nvGrpSpPr>
        <p:grpSpPr>
          <a:xfrm>
            <a:off x="3910419" y="3445296"/>
            <a:ext cx="257450" cy="206492"/>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34289" tIns="34289" rIns="34289" bIns="34289" numCol="1" anchor="ctr">
              <a:noAutofit/>
            </a:bodyPr>
            <a:lstStyle/>
            <a:p>
              <a:endParaRPr sz="675"/>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34289" tIns="34289" rIns="34289" bIns="34289" numCol="1" anchor="ctr">
              <a:noAutofit/>
            </a:bodyPr>
            <a:lstStyle/>
            <a:p>
              <a:endParaRPr sz="675"/>
            </a:p>
          </p:txBody>
        </p:sp>
      </p:grpSp>
      <p:sp>
        <p:nvSpPr>
          <p:cNvPr id="167" name="Rechteck">
            <a:extLst>
              <a:ext uri="{FF2B5EF4-FFF2-40B4-BE49-F238E27FC236}">
                <a16:creationId xmlns:a16="http://schemas.microsoft.com/office/drawing/2014/main" id="{9AC52979-0817-694C-BF4C-B9F33E73123D}"/>
              </a:ext>
            </a:extLst>
          </p:cNvPr>
          <p:cNvSpPr/>
          <p:nvPr/>
        </p:nvSpPr>
        <p:spPr>
          <a:xfrm>
            <a:off x="2062522" y="3113620"/>
            <a:ext cx="802139" cy="546407"/>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r>
              <a:rPr lang="de-DE" sz="675" dirty="0"/>
              <a:t>CI/CD OSG </a:t>
            </a:r>
            <a:r>
              <a:rPr lang="de-DE" sz="675" dirty="0" err="1"/>
              <a:t>Rule</a:t>
            </a:r>
            <a:r>
              <a:rPr lang="de-DE" sz="675" dirty="0"/>
              <a:t> </a:t>
            </a:r>
            <a:r>
              <a:rPr lang="de-DE" sz="675" dirty="0" err="1"/>
              <a:t>Enforcement</a:t>
            </a:r>
            <a:endParaRPr sz="675" dirty="0"/>
          </a:p>
        </p:txBody>
      </p:sp>
      <p:grpSp>
        <p:nvGrpSpPr>
          <p:cNvPr id="5" name="Gruppieren 4">
            <a:extLst>
              <a:ext uri="{FF2B5EF4-FFF2-40B4-BE49-F238E27FC236}">
                <a16:creationId xmlns:a16="http://schemas.microsoft.com/office/drawing/2014/main" id="{223E4C13-DABA-7C46-B7F4-66BD4C6C6628}"/>
              </a:ext>
            </a:extLst>
          </p:cNvPr>
          <p:cNvGrpSpPr/>
          <p:nvPr/>
        </p:nvGrpSpPr>
        <p:grpSpPr>
          <a:xfrm>
            <a:off x="834208" y="1638782"/>
            <a:ext cx="2072484" cy="700799"/>
            <a:chOff x="841541" y="2391059"/>
            <a:chExt cx="2763312" cy="934399"/>
          </a:xfrm>
        </p:grpSpPr>
        <p:grpSp>
          <p:nvGrpSpPr>
            <p:cNvPr id="76" name="Composition Analyzer (Build)"/>
            <p:cNvGrpSpPr/>
            <p:nvPr/>
          </p:nvGrpSpPr>
          <p:grpSpPr>
            <a:xfrm>
              <a:off x="841541" y="2391059"/>
              <a:ext cx="2763312" cy="934399"/>
              <a:chOff x="33721" y="-3434"/>
              <a:chExt cx="1301027" cy="895868"/>
            </a:xfrm>
          </p:grpSpPr>
          <p:sp>
            <p:nvSpPr>
              <p:cNvPr id="74" name="Rechteck"/>
              <p:cNvSpPr/>
              <p:nvPr/>
            </p:nvSpPr>
            <p:spPr>
              <a:xfrm>
                <a:off x="33721" y="-1"/>
                <a:ext cx="1287359" cy="892435"/>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defRPr sz="1300"/>
                </a:pPr>
                <a:endParaRPr sz="675"/>
              </a:p>
            </p:txBody>
          </p:sp>
          <p:sp>
            <p:nvSpPr>
              <p:cNvPr id="75" name="Dependency Analyzer (Build)"/>
              <p:cNvSpPr txBox="1"/>
              <p:nvPr/>
            </p:nvSpPr>
            <p:spPr>
              <a:xfrm>
                <a:off x="47389" y="-3434"/>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tIns="34289" rIns="34289" bIns="34289" numCol="1" anchor="t">
                <a:noAutofit/>
              </a:bodyPr>
              <a:lstStyle/>
              <a:p>
                <a:pPr algn="ctr">
                  <a:defRPr sz="1100"/>
                </a:pPr>
                <a:r>
                  <a:rPr sz="675" dirty="0"/>
                  <a:t>Dependency</a:t>
                </a:r>
                <a:r>
                  <a:rPr lang="de-DE" sz="675" dirty="0"/>
                  <a:t> </a:t>
                </a:r>
                <a:r>
                  <a:rPr sz="675" dirty="0"/>
                  <a:t>Analyzer </a:t>
                </a:r>
                <a:endParaRPr lang="de-DE" sz="675" dirty="0"/>
              </a:p>
            </p:txBody>
          </p:sp>
        </p:grpSp>
        <p:sp>
          <p:nvSpPr>
            <p:cNvPr id="4" name="Rechteck 3">
              <a:extLst>
                <a:ext uri="{FF2B5EF4-FFF2-40B4-BE49-F238E27FC236}">
                  <a16:creationId xmlns:a16="http://schemas.microsoft.com/office/drawing/2014/main" id="{6770E95A-C1A5-F342-8980-CB6504EC75A4}"/>
                </a:ext>
              </a:extLst>
            </p:cNvPr>
            <p:cNvSpPr/>
            <p:nvPr/>
          </p:nvSpPr>
          <p:spPr>
            <a:xfrm>
              <a:off x="986828" y="2759590"/>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ctr">
              <a:noAutofit/>
            </a:bodyPr>
            <a:lstStyle/>
            <a:p>
              <a:pPr algn="ctr" defTabSz="685800" hangingPunct="0">
                <a:buClrTx/>
              </a:pPr>
              <a:r>
                <a:rPr lang="en-GB" sz="675" dirty="0">
                  <a:solidFill>
                    <a:schemeClr val="accent1"/>
                  </a:solidFill>
                  <a:latin typeface="+mn-lt"/>
                  <a:ea typeface="+mn-ea"/>
                  <a:cs typeface="+mn-cs"/>
                  <a:sym typeface="Avenir Book"/>
                </a:rPr>
                <a:t>Source</a:t>
              </a:r>
            </a:p>
          </p:txBody>
        </p:sp>
        <p:sp>
          <p:nvSpPr>
            <p:cNvPr id="168" name="Rechteck 167">
              <a:extLst>
                <a:ext uri="{FF2B5EF4-FFF2-40B4-BE49-F238E27FC236}">
                  <a16:creationId xmlns:a16="http://schemas.microsoft.com/office/drawing/2014/main" id="{75C2DD4D-A8BF-1C4E-96AF-8FACB44766EA}"/>
                </a:ext>
              </a:extLst>
            </p:cNvPr>
            <p:cNvSpPr/>
            <p:nvPr/>
          </p:nvSpPr>
          <p:spPr>
            <a:xfrm>
              <a:off x="1867393" y="2764301"/>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ctr">
              <a:noAutofit/>
            </a:bodyPr>
            <a:lstStyle/>
            <a:p>
              <a:pPr algn="ctr" defTabSz="685800" hangingPunct="0">
                <a:buClrTx/>
              </a:pPr>
              <a:r>
                <a:rPr lang="en-GB" sz="675" dirty="0">
                  <a:solidFill>
                    <a:schemeClr val="accent1"/>
                  </a:solidFill>
                  <a:latin typeface="+mn-lt"/>
                  <a:ea typeface="+mn-ea"/>
                  <a:cs typeface="+mn-cs"/>
                  <a:sym typeface="Avenir Book"/>
                </a:rPr>
                <a:t>Container</a:t>
              </a:r>
            </a:p>
          </p:txBody>
        </p:sp>
        <p:sp>
          <p:nvSpPr>
            <p:cNvPr id="169" name="Rechteck 168">
              <a:extLst>
                <a:ext uri="{FF2B5EF4-FFF2-40B4-BE49-F238E27FC236}">
                  <a16:creationId xmlns:a16="http://schemas.microsoft.com/office/drawing/2014/main" id="{ACCE9802-B899-9B40-9A0C-C3E73A0C23B5}"/>
                </a:ext>
              </a:extLst>
            </p:cNvPr>
            <p:cNvSpPr/>
            <p:nvPr/>
          </p:nvSpPr>
          <p:spPr>
            <a:xfrm>
              <a:off x="2747958" y="2774061"/>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ctr">
              <a:noAutofit/>
            </a:bodyPr>
            <a:lstStyle/>
            <a:p>
              <a:pPr algn="ctr" defTabSz="685800" hangingPunct="0">
                <a:buClrTx/>
              </a:pPr>
              <a:r>
                <a:rPr lang="en-GB" sz="675" dirty="0">
                  <a:solidFill>
                    <a:schemeClr val="accent1"/>
                  </a:solidFill>
                  <a:latin typeface="+mn-lt"/>
                  <a:ea typeface="+mn-ea"/>
                  <a:cs typeface="+mn-cs"/>
                  <a:sym typeface="Avenir Book"/>
                </a:rPr>
                <a:t>Binary</a:t>
              </a:r>
            </a:p>
          </p:txBody>
        </p:sp>
      </p:grpSp>
      <p:sp>
        <p:nvSpPr>
          <p:cNvPr id="170" name="Rechteck">
            <a:extLst>
              <a:ext uri="{FF2B5EF4-FFF2-40B4-BE49-F238E27FC236}">
                <a16:creationId xmlns:a16="http://schemas.microsoft.com/office/drawing/2014/main" id="{D1A16C47-55D7-7C45-A188-ADC505A424E7}"/>
              </a:ext>
            </a:extLst>
          </p:cNvPr>
          <p:cNvSpPr/>
          <p:nvPr/>
        </p:nvSpPr>
        <p:spPr>
          <a:xfrm>
            <a:off x="2062523" y="2440491"/>
            <a:ext cx="822397" cy="546407"/>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lgn="ctr">
              <a:defRPr sz="1300"/>
            </a:pPr>
            <a:r>
              <a:rPr lang="de-DE" sz="675" dirty="0"/>
              <a:t>Input </a:t>
            </a:r>
            <a:r>
              <a:rPr lang="de-DE" sz="675" dirty="0" err="1"/>
              <a:t>Condition</a:t>
            </a:r>
            <a:r>
              <a:rPr lang="de-DE" sz="675" dirty="0"/>
              <a:t> Management</a:t>
            </a:r>
            <a:endParaRPr sz="675" dirty="0"/>
          </a:p>
        </p:txBody>
      </p:sp>
      <p:sp>
        <p:nvSpPr>
          <p:cNvPr id="172" name="Rechteck">
            <a:extLst>
              <a:ext uri="{FF2B5EF4-FFF2-40B4-BE49-F238E27FC236}">
                <a16:creationId xmlns:a16="http://schemas.microsoft.com/office/drawing/2014/main" id="{49174AD7-B7A6-49BE-E2B1-CBD0FBB6B8B4}"/>
              </a:ext>
            </a:extLst>
          </p:cNvPr>
          <p:cNvSpPr/>
          <p:nvPr/>
        </p:nvSpPr>
        <p:spPr>
          <a:xfrm>
            <a:off x="3410497" y="2846666"/>
            <a:ext cx="2214865" cy="216444"/>
          </a:xfrm>
          <a:prstGeom prst="rect">
            <a:avLst/>
          </a:prstGeom>
          <a:solidFill>
            <a:srgbClr val="FFFFFF"/>
          </a:solidFill>
          <a:ln w="12700" cap="flat">
            <a:solidFill>
              <a:schemeClr val="accent1"/>
            </a:solidFill>
            <a:prstDash val="solid"/>
            <a:miter lim="800000"/>
          </a:ln>
          <a:effectLst/>
        </p:spPr>
        <p:txBody>
          <a:bodyPr wrap="square" lIns="34289" tIns="34289" rIns="34289" bIns="34289" numCol="1" anchor="ctr">
            <a:noAutofit/>
          </a:bodyPr>
          <a:lstStyle/>
          <a:p>
            <a:pPr algn="ctr">
              <a:defRPr sz="1300"/>
            </a:pPr>
            <a:r>
              <a:rPr lang="de-DE" sz="675" dirty="0"/>
              <a:t>Case Data Analysis</a:t>
            </a:r>
            <a:endParaRPr sz="675" dirty="0"/>
          </a:p>
        </p:txBody>
      </p:sp>
      <p:sp>
        <p:nvSpPr>
          <p:cNvPr id="69" name="Linie"/>
          <p:cNvSpPr/>
          <p:nvPr/>
        </p:nvSpPr>
        <p:spPr>
          <a:xfrm>
            <a:off x="5641296" y="2614926"/>
            <a:ext cx="295274" cy="13993"/>
          </a:xfrm>
          <a:prstGeom prst="line">
            <a:avLst/>
          </a:prstGeom>
          <a:ln w="12700">
            <a:solidFill>
              <a:schemeClr val="accent1"/>
            </a:solidFill>
            <a:miter/>
            <a:headEnd type="triangle"/>
            <a:tailEnd type="triangle"/>
          </a:ln>
        </p:spPr>
        <p:txBody>
          <a:bodyPr lIns="34289" rIns="34289"/>
          <a:lstStyle/>
          <a:p>
            <a:endParaRPr sz="675"/>
          </a:p>
        </p:txBody>
      </p:sp>
      <p:sp>
        <p:nvSpPr>
          <p:cNvPr id="175" name="Linie">
            <a:extLst>
              <a:ext uri="{FF2B5EF4-FFF2-40B4-BE49-F238E27FC236}">
                <a16:creationId xmlns:a16="http://schemas.microsoft.com/office/drawing/2014/main" id="{FF87A3D0-A511-15A7-6F87-73CC62EB0271}"/>
              </a:ext>
            </a:extLst>
          </p:cNvPr>
          <p:cNvSpPr/>
          <p:nvPr/>
        </p:nvSpPr>
        <p:spPr>
          <a:xfrm flipH="1" flipV="1">
            <a:off x="4490522" y="2732254"/>
            <a:ext cx="91325" cy="106115"/>
          </a:xfrm>
          <a:prstGeom prst="line">
            <a:avLst/>
          </a:prstGeom>
          <a:ln w="12700">
            <a:solidFill>
              <a:schemeClr val="accent1"/>
            </a:solidFill>
            <a:miter/>
            <a:headEnd type="triangle"/>
            <a:tailEnd type="triangle"/>
          </a:ln>
        </p:spPr>
        <p:txBody>
          <a:bodyPr lIns="34289" rIns="34289"/>
          <a:lstStyle/>
          <a:p>
            <a:endParaRPr sz="675"/>
          </a:p>
        </p:txBody>
      </p:sp>
      <p:sp>
        <p:nvSpPr>
          <p:cNvPr id="171" name="Linie">
            <a:extLst>
              <a:ext uri="{FF2B5EF4-FFF2-40B4-BE49-F238E27FC236}">
                <a16:creationId xmlns:a16="http://schemas.microsoft.com/office/drawing/2014/main" id="{452C33FE-A75E-BE8C-0C4E-BD05E17B94C9}"/>
              </a:ext>
            </a:extLst>
          </p:cNvPr>
          <p:cNvSpPr/>
          <p:nvPr/>
        </p:nvSpPr>
        <p:spPr>
          <a:xfrm flipV="1">
            <a:off x="5681869" y="2838370"/>
            <a:ext cx="233484" cy="130598"/>
          </a:xfrm>
          <a:prstGeom prst="line">
            <a:avLst/>
          </a:prstGeom>
          <a:ln w="12700">
            <a:solidFill>
              <a:schemeClr val="accent1"/>
            </a:solidFill>
            <a:miter/>
            <a:tailEnd type="triangle"/>
          </a:ln>
        </p:spPr>
        <p:txBody>
          <a:bodyPr lIns="34289" rIns="34289"/>
          <a:lstStyle/>
          <a:p>
            <a:endParaRPr sz="675"/>
          </a:p>
        </p:txBody>
      </p:sp>
      <p:grpSp>
        <p:nvGrpSpPr>
          <p:cNvPr id="27" name="Gruppieren 26">
            <a:extLst>
              <a:ext uri="{FF2B5EF4-FFF2-40B4-BE49-F238E27FC236}">
                <a16:creationId xmlns:a16="http://schemas.microsoft.com/office/drawing/2014/main" id="{B19A80EE-18BB-980D-E7BB-228EFFEBD6D2}"/>
              </a:ext>
            </a:extLst>
          </p:cNvPr>
          <p:cNvGrpSpPr/>
          <p:nvPr/>
        </p:nvGrpSpPr>
        <p:grpSpPr>
          <a:xfrm>
            <a:off x="3043377" y="1367812"/>
            <a:ext cx="3378818" cy="2106296"/>
            <a:chOff x="4057835" y="1823749"/>
            <a:chExt cx="4505090" cy="2808395"/>
          </a:xfrm>
        </p:grpSpPr>
        <p:sp>
          <p:nvSpPr>
            <p:cNvPr id="2" name="Textfeld 1">
              <a:extLst>
                <a:ext uri="{FF2B5EF4-FFF2-40B4-BE49-F238E27FC236}">
                  <a16:creationId xmlns:a16="http://schemas.microsoft.com/office/drawing/2014/main" id="{63D27DEE-5B2D-F60C-1BF4-6BD3E2DCB552}"/>
                </a:ext>
              </a:extLst>
            </p:cNvPr>
            <p:cNvSpPr txBox="1"/>
            <p:nvPr/>
          </p:nvSpPr>
          <p:spPr>
            <a:xfrm>
              <a:off x="4125218" y="1847448"/>
              <a:ext cx="173549"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1</a:t>
              </a:r>
            </a:p>
          </p:txBody>
        </p:sp>
        <p:sp>
          <p:nvSpPr>
            <p:cNvPr id="6" name="Textfeld 5">
              <a:extLst>
                <a:ext uri="{FF2B5EF4-FFF2-40B4-BE49-F238E27FC236}">
                  <a16:creationId xmlns:a16="http://schemas.microsoft.com/office/drawing/2014/main" id="{11C9C04D-248B-211C-F6EB-98D4338765EE}"/>
                </a:ext>
              </a:extLst>
            </p:cNvPr>
            <p:cNvSpPr txBox="1"/>
            <p:nvPr/>
          </p:nvSpPr>
          <p:spPr>
            <a:xfrm>
              <a:off x="5155166" y="1973997"/>
              <a:ext cx="188511"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2</a:t>
              </a:r>
            </a:p>
          </p:txBody>
        </p:sp>
        <p:sp>
          <p:nvSpPr>
            <p:cNvPr id="7" name="Textfeld 6">
              <a:extLst>
                <a:ext uri="{FF2B5EF4-FFF2-40B4-BE49-F238E27FC236}">
                  <a16:creationId xmlns:a16="http://schemas.microsoft.com/office/drawing/2014/main" id="{D75E12F6-CD40-40BC-64A1-AFA68EB14D63}"/>
                </a:ext>
              </a:extLst>
            </p:cNvPr>
            <p:cNvSpPr txBox="1"/>
            <p:nvPr/>
          </p:nvSpPr>
          <p:spPr>
            <a:xfrm>
              <a:off x="6841071" y="1968856"/>
              <a:ext cx="184236"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3</a:t>
              </a:r>
            </a:p>
          </p:txBody>
        </p:sp>
        <p:sp>
          <p:nvSpPr>
            <p:cNvPr id="8" name="Textfeld 7">
              <a:extLst>
                <a:ext uri="{FF2B5EF4-FFF2-40B4-BE49-F238E27FC236}">
                  <a16:creationId xmlns:a16="http://schemas.microsoft.com/office/drawing/2014/main" id="{9505984D-0FA4-473F-5FF9-EA955B71966A}"/>
                </a:ext>
              </a:extLst>
            </p:cNvPr>
            <p:cNvSpPr txBox="1"/>
            <p:nvPr/>
          </p:nvSpPr>
          <p:spPr>
            <a:xfrm>
              <a:off x="4173259" y="2853304"/>
              <a:ext cx="278279"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17</a:t>
              </a:r>
            </a:p>
          </p:txBody>
        </p:sp>
        <p:sp>
          <p:nvSpPr>
            <p:cNvPr id="9" name="Textfeld 8">
              <a:extLst>
                <a:ext uri="{FF2B5EF4-FFF2-40B4-BE49-F238E27FC236}">
                  <a16:creationId xmlns:a16="http://schemas.microsoft.com/office/drawing/2014/main" id="{3B5B35C0-121C-E949-A52F-72EC6E463BFA}"/>
                </a:ext>
              </a:extLst>
            </p:cNvPr>
            <p:cNvSpPr txBox="1"/>
            <p:nvPr/>
          </p:nvSpPr>
          <p:spPr>
            <a:xfrm>
              <a:off x="4057835" y="3326476"/>
              <a:ext cx="261180"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18</a:t>
              </a:r>
            </a:p>
          </p:txBody>
        </p:sp>
        <p:sp>
          <p:nvSpPr>
            <p:cNvPr id="10" name="Textfeld 9">
              <a:extLst>
                <a:ext uri="{FF2B5EF4-FFF2-40B4-BE49-F238E27FC236}">
                  <a16:creationId xmlns:a16="http://schemas.microsoft.com/office/drawing/2014/main" id="{BAF5B5BA-BB40-F988-D06B-8A38C1E14F3B}"/>
                </a:ext>
              </a:extLst>
            </p:cNvPr>
            <p:cNvSpPr txBox="1"/>
            <p:nvPr/>
          </p:nvSpPr>
          <p:spPr>
            <a:xfrm>
              <a:off x="4078998" y="3983988"/>
              <a:ext cx="256905"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19</a:t>
              </a:r>
            </a:p>
          </p:txBody>
        </p:sp>
        <p:sp>
          <p:nvSpPr>
            <p:cNvPr id="11" name="Textfeld 10">
              <a:extLst>
                <a:ext uri="{FF2B5EF4-FFF2-40B4-BE49-F238E27FC236}">
                  <a16:creationId xmlns:a16="http://schemas.microsoft.com/office/drawing/2014/main" id="{96993F53-453D-F723-8257-F2A0C50AFD0B}"/>
                </a:ext>
              </a:extLst>
            </p:cNvPr>
            <p:cNvSpPr txBox="1"/>
            <p:nvPr/>
          </p:nvSpPr>
          <p:spPr>
            <a:xfrm>
              <a:off x="7625465" y="1823749"/>
              <a:ext cx="188511"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4</a:t>
              </a:r>
            </a:p>
          </p:txBody>
        </p:sp>
        <p:sp>
          <p:nvSpPr>
            <p:cNvPr id="12" name="Textfeld 11">
              <a:extLst>
                <a:ext uri="{FF2B5EF4-FFF2-40B4-BE49-F238E27FC236}">
                  <a16:creationId xmlns:a16="http://schemas.microsoft.com/office/drawing/2014/main" id="{5DA1B93B-BF21-5EB5-C8E8-F40F4B4E93E8}"/>
                </a:ext>
              </a:extLst>
            </p:cNvPr>
            <p:cNvSpPr txBox="1"/>
            <p:nvPr/>
          </p:nvSpPr>
          <p:spPr>
            <a:xfrm>
              <a:off x="7708369" y="2165476"/>
              <a:ext cx="186373"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5</a:t>
              </a:r>
            </a:p>
          </p:txBody>
        </p:sp>
        <p:sp>
          <p:nvSpPr>
            <p:cNvPr id="13" name="Textfeld 12">
              <a:extLst>
                <a:ext uri="{FF2B5EF4-FFF2-40B4-BE49-F238E27FC236}">
                  <a16:creationId xmlns:a16="http://schemas.microsoft.com/office/drawing/2014/main" id="{F41A3B76-5818-19CC-76A6-856E9AA432E1}"/>
                </a:ext>
              </a:extLst>
            </p:cNvPr>
            <p:cNvSpPr txBox="1"/>
            <p:nvPr/>
          </p:nvSpPr>
          <p:spPr>
            <a:xfrm>
              <a:off x="5144967" y="2926828"/>
              <a:ext cx="271867"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16</a:t>
              </a:r>
            </a:p>
          </p:txBody>
        </p:sp>
        <p:sp>
          <p:nvSpPr>
            <p:cNvPr id="14" name="Textfeld 13">
              <a:extLst>
                <a:ext uri="{FF2B5EF4-FFF2-40B4-BE49-F238E27FC236}">
                  <a16:creationId xmlns:a16="http://schemas.microsoft.com/office/drawing/2014/main" id="{1583C99F-931C-BC43-8C12-5B42FD17EBF9}"/>
                </a:ext>
              </a:extLst>
            </p:cNvPr>
            <p:cNvSpPr txBox="1"/>
            <p:nvPr/>
          </p:nvSpPr>
          <p:spPr>
            <a:xfrm>
              <a:off x="6016692" y="2748352"/>
              <a:ext cx="267592"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15</a:t>
              </a:r>
            </a:p>
          </p:txBody>
        </p:sp>
        <p:sp>
          <p:nvSpPr>
            <p:cNvPr id="15" name="Textfeld 14">
              <a:extLst>
                <a:ext uri="{FF2B5EF4-FFF2-40B4-BE49-F238E27FC236}">
                  <a16:creationId xmlns:a16="http://schemas.microsoft.com/office/drawing/2014/main" id="{2170D5A8-13F7-F3C6-AFA3-FA2DE5810BCC}"/>
                </a:ext>
              </a:extLst>
            </p:cNvPr>
            <p:cNvSpPr txBox="1"/>
            <p:nvPr/>
          </p:nvSpPr>
          <p:spPr>
            <a:xfrm flipH="1">
              <a:off x="6821688" y="2944910"/>
              <a:ext cx="410488"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14</a:t>
              </a:r>
            </a:p>
          </p:txBody>
        </p:sp>
        <p:sp>
          <p:nvSpPr>
            <p:cNvPr id="16" name="Textfeld 15">
              <a:extLst>
                <a:ext uri="{FF2B5EF4-FFF2-40B4-BE49-F238E27FC236}">
                  <a16:creationId xmlns:a16="http://schemas.microsoft.com/office/drawing/2014/main" id="{F73DC0DA-4244-A766-E535-A078E30F799E}"/>
                </a:ext>
              </a:extLst>
            </p:cNvPr>
            <p:cNvSpPr txBox="1"/>
            <p:nvPr/>
          </p:nvSpPr>
          <p:spPr>
            <a:xfrm>
              <a:off x="7704119" y="2521576"/>
              <a:ext cx="190648"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6</a:t>
              </a:r>
            </a:p>
          </p:txBody>
        </p:sp>
        <p:sp>
          <p:nvSpPr>
            <p:cNvPr id="17" name="Textfeld 16">
              <a:extLst>
                <a:ext uri="{FF2B5EF4-FFF2-40B4-BE49-F238E27FC236}">
                  <a16:creationId xmlns:a16="http://schemas.microsoft.com/office/drawing/2014/main" id="{28C1AA9A-1462-EEAE-9309-555D15AE76EF}"/>
                </a:ext>
              </a:extLst>
            </p:cNvPr>
            <p:cNvSpPr txBox="1"/>
            <p:nvPr/>
          </p:nvSpPr>
          <p:spPr>
            <a:xfrm>
              <a:off x="7725513" y="3075841"/>
              <a:ext cx="179961"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latin typeface="Bradley Hand" pitchFamily="2" charset="77"/>
                </a:rPr>
                <a:t>8</a:t>
              </a:r>
              <a:endParaRPr lang="en-GB" sz="900" dirty="0">
                <a:solidFill>
                  <a:schemeClr val="accent1"/>
                </a:solidFill>
                <a:latin typeface="Bradley Hand" pitchFamily="2" charset="77"/>
                <a:sym typeface="Avenir Book"/>
              </a:endParaRPr>
            </a:p>
          </p:txBody>
        </p:sp>
        <p:sp>
          <p:nvSpPr>
            <p:cNvPr id="18" name="Textfeld 17">
              <a:extLst>
                <a:ext uri="{FF2B5EF4-FFF2-40B4-BE49-F238E27FC236}">
                  <a16:creationId xmlns:a16="http://schemas.microsoft.com/office/drawing/2014/main" id="{BF21AD5C-8C90-C0FD-9817-F0364F38F923}"/>
                </a:ext>
              </a:extLst>
            </p:cNvPr>
            <p:cNvSpPr txBox="1"/>
            <p:nvPr/>
          </p:nvSpPr>
          <p:spPr>
            <a:xfrm>
              <a:off x="7643187" y="3261912"/>
              <a:ext cx="175687"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9</a:t>
              </a:r>
            </a:p>
          </p:txBody>
        </p:sp>
        <p:sp>
          <p:nvSpPr>
            <p:cNvPr id="19" name="Textfeld 18">
              <a:extLst>
                <a:ext uri="{FF2B5EF4-FFF2-40B4-BE49-F238E27FC236}">
                  <a16:creationId xmlns:a16="http://schemas.microsoft.com/office/drawing/2014/main" id="{DABF76EA-8FC5-7C1F-3F74-B9A835E15244}"/>
                </a:ext>
              </a:extLst>
            </p:cNvPr>
            <p:cNvSpPr txBox="1"/>
            <p:nvPr/>
          </p:nvSpPr>
          <p:spPr>
            <a:xfrm>
              <a:off x="7613384" y="3632105"/>
              <a:ext cx="256905"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10</a:t>
              </a:r>
            </a:p>
          </p:txBody>
        </p:sp>
        <p:sp>
          <p:nvSpPr>
            <p:cNvPr id="20" name="Textfeld 19">
              <a:extLst>
                <a:ext uri="{FF2B5EF4-FFF2-40B4-BE49-F238E27FC236}">
                  <a16:creationId xmlns:a16="http://schemas.microsoft.com/office/drawing/2014/main" id="{4CECEDF7-0916-1618-83CA-7F21615527AF}"/>
                </a:ext>
              </a:extLst>
            </p:cNvPr>
            <p:cNvSpPr txBox="1"/>
            <p:nvPr/>
          </p:nvSpPr>
          <p:spPr>
            <a:xfrm>
              <a:off x="8365865" y="2974508"/>
              <a:ext cx="197060"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7</a:t>
              </a:r>
            </a:p>
          </p:txBody>
        </p:sp>
        <p:sp>
          <p:nvSpPr>
            <p:cNvPr id="23" name="Textfeld 22">
              <a:extLst>
                <a:ext uri="{FF2B5EF4-FFF2-40B4-BE49-F238E27FC236}">
                  <a16:creationId xmlns:a16="http://schemas.microsoft.com/office/drawing/2014/main" id="{9A4E9D83-5B9B-9130-902A-C549F2568314}"/>
                </a:ext>
              </a:extLst>
            </p:cNvPr>
            <p:cNvSpPr txBox="1"/>
            <p:nvPr/>
          </p:nvSpPr>
          <p:spPr>
            <a:xfrm>
              <a:off x="7734434" y="4355148"/>
              <a:ext cx="254768"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11</a:t>
              </a:r>
            </a:p>
          </p:txBody>
        </p:sp>
        <p:sp>
          <p:nvSpPr>
            <p:cNvPr id="24" name="Textfeld 23">
              <a:extLst>
                <a:ext uri="{FF2B5EF4-FFF2-40B4-BE49-F238E27FC236}">
                  <a16:creationId xmlns:a16="http://schemas.microsoft.com/office/drawing/2014/main" id="{20D19F50-C412-0F57-0F5B-E5C8D722FD9F}"/>
                </a:ext>
              </a:extLst>
            </p:cNvPr>
            <p:cNvSpPr txBox="1"/>
            <p:nvPr/>
          </p:nvSpPr>
          <p:spPr>
            <a:xfrm>
              <a:off x="6833887" y="4063329"/>
              <a:ext cx="269729"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12</a:t>
              </a:r>
            </a:p>
          </p:txBody>
        </p:sp>
        <p:sp>
          <p:nvSpPr>
            <p:cNvPr id="25" name="Textfeld 24">
              <a:extLst>
                <a:ext uri="{FF2B5EF4-FFF2-40B4-BE49-F238E27FC236}">
                  <a16:creationId xmlns:a16="http://schemas.microsoft.com/office/drawing/2014/main" id="{8B85CF9F-29FC-4B56-9644-C331316AE4DD}"/>
                </a:ext>
              </a:extLst>
            </p:cNvPr>
            <p:cNvSpPr txBox="1"/>
            <p:nvPr/>
          </p:nvSpPr>
          <p:spPr>
            <a:xfrm>
              <a:off x="5347400" y="4092639"/>
              <a:ext cx="271867"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20</a:t>
              </a:r>
            </a:p>
          </p:txBody>
        </p:sp>
        <p:sp>
          <p:nvSpPr>
            <p:cNvPr id="26" name="Textfeld 25">
              <a:extLst>
                <a:ext uri="{FF2B5EF4-FFF2-40B4-BE49-F238E27FC236}">
                  <a16:creationId xmlns:a16="http://schemas.microsoft.com/office/drawing/2014/main" id="{DE138D55-7E7B-1096-5C9C-9E70FFE19128}"/>
                </a:ext>
              </a:extLst>
            </p:cNvPr>
            <p:cNvSpPr txBox="1"/>
            <p:nvPr/>
          </p:nvSpPr>
          <p:spPr>
            <a:xfrm>
              <a:off x="6120640" y="3583875"/>
              <a:ext cx="265455" cy="276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hangingPunct="0">
                <a:buClrTx/>
              </a:pPr>
              <a:r>
                <a:rPr lang="en-GB" sz="900" dirty="0">
                  <a:solidFill>
                    <a:schemeClr val="accent1"/>
                  </a:solidFill>
                  <a:latin typeface="Bradley Hand" pitchFamily="2" charset="77"/>
                  <a:sym typeface="Avenir Book"/>
                </a:rPr>
                <a:t>13</a:t>
              </a:r>
            </a:p>
          </p:txBody>
        </p:sp>
      </p:grpSp>
      <p:sp>
        <p:nvSpPr>
          <p:cNvPr id="28" name="Linie">
            <a:extLst>
              <a:ext uri="{FF2B5EF4-FFF2-40B4-BE49-F238E27FC236}">
                <a16:creationId xmlns:a16="http://schemas.microsoft.com/office/drawing/2014/main" id="{E43816E7-A19B-692A-3A69-E3F7B2F2FF03}"/>
              </a:ext>
            </a:extLst>
          </p:cNvPr>
          <p:cNvSpPr/>
          <p:nvPr/>
        </p:nvSpPr>
        <p:spPr>
          <a:xfrm>
            <a:off x="7585678" y="4065071"/>
            <a:ext cx="372644" cy="1"/>
          </a:xfrm>
          <a:prstGeom prst="line">
            <a:avLst/>
          </a:prstGeom>
          <a:ln w="12700">
            <a:solidFill>
              <a:schemeClr val="accent1"/>
            </a:solidFill>
            <a:prstDash val="dash"/>
            <a:miter/>
            <a:tailEnd type="triangle"/>
          </a:ln>
        </p:spPr>
        <p:txBody>
          <a:bodyPr lIns="34289" rIns="34289"/>
          <a:lstStyle/>
          <a:p>
            <a:endParaRPr sz="675"/>
          </a:p>
        </p:txBody>
      </p:sp>
      <p:sp>
        <p:nvSpPr>
          <p:cNvPr id="30" name="Data Flow">
            <a:extLst>
              <a:ext uri="{FF2B5EF4-FFF2-40B4-BE49-F238E27FC236}">
                <a16:creationId xmlns:a16="http://schemas.microsoft.com/office/drawing/2014/main" id="{1DA57CE2-AB2A-1420-F73B-DE1500A7CAEB}"/>
              </a:ext>
            </a:extLst>
          </p:cNvPr>
          <p:cNvSpPr txBox="1"/>
          <p:nvPr/>
        </p:nvSpPr>
        <p:spPr>
          <a:xfrm>
            <a:off x="7561067" y="4117159"/>
            <a:ext cx="554958" cy="1962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defRPr sz="1000"/>
            </a:lvl1pPr>
          </a:lstStyle>
          <a:p>
            <a:r>
              <a:rPr lang="de-DE" sz="675" dirty="0"/>
              <a:t>Control</a:t>
            </a:r>
            <a:r>
              <a:rPr sz="675" dirty="0"/>
              <a:t> Flow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7569</TotalTime>
  <Words>762</Words>
  <Application>Microsoft Macintosh PowerPoint</Application>
  <PresentationFormat>On-screen Show (16:9)</PresentationFormat>
  <Paragraphs>86</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Roboto Slab Light</vt:lpstr>
      <vt:lpstr>Arial</vt:lpstr>
      <vt:lpstr>Open Sans Medium</vt:lpstr>
      <vt:lpstr>Bradley Hand</vt:lpstr>
      <vt:lpstr>Calibri</vt:lpstr>
      <vt:lpstr>Roboto</vt:lpstr>
      <vt:lpstr>Linux Foundation EU Theme 2023</vt:lpstr>
      <vt:lpstr>OpenChain Mini-Summit</vt:lpstr>
      <vt:lpstr>Anti-Trust Policy Notice</vt:lpstr>
      <vt:lpstr>Agenda</vt:lpstr>
      <vt:lpstr>PowerPoint Presentation</vt:lpstr>
      <vt:lpstr>Next Gen Licensing + Security Standards ETA Q4</vt:lpstr>
      <vt:lpstr>Potential Standards Under Discussion / Proposal</vt:lpstr>
      <vt:lpstr>PowerPoint Presentation</vt:lpstr>
      <vt:lpstr>Recap of Work</vt:lpstr>
      <vt:lpstr>ToolChain Capabilities - Overview</vt:lpstr>
      <vt:lpstr>Proposal</vt:lpstr>
      <vt:lpstr>PowerPoint Presentation</vt:lpstr>
      <vt:lpstr>Overview of Two Key Items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4</cp:revision>
  <dcterms:modified xsi:type="dcterms:W3CDTF">2023-09-26T12:36:23Z</dcterms:modified>
</cp:coreProperties>
</file>