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87" r:id="rId2"/>
    <p:sldMasterId id="2147483700" r:id="rId3"/>
  </p:sldMasterIdLst>
  <p:notesMasterIdLst>
    <p:notesMasterId r:id="rId138"/>
  </p:notesMasterIdLst>
  <p:sldIdLst>
    <p:sldId id="471" r:id="rId4"/>
    <p:sldId id="257" r:id="rId5"/>
    <p:sldId id="258" r:id="rId6"/>
    <p:sldId id="339" r:id="rId7"/>
    <p:sldId id="340" r:id="rId8"/>
    <p:sldId id="341" r:id="rId9"/>
    <p:sldId id="342" r:id="rId10"/>
    <p:sldId id="343" r:id="rId11"/>
    <p:sldId id="344" r:id="rId12"/>
    <p:sldId id="345" r:id="rId13"/>
    <p:sldId id="346" r:id="rId14"/>
    <p:sldId id="347" r:id="rId15"/>
    <p:sldId id="348" r:id="rId16"/>
    <p:sldId id="349" r:id="rId17"/>
    <p:sldId id="350" r:id="rId18"/>
    <p:sldId id="351" r:id="rId19"/>
    <p:sldId id="352" r:id="rId20"/>
    <p:sldId id="353" r:id="rId21"/>
    <p:sldId id="354" r:id="rId22"/>
    <p:sldId id="355" r:id="rId23"/>
    <p:sldId id="356" r:id="rId24"/>
    <p:sldId id="357" r:id="rId25"/>
    <p:sldId id="358" r:id="rId26"/>
    <p:sldId id="359" r:id="rId27"/>
    <p:sldId id="360" r:id="rId28"/>
    <p:sldId id="361" r:id="rId29"/>
    <p:sldId id="362" r:id="rId30"/>
    <p:sldId id="363" r:id="rId31"/>
    <p:sldId id="364" r:id="rId32"/>
    <p:sldId id="365" r:id="rId33"/>
    <p:sldId id="366" r:id="rId34"/>
    <p:sldId id="367" r:id="rId35"/>
    <p:sldId id="368" r:id="rId36"/>
    <p:sldId id="369" r:id="rId37"/>
    <p:sldId id="370" r:id="rId38"/>
    <p:sldId id="371" r:id="rId39"/>
    <p:sldId id="372" r:id="rId40"/>
    <p:sldId id="373" r:id="rId41"/>
    <p:sldId id="374" r:id="rId42"/>
    <p:sldId id="375" r:id="rId43"/>
    <p:sldId id="376" r:id="rId44"/>
    <p:sldId id="377" r:id="rId45"/>
    <p:sldId id="378" r:id="rId46"/>
    <p:sldId id="379" r:id="rId47"/>
    <p:sldId id="380" r:id="rId48"/>
    <p:sldId id="381" r:id="rId49"/>
    <p:sldId id="382" r:id="rId50"/>
    <p:sldId id="383" r:id="rId51"/>
    <p:sldId id="384" r:id="rId52"/>
    <p:sldId id="385" r:id="rId53"/>
    <p:sldId id="386" r:id="rId54"/>
    <p:sldId id="387" r:id="rId55"/>
    <p:sldId id="388" r:id="rId56"/>
    <p:sldId id="389" r:id="rId57"/>
    <p:sldId id="390" r:id="rId58"/>
    <p:sldId id="391" r:id="rId59"/>
    <p:sldId id="392" r:id="rId60"/>
    <p:sldId id="393" r:id="rId61"/>
    <p:sldId id="394" r:id="rId62"/>
    <p:sldId id="395" r:id="rId63"/>
    <p:sldId id="396" r:id="rId64"/>
    <p:sldId id="397" r:id="rId65"/>
    <p:sldId id="398" r:id="rId66"/>
    <p:sldId id="399" r:id="rId67"/>
    <p:sldId id="400" r:id="rId68"/>
    <p:sldId id="401" r:id="rId69"/>
    <p:sldId id="402" r:id="rId70"/>
    <p:sldId id="404" r:id="rId71"/>
    <p:sldId id="405" r:id="rId72"/>
    <p:sldId id="406" r:id="rId73"/>
    <p:sldId id="407" r:id="rId74"/>
    <p:sldId id="408" r:id="rId75"/>
    <p:sldId id="409" r:id="rId76"/>
    <p:sldId id="410" r:id="rId77"/>
    <p:sldId id="411" r:id="rId78"/>
    <p:sldId id="412" r:id="rId79"/>
    <p:sldId id="413" r:id="rId80"/>
    <p:sldId id="414" r:id="rId81"/>
    <p:sldId id="415" r:id="rId82"/>
    <p:sldId id="416" r:id="rId83"/>
    <p:sldId id="417" r:id="rId84"/>
    <p:sldId id="418" r:id="rId85"/>
    <p:sldId id="419" r:id="rId86"/>
    <p:sldId id="420" r:id="rId87"/>
    <p:sldId id="421" r:id="rId88"/>
    <p:sldId id="422" r:id="rId89"/>
    <p:sldId id="423" r:id="rId90"/>
    <p:sldId id="424" r:id="rId91"/>
    <p:sldId id="425" r:id="rId92"/>
    <p:sldId id="426" r:id="rId93"/>
    <p:sldId id="427" r:id="rId94"/>
    <p:sldId id="428" r:id="rId95"/>
    <p:sldId id="429" r:id="rId96"/>
    <p:sldId id="430" r:id="rId97"/>
    <p:sldId id="431" r:id="rId98"/>
    <p:sldId id="432" r:id="rId99"/>
    <p:sldId id="433" r:id="rId100"/>
    <p:sldId id="434" r:id="rId101"/>
    <p:sldId id="435" r:id="rId102"/>
    <p:sldId id="436" r:id="rId103"/>
    <p:sldId id="437" r:id="rId104"/>
    <p:sldId id="438" r:id="rId105"/>
    <p:sldId id="439" r:id="rId106"/>
    <p:sldId id="440" r:id="rId107"/>
    <p:sldId id="441" r:id="rId108"/>
    <p:sldId id="442" r:id="rId109"/>
    <p:sldId id="443" r:id="rId110"/>
    <p:sldId id="444" r:id="rId111"/>
    <p:sldId id="445" r:id="rId112"/>
    <p:sldId id="446" r:id="rId113"/>
    <p:sldId id="447" r:id="rId114"/>
    <p:sldId id="448" r:id="rId115"/>
    <p:sldId id="449" r:id="rId116"/>
    <p:sldId id="450" r:id="rId117"/>
    <p:sldId id="451" r:id="rId118"/>
    <p:sldId id="452" r:id="rId119"/>
    <p:sldId id="453" r:id="rId120"/>
    <p:sldId id="454" r:id="rId121"/>
    <p:sldId id="455" r:id="rId122"/>
    <p:sldId id="456" r:id="rId123"/>
    <p:sldId id="457" r:id="rId124"/>
    <p:sldId id="458" r:id="rId125"/>
    <p:sldId id="459" r:id="rId126"/>
    <p:sldId id="460" r:id="rId127"/>
    <p:sldId id="461" r:id="rId128"/>
    <p:sldId id="462" r:id="rId129"/>
    <p:sldId id="463" r:id="rId130"/>
    <p:sldId id="464" r:id="rId131"/>
    <p:sldId id="465" r:id="rId132"/>
    <p:sldId id="466" r:id="rId133"/>
    <p:sldId id="467" r:id="rId134"/>
    <p:sldId id="468" r:id="rId135"/>
    <p:sldId id="469" r:id="rId136"/>
    <p:sldId id="470" r:id="rId13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60"/>
    <p:restoredTop sz="94694"/>
  </p:normalViewPr>
  <p:slideViewPr>
    <p:cSldViewPr snapToGrid="0" snapToObjects="1">
      <p:cViewPr varScale="1">
        <p:scale>
          <a:sx n="107" d="100"/>
          <a:sy n="107" d="100"/>
        </p:scale>
        <p:origin x="192" y="47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4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63" Type="http://schemas.openxmlformats.org/officeDocument/2006/relationships/slide" Target="slides/slide60.xml"/><Relationship Id="rId84" Type="http://schemas.openxmlformats.org/officeDocument/2006/relationships/slide" Target="slides/slide81.xml"/><Relationship Id="rId138" Type="http://schemas.openxmlformats.org/officeDocument/2006/relationships/notesMaster" Target="notesMasters/notesMaster1.xml"/><Relationship Id="rId107" Type="http://schemas.openxmlformats.org/officeDocument/2006/relationships/slide" Target="slides/slide104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102" Type="http://schemas.openxmlformats.org/officeDocument/2006/relationships/slide" Target="slides/slide99.xml"/><Relationship Id="rId123" Type="http://schemas.openxmlformats.org/officeDocument/2006/relationships/slide" Target="slides/slide120.xml"/><Relationship Id="rId128" Type="http://schemas.openxmlformats.org/officeDocument/2006/relationships/slide" Target="slides/slide125.xml"/><Relationship Id="rId5" Type="http://schemas.openxmlformats.org/officeDocument/2006/relationships/slide" Target="slides/slide2.xml"/><Relationship Id="rId90" Type="http://schemas.openxmlformats.org/officeDocument/2006/relationships/slide" Target="slides/slide87.xml"/><Relationship Id="rId95" Type="http://schemas.openxmlformats.org/officeDocument/2006/relationships/slide" Target="slides/slide92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113" Type="http://schemas.openxmlformats.org/officeDocument/2006/relationships/slide" Target="slides/slide110.xml"/><Relationship Id="rId118" Type="http://schemas.openxmlformats.org/officeDocument/2006/relationships/slide" Target="slides/slide115.xml"/><Relationship Id="rId134" Type="http://schemas.openxmlformats.org/officeDocument/2006/relationships/slide" Target="slides/slide131.xml"/><Relationship Id="rId139" Type="http://schemas.openxmlformats.org/officeDocument/2006/relationships/presProps" Target="presProps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59" Type="http://schemas.openxmlformats.org/officeDocument/2006/relationships/slide" Target="slides/slide56.xml"/><Relationship Id="rId103" Type="http://schemas.openxmlformats.org/officeDocument/2006/relationships/slide" Target="slides/slide100.xml"/><Relationship Id="rId108" Type="http://schemas.openxmlformats.org/officeDocument/2006/relationships/slide" Target="slides/slide105.xml"/><Relationship Id="rId124" Type="http://schemas.openxmlformats.org/officeDocument/2006/relationships/slide" Target="slides/slide121.xml"/><Relationship Id="rId129" Type="http://schemas.openxmlformats.org/officeDocument/2006/relationships/slide" Target="slides/slide126.xml"/><Relationship Id="rId54" Type="http://schemas.openxmlformats.org/officeDocument/2006/relationships/slide" Target="slides/slide51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91" Type="http://schemas.openxmlformats.org/officeDocument/2006/relationships/slide" Target="slides/slide88.xml"/><Relationship Id="rId96" Type="http://schemas.openxmlformats.org/officeDocument/2006/relationships/slide" Target="slides/slide93.xml"/><Relationship Id="rId14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49" Type="http://schemas.openxmlformats.org/officeDocument/2006/relationships/slide" Target="slides/slide46.xml"/><Relationship Id="rId114" Type="http://schemas.openxmlformats.org/officeDocument/2006/relationships/slide" Target="slides/slide111.xml"/><Relationship Id="rId119" Type="http://schemas.openxmlformats.org/officeDocument/2006/relationships/slide" Target="slides/slide116.xml"/><Relationship Id="rId44" Type="http://schemas.openxmlformats.org/officeDocument/2006/relationships/slide" Target="slides/slide41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81" Type="http://schemas.openxmlformats.org/officeDocument/2006/relationships/slide" Target="slides/slide78.xml"/><Relationship Id="rId86" Type="http://schemas.openxmlformats.org/officeDocument/2006/relationships/slide" Target="slides/slide83.xml"/><Relationship Id="rId130" Type="http://schemas.openxmlformats.org/officeDocument/2006/relationships/slide" Target="slides/slide127.xml"/><Relationship Id="rId135" Type="http://schemas.openxmlformats.org/officeDocument/2006/relationships/slide" Target="slides/slide132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109" Type="http://schemas.openxmlformats.org/officeDocument/2006/relationships/slide" Target="slides/slide10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97" Type="http://schemas.openxmlformats.org/officeDocument/2006/relationships/slide" Target="slides/slide94.xml"/><Relationship Id="rId104" Type="http://schemas.openxmlformats.org/officeDocument/2006/relationships/slide" Target="slides/slide101.xml"/><Relationship Id="rId120" Type="http://schemas.openxmlformats.org/officeDocument/2006/relationships/slide" Target="slides/slide117.xml"/><Relationship Id="rId125" Type="http://schemas.openxmlformats.org/officeDocument/2006/relationships/slide" Target="slides/slide122.xml"/><Relationship Id="rId141" Type="http://schemas.openxmlformats.org/officeDocument/2006/relationships/theme" Target="theme/theme1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92" Type="http://schemas.openxmlformats.org/officeDocument/2006/relationships/slide" Target="slides/slide8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slide" Target="slides/slide84.xml"/><Relationship Id="rId110" Type="http://schemas.openxmlformats.org/officeDocument/2006/relationships/slide" Target="slides/slide107.xml"/><Relationship Id="rId115" Type="http://schemas.openxmlformats.org/officeDocument/2006/relationships/slide" Target="slides/slide112.xml"/><Relationship Id="rId131" Type="http://schemas.openxmlformats.org/officeDocument/2006/relationships/slide" Target="slides/slide128.xml"/><Relationship Id="rId136" Type="http://schemas.openxmlformats.org/officeDocument/2006/relationships/slide" Target="slides/slide133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Relationship Id="rId14" Type="http://schemas.openxmlformats.org/officeDocument/2006/relationships/slide" Target="slides/slide11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56" Type="http://schemas.openxmlformats.org/officeDocument/2006/relationships/slide" Target="slides/slide53.xml"/><Relationship Id="rId77" Type="http://schemas.openxmlformats.org/officeDocument/2006/relationships/slide" Target="slides/slide74.xml"/><Relationship Id="rId100" Type="http://schemas.openxmlformats.org/officeDocument/2006/relationships/slide" Target="slides/slide97.xml"/><Relationship Id="rId105" Type="http://schemas.openxmlformats.org/officeDocument/2006/relationships/slide" Target="slides/slide102.xml"/><Relationship Id="rId126" Type="http://schemas.openxmlformats.org/officeDocument/2006/relationships/slide" Target="slides/slide123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93" Type="http://schemas.openxmlformats.org/officeDocument/2006/relationships/slide" Target="slides/slide90.xml"/><Relationship Id="rId98" Type="http://schemas.openxmlformats.org/officeDocument/2006/relationships/slide" Target="slides/slide95.xml"/><Relationship Id="rId121" Type="http://schemas.openxmlformats.org/officeDocument/2006/relationships/slide" Target="slides/slide118.xml"/><Relationship Id="rId142" Type="http://schemas.openxmlformats.org/officeDocument/2006/relationships/tableStyles" Target="tableStyles.xml"/><Relationship Id="rId3" Type="http://schemas.openxmlformats.org/officeDocument/2006/relationships/slideMaster" Target="slideMasters/slideMaster3.xml"/><Relationship Id="rId25" Type="http://schemas.openxmlformats.org/officeDocument/2006/relationships/slide" Target="slides/slide22.xml"/><Relationship Id="rId46" Type="http://schemas.openxmlformats.org/officeDocument/2006/relationships/slide" Target="slides/slide43.xml"/><Relationship Id="rId67" Type="http://schemas.openxmlformats.org/officeDocument/2006/relationships/slide" Target="slides/slide64.xml"/><Relationship Id="rId116" Type="http://schemas.openxmlformats.org/officeDocument/2006/relationships/slide" Target="slides/slide113.xml"/><Relationship Id="rId137" Type="http://schemas.openxmlformats.org/officeDocument/2006/relationships/slide" Target="slides/slide13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62" Type="http://schemas.openxmlformats.org/officeDocument/2006/relationships/slide" Target="slides/slide59.xml"/><Relationship Id="rId83" Type="http://schemas.openxmlformats.org/officeDocument/2006/relationships/slide" Target="slides/slide80.xml"/><Relationship Id="rId88" Type="http://schemas.openxmlformats.org/officeDocument/2006/relationships/slide" Target="slides/slide85.xml"/><Relationship Id="rId111" Type="http://schemas.openxmlformats.org/officeDocument/2006/relationships/slide" Target="slides/slide108.xml"/><Relationship Id="rId132" Type="http://schemas.openxmlformats.org/officeDocument/2006/relationships/slide" Target="slides/slide129.xml"/><Relationship Id="rId15" Type="http://schemas.openxmlformats.org/officeDocument/2006/relationships/slide" Target="slides/slide12.xml"/><Relationship Id="rId36" Type="http://schemas.openxmlformats.org/officeDocument/2006/relationships/slide" Target="slides/slide33.xml"/><Relationship Id="rId57" Type="http://schemas.openxmlformats.org/officeDocument/2006/relationships/slide" Target="slides/slide54.xml"/><Relationship Id="rId106" Type="http://schemas.openxmlformats.org/officeDocument/2006/relationships/slide" Target="slides/slide103.xml"/><Relationship Id="rId127" Type="http://schemas.openxmlformats.org/officeDocument/2006/relationships/slide" Target="slides/slide12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52" Type="http://schemas.openxmlformats.org/officeDocument/2006/relationships/slide" Target="slides/slide49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94" Type="http://schemas.openxmlformats.org/officeDocument/2006/relationships/slide" Target="slides/slide91.xml"/><Relationship Id="rId99" Type="http://schemas.openxmlformats.org/officeDocument/2006/relationships/slide" Target="slides/slide96.xml"/><Relationship Id="rId101" Type="http://schemas.openxmlformats.org/officeDocument/2006/relationships/slide" Target="slides/slide98.xml"/><Relationship Id="rId122" Type="http://schemas.openxmlformats.org/officeDocument/2006/relationships/slide" Target="slides/slide119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47" Type="http://schemas.openxmlformats.org/officeDocument/2006/relationships/slide" Target="slides/slide44.xml"/><Relationship Id="rId68" Type="http://schemas.openxmlformats.org/officeDocument/2006/relationships/slide" Target="slides/slide65.xml"/><Relationship Id="rId89" Type="http://schemas.openxmlformats.org/officeDocument/2006/relationships/slide" Target="slides/slide86.xml"/><Relationship Id="rId112" Type="http://schemas.openxmlformats.org/officeDocument/2006/relationships/slide" Target="slides/slide109.xml"/><Relationship Id="rId133" Type="http://schemas.openxmlformats.org/officeDocument/2006/relationships/slide" Target="slides/slide130.xml"/><Relationship Id="rId16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move the slide</a:t>
            </a:r>
          </a:p>
        </p:txBody>
      </p:sp>
      <p:sp>
        <p:nvSpPr>
          <p:cNvPr id="211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212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r>
              <a:rPr lang="en-US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213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tIns="0" rIns="0" bIns="0"/>
          <a:lstStyle/>
          <a:p>
            <a:pPr algn="r"/>
            <a:r>
              <a:rPr lang="en-US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214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r>
              <a:rPr lang="en-US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215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tIns="0" rIns="0" bIns="0" anchor="b"/>
          <a:lstStyle/>
          <a:p>
            <a:pPr algn="r"/>
            <a:fld id="{35FE8F02-00A8-4932-A96B-0D2FE04DEDC9}" type="slidenum">
              <a:rPr lang="en-US" sz="1400" b="0" strike="noStrike" spc="-1">
                <a:latin typeface="Times New Roman"/>
              </a:rPr>
              <a:t>‹#›</a:t>
            </a:fld>
            <a:endParaRPr lang="en-US" sz="1400" b="0" strike="noStrike" spc="-1"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084118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Welcome to the OpenChain Curriculum Slides. These slides can be used to help train internal teams about Open Source compliance issues and to conform with the OpenChain Specification.</a:t>
            </a:r>
            <a:endParaRPr lang="en-US" sz="1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You can deliver these slides as one half-day training session or you can deliver each chapter as a separate module. Please note that each chapter has “Check Your Understanding” slides with questions and answers in the slide notes. These can be used as the basis for in-house tests for Open Source compliance.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43BFB6B-8A66-4985-8BD9-AB335723D605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0501075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4513"/>
          </a:xfrm>
          <a:prstGeom prst="rect">
            <a:avLst/>
          </a:prstGeom>
        </p:spPr>
      </p:sp>
      <p:sp>
        <p:nvSpPr>
          <p:cNvPr id="1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(Nathan) I think this chapter could be useful if we can work out a "developer cheat sheet" or something similar. As it is now,this content seems to be more fully reproduced in other chapters and we are not adding much.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(shane) this chapter needs expansion, so this will be one of our key focuses in 2017</a:t>
            </a:r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122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AF2E3B-F4AE-4D66-95D3-3367457A604B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103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94935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94413" cy="3427413"/>
          </a:xfrm>
          <a:prstGeom prst="rect">
            <a:avLst/>
          </a:prstGeom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This slide helps explain what the OpenChain Curriculum and these slides are for.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46835AC-A8CA-43DB-9701-5A56C4A08A80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2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5701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This slide is relevant to providing either a single three hour training session or explaining how a series of shorter sessions focused on “per chapter” training will work. </a:t>
            </a:r>
            <a:br/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9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5F4B86C-D0E5-467D-837B-255C8AC805CE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3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825973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4513"/>
          </a:xfrm>
          <a:prstGeom prst="rect">
            <a:avLst/>
          </a:prstGeom>
        </p:spPr>
      </p:sp>
      <p:sp>
        <p:nvSpPr>
          <p:cNvPr id="1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(Nathan) I think this chapter could be useful if we can work out a "developer cheat sheet" or something similar. As it is now,this content seems to be more fully reproduced in other chapters and we are not adding much.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(shane) this chapter needs expansion, so this will be one of our key focuses in 2017</a:t>
            </a:r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12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505E4FA-40E9-40A7-AFBC-5159019AFE0A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4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4513"/>
          </a:xfrm>
          <a:prstGeom prst="rect">
            <a:avLst/>
          </a:prstGeom>
        </p:spPr>
      </p:sp>
      <p:sp>
        <p:nvSpPr>
          <p:cNvPr id="122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(Nathan) I think this chapter could be useful if we can work out a "developer cheat sheet" or something similar. As it is now,this content seems to be more fully reproduced in other chapters and we are not adding much.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(shane) this chapter needs expansion, so this will be one of our key focuses in 2017</a:t>
            </a:r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1226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80AF2E3B-F4AE-4D66-95D3-3367457A604B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36</a:t>
            </a:fld>
            <a:endParaRPr lang="en-US" sz="1200" b="0" strike="noStrike" spc="-1">
              <a:latin typeface="Arial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7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Welcome to the OpenChain Curriculum Slides. These slides can be used to help train internal teams about Open Source compliance issues and to conform with the OpenChain Specification.</a:t>
            </a:r>
            <a:endParaRPr lang="en-US" sz="1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 dirty="0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strike="noStrike" spc="-1" dirty="0">
                <a:solidFill>
                  <a:srgbClr val="000000"/>
                </a:solidFill>
                <a:latin typeface="Roboto"/>
                <a:ea typeface="Roboto"/>
              </a:rPr>
              <a:t>You can deliver these slides as one half-day training session or you can deliver each chapter as a separate module. Please note that each chapter has “Check Your Understanding” slides with questions and answers in the slide notes. These can be used as the basis for in-house tests for Open Source compliance.</a:t>
            </a:r>
            <a:endParaRPr lang="en-US" sz="1200" b="0" strike="noStrike" spc="-1" dirty="0">
              <a:latin typeface="Arial"/>
            </a:endParaRPr>
          </a:p>
        </p:txBody>
      </p:sp>
      <p:sp>
        <p:nvSpPr>
          <p:cNvPr id="974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443BFB6B-8A66-4985-8BD9-AB335723D605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68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9747396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95325"/>
            <a:ext cx="6094413" cy="3427413"/>
          </a:xfrm>
          <a:prstGeom prst="rect">
            <a:avLst/>
          </a:prstGeom>
        </p:spPr>
      </p:sp>
      <p:sp>
        <p:nvSpPr>
          <p:cNvPr id="97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This slide helps explain what the OpenChain Curriculum and these slides are for.</a:t>
            </a:r>
            <a:endParaRPr lang="en-US" sz="1200" b="0" strike="noStrike" spc="-1">
              <a:latin typeface="Arial"/>
            </a:endParaRPr>
          </a:p>
        </p:txBody>
      </p:sp>
      <p:sp>
        <p:nvSpPr>
          <p:cNvPr id="977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546835AC-A8CA-43DB-9701-5A56C4A08A80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69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785936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</p:spPr>
      </p:sp>
      <p:sp>
        <p:nvSpPr>
          <p:cNvPr id="97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This slide is relevant to providing either a single three hour training session or explaining how a series of shorter sessions focused on “per chapter” training will work. </a:t>
            </a:r>
            <a:br/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980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C5F4B86C-D0E5-467D-837B-255C8AC805CE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70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089056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7388" y="1143000"/>
            <a:ext cx="5483225" cy="3084513"/>
          </a:xfrm>
          <a:prstGeom prst="rect">
            <a:avLst/>
          </a:prstGeom>
        </p:spPr>
      </p:sp>
      <p:sp>
        <p:nvSpPr>
          <p:cNvPr id="122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5680" cy="3599640"/>
          </a:xfrm>
          <a:prstGeom prst="rect">
            <a:avLst/>
          </a:prstGeom>
        </p:spPr>
        <p:txBody>
          <a:bodyPr lIns="0" tIns="0" rIns="0" bIns="0"/>
          <a:lstStyle/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(Nathan) I think this chapter could be useful if we can work out a "developer cheat sheet" or something similar. As it is now,this content seems to be more fully reproduced in other chapters and we are not adding much.</a:t>
            </a: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lang="en-US" sz="12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lang="en-US" sz="1200" b="0" i="1" strike="noStrike" spc="-1">
                <a:solidFill>
                  <a:srgbClr val="000000"/>
                </a:solidFill>
                <a:latin typeface="Roboto"/>
                <a:ea typeface="Roboto"/>
              </a:rPr>
              <a:t>(shane) this chapter needs expansion, so this will be one of our key focuses in 2017</a:t>
            </a:r>
            <a:br/>
            <a:endParaRPr lang="en-US" sz="1200" b="0" strike="noStrike" spc="-1">
              <a:latin typeface="Arial"/>
            </a:endParaRPr>
          </a:p>
        </p:txBody>
      </p:sp>
      <p:sp>
        <p:nvSpPr>
          <p:cNvPr id="1223" name="CustomShape 3"/>
          <p:cNvSpPr/>
          <p:nvPr/>
        </p:nvSpPr>
        <p:spPr>
          <a:xfrm>
            <a:off x="3884760" y="8685360"/>
            <a:ext cx="2971080" cy="457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 algn="r">
              <a:lnSpc>
                <a:spcPct val="100000"/>
              </a:lnSpc>
            </a:pPr>
            <a:fld id="{7505E4FA-40E9-40A7-AFBC-5159019AFE0A}" type="slidenum">
              <a:rPr lang="en-US" sz="1200" b="0" strike="noStrike" spc="-1">
                <a:solidFill>
                  <a:srgbClr val="000000"/>
                </a:solidFill>
                <a:latin typeface="Roboto"/>
                <a:ea typeface="Roboto"/>
              </a:rPr>
              <a:t>71</a:t>
            </a:fld>
            <a:endParaRPr lang="en-US" sz="12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112835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 type="body"/>
          </p:nvPr>
        </p:nvSpPr>
        <p:spPr>
          <a:xfrm>
            <a:off x="423000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 type="body"/>
          </p:nvPr>
        </p:nvSpPr>
        <p:spPr>
          <a:xfrm>
            <a:off x="423000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2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6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9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0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5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423000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6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7"/>
          <p:cNvSpPr>
            <a:spLocks noGrp="1"/>
          </p:cNvSpPr>
          <p:nvPr>
            <p:ph type="body"/>
          </p:nvPr>
        </p:nvSpPr>
        <p:spPr>
          <a:xfrm>
            <a:off x="423000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59F268-49C0-954C-BE18-6BC3324D6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9851727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9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3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4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3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2" name="PlaceHolder 5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3"/>
          <p:cNvSpPr>
            <a:spLocks noGrp="1"/>
          </p:cNvSpPr>
          <p:nvPr>
            <p:ph type="body"/>
          </p:nvPr>
        </p:nvSpPr>
        <p:spPr>
          <a:xfrm>
            <a:off x="241956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6" name="PlaceHolder 4"/>
          <p:cNvSpPr>
            <a:spLocks noGrp="1"/>
          </p:cNvSpPr>
          <p:nvPr>
            <p:ph type="body"/>
          </p:nvPr>
        </p:nvSpPr>
        <p:spPr>
          <a:xfrm>
            <a:off x="4230000" y="160452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5"/>
          <p:cNvSpPr>
            <a:spLocks noGrp="1"/>
          </p:cNvSpPr>
          <p:nvPr>
            <p:ph type="body"/>
          </p:nvPr>
        </p:nvSpPr>
        <p:spPr>
          <a:xfrm>
            <a:off x="60948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6"/>
          <p:cNvSpPr>
            <a:spLocks noGrp="1"/>
          </p:cNvSpPr>
          <p:nvPr>
            <p:ph type="body"/>
          </p:nvPr>
        </p:nvSpPr>
        <p:spPr>
          <a:xfrm>
            <a:off x="241956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9" name="PlaceHolder 7"/>
          <p:cNvSpPr>
            <a:spLocks noGrp="1"/>
          </p:cNvSpPr>
          <p:nvPr>
            <p:ph type="body"/>
          </p:nvPr>
        </p:nvSpPr>
        <p:spPr>
          <a:xfrm>
            <a:off x="4230000" y="2595240"/>
            <a:ext cx="172368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080" cy="53064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3353040" y="259524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3353040" y="1604520"/>
            <a:ext cx="26125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body"/>
          </p:nvPr>
        </p:nvSpPr>
        <p:spPr>
          <a:xfrm>
            <a:off x="609480" y="2595240"/>
            <a:ext cx="5353920" cy="9043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1"/>
          <p:cNvSpPr/>
          <p:nvPr/>
        </p:nvSpPr>
        <p:spPr>
          <a:xfrm>
            <a:off x="0" y="220680"/>
            <a:ext cx="1219140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" name="CustomShape 2"/>
          <p:cNvSpPr/>
          <p:nvPr/>
        </p:nvSpPr>
        <p:spPr>
          <a:xfrm>
            <a:off x="0" y="0"/>
            <a:ext cx="12191400" cy="365040"/>
          </a:xfrm>
          <a:prstGeom prst="rect">
            <a:avLst/>
          </a:prstGeom>
          <a:solidFill>
            <a:srgbClr val="93A2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CustomShape 3"/>
          <p:cNvSpPr/>
          <p:nvPr/>
        </p:nvSpPr>
        <p:spPr>
          <a:xfrm>
            <a:off x="914400" y="3398400"/>
            <a:ext cx="1046412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D2533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3" name="CustomShape 4"/>
          <p:cNvSpPr/>
          <p:nvPr/>
        </p:nvSpPr>
        <p:spPr>
          <a:xfrm>
            <a:off x="3983400" y="6488640"/>
            <a:ext cx="432576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800" b="0" strike="noStrike" spc="-1">
                <a:solidFill>
                  <a:srgbClr val="7F7F7F"/>
                </a:solidFill>
                <a:latin typeface="Roboto"/>
                <a:ea typeface="Roboto"/>
              </a:rPr>
              <a:t>These slides do not contain legal advice</a:t>
            </a:r>
            <a:endParaRPr lang="en-US" sz="1800" b="0" strike="noStrike" spc="-1"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 dirty="0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 dirty="0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/>
    <p:bodyStyle/>
    <p:otherStyle/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2533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0" y="220680"/>
            <a:ext cx="1219140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CustomShape 2"/>
          <p:cNvSpPr/>
          <p:nvPr/>
        </p:nvSpPr>
        <p:spPr>
          <a:xfrm>
            <a:off x="0" y="0"/>
            <a:ext cx="12191400" cy="365040"/>
          </a:xfrm>
          <a:prstGeom prst="rect">
            <a:avLst/>
          </a:prstGeom>
          <a:solidFill>
            <a:srgbClr val="93A2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CustomShape 3"/>
          <p:cNvSpPr/>
          <p:nvPr/>
        </p:nvSpPr>
        <p:spPr>
          <a:xfrm>
            <a:off x="975240" y="4599360"/>
            <a:ext cx="10464120" cy="7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80">
            <a:solidFill>
              <a:srgbClr val="F3F2D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8" name="PlaceHolder 4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/>
    <p:bodyStyle/>
    <p:otherStyle/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CustomShape 1"/>
          <p:cNvSpPr/>
          <p:nvPr/>
        </p:nvSpPr>
        <p:spPr>
          <a:xfrm>
            <a:off x="0" y="220680"/>
            <a:ext cx="12191400" cy="22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67" name="CustomShape 2"/>
          <p:cNvSpPr/>
          <p:nvPr/>
        </p:nvSpPr>
        <p:spPr>
          <a:xfrm>
            <a:off x="0" y="0"/>
            <a:ext cx="12191400" cy="365040"/>
          </a:xfrm>
          <a:prstGeom prst="rect">
            <a:avLst/>
          </a:prstGeom>
          <a:solidFill>
            <a:srgbClr val="93A299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pic>
        <p:nvPicPr>
          <p:cNvPr id="168" name="Shape 31"/>
          <p:cNvPicPr/>
          <p:nvPr/>
        </p:nvPicPr>
        <p:blipFill>
          <a:blip r:embed="rId15"/>
          <a:stretch/>
        </p:blipFill>
        <p:spPr>
          <a:xfrm>
            <a:off x="10963800" y="501120"/>
            <a:ext cx="948960" cy="527040"/>
          </a:xfrm>
          <a:prstGeom prst="rect">
            <a:avLst/>
          </a:prstGeom>
          <a:ln>
            <a:noFill/>
          </a:ln>
        </p:spPr>
      </p:pic>
      <p:sp>
        <p:nvSpPr>
          <p:cNvPr id="169" name="PlaceHolder 3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title text format</a:t>
            </a:r>
          </a:p>
        </p:txBody>
      </p:sp>
      <p:sp>
        <p:nvSpPr>
          <p:cNvPr id="170" name="PlaceHolder 4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1" name="PlaceHolder 5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2" name="PlaceHolder 6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  <p:sp>
        <p:nvSpPr>
          <p:cNvPr id="173" name="PlaceHolder 7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3920" cy="18964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1" r:id="rId1"/>
    <p:sldLayoutId id="2147483702" r:id="rId2"/>
    <p:sldLayoutId id="2147483713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  <p:sldLayoutId id="2147483711" r:id="rId12"/>
    <p:sldLayoutId id="2147483712" r:id="rId13"/>
  </p:sldLayoutIdLst>
  <p:txStyles>
    <p:titleStyle/>
    <p:bodyStyle/>
    <p:otherStyle/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8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9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E10DD9-B2DE-4A44-A2DE-D777DD55E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71" y="897204"/>
            <a:ext cx="2582070" cy="1437396"/>
          </a:xfrm>
          <a:prstGeom prst="rect">
            <a:avLst/>
          </a:prstGeom>
        </p:spPr>
      </p:pic>
      <p:sp>
        <p:nvSpPr>
          <p:cNvPr id="216" name="CustomShape 1"/>
          <p:cNvSpPr/>
          <p:nvPr/>
        </p:nvSpPr>
        <p:spPr>
          <a:xfrm>
            <a:off x="914400" y="1371600"/>
            <a:ext cx="10464120" cy="192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E56B45"/>
                </a:solidFill>
                <a:latin typeface="Roboto"/>
                <a:ea typeface="Roboto"/>
              </a:rPr>
              <a:t>Reference Automation Slides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914400" y="3505320"/>
            <a:ext cx="10459080" cy="277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590" spc="-1" dirty="0">
                <a:solidFill>
                  <a:srgbClr val="292934"/>
                </a:solidFill>
                <a:latin typeface="Roboto"/>
                <a:ea typeface="Roboto"/>
              </a:rPr>
              <a:t>Open Source Training for DIS 5230 (ISO Number Pending)</a:t>
            </a:r>
            <a:endParaRPr lang="en-US" sz="2590" spc="-1" dirty="0"/>
          </a:p>
          <a:p>
            <a:pPr>
              <a:lnSpc>
                <a:spcPct val="90000"/>
              </a:lnSpc>
              <a:spcBef>
                <a:spcPts val="445"/>
              </a:spcBef>
            </a:pPr>
            <a:endParaRPr lang="en-US" sz="259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45"/>
              </a:spcBef>
            </a:pP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Released under CC0-1.0.</a:t>
            </a:r>
            <a:br>
              <a:rPr dirty="0"/>
            </a:b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You may use, modify, and share these slides without restriction.</a:t>
            </a:r>
            <a:br>
              <a:rPr dirty="0"/>
            </a:b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They also come with no warranty.</a:t>
            </a:r>
            <a:endParaRPr lang="en-US" sz="222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45"/>
              </a:spcBef>
            </a:pPr>
            <a:endParaRPr lang="en-US" sz="222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08"/>
              </a:spcBef>
            </a:pPr>
            <a:r>
              <a:rPr lang="en-US" sz="1400" b="0" strike="noStrike" spc="-1" dirty="0">
                <a:solidFill>
                  <a:srgbClr val="292934"/>
                </a:solidFill>
                <a:latin typeface="Roboto"/>
                <a:ea typeface="Roboto Condensed"/>
              </a:rPr>
              <a:t>These slides follow US law. Different legal jurisdictions may have different legal requirements.</a:t>
            </a:r>
            <a:r>
              <a:rPr lang="en-US" sz="14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lang="en-US" sz="1400" b="0" strike="noStrike" spc="-1" dirty="0">
                <a:solidFill>
                  <a:srgbClr val="292934"/>
                </a:solidFill>
                <a:latin typeface="Roboto"/>
                <a:ea typeface="Roboto Condensed"/>
              </a:rPr>
              <a:t>This should be taken into account when using these slides as part of a compliance training program.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953101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Again What this Means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5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6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7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8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9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0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1" name="CustomShape 10"/>
          <p:cNvSpPr/>
          <p:nvPr/>
        </p:nvSpPr>
        <p:spPr>
          <a:xfrm>
            <a:off x="2115360" y="4314600"/>
            <a:ext cx="2585160" cy="153252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Documentation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 actual situation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2" name="CustomShape 11"/>
          <p:cNvSpPr/>
          <p:nvPr/>
        </p:nvSpPr>
        <p:spPr>
          <a:xfrm>
            <a:off x="5760360" y="4314600"/>
            <a:ext cx="2396880" cy="153252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Hopefully Yours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3" name="CustomShape 12"/>
          <p:cNvSpPr/>
          <p:nvPr/>
        </p:nvSpPr>
        <p:spPr>
          <a:xfrm>
            <a:off x="9123840" y="4218120"/>
            <a:ext cx="2585160" cy="1628640"/>
          </a:xfrm>
          <a:prstGeom prst="wedgeRoundRectCallout">
            <a:avLst>
              <a:gd name="adj1" fmla="val -33967"/>
              <a:gd name="adj2" fmla="val -62462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what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 deliver and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act accordingly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CustomShape 1"/>
          <p:cNvSpPr/>
          <p:nvPr/>
        </p:nvSpPr>
        <p:spPr>
          <a:xfrm>
            <a:off x="719640" y="1619640"/>
            <a:ext cx="11036520" cy="41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Yes, it is true: sometimes software developers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want to publish their work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Excursus: Motivation 3.0 [3]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to publish? - A process topic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documentation is required (besides the publication)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are the involved licenses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is the own license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Are formal aspects met?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Your Own Software as OSS (1)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8" name="CustomShape 3"/>
          <p:cNvSpPr/>
          <p:nvPr/>
        </p:nvSpPr>
        <p:spPr>
          <a:xfrm>
            <a:off x="719640" y="542520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[3] https://www.youtube.com/watch?v=u6XAPnuFjJc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323157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Analysis here has the goal to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Confirm involved OSS licensing, business compatible?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 dependencies and binaries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Checking if all the source code is of our origin?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 quality points (including, but not limited to):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 all files have headers? (disclaimers for config files)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 all files have copyright and authorship statements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Is the documentation of the licensing appropriate?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8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Your Own Software as OSS (2) 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5022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are there, but requirements and purpose require understanding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First comes the definition of what is needed and then the tool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are there for analysis, reporting and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Different tools serve different purposes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integration of different functions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Integration poses classic IT problems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Interfaces must be understood to avoid manual effort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8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Summary of Tool Support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551017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CustomShape 1"/>
          <p:cNvSpPr/>
          <p:nvPr/>
        </p:nvSpPr>
        <p:spPr>
          <a:xfrm>
            <a:off x="963000" y="2362320"/>
            <a:ext cx="10362600" cy="21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3F2DC"/>
                </a:solidFill>
                <a:latin typeface="Roboto"/>
                <a:ea typeface="Roboto"/>
              </a:rPr>
              <a:t>CHAPTER 2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4" name="CustomShape 2"/>
          <p:cNvSpPr/>
          <p:nvPr/>
        </p:nvSpPr>
        <p:spPr>
          <a:xfrm>
            <a:off x="963000" y="4626720"/>
            <a:ext cx="1036260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3F2DC"/>
                </a:solidFill>
                <a:latin typeface="Roboto Medium"/>
                <a:ea typeface="Roboto Medium"/>
              </a:rPr>
              <a:t>Tooling Types</a:t>
            </a:r>
            <a:endParaRPr lang="en-US" sz="4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7603657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types of tools in the area of license compliance include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(but are not limited to):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Source code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 Ops integration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8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Overview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381766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1. License Scanner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810412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Identifies licenses and license relevant statements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Copyright statements, author statements, acknowledgements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Export control statements, more static code analysis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4317584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Identify licensing in Open Source Software packages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in Open Source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of OSS can be heterogeneous, different licensing applies to parts of OSS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statements are not uniform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Many licenses exist, number growing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 based licensing identification required for complicated licensing situations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Solved Problem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079512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 of operation: Tool searches in content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license relevant keywords, phrases, license texts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Searching in every file of software uploaded: requires source code distribution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Different approaches can be applied: regular expressions, text comparison, phrase collection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database of license texts, licensing statements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Comparison with existing license texts enables exact identification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information can summarized for open source packages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Technical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17015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scanning does not require huge database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updates are necessary as licensing statements evolve and new licenses are still created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Identified licensing information of a software package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be exchanged using SPDX files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Approach makes sense for OSS licenses,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commercial licensing is even more heterogeneous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identification precision depends on available licensing information and may require expert knowledge for analysis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More Remarks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8221704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Part I: Analysing Inbound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06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7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8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9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0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1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2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99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0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1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2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3" name="CustomShape 7"/>
          <p:cNvSpPr/>
          <p:nvPr/>
        </p:nvSpPr>
        <p:spPr>
          <a:xfrm>
            <a:off x="1994400" y="457596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Inbound Source Code for Licenses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833264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2. Binary Scanner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204502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Identifies used software packages in software binaries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also determine the versions of software packages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used software packages for creating the binary also enables identification of vulnerabilities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123996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A binary is comprised of different software packages, but if not declared, not obvious to determine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Applies in compiled programming languages: programming language code is translated (=compiled) into machine executable code (machine = processor)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Script languages (e.g. JavaScript) are not compiled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are usually not readable, understanding contents difficult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identification of contents can be inevitable for understanding required license compliance tasks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Solved Problem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70419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Compiled machine language can contain characteristic elements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 used string variables (=text)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 other content compiled into the binary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Simpler method: capturing file names,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 for run-time code (e.g. Java): method and field names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database of mapping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from source code to resulting artefacts in binary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1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Technical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03784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scanning is a heuristic,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secure mapping not supported for every possible binary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Topic connected with reproducible builds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(then, binaries can be compared more efficiently)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requires updates because,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because new software is published every day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(similar with source code scanning)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More Remarks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096201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16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7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8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9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0" name="CustomShape 7"/>
          <p:cNvSpPr/>
          <p:nvPr/>
        </p:nvSpPr>
        <p:spPr>
          <a:xfrm>
            <a:off x="1994400" y="457596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Inbound Binaries for Involved OSS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315996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3. Source Code Scanner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8238985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identify published origin of source code and other files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Icons, images, style descriptions, XML schemes, documentation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Programming examples, from blogs and best practise Websites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2773932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how to understand that source code or other files have been taken from elsewhere, not self-created, and not declared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"own" software is not entirely own software and not understood: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Missing rights for business case in "own"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distribution requires distribution rights are available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Identification of origin is first step to understand available rights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2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Solved Problem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613771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which software is used (commercial + OSS actually)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Because commercial software can contain OSS as well!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components involved and their involved licensing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licenses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authorships and copyrights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any further points from licensing obligations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Understanding Inbound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 of operation: upload source code or just files or fingerprints of it, get origin in case it is captured by database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File contents are compared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with contents from (huge) database of published contents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Fingerprinting of file contents (“hashing”)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allow for accelerated search and storage in database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Not only coverage of entire files, but fragments of it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requires updates: every day new published OSS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Content is large (e.g. the entire GitHub)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Technical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94775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Once origin of source is identified, more metadata can be made available: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Vulnerabilities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Potential for integration: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Development toolchain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Reporting, BOM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Matched content may require expert knowledge to determine relevance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More Remarks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169386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33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4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5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6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7" name="CustomShape 7"/>
          <p:cNvSpPr/>
          <p:nvPr/>
        </p:nvSpPr>
        <p:spPr>
          <a:xfrm>
            <a:off x="5547600" y="456192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Own Software for OSS Code Involved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9047709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4. Dev Ops Integration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2511725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Uses the information from building the software to determine OSS used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be combined with source code scanning, license scanning, binary scanning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Resulting identification of elements during building the software enables the creation of a bill of material (BOM)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64787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for larger software projects a tool based approach is inevitable to understand involved OSS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Modern software building environments have defined dependencies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During compilation, dependencies can be captured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understand used dependencies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compliance integrated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into the Dev Ops tooling implements automation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as part of Dev Ops tooling reduces manual efforts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Enables short release cycles in an agile environment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Solved Problem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196007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Integration into Dev Ops tooling requires customization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Building software depends on used technology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as well as individually setup tooling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Additional efforts, if software is comprised of different technologies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Today, building environments sometimes contain already metadata about licensing of involved OSS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Identified software elements may require additional checks to determine actual licensing information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(in case of heterogeneous licensing)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Technical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201679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Today, a custom task, nothing to "download and double-click"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Tooling approach allows for differential approach: once setup and checked, only new dependencies require additional coverage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More Remarks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345889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50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1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2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3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4" name="CustomShape 7"/>
          <p:cNvSpPr/>
          <p:nvPr/>
        </p:nvSpPr>
        <p:spPr>
          <a:xfrm>
            <a:off x="1997280" y="457200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Inbound Software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92077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5. Component Catalogue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2872688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Depends on the software technology used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Modern software projects use dependency management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Declaration of imports, dependencies, used libraries, etc.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Defined dependencies can be extracted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 some cases for OSS, used component source code can be extracted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involved software can be also in form of binaries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Origin and contents of binaries must be determined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“Manual dependencies”: commercial software added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How to Understand What is Inbound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Collect information about used software components and their use in products or projects is centrally collected and can be reused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purposes: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component catalogue captures also the used components in a product or project, maintains a so-named BOM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interesting: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Enables also vulnerability management or reuse of export classifications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9897390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Once analysed component w.r.t. license compliance shall not require repeated analyses, but reuse of information shall be possible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Maps component usage in products or projects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Makes sense if an organisation has actually multiple products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Shows organisation the important software components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Allows for a comprehensive overview about involved licensing per product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Solved Problem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412936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component catalogue can be viewed as a portal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holding the catalogue information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Another use case is archiving OSS distributions / source code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Storing also multiple other files,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 license analysis reports, SPDX files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Provides reporting output, for example OSS product documentation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 can be implemented as Web portal, thus accessible from various client computers in organisation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Technical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554661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 can be integrated with other license compliance tooling: scanners can directly feed the analyses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integration in Dev Ops tooling is useful to automatically create BOM of products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catalogues can also serve uses cases for vulnerability management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Another related topic is license management and license metadata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More Remarks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813706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67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8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9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70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71" name="CustomShape 7"/>
          <p:cNvSpPr/>
          <p:nvPr/>
        </p:nvSpPr>
        <p:spPr>
          <a:xfrm>
            <a:off x="9148320" y="457200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Creating OSS Documents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859998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License, copying or notice document provided along with software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At infrastructure, home page or project pages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Github or Sourceforge metadata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Project definition file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in Java pom.xml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Already provided license info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 debian-copyright or SPDX documentation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Identifying Licensing within</a:t>
            </a:r>
            <a:br/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Inbound Software: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Arial"/>
              </a:rPr>
              <a:t> 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Easy Cases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proliferation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About 350 „main“ licenses exist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lot more out there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Existing licenses come at new versions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Licenses in different languages (e.g. the French CeCILL)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obligations must be understood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Commercial licenses such as an EULA lack standardization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Identifying Licenses within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Inbound Software: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Arial"/>
              </a:rPr>
              <a:t> 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The Problem (1)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= reuse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components are not (always) homogeneous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OSS exists, pull it from elsewhere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Code from many sources, different licensing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license does not apply to all contents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project does not enforce common licensing for all contributions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CLA: contributor license agreements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2" name="CustomShape 2"/>
          <p:cNvSpPr/>
          <p:nvPr/>
        </p:nvSpPr>
        <p:spPr>
          <a:xfrm>
            <a:off x="609480" y="48744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 within</a:t>
            </a:r>
            <a:br/>
            <a:r>
              <a:rPr lang="en-US" sz="3600" b="0" strike="noStrike" spc="-1">
                <a:solidFill>
                  <a:srgbClr val="D2533C"/>
                </a:solidFill>
                <a:latin typeface="Open Sans"/>
                <a:ea typeface="Open Sans"/>
              </a:rPr>
              <a:t>Inbound Software: The Problem (2)</a:t>
            </a:r>
            <a:endParaRPr lang="en-US" sz="36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license statements is not straightforward 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The Fun (1)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25" name="CustomShape 3"/>
          <p:cNvSpPr/>
          <p:nvPr/>
        </p:nvSpPr>
        <p:spPr>
          <a:xfrm>
            <a:off x="777600" y="2306520"/>
            <a:ext cx="517320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See README and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 files in bz/ directory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for more information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about bzip2 library code.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*/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This file is part of Jam - see jam.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for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information.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See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E.qla2xxx for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ing details.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826" name="CustomShape 4"/>
          <p:cNvSpPr/>
          <p:nvPr/>
        </p:nvSpPr>
        <p:spPr>
          <a:xfrm>
            <a:off x="6359760" y="2306520"/>
            <a:ext cx="528228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/*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ing details are in the COPYING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file accompanying popt source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distribut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ions, available from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ftp://ftp.rpm.org/pub/rpm/dist. */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(c)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Insight Software Consortium. All rights reserved.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See ITK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.txt or http://www.itk.org/HTML/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.htm for details.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* See wps_upnp.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for more details on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ing and code history.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or just very difficult statements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The Fun (2)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655560" y="2559960"/>
            <a:ext cx="1080360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Copyright (c) 1998-1999 Some Company, Inc. All Rights Reserved.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This software is the confidential and proprietary information of Some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Company, Inc. ("Confidential Information").  You shall not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disclose such Confidential Information and shall use it only in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accordance with the terms of the license agreement you entered into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with Some Company.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Some Company  MAKES NO REPRESENTATIONS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OR WARRANTIES ABOUT THE SUITABILITY OF THE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SOFTWARE, EITHER EXPRESS OR IMPLIED,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INCLUDING BUT NOT LIMITED TO THE ….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30" name="CustomShape 4"/>
          <p:cNvSpPr/>
          <p:nvPr/>
        </p:nvSpPr>
        <p:spPr>
          <a:xfrm>
            <a:off x="6359760" y="2306520"/>
            <a:ext cx="528228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ask for copyright notice or author listing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Resulting obligation of providing these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Generally, there is software for these</a:t>
            </a:r>
            <a:r>
              <a:rPr lang="en-US" sz="2400" b="0" strike="noStrike" spc="-1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Challenge: wrongly expressed copyright statements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3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Copyright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09480" y="533520"/>
            <a:ext cx="109720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D2533C"/>
                </a:solidFill>
                <a:latin typeface="Roboto"/>
                <a:ea typeface="Roboto"/>
              </a:rPr>
              <a:t>What are the Reference Automation Slides?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23160" y="1600200"/>
            <a:ext cx="10945080" cy="49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216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Explanation…</a:t>
            </a:r>
            <a:endParaRPr lang="en-US" sz="2400" b="0" strike="noStrike" spc="-1" dirty="0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Learn more at: </a:t>
            </a:r>
            <a:r>
              <a:rPr lang="en-US" sz="2400" b="0" strike="noStrike" spc="-1" dirty="0">
                <a:solidFill>
                  <a:srgbClr val="292934"/>
                </a:solidFill>
                <a:latin typeface="Roboto Mono"/>
                <a:ea typeface="Roboto Mono"/>
              </a:rPr>
              <a:t>https://</a:t>
            </a:r>
            <a:r>
              <a:rPr lang="en-US" sz="2400" b="0" strike="noStrike" spc="-1" dirty="0" err="1">
                <a:solidFill>
                  <a:srgbClr val="292934"/>
                </a:solidFill>
                <a:latin typeface="Roboto Mono"/>
                <a:ea typeface="Roboto Mono"/>
              </a:rPr>
              <a:t>www.openchainproject.org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53491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copyright statements is not less fun: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3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Copyright: Fun (again)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35" name="CustomShape 3"/>
          <p:cNvSpPr/>
          <p:nvPr/>
        </p:nvSpPr>
        <p:spPr>
          <a:xfrm>
            <a:off x="787320" y="2314800"/>
            <a:ext cx="11996640" cy="380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Copyright by many contributors; see http://babel.eclipse.org/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---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Original Code &lt;s&gt;Copyright (C) 1994, Jeff Hostetler, Spyglass, Inc.&lt;/s&gt;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of Content-MD5 code &lt;s&gt;Copyright (C) 1993, 1994 by Carnegie Mellon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   University&lt;/s&gt; (see Copyright below).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of Content-MD5 code &lt;s&gt;Copyright (C) 1991 Bell Communications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   Research, Inc. (Bellcore&lt;/s&gt;) (see Copyright below).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extracted from mpack, John G. Myers - jgm+@cmu.edu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Content-MD5 Code &lt;s&gt;contributed by Martin Hamilton (martin@net.lut.ac.uk)&lt;/s&gt;</a:t>
            </a:r>
            <a:endParaRPr lang="en-US" sz="18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are compiled applications, libraries, software that can be used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= code translated from programming language to executable code by processor → information encoded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can be part of an OSS component distribution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can include OSS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to understand what is contained in a binary?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problem 1: different binary technologies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problem 2: small variations, new binary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3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Binaries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Part II: Your Own Software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40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1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2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3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5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6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CustomShape 1"/>
          <p:cNvSpPr/>
          <p:nvPr/>
        </p:nvSpPr>
        <p:spPr>
          <a:xfrm>
            <a:off x="719640" y="1619640"/>
            <a:ext cx="11036520" cy="425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Sometimes, genuinely written software is expected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“copy &amp; paste” solution can be very near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Open source projects are publicly available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also other files are valuable: scripts, icons, images, css files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and code copied from Web sites for best practices and snippets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Copy paste of source code from the Internet in your code can be done: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Respecting the author’s interests required: licensing, copyright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Generally, reuse is good - opposed to reinventing the wheel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What is the Issue with Your Software?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Good education and engineering codex can be solution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Plain “copy &amp; paste” of source code is bad practice anyway today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Duplicated code reduces maintainability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Engineers like clean dependency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all other cases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tools for source code based on comparing text portions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Using a database of already published source code (by other party)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is in Internet, tutorial code from vendors, Github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Licensing: scan for licensing statements again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Code Scanning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2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Part III: Outbound Software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53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4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5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6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8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9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CustomShape 1"/>
          <p:cNvSpPr/>
          <p:nvPr/>
        </p:nvSpPr>
        <p:spPr>
          <a:xfrm>
            <a:off x="719640" y="16196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Distributing OSS as part of product or project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requires notice file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Listing all licenses, listing copyright notice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as a basic and common license obligation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written offer to provide the OSS code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Builds upon knowledge 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OSS components are in (here comes the BOM!)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licenses in there, copyright notices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1: Distribution of OSS (1)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Project or product documentation can require, e.g.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 tests passed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as well: all licenses checked?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their obligations, for their compatibility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Or: All OSS required material ready for distribution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(as well)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OSS components are in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licenses in there, copyright notices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6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2: Quality Management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are not compatible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That is life, for example GPL &lt;-&gt; EPL incompatibility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Distribution based on GPL works and EPL works:</a:t>
            </a:r>
            <a:br/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maybe a problem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 statements are ambiguous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 „Licensed under BSD”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Requires legal decision how did you decide this statement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3: Ensuring Distribution Rights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 statements need documentation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example: „for license conditions, see Web site”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Web site needs to be archived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are not compatible with the business case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Start up implements medical analysis algorithm after years of research, danger of being copied by market leaders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License obligations need to be compatible with business goals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Besides Delivering, Internal Work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09480" y="533520"/>
            <a:ext cx="109720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Roboto"/>
                <a:ea typeface="Roboto"/>
              </a:rPr>
              <a:t>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09480" y="1673280"/>
            <a:ext cx="5384160" cy="47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3720">
              <a:lnSpc>
                <a:spcPct val="100000"/>
              </a:lnSpc>
              <a:buClr>
                <a:srgbClr val="93A299"/>
              </a:buClr>
              <a:buSzPct val="85000"/>
              <a:buFont typeface="StarSymbol"/>
              <a:buAutoNum type="arabicPeriod"/>
            </a:pPr>
            <a:r>
              <a:rPr lang="en-US" sz="280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Automation Use Cases</a:t>
            </a:r>
          </a:p>
          <a:p>
            <a:pPr marL="514440" indent="-513720">
              <a:lnSpc>
                <a:spcPct val="100000"/>
              </a:lnSpc>
              <a:buClr>
                <a:srgbClr val="93A299"/>
              </a:buClr>
              <a:buSzPct val="85000"/>
              <a:buFont typeface="StarSymbol"/>
              <a:buAutoNum type="arabicPeriod"/>
            </a:pPr>
            <a:r>
              <a:rPr lang="en-US" sz="2800" spc="-1"/>
              <a:t>Automation Types </a:t>
            </a:r>
            <a:endParaRPr lang="en-US" sz="2800" b="0" strike="noStrike" spc="-1" dirty="0">
              <a:latin typeface="Arial"/>
            </a:endParaRPr>
          </a:p>
        </p:txBody>
      </p:sp>
      <p:sp>
        <p:nvSpPr>
          <p:cNvPr id="223" name="CustomShape 3"/>
          <p:cNvSpPr/>
          <p:nvPr/>
        </p:nvSpPr>
        <p:spPr>
          <a:xfrm>
            <a:off x="6197760" y="1673280"/>
            <a:ext cx="5384160" cy="47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800" indent="-51408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Arial"/>
              <a:buAutoNum type="arabicPeriod" startAt="6"/>
            </a:pP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5522318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with commercial software, appropriate licensing must be ensured: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Does contract cover rights for intended commercial use?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Where is the contract by the way?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Ensuring distribution obligations is required, for example: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Documentation of distribution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Time- / volume-limited licensing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Logo printed on box necessary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Excursus: Not OSS only, all 3</a:t>
            </a:r>
            <a:r>
              <a:rPr lang="en-US" sz="4000" b="0" strike="noStrike" spc="-1" baseline="30000">
                <a:solidFill>
                  <a:srgbClr val="CB3D39"/>
                </a:solidFill>
                <a:latin typeface="Open Sans"/>
                <a:ea typeface="Open Sans"/>
              </a:rPr>
              <a:t>rd</a:t>
            </a: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 Parties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BOM: „Bill of Material”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It is a general question what is in the delivery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the nature of the delivery (How much OSS?)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potential issues (IP)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else to ensure license compliance?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Basics of supply chain issues actually apply also to software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 Package Data Exchange (SPDX) specifies one implementation how to express a BOM of a software package [1]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BOM Documentation (1)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2" name="CustomShape 3"/>
          <p:cNvSpPr/>
          <p:nvPr/>
        </p:nvSpPr>
        <p:spPr>
          <a:xfrm>
            <a:off x="719640" y="552672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[1] https://spdx.org/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CustomShape 1"/>
          <p:cNvSpPr/>
          <p:nvPr/>
        </p:nvSpPr>
        <p:spPr>
          <a:xfrm>
            <a:off x="719640" y="1619640"/>
            <a:ext cx="11468520" cy="41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Bill of material can be general obligation, for example at: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USA: Cyber Supply Chain Management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and Transparency Act of 2014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Germany: KRITIS: BSI-Kritisverordnung [2]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Obliged to report service disturbances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Obliged to implement information security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knowledge about BOM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BOM Documentation (2)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5" name="CustomShape 3"/>
          <p:cNvSpPr/>
          <p:nvPr/>
        </p:nvSpPr>
        <p:spPr>
          <a:xfrm>
            <a:off x="719640" y="542520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[2] https://www.bmi.bund.de/SharedDocs/pressemitteilungen/DE/2017/06/nis-richtlinie.html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6" name="CustomShape 1"/>
          <p:cNvSpPr/>
          <p:nvPr/>
        </p:nvSpPr>
        <p:spPr>
          <a:xfrm>
            <a:off x="719640" y="1619640"/>
            <a:ext cx="11036520" cy="41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Yes, it is true: sometimes software developers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want to publish their work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Excursus: Motivation 3.0 [3]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to publish? - A process topic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documentation is required (besides the publication)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are the involved licenses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is the own license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Are formal aspects met?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Your Own Software as OSS (1)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8" name="CustomShape 3"/>
          <p:cNvSpPr/>
          <p:nvPr/>
        </p:nvSpPr>
        <p:spPr>
          <a:xfrm>
            <a:off x="719640" y="542520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[3] https://www.youtube.com/watch?v=u6XAPnuFjJc</a:t>
            </a:r>
            <a:endParaRPr lang="en-US" sz="2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Analysis here has the goal to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Confirm involved OSS licensing, business compatible?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 dependencies and binaries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Checking if all the source code is of our origin?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 quality points (including, but not limited to):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 all files have headers? (disclaimers for config files)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 all files have copyright and authorship statements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Is the documentation of the licensing appropriate?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8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Your Own Software as OSS (2) 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are there, but requirements and purpose require understanding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First comes the definition of what is needed and then the tool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are there for analysis, reporting and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Different tools serve different purposes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integration of different functions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Integration poses classic IT problems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Interfaces must be understood to avoid manual effort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8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Summary of Tool Support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3" name="CustomShape 1"/>
          <p:cNvSpPr/>
          <p:nvPr/>
        </p:nvSpPr>
        <p:spPr>
          <a:xfrm>
            <a:off x="963000" y="2362320"/>
            <a:ext cx="10362600" cy="21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3F2DC"/>
                </a:solidFill>
                <a:latin typeface="Roboto"/>
                <a:ea typeface="Roboto"/>
              </a:rPr>
              <a:t>CHAPTER </a:t>
            </a:r>
            <a:r>
              <a:rPr lang="en-US" sz="3200" spc="-1" dirty="0">
                <a:solidFill>
                  <a:srgbClr val="F3F2DC"/>
                </a:solidFill>
                <a:latin typeface="Roboto"/>
                <a:ea typeface="Roboto"/>
              </a:rPr>
              <a:t>XX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884" name="CustomShape 2"/>
          <p:cNvSpPr/>
          <p:nvPr/>
        </p:nvSpPr>
        <p:spPr>
          <a:xfrm>
            <a:off x="963000" y="4626720"/>
            <a:ext cx="1036260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3F2DC"/>
                </a:solidFill>
                <a:latin typeface="Roboto Medium"/>
                <a:ea typeface="Roboto Medium"/>
              </a:rPr>
              <a:t>Automation Types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types of tools in the area of license compliance include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(but are not limited to):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Source code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scanning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 Ops integration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8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Overview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8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1. License Scanner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Identifies licenses and license relevant statements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Copyright statements, author statements, acknowledgements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Export control statements, more static code analysis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ustomShape 1"/>
          <p:cNvSpPr/>
          <p:nvPr/>
        </p:nvSpPr>
        <p:spPr>
          <a:xfrm>
            <a:off x="963000" y="2362320"/>
            <a:ext cx="10362600" cy="21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3F2DC"/>
                </a:solidFill>
                <a:latin typeface="Roboto"/>
                <a:ea typeface="Roboto"/>
              </a:rPr>
              <a:t>CHAPTER XX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745" name="CustomShape 2"/>
          <p:cNvSpPr/>
          <p:nvPr/>
        </p:nvSpPr>
        <p:spPr>
          <a:xfrm>
            <a:off x="963000" y="4626720"/>
            <a:ext cx="1036260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 dirty="0">
                <a:solidFill>
                  <a:srgbClr val="F3F2DC"/>
                </a:solidFill>
                <a:latin typeface="Roboto Medium"/>
                <a:ea typeface="Roboto Medium"/>
              </a:rPr>
              <a:t>Automation Use Cases</a:t>
            </a:r>
            <a:endParaRPr lang="en-US" sz="4800" b="0" strike="noStrike" spc="-1" dirty="0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Identify licensing in Open Source Software packages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in Open Source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of OSS can be heterogeneous, different licensing applies to parts of OSS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statements are not uniform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Many licenses exist, number growing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 based licensing identification required for complicated licensing situations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Solved Problem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 of operation: Tool searches in content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license relevant keywords, phrases, license texts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Searching in every file of software uploaded: requires source code distribution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Different approaches can be applied: regular expressions, text comparison, phrase collection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database of license texts, licensing statements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Comparison with existing license texts enables exact identification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 information can summarized for open source packages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Technical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scanning does not require huge database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updates are necessary as licensing statements evolve and new licenses are still created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Identified licensing information of a software package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be exchanged using SPDX files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Approach makes sense for OSS licenses,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commercial licensing is even more heterogeneous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identification precision depends on available licensing information and may require expert knowledge for analysis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9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More Remarks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9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License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99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0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1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2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3" name="CustomShape 7"/>
          <p:cNvSpPr/>
          <p:nvPr/>
        </p:nvSpPr>
        <p:spPr>
          <a:xfrm>
            <a:off x="1994400" y="457596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Inbound Source Code for Licenses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0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2. Binary Scanner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Identifies used software packages in software binaries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also determine the versions of software packages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used software packages for creating the binary also enables identification of vulnerabilities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A binary is comprised of different software packages, but if not declared, not obvious to determine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Applies in compiled programming languages: programming language code is translated (=compiled) into machine executable code (machine = processor)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Script languages (e.g. JavaScript) are not compiled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are usually not readable, understanding contents difficult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identification of contents can be inevitable for understanding required license compliance tasks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0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Solved Problem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Compiled machine language can contain characteristic elements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 used string variables (=text)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 other content compiled into the binary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Simpler method: capturing file names,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 for run-time code (e.g. Java): method and field names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database of mapping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from source code to resulting artefacts in binary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1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Technical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scanning is a heuristic,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secure mapping not supported for every possible binary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Topic connected with reproducible builds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(then, binaries can be compared more efficiently)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requires updates because,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because new software is published every day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(similar with source code scanning)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More Remarks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Binary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16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17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8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19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0" name="CustomShape 7"/>
          <p:cNvSpPr/>
          <p:nvPr/>
        </p:nvSpPr>
        <p:spPr>
          <a:xfrm>
            <a:off x="1994400" y="457596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Inbound Binaries for Involved OSS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Why we would need tools?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First demand and process, then the tool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tool cannot provide (difficult) decisions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Only data for decisions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Many cases where expert knowledge is required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“A fool with a tool is still a fool” (from the hardware world)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4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2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3. Source Code Scanner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identify published origin of source code and other files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Icons, images, style descriptions, XML schemes, documentation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Programming examples, from blogs and best practise Websites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how to understand that source code or other files have been taken from elsewhere, not self-created, and not declared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"own" software is not entirely own software and not understood: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Missing rights for business case in "own"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distribution requires distribution rights are available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Identification of origin is first step to understand available rights 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92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Solved Problem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 of operation: upload source code or just files or fingerprints of it, get origin in case it is captured by database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File contents are compared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with contents from (huge) database of published contents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Fingerprinting of file contents (“hashing”)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allow for accelerated search and storage in database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Not only coverage of entire files, but fragments of it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requires updates: every day new published OSS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Content is large (e.g. the entire GitHub)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2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Technical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Once origin of source is identified, more metadata can be made available: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Vulnerabilities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Potential for integration: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Development toolchain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Reporting, BOM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Matched content may require expert knowledge to determine relevance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More Remarks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Source Code Scanner: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33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4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5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6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37" name="CustomShape 7"/>
          <p:cNvSpPr/>
          <p:nvPr/>
        </p:nvSpPr>
        <p:spPr>
          <a:xfrm>
            <a:off x="5547600" y="456192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Own Software for OSS Code Involved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3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4. Dev Ops Integration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Uses the information from building the software to determine OSS used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identifications: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Can be combined with source code scanning, license scanning, binary scanning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of interest: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Resulting identification of elements during building the software enables the creation of a bill of material (BOM)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for larger software projects a tool based approach is inevitable to understand involved OSS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Modern software building environments have defined dependencies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During compilation, dependencies can be captured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understand used dependencies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compliance integrated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into the Dev Ops tooling implements automation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as part of Dev Ops tooling reduces manual efforts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Enables short release cycles in an agile environment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Solved Problem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Integration into Dev Ops tooling requires customization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Building software depends on used technology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as well as individually setup tooling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Additional efforts, if software is comprised of different technologies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Today, building environments sometimes contain already metadata about licensing of involved OSS software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Identified software elements may require additional checks to determine actual licensing information</a:t>
            </a:r>
            <a:endParaRPr lang="en-US" sz="2400" b="0" strike="noStrike" spc="-1">
              <a:latin typeface="Arial"/>
            </a:endParaRPr>
          </a:p>
          <a:p>
            <a:pPr marL="648000" lvl="2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(in case of heterogeneous licensing)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Technical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can be good for ...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generating reports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analyzing data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managing policies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Where is this required?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4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About Tools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4856040" y="174456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4"/>
          <p:cNvSpPr/>
          <p:nvPr/>
        </p:nvSpPr>
        <p:spPr>
          <a:xfrm>
            <a:off x="8777880" y="42667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CustomShape 5"/>
          <p:cNvSpPr/>
          <p:nvPr/>
        </p:nvSpPr>
        <p:spPr>
          <a:xfrm>
            <a:off x="6766560" y="61128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CustomShape 6"/>
          <p:cNvSpPr/>
          <p:nvPr/>
        </p:nvSpPr>
        <p:spPr>
          <a:xfrm>
            <a:off x="3901320" y="390096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CustomShape 7"/>
          <p:cNvSpPr/>
          <p:nvPr/>
        </p:nvSpPr>
        <p:spPr>
          <a:xfrm>
            <a:off x="6324840" y="342504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8"/>
          <p:cNvSpPr/>
          <p:nvPr/>
        </p:nvSpPr>
        <p:spPr>
          <a:xfrm>
            <a:off x="8592480" y="259272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6" name="CustomShape 9"/>
          <p:cNvSpPr/>
          <p:nvPr/>
        </p:nvSpPr>
        <p:spPr>
          <a:xfrm>
            <a:off x="5608440" y="499824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CustomShape 10"/>
          <p:cNvSpPr/>
          <p:nvPr/>
        </p:nvSpPr>
        <p:spPr>
          <a:xfrm>
            <a:off x="824760" y="39031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CustomShape 11"/>
          <p:cNvSpPr/>
          <p:nvPr/>
        </p:nvSpPr>
        <p:spPr>
          <a:xfrm>
            <a:off x="2370960" y="52099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CustomShape 12"/>
          <p:cNvSpPr/>
          <p:nvPr/>
        </p:nvSpPr>
        <p:spPr>
          <a:xfrm>
            <a:off x="6949080" y="170640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CustomShape 13"/>
          <p:cNvSpPr/>
          <p:nvPr/>
        </p:nvSpPr>
        <p:spPr>
          <a:xfrm>
            <a:off x="5027760" y="1998360"/>
            <a:ext cx="2419920" cy="12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1" name="CustomShape 14"/>
          <p:cNvSpPr/>
          <p:nvPr/>
        </p:nvSpPr>
        <p:spPr>
          <a:xfrm>
            <a:off x="7595280" y="2039400"/>
            <a:ext cx="147888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Product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2" name="CustomShape 15"/>
          <p:cNvSpPr/>
          <p:nvPr/>
        </p:nvSpPr>
        <p:spPr>
          <a:xfrm>
            <a:off x="7342920" y="959040"/>
            <a:ext cx="180252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Snippet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3" name="CustomShape 16"/>
          <p:cNvSpPr/>
          <p:nvPr/>
        </p:nvSpPr>
        <p:spPr>
          <a:xfrm>
            <a:off x="8844480" y="2892960"/>
            <a:ext cx="2419920" cy="12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4" name="CustomShape 17"/>
          <p:cNvSpPr/>
          <p:nvPr/>
        </p:nvSpPr>
        <p:spPr>
          <a:xfrm>
            <a:off x="6860520" y="3763800"/>
            <a:ext cx="198288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Disclosure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5" name="CustomShape 18"/>
          <p:cNvSpPr/>
          <p:nvPr/>
        </p:nvSpPr>
        <p:spPr>
          <a:xfrm>
            <a:off x="9261360" y="4587480"/>
            <a:ext cx="2204280" cy="11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6" name="CustomShape 19"/>
          <p:cNvSpPr/>
          <p:nvPr/>
        </p:nvSpPr>
        <p:spPr>
          <a:xfrm>
            <a:off x="6027120" y="5331960"/>
            <a:ext cx="220428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Compliance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Workflow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7" name="CustomShape 20"/>
          <p:cNvSpPr/>
          <p:nvPr/>
        </p:nvSpPr>
        <p:spPr>
          <a:xfrm>
            <a:off x="4390920" y="4087440"/>
            <a:ext cx="2145960" cy="11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8" name="CustomShape 21"/>
          <p:cNvSpPr/>
          <p:nvPr/>
        </p:nvSpPr>
        <p:spPr>
          <a:xfrm>
            <a:off x="2734200" y="5547240"/>
            <a:ext cx="207684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Analysis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9" name="CustomShape 22"/>
          <p:cNvSpPr/>
          <p:nvPr/>
        </p:nvSpPr>
        <p:spPr>
          <a:xfrm>
            <a:off x="1145160" y="4107240"/>
            <a:ext cx="2273040" cy="11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Compliance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Workflow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Today, a custom task, nothing to "download and double-click"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Tooling approach allows for differential approach: once setup and checked, only new dependencies require additional coverage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4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More Remarks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4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Dev Ops Integration: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50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1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2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3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4" name="CustomShape 7"/>
          <p:cNvSpPr/>
          <p:nvPr/>
        </p:nvSpPr>
        <p:spPr>
          <a:xfrm>
            <a:off x="1997280" y="457200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Inbound Software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5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5. Component Catalogue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Purpose: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Collect information about used software components and their use in products or projects is centrally collected and can be reused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Other purposes: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component catalogue captures also the used components in a product or project, maintains a so-named BOM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interesting: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Enables also vulnerability management or reuse of export classifications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5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Introduction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Problem: Once analysed component w.r.t. license compliance shall not require repeated analyses, but reuse of information shall be possible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catalogue: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Maps component usage in products or projects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Makes sense if an organisation has actually multiple products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Shows organisation the important software components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Allows for a comprehensive overview about involved licensing per product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Solved Problem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component catalogue can be viewed as a portal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Database holding the catalogue information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Another use case is archiving OSS distributions / source code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Storing also multiple other files,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 license analysis reports, SPDX files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Provides reporting output, for example OSS product documentation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 can be implemented as Web portal, thus accessible from various client computers in organisation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Technical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 can be integrated with other license compliance tooling: scanners can directly feed the analyses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integration in Dev Ops tooling is useful to automatically create BOM of products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 catalogues can also serve uses cases for vulnerability management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Another related topic is license management and license metadata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More Remarks</a:t>
            </a:r>
            <a:endParaRPr lang="en-US" sz="40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Component Catalogue: Main Usage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967" name="CustomShape 3"/>
          <p:cNvSpPr/>
          <p:nvPr/>
        </p:nvSpPr>
        <p:spPr>
          <a:xfrm>
            <a:off x="365760" y="1371600"/>
            <a:ext cx="11346840" cy="482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968" name="CustomShape 4"/>
          <p:cNvSpPr/>
          <p:nvPr/>
        </p:nvSpPr>
        <p:spPr>
          <a:xfrm>
            <a:off x="908640" y="1926000"/>
            <a:ext cx="3253680" cy="381240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69" name="CustomShape 5"/>
          <p:cNvSpPr/>
          <p:nvPr/>
        </p:nvSpPr>
        <p:spPr>
          <a:xfrm>
            <a:off x="4461840" y="1926000"/>
            <a:ext cx="3253680" cy="381240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70" name="CustomShape 6"/>
          <p:cNvSpPr/>
          <p:nvPr/>
        </p:nvSpPr>
        <p:spPr>
          <a:xfrm>
            <a:off x="8015040" y="1926000"/>
            <a:ext cx="3254040" cy="381240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971" name="CustomShape 7"/>
          <p:cNvSpPr/>
          <p:nvPr/>
        </p:nvSpPr>
        <p:spPr>
          <a:xfrm>
            <a:off x="9148320" y="4572000"/>
            <a:ext cx="2464200" cy="169236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Creating OSS Documents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EFE10DD9-B2DE-4A44-A2DE-D777DD55E2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2471" y="897204"/>
            <a:ext cx="2582070" cy="1437396"/>
          </a:xfrm>
          <a:prstGeom prst="rect">
            <a:avLst/>
          </a:prstGeom>
        </p:spPr>
      </p:pic>
      <p:sp>
        <p:nvSpPr>
          <p:cNvPr id="216" name="CustomShape 1"/>
          <p:cNvSpPr/>
          <p:nvPr/>
        </p:nvSpPr>
        <p:spPr>
          <a:xfrm>
            <a:off x="914400" y="1371600"/>
            <a:ext cx="10464120" cy="19263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5400" b="0" strike="noStrike" spc="-1" dirty="0">
                <a:solidFill>
                  <a:srgbClr val="E56B45"/>
                </a:solidFill>
                <a:latin typeface="Roboto"/>
                <a:ea typeface="Roboto"/>
              </a:rPr>
              <a:t>Reference Automation Slides</a:t>
            </a:r>
            <a:endParaRPr lang="en-US" sz="5400" b="0" strike="noStrike" spc="-1" dirty="0">
              <a:latin typeface="Arial"/>
            </a:endParaRPr>
          </a:p>
        </p:txBody>
      </p:sp>
      <p:sp>
        <p:nvSpPr>
          <p:cNvPr id="218" name="CustomShape 2"/>
          <p:cNvSpPr/>
          <p:nvPr/>
        </p:nvSpPr>
        <p:spPr>
          <a:xfrm>
            <a:off x="914400" y="3505320"/>
            <a:ext cx="10459080" cy="2778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en-US" sz="2590" spc="-1" dirty="0">
                <a:solidFill>
                  <a:srgbClr val="292934"/>
                </a:solidFill>
                <a:latin typeface="Roboto"/>
                <a:ea typeface="Roboto"/>
              </a:rPr>
              <a:t>Open Source Training for DIS 5230 (ISO Number Pending)</a:t>
            </a:r>
            <a:endParaRPr lang="en-US" sz="2590" spc="-1" dirty="0"/>
          </a:p>
          <a:p>
            <a:pPr>
              <a:lnSpc>
                <a:spcPct val="90000"/>
              </a:lnSpc>
              <a:spcBef>
                <a:spcPts val="445"/>
              </a:spcBef>
            </a:pPr>
            <a:endParaRPr lang="en-US" sz="259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45"/>
              </a:spcBef>
            </a:pP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Released under CC0-1.0.</a:t>
            </a:r>
            <a:br>
              <a:rPr dirty="0"/>
            </a:b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You may use, modify, and share these slides without restriction.</a:t>
            </a:r>
            <a:br>
              <a:rPr dirty="0"/>
            </a:br>
            <a:r>
              <a:rPr lang="en-US" sz="222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They also come with no warranty.</a:t>
            </a:r>
            <a:endParaRPr lang="en-US" sz="222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45"/>
              </a:spcBef>
            </a:pPr>
            <a:endParaRPr lang="en-US" sz="222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408"/>
              </a:spcBef>
            </a:pPr>
            <a:r>
              <a:rPr lang="en-US" sz="1400" b="0" strike="noStrike" spc="-1" dirty="0">
                <a:solidFill>
                  <a:srgbClr val="292934"/>
                </a:solidFill>
                <a:latin typeface="Roboto"/>
                <a:ea typeface="Roboto Condensed"/>
              </a:rPr>
              <a:t>These slides follow US law. Different legal jurisdictions may have different legal requirements.</a:t>
            </a:r>
            <a:r>
              <a:rPr lang="en-US" sz="1400" b="0" strike="noStrike" spc="-1" dirty="0">
                <a:solidFill>
                  <a:srgbClr val="000000"/>
                </a:solidFill>
                <a:latin typeface="Roboto"/>
                <a:ea typeface="DejaVu Sans"/>
              </a:rPr>
              <a:t> </a:t>
            </a:r>
            <a:r>
              <a:rPr lang="en-US" sz="1400" b="0" strike="noStrike" spc="-1" dirty="0">
                <a:solidFill>
                  <a:srgbClr val="292934"/>
                </a:solidFill>
                <a:latin typeface="Roboto"/>
                <a:ea typeface="Roboto Condensed"/>
              </a:rPr>
              <a:t>This should be taken into account when using these slides as part of a compliance training program.</a:t>
            </a:r>
            <a:endParaRPr lang="en-US" sz="1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4630373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CustomShape 1"/>
          <p:cNvSpPr/>
          <p:nvPr/>
        </p:nvSpPr>
        <p:spPr>
          <a:xfrm>
            <a:off x="609480" y="533520"/>
            <a:ext cx="109720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 dirty="0">
                <a:solidFill>
                  <a:srgbClr val="D2533C"/>
                </a:solidFill>
                <a:latin typeface="Roboto"/>
                <a:ea typeface="Roboto"/>
              </a:rPr>
              <a:t>What are the Reference Automation Slides?</a:t>
            </a:r>
            <a:endParaRPr lang="en-US" sz="4000" b="0" strike="noStrike" spc="-1" dirty="0">
              <a:latin typeface="Arial"/>
            </a:endParaRPr>
          </a:p>
        </p:txBody>
      </p:sp>
      <p:sp>
        <p:nvSpPr>
          <p:cNvPr id="220" name="CustomShape 2"/>
          <p:cNvSpPr/>
          <p:nvPr/>
        </p:nvSpPr>
        <p:spPr>
          <a:xfrm>
            <a:off x="623160" y="1600200"/>
            <a:ext cx="10945080" cy="49521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182880" indent="-182160">
              <a:lnSpc>
                <a:spcPct val="100000"/>
              </a:lnSpc>
              <a:buClr>
                <a:srgbClr val="93A299"/>
              </a:buClr>
              <a:buSzPct val="85000"/>
              <a:buFont typeface="Arial"/>
              <a:buChar char="•"/>
            </a:pPr>
            <a:r>
              <a:rPr lang="en-US" sz="2400" spc="-1" dirty="0">
                <a:solidFill>
                  <a:srgbClr val="292934"/>
                </a:solidFill>
                <a:latin typeface="Roboto"/>
              </a:rPr>
              <a:t>Explanation…</a:t>
            </a:r>
            <a:endParaRPr lang="en-US" sz="2400" b="0" strike="noStrike" spc="-1" dirty="0">
              <a:latin typeface="Arial"/>
            </a:endParaRPr>
          </a:p>
          <a:p>
            <a:pPr marL="182880" indent="-182160">
              <a:lnSpc>
                <a:spcPct val="100000"/>
              </a:lnSpc>
              <a:spcBef>
                <a:spcPts val="479"/>
              </a:spcBef>
            </a:pPr>
            <a:endParaRPr lang="en-US" sz="24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479"/>
              </a:spcBef>
            </a:pPr>
            <a:r>
              <a:rPr lang="en-US" sz="2400" b="0" strike="noStrike" spc="-1" dirty="0">
                <a:solidFill>
                  <a:srgbClr val="292934"/>
                </a:solidFill>
                <a:latin typeface="Roboto"/>
                <a:ea typeface="Roboto"/>
              </a:rPr>
              <a:t>Learn more at: </a:t>
            </a:r>
            <a:r>
              <a:rPr lang="en-US" sz="2400" b="0" strike="noStrike" spc="-1" dirty="0">
                <a:solidFill>
                  <a:srgbClr val="292934"/>
                </a:solidFill>
                <a:latin typeface="Roboto Mono"/>
                <a:ea typeface="Roboto Mono"/>
              </a:rPr>
              <a:t>https://</a:t>
            </a:r>
            <a:r>
              <a:rPr lang="en-US" sz="2400" b="0" strike="noStrike" spc="-1" dirty="0" err="1">
                <a:solidFill>
                  <a:srgbClr val="292934"/>
                </a:solidFill>
                <a:latin typeface="Roboto Mono"/>
                <a:ea typeface="Roboto Mono"/>
              </a:rPr>
              <a:t>www.openchainproject.org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9483673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Software Situation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72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3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4" name="CustomShape 5"/>
          <p:cNvSpPr/>
          <p:nvPr/>
        </p:nvSpPr>
        <p:spPr>
          <a:xfrm>
            <a:off x="8159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609480" y="533520"/>
            <a:ext cx="10972080" cy="9900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Roboto"/>
                <a:ea typeface="Roboto"/>
              </a:rPr>
              <a:t>Contents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222" name="CustomShape 2"/>
          <p:cNvSpPr/>
          <p:nvPr/>
        </p:nvSpPr>
        <p:spPr>
          <a:xfrm>
            <a:off x="609480" y="1673280"/>
            <a:ext cx="5384160" cy="47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5070" indent="-51435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+mj-lt"/>
              <a:buAutoNum type="arabicPeriod"/>
            </a:pPr>
            <a:r>
              <a:rPr lang="en-US" sz="2800" spc="-1" dirty="0">
                <a:solidFill>
                  <a:srgbClr val="292934"/>
                </a:solidFill>
                <a:latin typeface="Roboto"/>
                <a:ea typeface="Roboto"/>
              </a:rPr>
              <a:t>Tools Use Cases</a:t>
            </a:r>
            <a:endParaRPr lang="en-US" sz="2800" spc="-1" dirty="0"/>
          </a:p>
          <a:p>
            <a:pPr marL="514440" indent="-5137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StarSymbol"/>
              <a:buAutoNum type="arabicPeriod"/>
            </a:pPr>
            <a:r>
              <a:rPr lang="en-US" sz="2800" spc="-1" dirty="0">
                <a:solidFill>
                  <a:srgbClr val="292934"/>
                </a:solidFill>
                <a:latin typeface="Roboto"/>
                <a:ea typeface="Roboto"/>
              </a:rPr>
              <a:t>Tooling Types</a:t>
            </a:r>
            <a:endParaRPr lang="en-US" sz="2800" spc="-1" dirty="0"/>
          </a:p>
        </p:txBody>
      </p:sp>
      <p:sp>
        <p:nvSpPr>
          <p:cNvPr id="223" name="CustomShape 3"/>
          <p:cNvSpPr/>
          <p:nvPr/>
        </p:nvSpPr>
        <p:spPr>
          <a:xfrm>
            <a:off x="6197760" y="1673280"/>
            <a:ext cx="5384160" cy="47174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514440" indent="-513720">
              <a:lnSpc>
                <a:spcPct val="100000"/>
              </a:lnSpc>
              <a:spcBef>
                <a:spcPts val="561"/>
              </a:spcBef>
              <a:buClr>
                <a:srgbClr val="93A299"/>
              </a:buClr>
              <a:buSzPct val="85000"/>
              <a:buFont typeface="StarSymbol"/>
              <a:buAutoNum type="arabicPeriod" startAt="6"/>
            </a:pPr>
            <a:endParaRPr lang="en-US" sz="28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6248331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CustomShape 1"/>
          <p:cNvSpPr/>
          <p:nvPr/>
        </p:nvSpPr>
        <p:spPr>
          <a:xfrm>
            <a:off x="963000" y="2362320"/>
            <a:ext cx="10362600" cy="2199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/>
          <a:lstStyle/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F3F2DC"/>
                </a:solidFill>
                <a:latin typeface="Roboto"/>
                <a:ea typeface="Roboto"/>
              </a:rPr>
              <a:t>CHAPTER 1</a:t>
            </a:r>
            <a:endParaRPr lang="en-US" sz="3200" b="0" strike="noStrike" spc="-1" dirty="0">
              <a:latin typeface="Arial"/>
            </a:endParaRPr>
          </a:p>
        </p:txBody>
      </p:sp>
      <p:sp>
        <p:nvSpPr>
          <p:cNvPr id="745" name="CustomShape 2"/>
          <p:cNvSpPr/>
          <p:nvPr/>
        </p:nvSpPr>
        <p:spPr>
          <a:xfrm>
            <a:off x="963000" y="4626720"/>
            <a:ext cx="10362600" cy="149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4800" b="0" strike="noStrike" spc="-1">
                <a:solidFill>
                  <a:srgbClr val="F3F2DC"/>
                </a:solidFill>
                <a:latin typeface="Roboto Medium"/>
                <a:ea typeface="Roboto Medium"/>
              </a:rPr>
              <a:t>Tooling Use Cases</a:t>
            </a:r>
            <a:endParaRPr lang="en-US" sz="4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2018171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6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Why we would need tools?</a:t>
            </a:r>
            <a:endParaRPr lang="en-US" sz="2400" b="0" strike="noStrike" spc="-1" dirty="0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First demand and process, then the tool</a:t>
            </a:r>
            <a:endParaRPr lang="en-US" sz="2400" b="0" strike="noStrike" spc="-1" dirty="0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A tool cannot provide (difficult) decisions</a:t>
            </a:r>
            <a:endParaRPr lang="en-US" sz="2400" b="0" strike="noStrike" spc="-1" dirty="0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Only data for decisions</a:t>
            </a:r>
            <a:endParaRPr lang="en-US" sz="2400" b="0" strike="noStrike" spc="-1" dirty="0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 dirty="0">
                <a:solidFill>
                  <a:srgbClr val="000000"/>
                </a:solidFill>
                <a:latin typeface="Arial"/>
                <a:ea typeface="Arial"/>
              </a:rPr>
              <a:t>Many cases where expert knowledge is required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74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Introduction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2324548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8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Tools can be good for ...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generating reports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analyzing data</a:t>
            </a:r>
            <a:endParaRPr lang="en-US" sz="2400" b="0" strike="noStrike" spc="-1">
              <a:latin typeface="Arial"/>
            </a:endParaRPr>
          </a:p>
          <a:p>
            <a:pPr marL="457200" indent="-35280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managing policies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Where is this required?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4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About Tools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50" name="CustomShape 3"/>
          <p:cNvSpPr/>
          <p:nvPr/>
        </p:nvSpPr>
        <p:spPr>
          <a:xfrm>
            <a:off x="4856040" y="174456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1" name="CustomShape 4"/>
          <p:cNvSpPr/>
          <p:nvPr/>
        </p:nvSpPr>
        <p:spPr>
          <a:xfrm>
            <a:off x="8777880" y="42667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2" name="CustomShape 5"/>
          <p:cNvSpPr/>
          <p:nvPr/>
        </p:nvSpPr>
        <p:spPr>
          <a:xfrm>
            <a:off x="6766560" y="61128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3" name="CustomShape 6"/>
          <p:cNvSpPr/>
          <p:nvPr/>
        </p:nvSpPr>
        <p:spPr>
          <a:xfrm>
            <a:off x="3901320" y="390096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4" name="CustomShape 7"/>
          <p:cNvSpPr/>
          <p:nvPr/>
        </p:nvSpPr>
        <p:spPr>
          <a:xfrm>
            <a:off x="6324840" y="342504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5" name="CustomShape 8"/>
          <p:cNvSpPr/>
          <p:nvPr/>
        </p:nvSpPr>
        <p:spPr>
          <a:xfrm>
            <a:off x="8592480" y="259272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6" name="CustomShape 9"/>
          <p:cNvSpPr/>
          <p:nvPr/>
        </p:nvSpPr>
        <p:spPr>
          <a:xfrm>
            <a:off x="5608440" y="4998240"/>
            <a:ext cx="292356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7" name="CustomShape 10"/>
          <p:cNvSpPr/>
          <p:nvPr/>
        </p:nvSpPr>
        <p:spPr>
          <a:xfrm>
            <a:off x="824760" y="39031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8" name="CustomShape 11"/>
          <p:cNvSpPr/>
          <p:nvPr/>
        </p:nvSpPr>
        <p:spPr>
          <a:xfrm>
            <a:off x="2370960" y="520992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59" name="CustomShape 12"/>
          <p:cNvSpPr/>
          <p:nvPr/>
        </p:nvSpPr>
        <p:spPr>
          <a:xfrm>
            <a:off x="6949080" y="1706400"/>
            <a:ext cx="2923920" cy="1582920"/>
          </a:xfrm>
          <a:custGeom>
            <a:avLst/>
            <a:gdLst/>
            <a:ahLst/>
            <a:cxnLst/>
            <a:rect l="l" t="t" r="r" b="b"/>
            <a:pathLst>
              <a:path w="21600" h="21600">
                <a:moveTo>
                  <a:pt x="1930" y="7160"/>
                </a:moveTo>
                <a:cubicBezTo>
                  <a:pt x="1530" y="4490"/>
                  <a:pt x="3400" y="1970"/>
                  <a:pt x="5270" y="1970"/>
                </a:cubicBezTo>
                <a:cubicBezTo>
                  <a:pt x="5860" y="1950"/>
                  <a:pt x="6470" y="2210"/>
                  <a:pt x="6970" y="2600"/>
                </a:cubicBezTo>
                <a:cubicBezTo>
                  <a:pt x="7450" y="1390"/>
                  <a:pt x="8340" y="650"/>
                  <a:pt x="9340" y="650"/>
                </a:cubicBezTo>
                <a:cubicBezTo>
                  <a:pt x="10004" y="690"/>
                  <a:pt x="10710" y="1050"/>
                  <a:pt x="11210" y="1700"/>
                </a:cubicBezTo>
                <a:cubicBezTo>
                  <a:pt x="11570" y="630"/>
                  <a:pt x="12330" y="0"/>
                  <a:pt x="13150" y="0"/>
                </a:cubicBezTo>
                <a:cubicBezTo>
                  <a:pt x="13840" y="0"/>
                  <a:pt x="14470" y="460"/>
                  <a:pt x="14870" y="1160"/>
                </a:cubicBezTo>
                <a:cubicBezTo>
                  <a:pt x="15330" y="440"/>
                  <a:pt x="16020" y="0"/>
                  <a:pt x="16740" y="0"/>
                </a:cubicBezTo>
                <a:cubicBezTo>
                  <a:pt x="17910" y="0"/>
                  <a:pt x="18900" y="1130"/>
                  <a:pt x="19110" y="2710"/>
                </a:cubicBezTo>
                <a:cubicBezTo>
                  <a:pt x="20240" y="3150"/>
                  <a:pt x="21060" y="4580"/>
                  <a:pt x="21060" y="6220"/>
                </a:cubicBezTo>
                <a:cubicBezTo>
                  <a:pt x="21060" y="6720"/>
                  <a:pt x="21000" y="7200"/>
                  <a:pt x="20830" y="7660"/>
                </a:cubicBezTo>
                <a:cubicBezTo>
                  <a:pt x="21310" y="8460"/>
                  <a:pt x="21600" y="9450"/>
                  <a:pt x="21600" y="10460"/>
                </a:cubicBezTo>
                <a:cubicBezTo>
                  <a:pt x="21600" y="12750"/>
                  <a:pt x="20310" y="14680"/>
                  <a:pt x="18650" y="15010"/>
                </a:cubicBezTo>
                <a:cubicBezTo>
                  <a:pt x="18650" y="17200"/>
                  <a:pt x="17370" y="18920"/>
                  <a:pt x="15770" y="18920"/>
                </a:cubicBezTo>
                <a:cubicBezTo>
                  <a:pt x="15220" y="18920"/>
                  <a:pt x="14700" y="18710"/>
                  <a:pt x="14240" y="18310"/>
                </a:cubicBezTo>
                <a:cubicBezTo>
                  <a:pt x="13820" y="20240"/>
                  <a:pt x="12490" y="21600"/>
                  <a:pt x="11000" y="21600"/>
                </a:cubicBezTo>
                <a:cubicBezTo>
                  <a:pt x="9890" y="21600"/>
                  <a:pt x="8840" y="20790"/>
                  <a:pt x="8210" y="19510"/>
                </a:cubicBezTo>
                <a:cubicBezTo>
                  <a:pt x="7620" y="20000"/>
                  <a:pt x="7930" y="20290"/>
                  <a:pt x="6240" y="20290"/>
                </a:cubicBezTo>
                <a:cubicBezTo>
                  <a:pt x="4850" y="20290"/>
                  <a:pt x="3570" y="19280"/>
                  <a:pt x="2900" y="17640"/>
                </a:cubicBezTo>
                <a:cubicBezTo>
                  <a:pt x="1300" y="17600"/>
                  <a:pt x="480" y="16300"/>
                  <a:pt x="480" y="14660"/>
                </a:cubicBezTo>
                <a:cubicBezTo>
                  <a:pt x="480" y="13900"/>
                  <a:pt x="690" y="13210"/>
                  <a:pt x="1070" y="12640"/>
                </a:cubicBezTo>
                <a:cubicBezTo>
                  <a:pt x="380" y="12160"/>
                  <a:pt x="0" y="11210"/>
                  <a:pt x="0" y="10120"/>
                </a:cubicBezTo>
                <a:cubicBezTo>
                  <a:pt x="0" y="8590"/>
                  <a:pt x="840" y="7330"/>
                  <a:pt x="1930" y="7160"/>
                </a:cubicBezTo>
                <a:close/>
                <a:moveTo>
                  <a:pt x="1930" y="7160"/>
                </a:moveTo>
                <a:cubicBezTo>
                  <a:pt x="1950" y="7410"/>
                  <a:pt x="2040" y="7690"/>
                  <a:pt x="2090" y="7920"/>
                </a:cubicBezTo>
                <a:moveTo>
                  <a:pt x="6970" y="2600"/>
                </a:moveTo>
                <a:cubicBezTo>
                  <a:pt x="7200" y="2790"/>
                  <a:pt x="7480" y="3050"/>
                  <a:pt x="7670" y="3310"/>
                </a:cubicBezTo>
                <a:moveTo>
                  <a:pt x="11210" y="1700"/>
                </a:moveTo>
                <a:cubicBezTo>
                  <a:pt x="11130" y="1910"/>
                  <a:pt x="11080" y="2160"/>
                  <a:pt x="11030" y="2400"/>
                </a:cubicBezTo>
                <a:moveTo>
                  <a:pt x="14870" y="1160"/>
                </a:moveTo>
                <a:cubicBezTo>
                  <a:pt x="14720" y="1400"/>
                  <a:pt x="14640" y="1720"/>
                  <a:pt x="14540" y="2010"/>
                </a:cubicBezTo>
                <a:moveTo>
                  <a:pt x="19110" y="2710"/>
                </a:moveTo>
                <a:cubicBezTo>
                  <a:pt x="19130" y="2890"/>
                  <a:pt x="19230" y="3290"/>
                  <a:pt x="19190" y="3380"/>
                </a:cubicBezTo>
                <a:moveTo>
                  <a:pt x="20830" y="7660"/>
                </a:moveTo>
                <a:cubicBezTo>
                  <a:pt x="20660" y="8170"/>
                  <a:pt x="20430" y="8620"/>
                  <a:pt x="20110" y="8990"/>
                </a:cubicBezTo>
                <a:moveTo>
                  <a:pt x="18660" y="15010"/>
                </a:moveTo>
                <a:cubicBezTo>
                  <a:pt x="18740" y="14200"/>
                  <a:pt x="18280" y="12200"/>
                  <a:pt x="17000" y="11450"/>
                </a:cubicBezTo>
                <a:moveTo>
                  <a:pt x="14240" y="18310"/>
                </a:moveTo>
                <a:cubicBezTo>
                  <a:pt x="14320" y="17980"/>
                  <a:pt x="14350" y="17680"/>
                  <a:pt x="14370" y="17360"/>
                </a:cubicBezTo>
                <a:moveTo>
                  <a:pt x="8220" y="19510"/>
                </a:moveTo>
                <a:cubicBezTo>
                  <a:pt x="8060" y="19250"/>
                  <a:pt x="7960" y="18950"/>
                  <a:pt x="7860" y="18640"/>
                </a:cubicBezTo>
                <a:moveTo>
                  <a:pt x="2900" y="17640"/>
                </a:moveTo>
                <a:cubicBezTo>
                  <a:pt x="3090" y="17600"/>
                  <a:pt x="3280" y="17540"/>
                  <a:pt x="3460" y="17450"/>
                </a:cubicBezTo>
                <a:moveTo>
                  <a:pt x="1070" y="12640"/>
                </a:moveTo>
                <a:cubicBezTo>
                  <a:pt x="1400" y="12900"/>
                  <a:pt x="1780" y="13130"/>
                  <a:pt x="2330" y="13040"/>
                </a:cubicBezTo>
              </a:path>
            </a:pathLst>
          </a:cu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60" name="CustomShape 13"/>
          <p:cNvSpPr/>
          <p:nvPr/>
        </p:nvSpPr>
        <p:spPr>
          <a:xfrm>
            <a:off x="5027760" y="1998360"/>
            <a:ext cx="2419920" cy="12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1" name="CustomShape 14"/>
          <p:cNvSpPr/>
          <p:nvPr/>
        </p:nvSpPr>
        <p:spPr>
          <a:xfrm>
            <a:off x="7595280" y="2039400"/>
            <a:ext cx="147888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Product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2" name="CustomShape 15"/>
          <p:cNvSpPr/>
          <p:nvPr/>
        </p:nvSpPr>
        <p:spPr>
          <a:xfrm>
            <a:off x="7342920" y="959040"/>
            <a:ext cx="180252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Snippet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3" name="CustomShape 16"/>
          <p:cNvSpPr/>
          <p:nvPr/>
        </p:nvSpPr>
        <p:spPr>
          <a:xfrm>
            <a:off x="8844480" y="2892960"/>
            <a:ext cx="2419920" cy="1273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Component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4" name="CustomShape 17"/>
          <p:cNvSpPr/>
          <p:nvPr/>
        </p:nvSpPr>
        <p:spPr>
          <a:xfrm>
            <a:off x="6860520" y="3763800"/>
            <a:ext cx="198288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Disclosure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5" name="CustomShape 18"/>
          <p:cNvSpPr/>
          <p:nvPr/>
        </p:nvSpPr>
        <p:spPr>
          <a:xfrm>
            <a:off x="9261360" y="4587480"/>
            <a:ext cx="2204280" cy="11167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Code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Scanner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6" name="CustomShape 19"/>
          <p:cNvSpPr/>
          <p:nvPr/>
        </p:nvSpPr>
        <p:spPr>
          <a:xfrm>
            <a:off x="6027120" y="5331960"/>
            <a:ext cx="2204280" cy="950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Compliance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Workflow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7" name="CustomShape 20"/>
          <p:cNvSpPr/>
          <p:nvPr/>
        </p:nvSpPr>
        <p:spPr>
          <a:xfrm>
            <a:off x="4390920" y="4087440"/>
            <a:ext cx="2145960" cy="11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8" name="CustomShape 21"/>
          <p:cNvSpPr/>
          <p:nvPr/>
        </p:nvSpPr>
        <p:spPr>
          <a:xfrm>
            <a:off x="2734200" y="5547240"/>
            <a:ext cx="207684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Analysis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769" name="CustomShape 22"/>
          <p:cNvSpPr/>
          <p:nvPr/>
        </p:nvSpPr>
        <p:spPr>
          <a:xfrm>
            <a:off x="1145160" y="4107240"/>
            <a:ext cx="2273040" cy="11948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91440" rIns="90000" bIns="9144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Compliance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Workflow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522766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Software Situation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72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3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4" name="CustomShape 5"/>
          <p:cNvSpPr/>
          <p:nvPr/>
        </p:nvSpPr>
        <p:spPr>
          <a:xfrm>
            <a:off x="8159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89296949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Software Situation – What it Means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77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8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9" name="CustomShape 5"/>
          <p:cNvSpPr/>
          <p:nvPr/>
        </p:nvSpPr>
        <p:spPr>
          <a:xfrm>
            <a:off x="8159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0" name="CustomShape 6"/>
          <p:cNvSpPr/>
          <p:nvPr/>
        </p:nvSpPr>
        <p:spPr>
          <a:xfrm>
            <a:off x="2303640" y="4415400"/>
            <a:ext cx="2396880" cy="153288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Party SW: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OSS, Free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Proprietary, 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1" name="CustomShape 7"/>
          <p:cNvSpPr/>
          <p:nvPr/>
        </p:nvSpPr>
        <p:spPr>
          <a:xfrm>
            <a:off x="5759640" y="4415400"/>
            <a:ext cx="2396880" cy="153288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Development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2" name="CustomShape 8"/>
          <p:cNvSpPr/>
          <p:nvPr/>
        </p:nvSpPr>
        <p:spPr>
          <a:xfrm>
            <a:off x="9311760" y="4319640"/>
            <a:ext cx="2396880" cy="1628640"/>
          </a:xfrm>
          <a:prstGeom prst="wedgeRoundRectCallout">
            <a:avLst>
              <a:gd name="adj1" fmla="val -33967"/>
              <a:gd name="adj2" fmla="val -62462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Delivery: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Party +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 Software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07752569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OSS License Compliance from 10k Feet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85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6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7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8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9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0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1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865968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3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Again What this Means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94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5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6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7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98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9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0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1" name="CustomShape 10"/>
          <p:cNvSpPr/>
          <p:nvPr/>
        </p:nvSpPr>
        <p:spPr>
          <a:xfrm>
            <a:off x="2115360" y="4314600"/>
            <a:ext cx="2585160" cy="153252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Documentation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 actual situation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2" name="CustomShape 11"/>
          <p:cNvSpPr/>
          <p:nvPr/>
        </p:nvSpPr>
        <p:spPr>
          <a:xfrm>
            <a:off x="5760360" y="4314600"/>
            <a:ext cx="2396880" cy="153252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Hopefully Yours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3" name="CustomShape 12"/>
          <p:cNvSpPr/>
          <p:nvPr/>
        </p:nvSpPr>
        <p:spPr>
          <a:xfrm>
            <a:off x="9123840" y="4218120"/>
            <a:ext cx="2585160" cy="1628640"/>
          </a:xfrm>
          <a:prstGeom prst="wedgeRoundRectCallout">
            <a:avLst>
              <a:gd name="adj1" fmla="val -33967"/>
              <a:gd name="adj2" fmla="val -62462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what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 deliver and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act accordingly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19499564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05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Part I: Analysing Inbound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06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7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8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09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10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1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2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118467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which software is used (commercial + OSS actually)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Because commercial software can contain OSS as well!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components involved and their involved licensing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licenses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authorships and copyrights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Determining any further points from licensing obligations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Understanding Inbound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3394890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5" name="CustomShape 1"/>
          <p:cNvSpPr/>
          <p:nvPr/>
        </p:nvSpPr>
        <p:spPr>
          <a:xfrm>
            <a:off x="719640" y="15134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7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Software Situation – What it Means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77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8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79" name="CustomShape 5"/>
          <p:cNvSpPr/>
          <p:nvPr/>
        </p:nvSpPr>
        <p:spPr>
          <a:xfrm>
            <a:off x="8159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0" name="CustomShape 6"/>
          <p:cNvSpPr/>
          <p:nvPr/>
        </p:nvSpPr>
        <p:spPr>
          <a:xfrm>
            <a:off x="2303640" y="4415400"/>
            <a:ext cx="2396880" cy="153288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Party SW: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OSS, Free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Proprietary, 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1" name="CustomShape 7"/>
          <p:cNvSpPr/>
          <p:nvPr/>
        </p:nvSpPr>
        <p:spPr>
          <a:xfrm>
            <a:off x="5759640" y="4415400"/>
            <a:ext cx="2396880" cy="1532880"/>
          </a:xfrm>
          <a:prstGeom prst="wedgeRoundRectCallout">
            <a:avLst>
              <a:gd name="adj1" fmla="val -33967"/>
              <a:gd name="adj2" fmla="val -63245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Development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2" name="CustomShape 8"/>
          <p:cNvSpPr/>
          <p:nvPr/>
        </p:nvSpPr>
        <p:spPr>
          <a:xfrm>
            <a:off x="9311760" y="4319640"/>
            <a:ext cx="2396880" cy="1628640"/>
          </a:xfrm>
          <a:prstGeom prst="wedgeRoundRectCallout">
            <a:avLst>
              <a:gd name="adj1" fmla="val -33967"/>
              <a:gd name="adj2" fmla="val -62462"/>
              <a:gd name="adj3" fmla="val 16667"/>
            </a:avLst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Delivery: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3</a:t>
            </a:r>
            <a:r>
              <a:rPr lang="en-US" sz="2400" b="0" strike="noStrike" spc="-1" baseline="30000">
                <a:solidFill>
                  <a:srgbClr val="000000"/>
                </a:solidFill>
                <a:latin typeface="Arial"/>
                <a:ea typeface="Arial"/>
              </a:rPr>
              <a:t>rd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 Party +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Your Software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Depends on the software technology used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Modern software projects use dependency management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Declaration of imports, dependencies, used libraries, etc.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Defined dependencies can be extracted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 some cases for OSS, used component source code can be extracted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However, involved software can be also in form of binaries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Origin and contents of binaries must be determined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“Manual dependencies”: commercial software added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6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How to Understand What is Inbound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5530382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License, copying or notice document provided along with software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At infrastructure, home page or project pages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Github or Sourceforge metadata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Project definition file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in Java pom.xml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Already provided license info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 debian-copyright or SPDX documentation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1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Identifying Licensing within</a:t>
            </a:r>
            <a:br/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Inbound Software: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Arial"/>
              </a:rPr>
              <a:t> 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Easy Cases</a:t>
            </a:r>
            <a:endParaRPr lang="en-US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35876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proliferation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About 350 „main“ licenses exist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 lot more out there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Existing licenses come at new versions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Licenses in different languages (e.g. the French CeCILL) 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License obligations must be understood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Commercial licenses such as an EULA lack standardization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Identifying Licenses within</a:t>
            </a:r>
            <a:endParaRPr lang="en-US" sz="36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Inbound Software: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Arial"/>
              </a:rPr>
              <a:t> </a:t>
            </a:r>
            <a:r>
              <a:rPr lang="en-US" sz="3600" b="0" strike="noStrike" spc="-1">
                <a:solidFill>
                  <a:srgbClr val="D2533C"/>
                </a:solidFill>
                <a:latin typeface="Roboto"/>
                <a:ea typeface="Open Sans"/>
              </a:rPr>
              <a:t>The Problem (1)</a:t>
            </a:r>
            <a:endParaRPr lang="en-US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14389206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= reuse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OSS components are not (always) homogeneous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OSS exists, pull it from elsewhere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Code from many sources, different licensing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license does not apply to all contents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If project does not enforce common licensing for all contributions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CLA: contributor license agreements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2" name="CustomShape 2"/>
          <p:cNvSpPr/>
          <p:nvPr/>
        </p:nvSpPr>
        <p:spPr>
          <a:xfrm>
            <a:off x="609480" y="48744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36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 within</a:t>
            </a:r>
            <a:br/>
            <a:r>
              <a:rPr lang="en-US" sz="3600" b="0" strike="noStrike" spc="-1">
                <a:solidFill>
                  <a:srgbClr val="D2533C"/>
                </a:solidFill>
                <a:latin typeface="Open Sans"/>
                <a:ea typeface="Open Sans"/>
              </a:rPr>
              <a:t>Inbound Software: The Problem (2)</a:t>
            </a:r>
            <a:endParaRPr lang="en-US" sz="36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503213362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license statements is not straightforward ...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The Fun (1)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25" name="CustomShape 3"/>
          <p:cNvSpPr/>
          <p:nvPr/>
        </p:nvSpPr>
        <p:spPr>
          <a:xfrm>
            <a:off x="777600" y="2306520"/>
            <a:ext cx="517320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See README and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 files in bz/ directory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for more information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about bzip2 library code.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*/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This file is part of Jam - see jam.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for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information.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See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E.qla2xxx for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and </a:t>
            </a:r>
            <a:r>
              <a:rPr lang="en-US" sz="22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ing details.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US" sz="2200" b="0" strike="noStrike" spc="-1">
              <a:latin typeface="Arial"/>
            </a:endParaRPr>
          </a:p>
        </p:txBody>
      </p:sp>
      <p:sp>
        <p:nvSpPr>
          <p:cNvPr id="826" name="CustomShape 4"/>
          <p:cNvSpPr/>
          <p:nvPr/>
        </p:nvSpPr>
        <p:spPr>
          <a:xfrm>
            <a:off x="6359760" y="2306520"/>
            <a:ext cx="528228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/*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ing details are in the COPYING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file accompanying popt source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distribut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ions, available from 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  ftp://ftp.rpm.org/pub/rpm/dist. */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(c)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Insight Software Consortium. All rights reserved.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See ITK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.txt or http://www.itk.org/HTML/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Copyright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.htm for details.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---</a:t>
            </a:r>
            <a:endParaRPr lang="en-US" sz="20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* See wps_upnp.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c 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for more details on </a:t>
            </a:r>
            <a:r>
              <a:rPr lang="en-US" sz="2000" b="1" strike="noStrike" spc="-1">
                <a:solidFill>
                  <a:srgbClr val="000000"/>
                </a:solidFill>
                <a:latin typeface="Arial"/>
                <a:ea typeface="Arial"/>
              </a:rPr>
              <a:t>licens</a:t>
            </a: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ing and code history.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27292850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or just very difficult statements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2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The Fun (2)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29" name="CustomShape 3"/>
          <p:cNvSpPr/>
          <p:nvPr/>
        </p:nvSpPr>
        <p:spPr>
          <a:xfrm>
            <a:off x="655560" y="2559960"/>
            <a:ext cx="1080360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Copyright (c) 1998-1999 Some Company, Inc. All Rights Reserved.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This software is the confidential and proprietary information of Some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Company, Inc. ("Confidential Information").  You shall not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disclose such Confidential Information and shall use it only in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accordance with the terms of the license agreement you entered into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with Some Company.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Some Company  MAKES NO REPRESENTATIONS</a:t>
            </a:r>
            <a:br/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OR WARRANTIES ABOUT THE SUITABILITY OF THE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SOFTWARE, EITHER EXPRESS OR IMPLIED,</a:t>
            </a:r>
            <a:endParaRPr lang="en-US" sz="22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2200" b="0" strike="noStrike" spc="-1">
                <a:solidFill>
                  <a:srgbClr val="000000"/>
                </a:solidFill>
                <a:latin typeface="Arial"/>
                <a:ea typeface="Arial"/>
              </a:rPr>
              <a:t> * INCLUDING BUT NOT LIMITED TO THE ….</a:t>
            </a:r>
            <a:endParaRPr lang="en-US" sz="2200" b="0" strike="noStrike" spc="-1">
              <a:latin typeface="Arial"/>
            </a:endParaRPr>
          </a:p>
        </p:txBody>
      </p:sp>
      <p:sp>
        <p:nvSpPr>
          <p:cNvPr id="830" name="CustomShape 4"/>
          <p:cNvSpPr/>
          <p:nvPr/>
        </p:nvSpPr>
        <p:spPr>
          <a:xfrm>
            <a:off x="6359760" y="2306520"/>
            <a:ext cx="5282280" cy="3379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7412405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1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ask for copyright notice or author listing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Resulting obligation of providing these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Generally, there is software for these</a:t>
            </a:r>
            <a:r>
              <a:rPr lang="en-US" sz="2400" b="0" strike="noStrike" spc="-1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problems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Challenge: wrongly expressed copyright statements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32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Copyright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09809941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Identifying copyright statements is not less fun: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3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Copyright: Fun (again)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35" name="CustomShape 3"/>
          <p:cNvSpPr/>
          <p:nvPr/>
        </p:nvSpPr>
        <p:spPr>
          <a:xfrm>
            <a:off x="787320" y="2314800"/>
            <a:ext cx="11996640" cy="38016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Copyright by many contributors; see http://babel.eclipse.org/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---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Original Code &lt;s&gt;Copyright (C) 1994, Jeff Hostetler, Spyglass, Inc.&lt;/s&gt;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of Content-MD5 code &lt;s&gt;Copyright (C) 1993, 1994 by Carnegie Mellon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   University&lt;/s&gt; (see Copyright below).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of Content-MD5 code &lt;s&gt;Copyright (C) 1991 Bell Communications 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   Research, Inc. (Bellcore&lt;/s&gt;) (see Copyright below).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Portions extracted from mpack, John G. Myers - jgm+@cmu.edu</a:t>
            </a:r>
            <a:endParaRPr lang="en-US" sz="18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Courier New"/>
                <a:ea typeface="Courier New"/>
              </a:rPr>
              <a:t> *  Content-MD5 Code &lt;s&gt;contributed by Martin Hamilton (martin@net.lut.ac.uk)&lt;/s&gt;</a:t>
            </a:r>
            <a:endParaRPr lang="en-US" sz="18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150263743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are compiled applications, libraries, software that can be used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Binary = code translated from programming language to executable code by processor → information encoded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can be part of an OSS component distribution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Binaries can include OSS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to understand what is contained in a binary?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problem 1: different binary technologies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Main problem 2: small variations, new binary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</p:txBody>
      </p:sp>
      <p:sp>
        <p:nvSpPr>
          <p:cNvPr id="83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Identifying Licenses: Binaries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870718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8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9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Part II: Your Own Software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40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1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2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3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4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5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6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873160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4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OSS License Compliance from 10k Feet 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785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6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DDDDDD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7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88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789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Meeting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Obligations,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 acc.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to 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0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791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CustomShape 1"/>
          <p:cNvSpPr/>
          <p:nvPr/>
        </p:nvSpPr>
        <p:spPr>
          <a:xfrm>
            <a:off x="719640" y="1619640"/>
            <a:ext cx="11036520" cy="4255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Sometimes, genuinely written software is expected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“copy &amp; paste” solution can be very near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Open source projects are publicly available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also other files are valuable: scripts, icons, images, css files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and code copied from Web sites for best practices and snippets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Copy paste of source code from the Internet in your code can be done: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Respecting the author’s interests required: licensing, copyright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Generally, reuse is good - opposed to reinventing the wheel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48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D2533C"/>
                </a:solidFill>
                <a:latin typeface="Open Sans"/>
                <a:ea typeface="Open Sans"/>
              </a:rPr>
              <a:t>What is the Issue with Your Software?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4631641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Good education and engineering codex can be solution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Plain “copy &amp; paste” of source code is bad practice anyway today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Duplicated code reduces maintainability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Engineers like clean dependency management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all other cases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Scanning tools for source code based on comparing text portions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Using a database of already published source code (by other party)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What is in Internet, tutorial code from vendors, Github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Licensing: scan for licensing statements again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0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Code Scanning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3281500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CustomShape 1"/>
          <p:cNvSpPr/>
          <p:nvPr/>
        </p:nvSpPr>
        <p:spPr>
          <a:xfrm>
            <a:off x="515160" y="197388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2" name="CustomShape 2"/>
          <p:cNvSpPr/>
          <p:nvPr/>
        </p:nvSpPr>
        <p:spPr>
          <a:xfrm>
            <a:off x="686160" y="1792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Part III: Outbound Software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53" name="CustomShape 3"/>
          <p:cNvSpPr/>
          <p:nvPr/>
        </p:nvSpPr>
        <p:spPr>
          <a:xfrm>
            <a:off x="1247760" y="2015640"/>
            <a:ext cx="3164760" cy="3452760"/>
          </a:xfrm>
          <a:prstGeom prst="rect">
            <a:avLst/>
          </a:prstGeom>
          <a:solidFill>
            <a:srgbClr val="EEEEEE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Inbound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4" name="CustomShape 4"/>
          <p:cNvSpPr/>
          <p:nvPr/>
        </p:nvSpPr>
        <p:spPr>
          <a:xfrm>
            <a:off x="4703760" y="2015640"/>
            <a:ext cx="3164760" cy="3452760"/>
          </a:xfrm>
          <a:prstGeom prst="rect">
            <a:avLst/>
          </a:prstGeom>
          <a:solidFill>
            <a:srgbClr val="CCCCCC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Own</a:t>
            </a:r>
            <a:endParaRPr lang="en-US" sz="2400" b="0" strike="noStrike" spc="-1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5" name="CustomShape 5"/>
          <p:cNvSpPr/>
          <p:nvPr/>
        </p:nvSpPr>
        <p:spPr>
          <a:xfrm>
            <a:off x="8130960" y="1986840"/>
            <a:ext cx="3164760" cy="3452760"/>
          </a:xfrm>
          <a:prstGeom prst="rect">
            <a:avLst/>
          </a:prstGeom>
          <a:solidFill>
            <a:srgbClr val="FFFF00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Outbound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6" name="CustomShape 6"/>
          <p:cNvSpPr/>
          <p:nvPr/>
        </p:nvSpPr>
        <p:spPr>
          <a:xfrm>
            <a:off x="-2400120" y="-2783880"/>
            <a:ext cx="1053000" cy="1244880"/>
          </a:xfrm>
          <a:prstGeom prst="flowChartDocument">
            <a:avLst/>
          </a:pr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7" name="CustomShape 7"/>
          <p:cNvSpPr/>
          <p:nvPr/>
        </p:nvSpPr>
        <p:spPr>
          <a:xfrm>
            <a:off x="8639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8" name="CustomShape 8"/>
          <p:cNvSpPr/>
          <p:nvPr/>
        </p:nvSpPr>
        <p:spPr>
          <a:xfrm>
            <a:off x="5183640" y="31676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Quality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Control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59" name="CustomShape 9"/>
          <p:cNvSpPr/>
          <p:nvPr/>
        </p:nvSpPr>
        <p:spPr>
          <a:xfrm>
            <a:off x="1727640" y="3237840"/>
            <a:ext cx="2205000" cy="2012760"/>
          </a:xfrm>
          <a:prstGeom prst="flowChartDocument">
            <a:avLst/>
          </a:prstGeom>
          <a:solidFill>
            <a:srgbClr val="FFFFFF"/>
          </a:solidFill>
          <a:ln w="9360">
            <a:solidFill>
              <a:srgbClr val="3465A4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/>
          <a:lstStyle/>
          <a:p>
            <a:pPr algn="ctr">
              <a:lnSpc>
                <a:spcPct val="100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Reporting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According to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Licensing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602373349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CustomShape 1"/>
          <p:cNvSpPr/>
          <p:nvPr/>
        </p:nvSpPr>
        <p:spPr>
          <a:xfrm>
            <a:off x="719640" y="1619640"/>
            <a:ext cx="11036520" cy="3522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Distributing OSS as part of product or project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requires notice file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Listing all licenses, listing copyright notice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… as a basic and common license obligation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written offer to provide the OSS code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Builds upon knowledge 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OSS components are in (here comes the BOM!)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licenses in there, copyright notices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1: Distribution of OSS (1)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04044512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2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Project or product documentation can require, e.g.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All tests passed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But as well: all licenses checked?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their obligations, for their compatibility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Or: All OSS required material ready for distribution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(as well)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OSS components are in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Which licenses in there, copyright notices</a:t>
            </a:r>
            <a:br/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 </a:t>
            </a:r>
            <a:endParaRPr lang="en-US" sz="2000" b="0" strike="noStrike" spc="-1">
              <a:latin typeface="Arial"/>
            </a:endParaRPr>
          </a:p>
        </p:txBody>
      </p:sp>
      <p:sp>
        <p:nvSpPr>
          <p:cNvPr id="863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2: Quality Management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48550142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are not compatible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That is life, for example GPL &lt;-&gt; EPL incompatibility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Distribution based on GPL works and EPL works:</a:t>
            </a:r>
            <a:br/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maybe a problem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 statements are ambiguous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 „Licensed under BSD”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Requires legal decision how did you decide this statement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5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Case 3: Ensuring Distribution Rights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79917392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6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 statements need documentation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For example: „for license conditions, see Web site”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Web site needs to be archived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Some licenses are not compatible with the business case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E.g. Start up implements medical analysis algorithm after years of research, danger of being copied by market leaders 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i="1" strike="noStrike" spc="-1">
                <a:solidFill>
                  <a:srgbClr val="000000"/>
                </a:solidFill>
                <a:latin typeface="Arial"/>
                <a:ea typeface="Arial"/>
              </a:rPr>
              <a:t>License obligations need to be compatible with business goals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7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Besides Delivering, Internal Work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40083990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Also with commercial software, appropriate licensing must be ensured: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Does contract cover rights for intended commercial use?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Where is the contract by the way?</a:t>
            </a: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endParaRPr lang="en-US" sz="2400" b="0" strike="noStrike" spc="-1">
              <a:latin typeface="Arial"/>
            </a:endParaRPr>
          </a:p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Ensuring distribution obligations is required, for example: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Documentation of distribution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Time- / volume-limited licensing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Logo printed on box necessary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69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Excursus: Not OSS only, all 3</a:t>
            </a:r>
            <a:r>
              <a:rPr lang="en-US" sz="4000" b="0" strike="noStrike" spc="-1" baseline="30000">
                <a:solidFill>
                  <a:srgbClr val="CB3D39"/>
                </a:solidFill>
                <a:latin typeface="Open Sans"/>
                <a:ea typeface="Open Sans"/>
              </a:rPr>
              <a:t>rd</a:t>
            </a: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 Parties</a:t>
            </a:r>
            <a:endParaRPr lang="en-US" sz="4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3176007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" name="CustomShape 1"/>
          <p:cNvSpPr/>
          <p:nvPr/>
        </p:nvSpPr>
        <p:spPr>
          <a:xfrm>
            <a:off x="719640" y="1619640"/>
            <a:ext cx="11036520" cy="449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BOM: „Bill of Material”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It is a general question what is in the delivery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the nature of the delivery (How much OSS?)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Understand potential issues (IP)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How else to ensure license compliance?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Basics of supply chain issues actually apply also to software</a:t>
            </a:r>
            <a:endParaRPr lang="en-US" sz="2400" b="0" strike="noStrike" spc="-1">
              <a:latin typeface="Arial"/>
            </a:endParaRPr>
          </a:p>
          <a:p>
            <a:pPr marL="432000" indent="-385920">
              <a:lnSpc>
                <a:spcPct val="115000"/>
              </a:lnSpc>
              <a:buClr>
                <a:srgbClr val="93A299"/>
              </a:buClr>
              <a:buFont typeface="Symbol"/>
              <a:buChar char="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Software Package Data Exchange (SPDX) specifies one implementation how to express a BOM of a software package [1]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1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BOM Documentation (1)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2" name="CustomShape 3"/>
          <p:cNvSpPr/>
          <p:nvPr/>
        </p:nvSpPr>
        <p:spPr>
          <a:xfrm>
            <a:off x="719640" y="552672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[1] https://spdx.org/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6093936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3" name="CustomShape 1"/>
          <p:cNvSpPr/>
          <p:nvPr/>
        </p:nvSpPr>
        <p:spPr>
          <a:xfrm>
            <a:off x="719640" y="1619640"/>
            <a:ext cx="11468520" cy="413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15000"/>
              </a:lnSpc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Bill of material can be general obligation, for example at: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USA: Cyber Supply Chain Management</a:t>
            </a:r>
            <a:br/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and Transparency Act of 2014</a:t>
            </a:r>
            <a:endParaRPr lang="en-US" sz="2400" b="0" strike="noStrike" spc="-1">
              <a:latin typeface="Arial"/>
            </a:endParaRPr>
          </a:p>
          <a:p>
            <a:pPr marL="216000" indent="-215640">
              <a:lnSpc>
                <a:spcPct val="115000"/>
              </a:lnSpc>
              <a:buClr>
                <a:srgbClr val="93A299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Germany: KRITIS: BSI-Kritisverordnung [2]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Obliged to report service disturbances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Obliged to implement information security</a:t>
            </a:r>
            <a:endParaRPr lang="en-US" sz="2400" b="0" strike="noStrike" spc="-1">
              <a:latin typeface="Arial"/>
            </a:endParaRPr>
          </a:p>
          <a:p>
            <a:pPr marL="432000" lvl="1" indent="-215640">
              <a:lnSpc>
                <a:spcPct val="115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latin typeface="Arial"/>
                <a:ea typeface="Arial"/>
              </a:rPr>
              <a:t>Requires knowledge about BOM</a:t>
            </a:r>
            <a:endParaRPr lang="en-US" sz="2400" b="0" strike="noStrike" spc="-1">
              <a:latin typeface="Arial"/>
            </a:endParaRPr>
          </a:p>
        </p:txBody>
      </p:sp>
      <p:sp>
        <p:nvSpPr>
          <p:cNvPr id="874" name="CustomShape 2"/>
          <p:cNvSpPr/>
          <p:nvPr/>
        </p:nvSpPr>
        <p:spPr>
          <a:xfrm>
            <a:off x="609480" y="319680"/>
            <a:ext cx="10969200" cy="1049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b"/>
          <a:lstStyle/>
          <a:p>
            <a:pPr>
              <a:lnSpc>
                <a:spcPct val="100000"/>
              </a:lnSpc>
            </a:pPr>
            <a:r>
              <a:rPr lang="en-US" sz="4000" b="0" strike="noStrike" spc="-1">
                <a:solidFill>
                  <a:srgbClr val="CB3D39"/>
                </a:solidFill>
                <a:latin typeface="Open Sans"/>
                <a:ea typeface="Open Sans"/>
              </a:rPr>
              <a:t>BOM Documentation (2)</a:t>
            </a:r>
            <a:endParaRPr lang="en-US" sz="4000" b="0" strike="noStrike" spc="-1">
              <a:latin typeface="Arial"/>
            </a:endParaRPr>
          </a:p>
        </p:txBody>
      </p:sp>
      <p:sp>
        <p:nvSpPr>
          <p:cNvPr id="875" name="CustomShape 3"/>
          <p:cNvSpPr/>
          <p:nvPr/>
        </p:nvSpPr>
        <p:spPr>
          <a:xfrm>
            <a:off x="719640" y="5425200"/>
            <a:ext cx="11184480" cy="5353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0000"/>
                </a:solidFill>
                <a:latin typeface="Arial"/>
                <a:ea typeface="Arial"/>
              </a:rPr>
              <a:t>[2] https://www.bmi.bund.de/SharedDocs/pressemitteilungen/DE/2017/06/nis-richtlinie.html</a:t>
            </a:r>
            <a:endParaRPr lang="en-US" sz="20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33681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1247</TotalTime>
  <Words>7417</Words>
  <Application>Microsoft Macintosh PowerPoint</Application>
  <PresentationFormat>Widescreen</PresentationFormat>
  <Paragraphs>1060</Paragraphs>
  <Slides>134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134</vt:i4>
      </vt:variant>
    </vt:vector>
  </HeadingPairs>
  <TitlesOfParts>
    <vt:vector size="147" baseType="lpstr">
      <vt:lpstr>Open Sans</vt:lpstr>
      <vt:lpstr>Roboto</vt:lpstr>
      <vt:lpstr>Roboto Medium</vt:lpstr>
      <vt:lpstr>Roboto Mono</vt:lpstr>
      <vt:lpstr>StarSymbol</vt:lpstr>
      <vt:lpstr>Arial</vt:lpstr>
      <vt:lpstr>Courier New</vt:lpstr>
      <vt:lpstr>Symbol</vt:lpstr>
      <vt:lpstr>Times New Roman</vt:lpstr>
      <vt:lpstr>Wingdings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dc:description/>
  <cp:lastModifiedBy>Shane Coughlan</cp:lastModifiedBy>
  <cp:revision>21</cp:revision>
  <dcterms:modified xsi:type="dcterms:W3CDTF">2020-10-14T08:00:48Z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14.0000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85</vt:i4>
  </property>
  <property fmtid="{D5CDD505-2E9C-101B-9397-08002B2CF9AE}" pid="8" name="PresentationFormat">
    <vt:lpwstr>Custom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147</vt:i4>
  </property>
</Properties>
</file>