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53"/>
  </p:notesMasterIdLst>
  <p:sldIdLst>
    <p:sldId id="403"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8"/>
  </p:normalViewPr>
  <p:slideViewPr>
    <p:cSldViewPr snapToGrid="0" snapToObjects="1">
      <p:cViewPr varScale="1">
        <p:scale>
          <a:sx n="104" d="100"/>
          <a:sy n="104" d="100"/>
        </p:scale>
        <p:origin x="232" y="81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theme" Target="theme/theme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tableStyles" Target="tableStyles.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presProps" Target="presProp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Welcome to the OpenChain Curriculum Slides. These slides can be used to help train internal teams about FOSS compliance issues and to conform with the OpenChain Specification.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endParaRPr lang="en-US" sz="1200" b="0" strike="noStrike" spc="-1">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5800" y="1143000"/>
            <a:ext cx="5485680" cy="3085200"/>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useful for lawyers, managers or developers who may not be familiar with FOSS licenses.</a:t>
            </a:r>
            <a:endParaRPr lang="en-US" sz="1200" b="0" strike="noStrike" spc="-1">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0880" y="694800"/>
            <a:ext cx="6095160" cy="3428280"/>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provides the “big picture” about what FOSS licenses do. It also explains a resource where you can find out more about some FOSS licenses.</a:t>
            </a:r>
            <a:endParaRPr lang="en-US" sz="1200" b="0" strike="noStrike" spc="-1">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0880" y="694800"/>
            <a:ext cx="6095160" cy="3428280"/>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endParaRPr lang="en-US" sz="1200" b="0" strike="noStrike" spc="-1">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0880" y="694800"/>
            <a:ext cx="6095160" cy="3428280"/>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proprietary or closed source licenses. These licenses often have very different requirements and rules compared to FOSS licenses.</a:t>
            </a:r>
            <a:endParaRPr lang="en-US" sz="1200" b="0" strike="noStrike" spc="-1">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0880" y="694800"/>
            <a:ext cx="6095160" cy="3428280"/>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0880" y="694800"/>
            <a:ext cx="6095160" cy="3428280"/>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endParaRPr lang="en-US" sz="1200" b="0" strike="noStrike" spc="-1">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0880" y="694800"/>
            <a:ext cx="6095160" cy="3428280"/>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license compatibility, the way of understanding what licenses can be used together. Some FOSS licenses are compatible with each other. Some are incompatible. This is an important consideration when choosing code and choosing licenses.</a:t>
            </a:r>
            <a:endParaRPr lang="en-US" sz="1200" b="0" strike="noStrike" spc="-1">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0880" y="694800"/>
            <a:ext cx="6095160" cy="3428280"/>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slides explains multi-licensing. This is the situation where more than set of license terms can apply to a piece of software.</a:t>
            </a:r>
            <a:br/>
            <a:br/>
            <a:r>
              <a:rPr lang="en-US" sz="1200" b="1" strike="noStrike" spc="-1">
                <a:solidFill>
                  <a:srgbClr val="000000"/>
                </a:solidFill>
                <a:latin typeface="Roboto"/>
                <a:ea typeface="Roboto"/>
              </a:rPr>
              <a:t>Conjunctive</a:t>
            </a:r>
            <a:r>
              <a:rPr lang="en-US" sz="1200" b="0" strike="noStrike" spc="-1">
                <a:solidFill>
                  <a:srgbClr val="000000"/>
                </a:solidFill>
                <a:latin typeface="Roboto"/>
                <a:ea typeface="Roboto"/>
              </a:rPr>
              <a:t> = Multiple licenses apply</a:t>
            </a:r>
            <a:endParaRPr lang="en-US" sz="1200" b="0" strike="noStrike" spc="-1">
              <a:latin typeface="Arial"/>
            </a:endParaRPr>
          </a:p>
          <a:p>
            <a:pPr marL="457200" indent="-216000">
              <a:lnSpc>
                <a:spcPct val="100000"/>
              </a:lnSpc>
            </a:pPr>
            <a:r>
              <a:rPr lang="en-US" sz="1200" b="0" strike="noStrike" spc="-1">
                <a:solidFill>
                  <a:srgbClr val="000000"/>
                </a:solidFill>
                <a:latin typeface="Roboto"/>
                <a:ea typeface="Roboto"/>
              </a:rPr>
              <a:t>GPL-2.0 project also includes code under BSD-3-Clause </a:t>
            </a:r>
            <a:endParaRPr lang="en-US" sz="1200" b="0" strike="noStrike" spc="-1">
              <a:latin typeface="Arial"/>
            </a:endParaRPr>
          </a:p>
          <a:p>
            <a:pPr marL="596520" indent="-11520">
              <a:lnSpc>
                <a:spcPct val="100000"/>
              </a:lnSpc>
            </a:pPr>
            <a:r>
              <a:rPr lang="en-US" sz="1200" b="0" strike="noStrike" spc="-1">
                <a:solidFill>
                  <a:srgbClr val="000000"/>
                </a:solidFill>
                <a:latin typeface="Roboto"/>
                <a:ea typeface="Roboto"/>
              </a:rPr>
              <a:t>In this situation you have to comply with both sets of license terms</a:t>
            </a:r>
            <a:endParaRPr lang="en-US" sz="1200" b="0" strike="noStrike" spc="-1">
              <a:latin typeface="Arial"/>
            </a:endParaRPr>
          </a:p>
          <a:p>
            <a:pPr marL="596520" indent="-11520">
              <a:lnSpc>
                <a:spcPct val="100000"/>
              </a:lnSpc>
            </a:pPr>
            <a:r>
              <a:rPr lang="en-US" sz="1200" b="1" strike="noStrike" spc="-1">
                <a:solidFill>
                  <a:srgbClr val="000000"/>
                </a:solidFill>
                <a:latin typeface="Roboto"/>
                <a:ea typeface="Roboto"/>
              </a:rPr>
              <a:t>Disjunctive</a:t>
            </a:r>
            <a:r>
              <a:rPr lang="en-US" sz="1200" b="0" strike="noStrike" spc="-1">
                <a:solidFill>
                  <a:srgbClr val="000000"/>
                </a:solidFill>
                <a:latin typeface="Roboto"/>
                <a:ea typeface="Roboto"/>
              </a:rPr>
              <a:t> = Choice of one open source license or another</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Mozilla tri-license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Jetty</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Ruby</a:t>
            </a:r>
            <a:endParaRPr lang="en-US" sz="1200" b="0" strike="noStrike" spc="-1">
              <a:latin typeface="Arial"/>
            </a:endParaRPr>
          </a:p>
          <a:p>
            <a:pPr marL="457200" indent="-11520">
              <a:lnSpc>
                <a:spcPct val="100000"/>
              </a:lnSpc>
            </a:pPr>
            <a:br/>
            <a:r>
              <a:rPr lang="en-US" sz="1200" b="0" strike="noStrike" spc="-1">
                <a:solidFill>
                  <a:srgbClr val="000000"/>
                </a:solidFill>
                <a:latin typeface="Roboto"/>
                <a:ea typeface="Roboto"/>
              </a:rPr>
              <a:t>Disjunctive licensing may be something important to explore more deeply when creating a FOSS policy.</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1" strike="noStrike" spc="-1">
                <a:solidFill>
                  <a:srgbClr val="000000"/>
                </a:solidFill>
                <a:latin typeface="Roboto"/>
                <a:ea typeface="Roboto"/>
              </a:rPr>
              <a:t>Example: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MPL 1.1/GPL 2.0/LGPL 2.1 -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 .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t>
            </a:r>
            <a:r>
              <a:rPr lang="en-US" sz="1200" b="1" strike="noStrike" spc="-1">
                <a:solidFill>
                  <a:srgbClr val="000000"/>
                </a:solidFill>
                <a:latin typeface="Roboto"/>
                <a:ea typeface="Roboto"/>
              </a:rPr>
              <a:t>dual</a:t>
            </a:r>
            <a:r>
              <a:rPr lang="en-US" sz="1200" b="0" strike="noStrike" spc="-1">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For more on dual-licensing as a business model: http://oss-watch.ac.uk/resources/duallicence2 </a:t>
            </a:r>
            <a:endParaRPr lang="en-US" sz="1200" b="0" strike="noStrike" spc="-1">
              <a:latin typeface="Arial"/>
            </a:endParaRPr>
          </a:p>
          <a:p>
            <a:pPr marL="457200" indent="-11520">
              <a:lnSpc>
                <a:spcPct val="100000"/>
              </a:lnSpc>
            </a:pPr>
            <a:endParaRPr lang="en-US" sz="1200" b="0" strike="noStrike" spc="-1">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0880" y="694800"/>
            <a:ext cx="6095160" cy="3428280"/>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licenses are Free and FOSS Software licenses generally make source code available under terms that allow for modification and redistribution.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Typical obligations of a permissive FOSS license are that the copyright notice and warranty disclaimer are included with the software. Very often, the license would expressly prohibits users from using the author's name without permission.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permissive FOSS licenses include MIT, BSD, and Apache.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License reciprocity means that the derivative work of the copyrighted work must be made available under the same license. Other names being used include "hereditary", "copyleft", "share-alike", and pejoratively"viral."</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copyleft-style licenses include GPL and LGPL.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5800" y="1143000"/>
            <a:ext cx="5485680" cy="3085200"/>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covers the big picture of FOSS compliance. It explains how compliance works from first principles.</a:t>
            </a:r>
            <a:endParaRPr lang="en-US" sz="1200" b="0" strike="noStrike" spc="-1">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0880" y="694800"/>
            <a:ext cx="6095160" cy="3428280"/>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FOSS compliance is really a two-part goal. The first is to know your obligations and have a process to support this knowledge. The second is to satisfy the obligations.</a:t>
            </a:r>
            <a:endParaRPr lang="en-US" sz="1200" b="0" strike="noStrike" spc="-1">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0880" y="694800"/>
            <a:ext cx="6095160" cy="3428280"/>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expands on what compliance obligations must be satisfied in typical FOSS licenses.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scope of source code availability is determined by the FOSS license. Some licenses may require source code availability for only the FOSS software. Others may require all the software described in the slide.</a:t>
            </a:r>
            <a:endParaRPr lang="en-US" sz="1200" b="0" strike="noStrike" spc="-1">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0880" y="694800"/>
            <a:ext cx="6095160" cy="3428280"/>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when FOSS obligations are “triggered.” FOSS licenses are copyright licenses and the basic compliance trigger is when you distribute code to another legal entity.</a:t>
            </a:r>
            <a:endParaRPr lang="en-US" sz="1200" b="0" strike="noStrike" spc="-1">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0880" y="694800"/>
            <a:ext cx="6095160" cy="3428280"/>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modifying code can impose obligations under FOSS licenses. It explains a little bit about derivative works.</a:t>
            </a:r>
            <a:endParaRPr lang="en-US" sz="1200" b="0" strike="noStrike" spc="-1">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0880" y="694800"/>
            <a:ext cx="6095160" cy="3428280"/>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how FOSS compliance programs work in “broad strokes” (a basic overview). </a:t>
            </a:r>
            <a:endParaRPr lang="en-US" sz="1200" b="0" strike="noStrike" spc="-1">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040" cy="308592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0880" y="694800"/>
            <a:ext cx="6095160" cy="3428280"/>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more about how FOSS compliance practices can work in an organization. </a:t>
            </a:r>
            <a:endParaRPr lang="en-US" sz="1200" b="0" strike="noStrike" spc="-1">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0880" y="694800"/>
            <a:ext cx="6095160" cy="3428280"/>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0880" y="694800"/>
            <a:ext cx="6095160" cy="3428280"/>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compliance means following the licensing terms of FOSS licenses. It involves understanding the licenses, having processes to support the license terms, and having processes to address any oversights or errors.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two main goals of a FOSS compliance program are </a:t>
            </a:r>
            <a:r>
              <a:rPr lang="en-US" sz="1200" b="1" strike="noStrike" spc="-1">
                <a:solidFill>
                  <a:srgbClr val="000000"/>
                </a:solidFill>
                <a:latin typeface="Roboto"/>
                <a:ea typeface="Roboto"/>
              </a:rPr>
              <a:t>know your obligations</a:t>
            </a:r>
            <a:r>
              <a:rPr lang="en-US" sz="1200" b="0" strike="noStrike" spc="-1">
                <a:solidFill>
                  <a:srgbClr val="000000"/>
                </a:solidFill>
                <a:latin typeface="Roboto"/>
                <a:ea typeface="Roboto"/>
              </a:rPr>
              <a:t> and to </a:t>
            </a:r>
            <a:r>
              <a:rPr lang="en-US" sz="1200" b="1" strike="noStrike" spc="-1">
                <a:solidFill>
                  <a:srgbClr val="000000"/>
                </a:solidFill>
                <a:latin typeface="Roboto"/>
                <a:ea typeface="Roboto"/>
              </a:rPr>
              <a:t>satisfy your obligations</a:t>
            </a:r>
            <a:r>
              <a:rPr lang="en-US" sz="1200" b="0" strike="noStrike" spc="-1">
                <a:solidFill>
                  <a:srgbClr val="000000"/>
                </a:solidFill>
                <a:latin typeface="Roboto"/>
                <a:ea typeface="Roboto"/>
              </a:rPr>
              <a:t>.</a:t>
            </a:r>
            <a:br/>
            <a:br/>
            <a:r>
              <a:rPr lang="en-US" sz="1200" b="0" strike="noStrike" spc="-1">
                <a:solidFill>
                  <a:srgbClr val="000000"/>
                </a:solidFill>
                <a:latin typeface="Roboto"/>
                <a:ea typeface="Roboto"/>
              </a:rPr>
              <a:t>The important business practices of a FOSS compliance program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Identification of the origin and license of FOSS software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Tracking FOSS software within the development process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Performing FOSS review and identifying license obligations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Fulfillment of license obligations when product ships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Oversight for FOSS Compliance Program, creation of policy, and compliance decisions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Training</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r>
              <a:rPr lang="en-US" sz="1200" b="0" strike="noStrike" spc="-1">
                <a:solidFill>
                  <a:srgbClr val="000000"/>
                </a:solidFill>
                <a:latin typeface="Roboto"/>
                <a:ea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5800" y="1143000"/>
            <a:ext cx="5485680" cy="3085200"/>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fundamental concepts in understanding FOSS usage</a:t>
            </a:r>
            <a:endParaRPr lang="en-US" sz="1200" b="0" strike="noStrike" spc="-1">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0880" y="694800"/>
            <a:ext cx="6095160" cy="3428280"/>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is about how the use of FOSS components is a consideration for your compliance. Different use cases will have different legal effects. The next few slides explain these concepts in more detail.</a:t>
            </a:r>
            <a:endParaRPr lang="en-US" sz="1200" b="0" strike="noStrike" spc="-1">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0880" y="694800"/>
            <a:ext cx="6095160" cy="3428280"/>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incorporation means when using FOSS.</a:t>
            </a:r>
            <a:endParaRPr lang="en-US" sz="1200" b="0" strike="noStrike" spc="-1">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0880" y="694800"/>
            <a:ext cx="6095160" cy="3428280"/>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linking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0880" y="694800"/>
            <a:ext cx="6095160" cy="3428280"/>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modification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translation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noRot="1" noChangeAspect="1"/>
          </p:cNvSpPr>
          <p:nvPr>
            <p:ph type="sldImg"/>
          </p:nvPr>
        </p:nvSpPr>
        <p:spPr>
          <a:xfrm>
            <a:off x="380880" y="694800"/>
            <a:ext cx="6095160" cy="3428280"/>
          </a:xfrm>
          <a:prstGeom prst="rect">
            <a:avLst/>
          </a:prstGeom>
        </p:spPr>
      </p:sp>
      <p:sp>
        <p:nvSpPr>
          <p:cNvPr id="98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intended to help a company identify where their internal FOSS policy is located in the company documentation.</a:t>
            </a:r>
            <a:endParaRPr lang="en-US" sz="1200" b="0" strike="noStrike" spc="-1">
              <a:latin typeface="Arial"/>
            </a:endParaRPr>
          </a:p>
        </p:txBody>
      </p:sp>
      <p:sp>
        <p:nvSpPr>
          <p:cNvPr id="98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0212BD-966F-4063-BA2B-3E7F600AF95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0880" y="694800"/>
            <a:ext cx="6095160" cy="3428280"/>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explains some of the concepts behind distribution. Because FOSS licenses usually apply during distribution, this is a key point to consider in a compliance program.</a:t>
            </a:r>
            <a:endParaRPr lang="en-US" sz="1200" b="0" strike="noStrike" spc="-1">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Incorporation is when you copy portions of a FOSS component into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Linking is when you link or join a FOSS component with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Modification is when you make changes to a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Translation is when you transform the code from one state to another.</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When thinking about distribution of Open Source you should consider to things:</a:t>
            </a: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Who receives the software?</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Customer/Partner</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Community project</a:t>
            </a:r>
            <a:endParaRPr lang="en-US" sz="2400" b="0" strike="noStrike" spc="-1">
              <a:latin typeface="Arial"/>
            </a:endParaRPr>
          </a:p>
          <a:p>
            <a:pPr>
              <a:lnSpc>
                <a:spcPct val="100000"/>
              </a:lnSpc>
            </a:pPr>
            <a:r>
              <a:rPr lang="en-US" sz="1200" b="0" strike="noStrike" spc="-1">
                <a:solidFill>
                  <a:srgbClr val="000000"/>
                </a:solidFill>
                <a:latin typeface="Roboto"/>
                <a:ea typeface="Roboto"/>
              </a:rPr>
              <a:t>What is the format for delivery?</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Source code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Binary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Pre-loaded onto hardware</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5800" y="1143000"/>
            <a:ext cx="5485680" cy="3085200"/>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a “FOSS Review” process in which FOSS usage is analyzed and the relevant obligations are determined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0880" y="694800"/>
            <a:ext cx="6095160" cy="3428280"/>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is a basic building block of a FOSS Compliance Program.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A FOSS Review can be the meeting point for engineering, business and legal teams, and can require planning and organization to successfully conduct on a large scale.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Engineering or developer teams may participate in gathering relevant information</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Legal teams analyze and determine license obligations and provide guidance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Business and engineering teams may receive and implement guidance</a:t>
            </a:r>
            <a:endParaRPr lang="en-US" sz="1200" b="0" strike="noStrike" spc="-1">
              <a:latin typeface="Arial"/>
            </a:endParaRPr>
          </a:p>
          <a:p>
            <a:pPr>
              <a:lnSpc>
                <a:spcPct val="100000"/>
              </a:lnSpc>
            </a:pPr>
            <a:endParaRPr lang="en-US" sz="1200" b="0" strike="noStrike" spc="-1">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680" y="695160"/>
            <a:ext cx="6092640" cy="3427200"/>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is to identify the proper parties to initiate a FOSS Review</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Important questions to ask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Who are the decision makers about FOSS usage (managers, architects, individual engineers, etc.)?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How can they raise questions about FOSS usage?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Is there a regular point in your development process where FOSS Reviews can begin?</a:t>
            </a:r>
            <a:endParaRPr lang="en-US" sz="1200" b="0" strike="noStrike" spc="-1">
              <a:latin typeface="Arial"/>
            </a:endParaRPr>
          </a:p>
          <a:p>
            <a:pPr>
              <a:lnSpc>
                <a:spcPct val="100000"/>
              </a:lnSpc>
            </a:pPr>
            <a:endParaRPr lang="en-US" sz="1200" b="0" strike="noStrike" spc="-1">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680" y="695160"/>
            <a:ext cx="6092640" cy="3427200"/>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endParaRPr lang="en-US" sz="1200" b="0" strike="noStrike" spc="-1">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0880" y="694800"/>
            <a:ext cx="6095160" cy="3428280"/>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may consist of an interdisciplinary team</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which may include in-house or outside attorneys, reviews and evaluates the FOSS usage for license obligations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may be supported by others, including:</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Other specialists or representatives that may be impacted by FOSS-related issues, such as commercial licensing, compliance or business planning teams. </a:t>
            </a:r>
            <a:endParaRPr lang="en-US" sz="1200" b="0" strike="noStrike" spc="-1">
              <a:latin typeface="Arial"/>
            </a:endParaRPr>
          </a:p>
          <a:p>
            <a:pPr>
              <a:lnSpc>
                <a:spcPct val="100000"/>
              </a:lnSpc>
            </a:pPr>
            <a:endParaRPr lang="en-US" sz="1200" b="0" strike="noStrike" spc="-1">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0880" y="694800"/>
            <a:ext cx="6095160" cy="3428280"/>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Once the proposed FOSS usage has been fully assessed, the legal team will then have the necessary information on which to make its judgments.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0880" y="694800"/>
            <a:ext cx="6095160" cy="3428280"/>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0880" y="694800"/>
            <a:ext cx="6095160" cy="3428280"/>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0880" y="694800"/>
            <a:ext cx="6095160" cy="3428280"/>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have oversight (for example, an Executive Review Committee in this diagram). The oversight committee may make important policy decisions or resolve disagreements between parties in the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0880" y="694800"/>
            <a:ext cx="6095160" cy="3428280"/>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To gather and analyze information regarding FOSS usage and to produce appropriate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The method for initiating this process may vary by company, but should be open to those who are involved in using FOSS in development.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or contact the FOSS review team. The process should be flexible enough so that FOSS users in your organization have access to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copyright notices, attribution and source code normally helps to identify who is licensing the FOSS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Check information for completeness, consistency and accuracy. This process may be assisted by support teams, including teams that run code scanning tools to scan for undisclosed FOSS usage. </a:t>
            </a:r>
            <a:endParaRPr lang="en-US" sz="1200" b="0" strike="noStrike" spc="-1">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0880" y="694800"/>
            <a:ext cx="6095160" cy="3428280"/>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0880" y="694800"/>
            <a:ext cx="6095160" cy="3428280"/>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680" y="695160"/>
            <a:ext cx="6092640" cy="3427200"/>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0880" y="694800"/>
            <a:ext cx="6095160" cy="3428280"/>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in our example process is to identify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0880" y="694800"/>
            <a:ext cx="6095160" cy="3428280"/>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next step is auditing source code identified in the previous step.</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our example, the company may conduct research into the identified FOSS component (e.g., review declared licenses, research origins of the FOSS component). The company may also scan the source code to verify the origin and composition of the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review team may then produce an audit report with its conclusions regarding the origin and licensing of the source code.</a:t>
            </a:r>
            <a:endParaRPr lang="en-US" sz="1200" b="0" strike="noStrike" spc="-1">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0880" y="694800"/>
            <a:ext cx="6095160" cy="3428280"/>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en-US" sz="1200" b="0" strike="noStrike" spc="-1">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680" y="695160"/>
            <a:ext cx="6092640" cy="3427200"/>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0880" y="694800"/>
            <a:ext cx="6095160" cy="3428280"/>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FOSS compliance.</a:t>
            </a:r>
            <a:endParaRPr lang="en-US" sz="1200" b="0" strike="noStrike" spc="-1">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680" y="695160"/>
            <a:ext cx="6092640" cy="3427200"/>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FOSS review team reviews the facts collected in the previous steps and identifies the company’s obligations under the FOSS licenses.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en-US" sz="1200" b="0" strike="noStrike" spc="-1">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680" y="695160"/>
            <a:ext cx="6092640" cy="3427200"/>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680" y="695160"/>
            <a:ext cx="6092640" cy="3427200"/>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680" y="695160"/>
            <a:ext cx="6092640" cy="3427200"/>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a:latin typeface="Arial"/>
            </a:endParaRPr>
          </a:p>
          <a:p>
            <a:pPr marL="216000" indent="-216000">
              <a:lnSpc>
                <a:spcPct val="100000"/>
              </a:lnSpc>
            </a:pPr>
            <a:br/>
            <a:endParaRPr lang="en-US" sz="1200" b="0" strike="noStrike" spc="-1">
              <a:latin typeface="Arial"/>
            </a:endParaRPr>
          </a:p>
          <a:p>
            <a:pPr marL="216000" indent="-216000">
              <a:lnSpc>
                <a:spcPct val="100000"/>
              </a:lnSpc>
            </a:pPr>
            <a:br/>
            <a:endParaRPr lang="en-US" sz="1200" b="0" strike="noStrike" spc="-1">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680" y="695160"/>
            <a:ext cx="6092640" cy="3427200"/>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680" y="695160"/>
            <a:ext cx="6092640" cy="3427200"/>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endParaRPr lang="en-US" sz="1200" b="0" strike="noStrike" spc="-1">
              <a:latin typeface="Arial"/>
            </a:endParaRPr>
          </a:p>
          <a:p>
            <a:pPr marL="216000" indent="-216000">
              <a:lnSpc>
                <a:spcPct val="100000"/>
              </a:lnSpc>
            </a:pPr>
            <a:br/>
            <a:endParaRPr lang="en-US" sz="1200" b="0" strike="noStrike" spc="-1">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680" y="695160"/>
            <a:ext cx="6092640" cy="3427200"/>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company verifies that its distribution complies with its FOSS license obligations. This step could be a function of an entity providing oversight for the overall FOSS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For our example process, the steps include: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Identification - Identify and track FOSS usage. This may take place through engineer requests, third party disclosures, or code scanning.</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Auditing source code - Review identified FOSS components for license and origin information.</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Resolving issues - Remove FOSS usage that is incompatible with FOSS policies.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Performing reviews - Assess and determine obligations for FOSS usage.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Approvals - Communicate approval conditions and license obligations.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Registration/approval tracking – Track approval conditions and license obligations for later compliance steps.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Notices - Prepare notices as required by FOSS licenses.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Pre-distribution verifications – Review distributions for compliance before release. </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Accompanying Source Code Distribution – Make source code available as needed.</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Verification – Provide oversight for compliance process.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Times New Roman"/>
                <a:ea typeface="Times New Roman"/>
              </a:rPr>
              <a:t>Architecture reviews examine the relationships between FOSS components and company software. For example, how are FOSS and company components linked together?</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common pitfalls in FOSS compliance processes, and discusses approaches to avoiding these pitfalls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In this chapter, we will describe some common pitfalls to avoid in the FOSS compliance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0880" y="694800"/>
            <a:ext cx="6095160" cy="3428280"/>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The first pitfall described in this slide arises where copyleft-style licensed FOSS is inadvertently mixed with proprietary code.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This may be discovered through auditing source code for license notices or using code scanning tools.</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0880" y="694800"/>
            <a:ext cx="6095160" cy="3428280"/>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copyleft-style licensed FOSS is inadvertently linked to proprietary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detected using dependency tracking tools or reviews of architecture.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proprietary code is included in copyleft-style licensed FOSS. For example, an engineering team making modifications to a FOSS component may include proprietary code in the modifications.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discovered through auditing source code introduced into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680" y="695160"/>
            <a:ext cx="6092640" cy="3427200"/>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third pitfall arises where a company modifies a FOSS component, but fails to publish the modified version of the source code. The company instead publishes the source code for the original version of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0880" y="694800"/>
            <a:ext cx="6095160" cy="3428280"/>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 in this slide arises where a company modifies a FOSS component, then fails to mark its modifications when required by the FOSS license. This pitfall may be prevented through implementing processes for marking code or within verification steps.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0880" y="694800"/>
            <a:ext cx="6095160" cy="3428280"/>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pitfalls in this slide arise from a failure to integrate the FOSS compliance process with the engineering team. In these cases, the engineering team does not raise FOSS usage to the review process, or does not receive the training on how to handle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0880" y="694800"/>
            <a:ext cx="6095160" cy="3428280"/>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0880" y="694800"/>
            <a:ext cx="6095160" cy="3428280"/>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040" cy="308592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Your FOSS compliance process is a building block to establishing good working relationships within the FOSS community.</a:t>
            </a:r>
            <a:endParaRPr lang="en-US" sz="1200" b="0" strike="noStrike" spc="-1">
              <a:latin typeface="Arial"/>
            </a:endParaRPr>
          </a:p>
          <a:p>
            <a:pPr marL="216000" indent="-216000">
              <a:lnSpc>
                <a:spcPct val="100000"/>
              </a:lnSpc>
            </a:pPr>
            <a:br/>
            <a:endParaRPr lang="en-US" sz="1200" b="0" strike="noStrike" spc="-1">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0880" y="694800"/>
            <a:ext cx="6095160" cy="3428280"/>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prioritizing compliance are that you become more efficient in your use of FOSS, and that you build a better relationship with the open source community.</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maintaining a good community relationship are that you can better assess how you can comply with the FOSS license requirements, and you have a better two-way communication with regard to contribution and use of the FOSS.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680" y="695160"/>
            <a:ext cx="6092640" cy="3427200"/>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0880" y="694800"/>
            <a:ext cx="6095160" cy="3428280"/>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0880" y="694800"/>
            <a:ext cx="6095160" cy="3428280"/>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0880" y="694800"/>
            <a:ext cx="6095160" cy="3428280"/>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emphasizes how a compliance process can and should apply to all FOSS components entering your company.</a:t>
            </a:r>
            <a:endParaRPr lang="en-US" sz="1200" b="0" strike="noStrike" spc="-1">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0880" y="694800"/>
            <a:ext cx="6095160" cy="3428280"/>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General guidelines developers can practices when working with FOSS: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Select code from high quality FOSS communities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Seek guidance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Preserve existing licensing information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Gather and retain FOSS project information for your review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Should you remove or alter FOSS license header information? No – existing license information should be preserved, additional header information can be added for modifications or additions to source code (note, some licenses require documenting changes) .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Important steps in a compliance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Follow developer guidelines, especially for any FOSS code included in or linked to proprietary code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and approve all FOSS early in the cycle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architecture and avoid mixing components governed by incompatible licenses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Verify OSS compliance for every product and every version prior to release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OSS compliance for new versions of 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A new version of a previously reviewed FOSS component can create new compliance issues by: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A change in the FOSS license for the new version of the FOSS component(e.g. ghostscript </a:t>
            </a:r>
            <a:r>
              <a:rPr lang="en-US" sz="1200" b="0" u="sng" strike="noStrike" spc="-1">
                <a:solidFill>
                  <a:srgbClr val="000000"/>
                </a:solidFill>
                <a:uFillTx/>
                <a:latin typeface="Roboto"/>
                <a:ea typeface="Roboto"/>
                <a:hlinkClick r:id="rId3"/>
              </a:rPr>
              <a:t>https://en.wikipedia.org/wiki/Ghostscript</a:t>
            </a:r>
            <a:r>
              <a:rPr lang="en-US" sz="1200" b="0" strike="noStrike" spc="-1">
                <a:solidFill>
                  <a:srgbClr val="000000"/>
                </a:solidFill>
                <a:latin typeface="Roboto"/>
                <a:ea typeface="Roboto"/>
              </a:rPr>
              <a:t>)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New dependencies introduced with new versions which create additional FOSS obligations. These dependencies may be embedded in the FOSS distribution or they may be dependencies resolved at build time.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What risks should you address with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License compliance for any disclosed FOSS embedded in the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The potential for creating license conflicts by integrating inbound software with other FOSS or proprietary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Undisclosed or unknown FOSS included in the in-bound software </a:t>
            </a:r>
            <a:endParaRPr lang="en-US" sz="1200" b="0" strike="noStrike" spc="-1">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5800" y="1143000"/>
            <a:ext cx="5485680" cy="3085200"/>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05E4FA-40E9-40A7-AFBC-5159019AFE0A}" type="slidenum">
              <a:rPr lang="en-US" sz="1200" b="0" strike="noStrike" spc="-1">
                <a:solidFill>
                  <a:srgbClr val="000000"/>
                </a:solidFill>
                <a:latin typeface="Roboto"/>
                <a:ea typeface="Roboto"/>
              </a:rPr>
              <a:t>84</a:t>
            </a:fld>
            <a:endParaRPr lang="en-US" sz="1200" b="0" strike="noStrike" spc="-1">
              <a:latin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5800" y="1143000"/>
            <a:ext cx="5485680" cy="3085200"/>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0AF2E3B-F4AE-4D66-95D3-3367457A604B}" type="slidenum">
              <a:rPr lang="en-US" sz="1200" b="0" strike="noStrike" spc="-1">
                <a:solidFill>
                  <a:srgbClr val="000000"/>
                </a:solidFill>
                <a:latin typeface="Roboto"/>
                <a:ea typeface="Roboto"/>
              </a:rPr>
              <a:t>116</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5"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7"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8"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0"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4"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5"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6"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9"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14"/>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dirty="0">
                <a:solidFill>
                  <a:srgbClr val="292934"/>
                </a:solidFill>
                <a:latin typeface="Roboto"/>
                <a:ea typeface="Roboto"/>
              </a:rPr>
              <a:t>FOSS Training Reference Slides for the OpenChain Specification 1.2</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r>
              <a:rPr lang="en-US" sz="1400" b="0" strike="noStrike" spc="-1" dirty="0">
                <a:solidFill>
                  <a:srgbClr val="292934"/>
                </a:solidFill>
                <a:latin typeface="Roboto"/>
                <a:ea typeface="Roboto Condensed"/>
              </a:rPr>
              <a:t>This should be taken into account when using these slides as part of a compliance training program.</a:t>
            </a:r>
            <a:endParaRPr lang="en-US" sz="1400" b="0" strike="noStrike" spc="-1" dirty="0">
              <a:latin typeface="Arial"/>
            </a:endParaRPr>
          </a:p>
        </p:txBody>
      </p:sp>
      <p:pic>
        <p:nvPicPr>
          <p:cNvPr id="2" name="Picture 1" descr="OpenChain_Logo_Panton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copyright statements is not less fun:</a:t>
            </a:r>
            <a:endParaRPr lang="en-US" sz="2400" b="0" strike="noStrike" spc="-1">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 Fun (again)</a:t>
            </a:r>
            <a:endParaRPr lang="en-US" sz="4000" b="0" strike="noStrike" spc="-1">
              <a:latin typeface="Arial"/>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Courier New"/>
              </a:rPr>
              <a:t>Copyright by many contributors; see http://babel.eclipse.org/</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Original Code &lt;s&gt;Copyright (C) 1994, Jeff Hostetler, Spyglass, Inc.&lt;/s&gt;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1993, 1994 by Carnegie Mellon</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University&lt;/s&gt;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1991 Bell Communications </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Research, Inc. (Bellcore&lt;/s&gt;)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extracted from mpack, John G. Myers - jgm+@cmu.edu</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Content-MD5 Code &lt;s&gt;contributed by Martin Hamilton (martin@net.lut.ac.uk)&lt;/s&gt;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Binaries are compiled applications, libraries, software that can be used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Binary = code translated from programming language to executable code by processor → information encoded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be part of an OSS component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include OSS</a:t>
            </a:r>
            <a:endParaRPr lang="en-US" sz="2400" b="0" strike="noStrike" spc="-1">
              <a:latin typeface="Arial"/>
            </a:endParaRPr>
          </a:p>
          <a:p>
            <a:pPr>
              <a:lnSpc>
                <a:spcPct val="115000"/>
              </a:lnSpc>
            </a:pPr>
            <a:r>
              <a:rPr lang="en-US" sz="2400" b="0" strike="noStrike" spc="-1">
                <a:solidFill>
                  <a:srgbClr val="000000"/>
                </a:solidFill>
                <a:latin typeface="Arial"/>
                <a:ea typeface="Arial"/>
              </a:rPr>
              <a:t>How to understand what is contained in a binary?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1: different binary technologies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2: small variations, new binary</a:t>
            </a:r>
            <a:endParaRPr lang="en-US" sz="2400" b="0" strike="noStrike" spc="-1">
              <a:latin typeface="Arial"/>
            </a:endParaRPr>
          </a:p>
          <a:p>
            <a:pPr>
              <a:lnSpc>
                <a:spcPct val="115000"/>
              </a:lnSpc>
            </a:pPr>
            <a:endParaRPr lang="en-US" sz="2400" b="0" strike="noStrike" spc="-1">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Binaries</a:t>
            </a:r>
            <a:endParaRPr lang="en-US" sz="40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II: Your Own Software</a:t>
            </a:r>
            <a:endParaRPr lang="en-US" sz="4000" b="0" strike="noStrike" spc="-1">
              <a:latin typeface="Arial"/>
            </a:endParaRPr>
          </a:p>
        </p:txBody>
      </p:sp>
      <p:sp>
        <p:nvSpPr>
          <p:cNvPr id="840"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844"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Sometimes, genuinely written software is expected</a:t>
            </a:r>
            <a:br/>
            <a:r>
              <a:rPr lang="en-US" sz="2400" b="0" strike="noStrike" spc="-1">
                <a:solidFill>
                  <a:srgbClr val="000000"/>
                </a:solidFill>
                <a:latin typeface="Arial"/>
                <a:ea typeface="Arial"/>
              </a:rPr>
              <a:t>but “copy &amp; paste” solution can be very near</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Open source projects are publicly available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But also other files are valuable: scripts, icons, images, css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and code copied from Web sites for best practices and snippets</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Copy paste of source code from the Internet in your code can be done: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Respecting the author’s interests required: licensing, copyright</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reuse is good - opposed to reinventing the wheel</a:t>
            </a:r>
            <a:endParaRPr lang="en-US" sz="2400" b="0" strike="noStrike" spc="-1">
              <a:latin typeface="Arial"/>
            </a:endParaRPr>
          </a:p>
        </p:txBody>
      </p:sp>
      <p:sp>
        <p:nvSpPr>
          <p:cNvPr id="84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What is the Issue with Your Software?</a:t>
            </a:r>
            <a:endParaRPr lang="en-US" sz="40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Good education and engineering codex can be solution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Plain “copy &amp; paste” of source code is bad practice anyway today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Duplicated code reduces maintainability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Engineers like clean dependency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For all other cases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Scanning tools for source code based on comparing text portions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Using a database of already published source code (by other party)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What is in Internet, tutorial code from vendors, Github</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Licensing: scan for licensing statements again</a:t>
            </a:r>
            <a:endParaRPr lang="en-US" sz="2400" b="0" strike="noStrike" spc="-1">
              <a:latin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Code Scanning</a:t>
            </a:r>
            <a:endParaRPr lang="en-US" sz="40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Part III: Outbound Software</a:t>
            </a:r>
            <a:endParaRPr lang="en-US" sz="4000" b="0" strike="noStrike" spc="-1">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857"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Distributing OSS as part of product or project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requires notice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Listing all licenses, listing copyright notice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 as a basic and common license obligation</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written offer to provide the OSS code</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Builds upon knowledge 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 (here comes the BOM!)</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endParaRPr lang="en-US" sz="2400" b="0" strike="noStrike" spc="-1">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1: Distribution of OSS (1)</a:t>
            </a:r>
            <a:endParaRPr lang="en-US" sz="40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Project or product documentation can require, e.g.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All tests passed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as well: all licenses checked?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their obligations, for their compatibility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Or: All OSS required material ready for distribution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Requires (as well)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br/>
            <a:r>
              <a:rPr lang="en-US" sz="2000" b="0" strike="noStrike" spc="-1">
                <a:solidFill>
                  <a:srgbClr val="000000"/>
                </a:solidFill>
                <a:latin typeface="Arial"/>
                <a:ea typeface="Arial"/>
              </a:rPr>
              <a:t> </a:t>
            </a:r>
            <a:endParaRPr lang="en-US" sz="2000" b="0" strike="noStrike" spc="-1">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2: Quality Management</a:t>
            </a:r>
            <a:endParaRPr lang="en-US" sz="40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are not compatible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That is life, for example GPL &lt;-&gt; EPL incompatibility</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Distribution based on GPL works and EPL works:</a:t>
            </a:r>
            <a:br/>
            <a:r>
              <a:rPr lang="en-US" sz="2400" b="0" i="1" strike="noStrike" spc="-1">
                <a:solidFill>
                  <a:srgbClr val="000000"/>
                </a:solidFill>
                <a:latin typeface="Arial"/>
                <a:ea typeface="Arial"/>
              </a:rPr>
              <a:t>maybe a problem</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 statements are ambiguous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„Licensed under BSD”</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Requires legal decision how did you decide this statement</a:t>
            </a:r>
            <a:endParaRPr lang="en-US" sz="2400" b="0" strike="noStrike" spc="-1">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3: Ensuring Distribution Rights</a:t>
            </a:r>
            <a:endParaRPr lang="en-US" sz="40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 statements need documentation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„for license conditions, see Web site”</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Web site needs to be archived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licenses are not compatible with the business case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E.g. Start up implements medical analysis algorithm after years of research, danger of being copied by market leaders </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License obligations need to be compatible with business goals</a:t>
            </a:r>
            <a:endParaRPr lang="en-US" sz="2400" b="0" strike="noStrike" spc="-1">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Besides Delivering, Internal Work</a:t>
            </a:r>
            <a:endParaRPr lang="en-US" sz="4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Also with commercial software, appropriate licensing must be ensured: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Does contract cover rights for intended commercial use?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Where is the contract by the way?</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Ensuring distribution obligations is required, for example: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Documentation of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Time- / volume-limited licensing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Logo printed on box necessary</a:t>
            </a:r>
            <a:endParaRPr lang="en-US" sz="2400" b="0" strike="noStrike" spc="-1">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Excursus: Not OSS only, all 3</a:t>
            </a:r>
            <a:r>
              <a:rPr lang="en-US" sz="4000" b="0" strike="noStrike" spc="-1" baseline="30000">
                <a:solidFill>
                  <a:srgbClr val="CB3D39"/>
                </a:solidFill>
                <a:latin typeface="Open Sans"/>
                <a:ea typeface="Open Sans"/>
              </a:rPr>
              <a:t>rd</a:t>
            </a:r>
            <a:r>
              <a:rPr lang="en-US" sz="4000" b="0" strike="noStrike" spc="-1">
                <a:solidFill>
                  <a:srgbClr val="CB3D39"/>
                </a:solidFill>
                <a:latin typeface="Open Sans"/>
                <a:ea typeface="Open Sans"/>
              </a:rPr>
              <a:t> Parties</a:t>
            </a:r>
            <a:endParaRPr lang="en-US" sz="40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BOM: „Bill of Material”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It is a general question what is in the delivery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the nature of the delivery (How much OSS?)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potential issues (IP)</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How else to ensure license compliance?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Basics of supply chain issues actually apply also to software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Software Package Data Exchange (SPDX) specifies one implementation how to express a BOM of a software package [1]</a:t>
            </a:r>
            <a:endParaRPr lang="en-US" sz="2400" b="0" strike="noStrike" spc="-1">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(1)</a:t>
            </a:r>
            <a:endParaRPr lang="en-US" sz="4000" b="0" strike="noStrike" spc="-1">
              <a:latin typeface="Arial"/>
            </a:endParaRPr>
          </a:p>
        </p:txBody>
      </p:sp>
      <p:sp>
        <p:nvSpPr>
          <p:cNvPr id="872" name="CustomShape 3"/>
          <p:cNvSpPr/>
          <p:nvPr/>
        </p:nvSpPr>
        <p:spPr>
          <a:xfrm>
            <a:off x="719640" y="552672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[1] https://spdx.org/</a:t>
            </a:r>
            <a:endParaRPr lang="en-US" sz="20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719640" y="1619640"/>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Bill of material can be general obligation, for example at: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USA: Cyber Supply Chain Management</a:t>
            </a:r>
            <a:br/>
            <a:r>
              <a:rPr lang="en-US" sz="2400" b="0" strike="noStrike" spc="-1">
                <a:solidFill>
                  <a:srgbClr val="000000"/>
                </a:solidFill>
                <a:latin typeface="Arial"/>
                <a:ea typeface="Arial"/>
              </a:rPr>
              <a:t>and Transparency Act of 2014</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Germany: KRITIS: BSI-Kritisverordnung [2]</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report service disturbances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implement information security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knowledge about BOM</a:t>
            </a:r>
            <a:endParaRPr lang="en-US" sz="2400" b="0" strike="noStrike" spc="-1">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(2)</a:t>
            </a:r>
            <a:endParaRPr lang="en-US" sz="4000" b="0" strike="noStrike" spc="-1">
              <a:latin typeface="Arial"/>
            </a:endParaRPr>
          </a:p>
        </p:txBody>
      </p:sp>
      <p:sp>
        <p:nvSpPr>
          <p:cNvPr id="875"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[2] https://www.bmi.bund.de/SharedDocs/pressemitteilungen/DE/2017/06/nis-richtlinie.html</a:t>
            </a:r>
            <a:endParaRPr lang="en-US" sz="2000" b="0" strike="noStrike" spc="-1">
              <a:latin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Yes, it is true: sometimes software developers</a:t>
            </a:r>
            <a:br/>
            <a:r>
              <a:rPr lang="en-US" sz="2400" b="0" strike="noStrike" spc="-1">
                <a:solidFill>
                  <a:srgbClr val="000000"/>
                </a:solidFill>
                <a:latin typeface="Arial"/>
                <a:ea typeface="Arial"/>
              </a:rPr>
              <a:t>want to publish their work</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Excursus: Motivation 3.0 [3]</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 to publish? - A process topic</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documentation is required (besides the publication)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are the involved licenses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is the own license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Are formal aspects met?</a:t>
            </a:r>
            <a:endParaRPr lang="en-US" sz="2400" b="0" strike="noStrike" spc="-1">
              <a:latin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(1) </a:t>
            </a:r>
            <a:endParaRPr lang="en-US" sz="4000" b="0" strike="noStrike" spc="-1">
              <a:latin typeface="Arial"/>
            </a:endParaRPr>
          </a:p>
        </p:txBody>
      </p:sp>
      <p:sp>
        <p:nvSpPr>
          <p:cNvPr id="878"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[3] https://www.youtube.com/watch?v=u6XAPnuFjJc</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Analysis here has the goal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Confirm involved OSS licensing, business compatible?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Identify dependencies and binaries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Checking if all the source code is of our origin?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General quality points (including, but not limited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headers? (disclaimers for config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copyright and authorship statements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Is the documentation of the licensing appropriate?</a:t>
            </a:r>
            <a:endParaRPr lang="en-US" sz="2400" b="0" strike="noStrike" spc="-1">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(2)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are there, but requirements and purpose require understanding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First comes the definition of what is needed and then the tool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Tools are there for analysis, reporting and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Different tools serve different purposes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Requires integration of different functions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Integration poses classic IT 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Interfaces must be understood to avoid manual effort</a:t>
            </a:r>
            <a:endParaRPr lang="en-US" sz="2400" b="0" strike="noStrike" spc="-1">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Summary of Tool Support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10</a:t>
            </a:r>
            <a:endParaRPr lang="en-US" sz="3200" b="0" strike="noStrike" spc="-1">
              <a:latin typeface="Arial"/>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Types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Main types of tools in the area of license compliance include</a:t>
            </a:r>
            <a:endParaRPr lang="en-US" sz="2400" b="0" strike="noStrike" spc="-1">
              <a:latin typeface="Arial"/>
            </a:endParaRPr>
          </a:p>
          <a:p>
            <a:pPr>
              <a:lnSpc>
                <a:spcPct val="115000"/>
              </a:lnSpc>
            </a:pPr>
            <a:r>
              <a:rPr lang="en-US" sz="2400" b="0" strike="noStrike" spc="-1">
                <a:solidFill>
                  <a:srgbClr val="000000"/>
                </a:solidFill>
                <a:latin typeface="Arial"/>
                <a:ea typeface="Arial"/>
              </a:rPr>
              <a:t>(but are not limited to):</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Source code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 Ops integration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management</a:t>
            </a:r>
            <a:endParaRPr lang="en-US" sz="2400" b="0" strike="noStrike" spc="-1">
              <a:latin typeface="Arial"/>
            </a:endParaRPr>
          </a:p>
          <a:p>
            <a:pPr>
              <a:lnSpc>
                <a:spcPct val="115000"/>
              </a:lnSpc>
            </a:pPr>
            <a:endParaRPr lang="en-US" sz="2400" b="0" strike="noStrike" spc="-1">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Overview</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1. License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Identifies licenses and license relevant statements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Copyright statements, author statements, acknowledgements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Export control statements, more static code analysis</a:t>
            </a:r>
            <a:endParaRPr lang="en-US" sz="2400" b="0" strike="noStrike" spc="-1">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a:ea typeface="Roboto"/>
              </a:rPr>
              <a:t>Introduction to FOSS Licenses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Problem: Identify licensing in Open Source Software packages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 Open Source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of OSS can be heterogeneous, different licensing applies to parts of OSS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statements are not uniform</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Many licenses exist, number growing</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 based licensing identification required for complicated licensing situations</a:t>
            </a:r>
            <a:endParaRPr lang="en-US" sz="2400" b="0" strike="noStrike" spc="-1">
              <a:latin typeface="Arial"/>
            </a:endParaRPr>
          </a:p>
        </p:txBody>
      </p:sp>
      <p:sp>
        <p:nvSpPr>
          <p:cNvPr id="89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Tool searches in content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license relevant keywords, phrases, license texts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Searching in every file of software uploaded: requires source code distribution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Different approaches can be applied: regular expressions, text comparison, phrase collection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license texts, licensing statements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Comparison with existing license texts enables exact identification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information can summarized for open source packages</a:t>
            </a:r>
            <a:endParaRPr lang="en-US" sz="2400" b="0" strike="noStrike" spc="-1">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 does not require huge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However, updates are necessary as licensing statements evolve and new licenses are still created</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licensing information of a software package</a:t>
            </a:r>
            <a:br/>
            <a:r>
              <a:rPr lang="en-US" sz="2400" b="0" strike="noStrike" spc="-1">
                <a:solidFill>
                  <a:srgbClr val="000000"/>
                </a:solidFill>
                <a:latin typeface="Arial"/>
                <a:ea typeface="Arial"/>
              </a:rPr>
              <a:t>can be exchanged using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Approach makes sense for OSS licenses,</a:t>
            </a:r>
            <a:br/>
            <a:r>
              <a:rPr lang="en-US" sz="2400" b="0" strike="noStrike" spc="-1">
                <a:solidFill>
                  <a:srgbClr val="000000"/>
                </a:solidFill>
                <a:latin typeface="Arial"/>
                <a:ea typeface="Arial"/>
              </a:rPr>
              <a:t>commercial licensing is even more heterogeneous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identification precision depends on available licensing information and may require expert knowledge for analysis</a:t>
            </a:r>
            <a:endParaRPr lang="en-US" sz="2400" b="0" strike="noStrike" spc="-1">
              <a:latin typeface="Arial"/>
            </a:endParaRPr>
          </a:p>
        </p:txBody>
      </p:sp>
      <p:sp>
        <p:nvSpPr>
          <p:cNvPr id="89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9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Main Usage</a:t>
            </a:r>
            <a:endParaRPr lang="en-US" sz="4000" b="0" strike="noStrike" spc="-1">
              <a:latin typeface="Arial"/>
            </a:endParaRPr>
          </a:p>
        </p:txBody>
      </p:sp>
      <p:sp>
        <p:nvSpPr>
          <p:cNvPr id="899"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00"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2. Binary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Identifies used software packages in software binaries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also determine the versions of software packages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Identifying used software packages for creating the binary also enables identification of vulnerabilities</a:t>
            </a:r>
            <a:endParaRPr lang="en-US" sz="2400" b="0" strike="noStrike" spc="-1">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A binary is comprised of different software packages, but if not declared, not obvious to determine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Applies in compiled programming languages: programming language code is translated (=compiled) into machine executable code (machine = processor)</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Script languages (e.g. JavaScript) are not compiled</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Binaries are usually not readable, understanding contents difficult</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However, identification of contents can be inevitable for understanding required license compliance tasks</a:t>
            </a:r>
            <a:endParaRPr lang="en-US" sz="2400" b="0" strike="noStrike" spc="-1">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Compiled machine language can contain characteristic elements</a:t>
            </a:r>
            <a:endParaRPr lang="en-US" sz="2400" b="0" strike="noStrike" spc="-1" dirty="0">
              <a:latin typeface="Arial"/>
            </a:endParaRPr>
          </a:p>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For example used string variables (=text)</a:t>
            </a:r>
            <a:br>
              <a:rPr dirty="0"/>
            </a:br>
            <a:r>
              <a:rPr lang="en-US" sz="2400" b="0" strike="noStrike" spc="-1" dirty="0">
                <a:solidFill>
                  <a:srgbClr val="000000"/>
                </a:solidFill>
                <a:latin typeface="Arial"/>
                <a:ea typeface="Arial"/>
              </a:rPr>
              <a:t>or other content compiled into the binary</a:t>
            </a:r>
            <a:endParaRPr lang="en-US" sz="2400" b="0" strike="noStrike" spc="-1" dirty="0">
              <a:latin typeface="Arial"/>
            </a:endParaRPr>
          </a:p>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Simpler method: capturing file names,</a:t>
            </a:r>
            <a:br>
              <a:rPr dirty="0"/>
            </a:br>
            <a:r>
              <a:rPr lang="en-US" sz="2400" b="0" strike="noStrike" spc="-1" dirty="0">
                <a:solidFill>
                  <a:srgbClr val="000000"/>
                </a:solidFill>
                <a:latin typeface="Arial"/>
                <a:ea typeface="Arial"/>
              </a:rPr>
              <a:t>or for run-time code (e.g. Java): method and field names</a:t>
            </a:r>
            <a:endParaRPr lang="en-US" sz="2400" b="0" strike="noStrike" spc="-1" dirty="0">
              <a:latin typeface="Arial"/>
            </a:endParaRPr>
          </a:p>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Requires database of mapping</a:t>
            </a:r>
            <a:br>
              <a:rPr dirty="0"/>
            </a:br>
            <a:r>
              <a:rPr lang="en-US" sz="2400" b="0" strike="noStrike" spc="-1" dirty="0">
                <a:solidFill>
                  <a:srgbClr val="000000"/>
                </a:solidFill>
                <a:latin typeface="Arial"/>
                <a:ea typeface="Arial"/>
              </a:rPr>
              <a:t>from source code to resulting artifacts in binary</a:t>
            </a:r>
            <a:endParaRPr lang="en-US" sz="2400" b="0" strike="noStrike" spc="-1" dirty="0">
              <a:latin typeface="Arial"/>
            </a:endParaRPr>
          </a:p>
          <a:p>
            <a:pPr>
              <a:lnSpc>
                <a:spcPct val="115000"/>
              </a:lnSpc>
            </a:pPr>
            <a:endParaRPr lang="en-US" sz="2400" b="0" strike="noStrike" spc="-1" dirty="0">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 is a heuristic,</a:t>
            </a:r>
            <a:br/>
            <a:r>
              <a:rPr lang="en-US" sz="2400" b="0" strike="noStrike" spc="-1">
                <a:solidFill>
                  <a:srgbClr val="000000"/>
                </a:solidFill>
                <a:latin typeface="Arial"/>
                <a:ea typeface="Arial"/>
              </a:rPr>
              <a:t>secure mapping not supported for every possible binary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Topic connected with reproducible builds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(then, binaries can be compared more efficiently)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because,</a:t>
            </a:r>
            <a:br/>
            <a:r>
              <a:rPr lang="en-US" sz="2400" b="0" strike="noStrike" spc="-1">
                <a:solidFill>
                  <a:srgbClr val="000000"/>
                </a:solidFill>
                <a:latin typeface="Arial"/>
                <a:ea typeface="Arial"/>
              </a:rPr>
              <a:t>because new software is published every day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(similar with source code scanning)</a:t>
            </a:r>
            <a:endParaRPr lang="en-US" sz="2400" b="0" strike="noStrike" spc="-1">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Main Usage</a:t>
            </a:r>
            <a:endParaRPr lang="en-US" sz="4000" b="0" strike="noStrike" spc="-1">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Binaries for Involved OSS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Licenses </a:t>
            </a:r>
            <a:endParaRPr lang="en-US" sz="4000" b="0" strike="noStrike" spc="-1">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FOSS licenses by definition make source code available under terms that allow for modification and redistribution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licenses may have conditions related to providing attributions, copyright statement preservation, or a written offer to make the source code available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a:solidFill>
                  <a:srgbClr val="0000FF"/>
                </a:solidFill>
                <a:uFillTx/>
                <a:latin typeface="Roboto Mono"/>
                <a:ea typeface="Roboto Mono"/>
                <a:hlinkClick r:id="rId3"/>
              </a:rPr>
              <a:t>http://www.opensource.org/licenses/</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3. Source Code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identify published origin of source code and other files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Icons, images, style descriptions, XML schemes, documentation</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Programming examples, from blogs and best practise Websites</a:t>
            </a:r>
            <a:endParaRPr lang="en-US" sz="2400" b="0" strike="noStrike" spc="-1">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how to understand that source code or other files have been taken from elsewhere, not self-created, and not declared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If "own" software is not entirely own software and not understood:</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Missing rights for business case in "own" software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But distribution requires distribution rights are available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Identification of origin is first step to understand available rights </a:t>
            </a:r>
            <a:endParaRPr lang="en-US" sz="2400" b="0" strike="noStrike" spc="-1">
              <a:latin typeface="Arial"/>
            </a:endParaRPr>
          </a:p>
          <a:p>
            <a:pPr>
              <a:lnSpc>
                <a:spcPct val="100000"/>
              </a:lnSpc>
            </a:pPr>
            <a:endParaRPr lang="en-US" sz="2400" b="0" strike="noStrike" spc="-1">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upload source code or just files or fingerprints of it, get origin in case it is captured by database</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File contents are compared</a:t>
            </a:r>
            <a:br/>
            <a:r>
              <a:rPr lang="en-US" sz="2400" b="0" strike="noStrike" spc="-1">
                <a:solidFill>
                  <a:srgbClr val="000000"/>
                </a:solidFill>
                <a:latin typeface="Arial"/>
                <a:ea typeface="Arial"/>
              </a:rPr>
              <a:t>with contents from (huge) database of published contents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Fingerprinting of file contents (“hashing”)</a:t>
            </a:r>
            <a:br/>
            <a:r>
              <a:rPr lang="en-US" sz="2400" b="0" strike="noStrike" spc="-1">
                <a:solidFill>
                  <a:srgbClr val="000000"/>
                </a:solidFill>
                <a:latin typeface="Arial"/>
                <a:ea typeface="Arial"/>
              </a:rPr>
              <a:t>allow for accelerated search and storage in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Not only coverage of entire files, but fragments of it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every day new published OSS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Content is large (e.g. the entire GitHub)</a:t>
            </a:r>
            <a:endParaRPr lang="en-US" sz="2400" b="0" strike="noStrike" spc="-1">
              <a:latin typeface="Arial"/>
            </a:endParaRPr>
          </a:p>
        </p:txBody>
      </p:sp>
      <p:sp>
        <p:nvSpPr>
          <p:cNvPr id="9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Once origin of source is identified, more metadata can be made available: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Vulnerabilities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Potential for integration: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Development toolchain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Reporting, BOM</a:t>
            </a:r>
            <a:endParaRPr lang="en-US" sz="2400" b="0" strike="noStrike" spc="-1">
              <a:latin typeface="Arial"/>
            </a:endParaRPr>
          </a:p>
          <a:p>
            <a:pPr>
              <a:lnSpc>
                <a:spcPct val="115000"/>
              </a:lnSpc>
            </a:pP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Matched content may require expert knowledge to determine relevance</a:t>
            </a:r>
            <a:endParaRPr lang="en-US" sz="2400" b="0" strike="noStrike" spc="-1">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Main Usage</a:t>
            </a:r>
            <a:endParaRPr lang="en-US" sz="4000" b="0" strike="noStrike" spc="-1">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6"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4. Dev Ops Integration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Uses the information from building the software to determine OSS 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be combined with source code scanning, license scanning, binary scanning</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Resulting identification of elements during building the software enables the creation of a bill of material (BOM)</a:t>
            </a:r>
            <a:endParaRPr lang="en-US" sz="2400" b="0" strike="noStrike" spc="-1">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for larger software projects a tool based approach is inevitable to understand involved OSS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Modern software building environments have defined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During compilation, dependencies can be captured</a:t>
            </a:r>
            <a:br/>
            <a:r>
              <a:rPr lang="en-US" sz="2400" b="0" strike="noStrike" spc="-1">
                <a:solidFill>
                  <a:srgbClr val="000000"/>
                </a:solidFill>
                <a:latin typeface="Arial"/>
                <a:ea typeface="Arial"/>
              </a:rPr>
              <a:t>to understand used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License compliance integrated</a:t>
            </a:r>
            <a:br/>
            <a:r>
              <a:rPr lang="en-US" sz="2400" b="0" strike="noStrike" spc="-1">
                <a:solidFill>
                  <a:srgbClr val="000000"/>
                </a:solidFill>
                <a:latin typeface="Arial"/>
                <a:ea typeface="Arial"/>
              </a:rPr>
              <a:t>into the Dev Ops tooling implements automation</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Reporting as part of Dev Ops tooling reduces manual efforts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short release cycles in an agile environment</a:t>
            </a:r>
            <a:endParaRPr lang="en-US" sz="2400" b="0" strike="noStrike" spc="-1">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Integration into Dev Ops tooling requires customization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Building software depends on used technology</a:t>
            </a:r>
            <a:br/>
            <a:r>
              <a:rPr lang="en-US" sz="2400" b="0" strike="noStrike" spc="-1">
                <a:solidFill>
                  <a:srgbClr val="000000"/>
                </a:solidFill>
                <a:latin typeface="Arial"/>
                <a:ea typeface="Arial"/>
              </a:rPr>
              <a:t>as well as individually setup tooling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Additional efforts, if software is comprised of different technologies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building environments sometimes contain already metadata about licensing of involved OSS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software elements may require additional checks to determine actual licensing information</a:t>
            </a:r>
            <a:endParaRPr lang="en-US" sz="2400" b="0" strike="noStrike" spc="-1">
              <a:latin typeface="Arial"/>
            </a:endParaRPr>
          </a:p>
          <a:p>
            <a:pPr marL="648000" lvl="2"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case of heterogeneous licensing)</a:t>
            </a:r>
            <a:endParaRPr lang="en-US" sz="2400" b="0" strike="noStrike" spc="-1">
              <a:latin typeface="Arial"/>
            </a:endParaRPr>
          </a:p>
        </p:txBody>
      </p:sp>
      <p:sp>
        <p:nvSpPr>
          <p:cNvPr id="94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Permissive FOSS Licenses</a:t>
            </a:r>
            <a:endParaRPr lang="en-US" sz="4000" b="0" strike="noStrike" spc="-1">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Permissive FOSS license: a term used often to describe minimally restrictive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BSD-3-Clause</a:t>
            </a:r>
            <a:endParaRPr lang="en-US" sz="24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a:latin typeface="Arial"/>
            </a:endParaRPr>
          </a:p>
          <a:p>
            <a:pPr marL="182880" indent="-18216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Other examples: MIT, Apache-2.0</a:t>
            </a: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a custom task, nothing to "download and double-click"</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Tooling approach allows for differential approach: once setup and checked, only new dependencies require additional coverage</a:t>
            </a:r>
            <a:endParaRPr lang="en-US" sz="2400" b="0" strike="noStrike" spc="-1">
              <a:latin typeface="Arial"/>
            </a:endParaRPr>
          </a:p>
        </p:txBody>
      </p:sp>
      <p:sp>
        <p:nvSpPr>
          <p:cNvPr id="9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Main Usage</a:t>
            </a:r>
            <a:endParaRPr lang="en-US" sz="4000" b="0" strike="noStrike" spc="-1">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Determining Inbound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5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5. Component Catalogue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Collect information about used software components and their use in products or projects is centrally collected and can be reused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purposes: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 component catalogue captures also the used components in a product or project, maintains a so-named BOM</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interesting:</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also vulnerability management or reuse of export classifications</a:t>
            </a:r>
            <a:endParaRPr lang="en-US" sz="2400" b="0" strike="noStrike" spc="-1">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Once analysed component w.r.t. license compliance shall not require repeated analyses, but reuse of information shall be possible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Component catalogue: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Maps component usage in products or projects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Makes sense if an organisation has actually multiple products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Shows organisation the important software components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Allows for a comprehensive overview about involved licensing per product</a:t>
            </a:r>
            <a:endParaRPr lang="en-US" sz="2400" b="0" strike="noStrike" spc="-1">
              <a:latin typeface="Arial"/>
            </a:endParaRPr>
          </a:p>
        </p:txBody>
      </p:sp>
      <p:sp>
        <p:nvSpPr>
          <p:cNvPr id="96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component catalogue can be viewed as a portal</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holding the catalogue information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use case is archiving OSS distributions / source code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Storing also multiple other files,</a:t>
            </a:r>
            <a:br/>
            <a:r>
              <a:rPr lang="en-US" sz="2400" b="0" strike="noStrike" spc="-1">
                <a:solidFill>
                  <a:srgbClr val="000000"/>
                </a:solidFill>
                <a:latin typeface="Arial"/>
                <a:ea typeface="Arial"/>
              </a:rPr>
              <a:t>for example license analysis reports,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Provides reporting output, for example OSS product documentation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implemented as Web portal, thus accessible from various client computers in organisation</a:t>
            </a:r>
            <a:endParaRPr lang="en-US" sz="2400" b="0" strike="noStrike" spc="-1">
              <a:latin typeface="Arial"/>
            </a:endParaRPr>
          </a:p>
        </p:txBody>
      </p:sp>
      <p:sp>
        <p:nvSpPr>
          <p:cNvPr id="96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integrated with other license compliance tooling: scanners can directly feed the analyses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integration in Dev Ops tooling is useful to automatically create BOM of products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catalogues can also serve uses cases for vulnerability management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related topic is license management and license metadata</a:t>
            </a:r>
            <a:endParaRPr lang="en-US" sz="2400" b="0" strike="noStrike" spc="-1">
              <a:latin typeface="Arial"/>
            </a:endParaRPr>
          </a:p>
        </p:txBody>
      </p:sp>
      <p:sp>
        <p:nvSpPr>
          <p:cNvPr id="96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6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Main Usage</a:t>
            </a:r>
            <a:endParaRPr lang="en-US" sz="4000" b="0" strike="noStrike" spc="-1">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70"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Creating OSS Documents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developers often use the term “proprietary” to describe a commercial non-FOSS license, even though both FOSS and proprietary licenses are based on intellectual property and provide a license grant to that property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“Non-commercial” – some licenses have most of the characteristics of a FOSS license, but are limited to non-commercial use (e.g. CC-BY-NC).</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FOSS by definition cannot limit the field of use of the software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Commercial use is a field of use so any restriction prevents the license from being FOSS</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FOSS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the OpenChain Curriculum?</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helps to identify and share the core components</a:t>
            </a:r>
            <a:br>
              <a:rPr dirty="0"/>
            </a:br>
            <a:r>
              <a:rPr lang="en-US" sz="2400" b="0" strike="noStrike" spc="-1" dirty="0">
                <a:solidFill>
                  <a:srgbClr val="292934"/>
                </a:solidFill>
                <a:latin typeface="Roboto"/>
                <a:ea typeface="Roboto"/>
              </a:rPr>
              <a:t>of a Free and Open Source Software (FOSS)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FOSS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Curriculum</a:t>
            </a:r>
            <a:r>
              <a:rPr lang="en-US" sz="2400" b="0" strike="noStrike" spc="-1" dirty="0">
                <a:solidFill>
                  <a:srgbClr val="292934"/>
                </a:solidFill>
                <a:latin typeface="Roboto"/>
                <a:ea typeface="Roboto"/>
              </a:rPr>
              <a:t> supports the Specification by providing</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1.2.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License compatibility is the process of ensuring that license terms do not conflict.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 and EPL-1.0 each extend their obligations to “derivative works” which are distributed.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If a GPL-2.0 module is combined with an EPL-1.0 module and the merged module is distributed, that module must </a:t>
            </a:r>
            <a:endParaRPr lang="en-US" sz="18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GPL-2.0) be distributed under GPL-2.0 only, and</a:t>
            </a:r>
            <a:endParaRPr lang="en-US" sz="16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EPL-1.0) under EPL-1.0 only.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The distributor cannot satisfy both conditions at once so the module may not be distributed.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This is an example of </a:t>
            </a:r>
            <a:r>
              <a:rPr lang="en-US" sz="1600" b="0" i="1" strike="noStrike" spc="-1">
                <a:solidFill>
                  <a:srgbClr val="292934"/>
                </a:solidFill>
                <a:latin typeface="Roboto"/>
                <a:ea typeface="Roboto"/>
              </a:rPr>
              <a:t>license incompatibility.</a:t>
            </a:r>
            <a:endParaRPr lang="en-US" sz="1600" b="0" strike="noStrike" spc="-1">
              <a:latin typeface="Arial"/>
            </a:endParaRPr>
          </a:p>
          <a:p>
            <a:pPr>
              <a:lnSpc>
                <a:spcPct val="100000"/>
              </a:lnSpc>
              <a:spcBef>
                <a:spcPts val="400"/>
              </a:spcBef>
            </a:pPr>
            <a:endParaRPr lang="en-US" sz="1600" b="0" strike="noStrike" spc="-1">
              <a:latin typeface="Arial"/>
            </a:endParaRPr>
          </a:p>
          <a:p>
            <a:pPr>
              <a:lnSpc>
                <a:spcPct val="100000"/>
              </a:lnSpc>
              <a:spcBef>
                <a:spcPts val="400"/>
              </a:spcBef>
            </a:pPr>
            <a:r>
              <a:rPr lang="en-US" sz="2000" b="0" strike="noStrike" spc="-1">
                <a:solidFill>
                  <a:srgbClr val="292934"/>
                </a:solidFill>
                <a:latin typeface="Roboto Condensed"/>
                <a:ea typeface="Roboto Condensed"/>
              </a:rPr>
              <a:t>The definition of “derivative work” is subject to different views in the FOSS community and</a:t>
            </a:r>
            <a:br/>
            <a:r>
              <a:rPr lang="en-US" sz="2000" b="0" strike="noStrike" spc="-1">
                <a:solidFill>
                  <a:srgbClr val="292934"/>
                </a:solidFill>
                <a:latin typeface="Roboto Condensed"/>
                <a:ea typeface="Roboto Condensed"/>
              </a:rPr>
              <a:t>its interpretation in law is likely to vary from jurisdiction to jurisdiction.</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Copyright notice </a:t>
            </a:r>
            <a:r>
              <a:rPr lang="en-US" sz="2400" b="0" strike="noStrike" spc="-1">
                <a:solidFill>
                  <a:srgbClr val="292934"/>
                </a:solidFill>
                <a:latin typeface="Roboto"/>
                <a:ea typeface="Roboto"/>
              </a:rPr>
              <a:t>– an identifier placed on copies of the work to inform the world of copyright ownership. </a:t>
            </a:r>
            <a:r>
              <a:rPr lang="en-US" sz="2400" b="0" strike="noStrike" spc="-1">
                <a:solidFill>
                  <a:srgbClr val="000000"/>
                </a:solidFill>
                <a:latin typeface="Roboto"/>
                <a:ea typeface="Roboto"/>
              </a:rPr>
              <a:t>Example: </a:t>
            </a:r>
            <a:r>
              <a:rPr lang="en-US" sz="2000" b="0" strike="noStrike" spc="-1">
                <a:solidFill>
                  <a:srgbClr val="292934"/>
                </a:solidFill>
                <a:latin typeface="Roboto Mono"/>
                <a:ea typeface="Roboto Mono"/>
              </a:rPr>
              <a:t>Copyright © A. Person (2016)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License notice</a:t>
            </a:r>
            <a:r>
              <a:rPr lang="en-US" sz="2400" b="0" strike="noStrike" spc="-1">
                <a:solidFill>
                  <a:srgbClr val="292934"/>
                </a:solidFill>
                <a:latin typeface="Roboto"/>
                <a:ea typeface="Roboto"/>
              </a:rPr>
              <a:t> – a notice that specifies and acknowledges the license terms and conditions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Attribution notice </a:t>
            </a:r>
            <a:r>
              <a:rPr lang="en-US" sz="2400" b="0" strike="noStrike" spc="-1">
                <a:solidFill>
                  <a:srgbClr val="292934"/>
                </a:solidFill>
                <a:latin typeface="Roboto"/>
                <a:ea typeface="Roboto"/>
              </a:rPr>
              <a:t>– a notice included in the product release that acknowledges the identity of the original authors and / or sponsors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Modification notice </a:t>
            </a:r>
            <a:r>
              <a:rPr lang="en-US" sz="2400" b="0" strike="noStrike" spc="-1">
                <a:solidFill>
                  <a:srgbClr val="292934"/>
                </a:solidFill>
                <a:latin typeface="Roboto"/>
                <a:ea typeface="Roboto"/>
              </a:rPr>
              <a:t>– a notice that you have made modifications to the source code of a file, such as adding your copyright notice to the top of the file.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a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typical obligations of a permissive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permissive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license reciprocity mean?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copyleft-style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needs to be distributed for code used under a copyleft license?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Are Freeware and Shareware software considered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a multi-license?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may you find in FOSS Notices, and how may the notices be used?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Introduction to FOSS Compliance</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Goals</a:t>
            </a:r>
            <a:endParaRPr lang="en-US" sz="4000" b="0" strike="noStrike" spc="-1">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a:solidFill>
                  <a:srgbClr val="292934"/>
                </a:solidFill>
                <a:latin typeface="Roboto"/>
                <a:ea typeface="Roboto"/>
              </a:rPr>
              <a:t>Know your obligations. </a:t>
            </a:r>
            <a:r>
              <a:rPr lang="en-US" sz="2400" b="0" strike="noStrike" spc="-1">
                <a:solidFill>
                  <a:srgbClr val="292934"/>
                </a:solidFill>
                <a:latin typeface="Roboto"/>
                <a:ea typeface="Roboto"/>
              </a:rPr>
              <a:t>You should have a process for identifying and tracking FOSS components that are present in your software</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Satisfy license obligations. </a:t>
            </a:r>
            <a:r>
              <a:rPr lang="en-US" sz="2400" b="0" strike="noStrike" spc="-1">
                <a:solidFill>
                  <a:srgbClr val="292934"/>
                </a:solidFill>
                <a:latin typeface="Roboto"/>
                <a:ea typeface="Roboto"/>
              </a:rPr>
              <a:t>Your process should be capable of handling FOSS license obligations that arise from your organization’s business practices</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Depending on the FOSS license(s) involved, your compliance obligations may consist of:</a:t>
            </a:r>
            <a:endParaRPr lang="en-US" sz="24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Attribution and Notices.</a:t>
            </a:r>
            <a:r>
              <a:rPr lang="en-US" sz="2000" b="0" strike="noStrike" spc="-1">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Source code availability. </a:t>
            </a:r>
            <a:r>
              <a:rPr lang="en-US" sz="2000" b="0" strike="noStrike" spc="-1">
                <a:solidFill>
                  <a:srgbClr val="292934"/>
                </a:solidFill>
                <a:latin typeface="Roboto"/>
                <a:ea typeface="Roboto"/>
              </a:rPr>
              <a:t>You may need to provide source code for the FOSS software, for modifications you make, for combined or linked software, and scripts that control the build process.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Reciprocity. </a:t>
            </a:r>
            <a:r>
              <a:rPr lang="en-US" sz="2000" b="0" strike="noStrike" spc="-1">
                <a:solidFill>
                  <a:srgbClr val="292934"/>
                </a:solidFill>
                <a:latin typeface="Roboto"/>
                <a:ea typeface="Roboto"/>
              </a:rPr>
              <a:t>You may need to maintain modified versions or derivative works under the same license that governs the FOSS component.</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Other terms. </a:t>
            </a:r>
            <a:r>
              <a:rPr lang="en-US" sz="2000" b="0" strike="noStrike" spc="-1">
                <a:solidFill>
                  <a:srgbClr val="292934"/>
                </a:solidFill>
                <a:latin typeface="Roboto"/>
                <a:ea typeface="Roboto"/>
              </a:rPr>
              <a:t>The FOSS license may restrict use of the copyright holder name or trademark, may require modified versions to use a different name to avoid confusion, or may terminate upon any breach.</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Distribution</a:t>
            </a:r>
            <a:endParaRPr lang="en-US" sz="4000" b="0" strike="noStrike" spc="-1">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Dissemination of material to an outside entity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Applications downloaded to a user’s machine or mobile device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JavaScript, web client, or other code that is downloaded to the user’s machine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For some FOSS licenses, access via a computer network can be</a:t>
            </a:r>
            <a:br/>
            <a:r>
              <a:rPr lang="en-US" sz="2400" b="0" strike="noStrike" spc="-1">
                <a:solidFill>
                  <a:srgbClr val="292934"/>
                </a:solidFill>
                <a:latin typeface="Roboto"/>
                <a:ea typeface="Roboto"/>
              </a:rPr>
              <a:t>a “trigger” event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Some licenses define the trigger event to include permitting access to software running on a server (e.g., all versions of the Affero GPL if the software is modified) or in the case of “users interacting with it remotely through a computer network”</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Modification</a:t>
            </a:r>
            <a:endParaRPr lang="en-US" sz="4000" b="0" strike="noStrike" spc="-1">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Changes to the existing program (e.g., additions, deletions of code in a file, combining components together)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Under some FOSS licenses, modifications may cause additional obligations upon distribution, such as: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notice of modification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accompanying source code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Licensing modifications under the same license that governs the FOSS component</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Program</a:t>
            </a:r>
            <a:endParaRPr lang="en-US" sz="4000" b="0" strike="noStrike" spc="-1">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Organizations that have been successful at FOSS compliance have created their own</a:t>
            </a:r>
            <a:r>
              <a:rPr lang="en-US" sz="2400" b="0" i="1" strike="noStrike" spc="-1">
                <a:solidFill>
                  <a:srgbClr val="292934"/>
                </a:solidFill>
                <a:latin typeface="Roboto"/>
                <a:ea typeface="Roboto"/>
              </a:rPr>
              <a:t> FOSS Compliance Programs</a:t>
            </a:r>
            <a:r>
              <a:rPr lang="en-US" sz="2400" b="0" strike="noStrike" spc="-1">
                <a:solidFill>
                  <a:srgbClr val="292934"/>
                </a:solidFill>
                <a:latin typeface="Roboto"/>
                <a:ea typeface="Roboto"/>
              </a:rPr>
              <a:t> (consisting of policies, processes, training and tools) to:</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Facilitate effective usage of FOSS in their products (commercial or otherwise)</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Respect FOSS developer/owner rights and comply with license obligations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Contribute to and participate in FOSS communities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a:solidFill>
                  <a:srgbClr val="292934"/>
                </a:solidFill>
                <a:latin typeface="Roboto"/>
                <a:ea typeface="Roboto"/>
              </a:rPr>
              <a:t>What is Intellectual Property?</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Introduction to FOSS Licenses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Introduction to FOSS Compliance</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Key Software Concepts</a:t>
            </a:r>
            <a:br/>
            <a:r>
              <a:rPr lang="en-US" sz="2800" b="0" strike="noStrike" spc="-1">
                <a:solidFill>
                  <a:srgbClr val="292934"/>
                </a:solidFill>
                <a:latin typeface="Roboto"/>
                <a:ea typeface="Roboto"/>
              </a:rPr>
              <a:t>for FOSS Review</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a:solidFill>
                  <a:srgbClr val="292934"/>
                </a:solidFill>
                <a:latin typeface="Roboto"/>
                <a:ea typeface="Roboto"/>
              </a:rPr>
              <a:t>Running a FOSS Review</a:t>
            </a:r>
            <a:endParaRPr lang="en-US" sz="2800" b="0" strike="noStrike" spc="-1">
              <a:latin typeface="Arial"/>
            </a:endParaRPr>
          </a:p>
          <a:p>
            <a:pPr marL="360">
              <a:lnSpc>
                <a:spcPct val="100000"/>
              </a:lnSpc>
              <a:spcBef>
                <a:spcPts val="561"/>
              </a:spcBef>
            </a:pPr>
            <a:endParaRPr lang="en-US" sz="2800" b="0" strike="noStrike" spc="-1">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a:solidFill>
                  <a:srgbClr val="292934"/>
                </a:solidFill>
                <a:latin typeface="Roboto"/>
                <a:ea typeface="Roboto"/>
              </a:rPr>
              <a:t>End to End Compliance Management</a:t>
            </a:r>
            <a:br/>
            <a:r>
              <a:rPr lang="en-US" sz="2800" b="0" strike="noStrike" spc="-1">
                <a:solidFill>
                  <a:srgbClr val="292934"/>
                </a:solidFill>
                <a:latin typeface="Roboto"/>
                <a:ea typeface="Roboto"/>
              </a:rPr>
              <a:t>(Example Process)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Avoiding Compliance Pitfalls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Developer Guidelines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Tools Use Cases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Tooling Types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a:solidFill>
                  <a:srgbClr val="292934"/>
                </a:solidFill>
                <a:latin typeface="Roboto"/>
                <a:ea typeface="Roboto"/>
              </a:rPr>
              <a:t>Prepare business processes and sufficient staff to handle: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Identification of the origin and license of all internal and external software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Tracking FOSS software within the development process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Performing FOSS review and identifying license obligations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Fulfillment of license obligations when product ships </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Oversight for FOSS Compliance Program, creation of policy, and compliance decisions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Training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Benefits of a robust FOSS Compliance program include: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benefits of FOSS and how it impacts your organization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costs and risks associated with using FOSS </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Increased knowledge of available FOSS solutions</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Reduction and management of infringement risk, increased respect of FOSS developers/owners’ licensing choices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Fostering relationships with the FOSS community and FOSS organizations</a:t>
            </a:r>
            <a:endParaRPr lang="en-US" sz="2400" b="0" strike="noStrike" spc="-1">
              <a:latin typeface="Arial"/>
            </a:endParaRPr>
          </a:p>
          <a:p>
            <a:pPr marL="182880" indent="-182160">
              <a:lnSpc>
                <a:spcPct val="129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a:solidFill>
                  <a:srgbClr val="292934"/>
                </a:solidFill>
                <a:latin typeface="Roboto"/>
                <a:ea typeface="Roboto"/>
              </a:rPr>
              <a:t>What does FOSS compliance mean?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two main goals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List and describe important business practices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some benefits of a FOSS Compliance Program?</a:t>
            </a:r>
            <a:endParaRPr lang="en-US" sz="2400" b="0" strike="noStrike" spc="-1">
              <a:latin typeface="Arial"/>
            </a:endParaRPr>
          </a:p>
          <a:p>
            <a:pPr>
              <a:lnSpc>
                <a:spcPct val="13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Key Software Concepts</a:t>
            </a:r>
            <a:br/>
            <a:r>
              <a:rPr lang="en-US" sz="4800" b="0" strike="noStrike" spc="-1">
                <a:solidFill>
                  <a:srgbClr val="F3F2DC"/>
                </a:solidFill>
                <a:latin typeface="Roboto Medium"/>
                <a:ea typeface="Roboto Medium"/>
              </a:rPr>
              <a:t>for FOSS Review</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do you want to use a FOSS component?</a:t>
            </a:r>
            <a:endParaRPr lang="en-US" sz="4000" b="0" strike="noStrike" spc="-1">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copy portions of a FOSS component into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Integrating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Merging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Pasting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Adapting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Inserting</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link or join a FOSS component with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Static/Dynamic 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Pairing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Combining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Utilizing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Packaging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Creating interdependency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make changes to a FOSS component, including:</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Adding/injecting new code into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Fixing, optimizing or making changes 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Deleting or removing code</a:t>
            </a:r>
            <a:endParaRPr lang="en-US" sz="2400" b="0" strike="noStrike" spc="-1">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Policy</a:t>
            </a:r>
            <a:endParaRPr lang="en-US" sz="4000" b="0" strike="noStrike" spc="-1">
              <a:latin typeface="Arial"/>
            </a:endParaRPr>
          </a:p>
        </p:txBody>
      </p:sp>
      <p:sp>
        <p:nvSpPr>
          <p:cNvPr id="22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&lt;&lt;</a:t>
            </a:r>
            <a:r>
              <a:rPr lang="en-US" sz="2400" b="0" strike="noStrike" spc="-1">
                <a:solidFill>
                  <a:srgbClr val="292934"/>
                </a:solidFill>
                <a:latin typeface="Roboto Condensed"/>
                <a:ea typeface="Roboto Condensed"/>
              </a:rPr>
              <a:t>This is a placeholder slide to identify where your FOSS policy can be found (OpenChain Specification 1.1, section 1.1.1)</a:t>
            </a:r>
            <a:r>
              <a:rPr lang="en-US" sz="2400" b="0" strike="noStrike" spc="-1">
                <a:solidFill>
                  <a:srgbClr val="292934"/>
                </a:solidFill>
                <a:latin typeface="Roboto"/>
                <a:ea typeface="Roboto"/>
              </a:rPr>
              <a:t>&gt;&gt;</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You can get an example FOSS policy via the Linux Foundation</a:t>
            </a:r>
            <a:br/>
            <a:r>
              <a:rPr lang="en-US" sz="2400" b="0" strike="noStrike" spc="-1">
                <a:solidFill>
                  <a:srgbClr val="292934"/>
                </a:solidFill>
                <a:latin typeface="Roboto"/>
                <a:ea typeface="Roboto"/>
              </a:rPr>
              <a:t>Open Compliance Program at:</a:t>
            </a:r>
            <a:br/>
            <a:r>
              <a:rPr lang="en-US" sz="2000" b="0" u="sng" strike="noStrike" spc="-1">
                <a:solidFill>
                  <a:srgbClr val="0000FF"/>
                </a:solidFill>
                <a:uFillTx/>
                <a:latin typeface="Roboto Mono"/>
                <a:ea typeface="Roboto Mono"/>
                <a:hlinkClick r:id="rId3"/>
              </a:rPr>
              <a:t>https://www.linux.com/publications/generic-foss-policy</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is the FOSS component distributed?</a:t>
            </a:r>
            <a:endParaRPr lang="en-US" sz="4000" b="0" strike="noStrike" spc="-1">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Running a FOSS Review</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a:t>
            </a:r>
            <a:endParaRPr lang="en-US" sz="4000" b="0" strike="noStrike" spc="-1">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After Program and Product Management and Engineers have reviewed proposed FOSS components for usefulness and quality, a review of the rights and obligations</a:t>
            </a:r>
            <a:br/>
            <a:r>
              <a:rPr lang="en-US" sz="2400" b="0" strike="noStrike" spc="-1">
                <a:solidFill>
                  <a:srgbClr val="292934"/>
                </a:solidFill>
                <a:latin typeface="Roboto"/>
                <a:ea typeface="Roboto"/>
              </a:rPr>
              <a:t>associated with the use of the selected components should be initiated</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key element to a FOSS Compliance Program is a </a:t>
            </a:r>
            <a:r>
              <a:rPr lang="en-US" sz="2400" b="0" i="1" strike="noStrike" spc="-1">
                <a:solidFill>
                  <a:srgbClr val="292934"/>
                </a:solidFill>
                <a:latin typeface="Roboto"/>
                <a:ea typeface="Roboto"/>
              </a:rPr>
              <a:t>FOSS Review </a:t>
            </a:r>
            <a:r>
              <a:rPr lang="en-US" sz="2400" b="0" strike="noStrike" spc="-1">
                <a:solidFill>
                  <a:srgbClr val="292934"/>
                </a:solidFill>
                <a:latin typeface="Roboto"/>
                <a:ea typeface="Roboto"/>
              </a:rPr>
              <a:t>process. This process is where a company can analyze the FOSS software it uses and understand its rights and obligations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FOSS Review process includes the following steps: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Gather relevant information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Analyze and understand license obligations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Provide guidance compatible with company policy and business objectives</a:t>
            </a: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Initiating a FOSS Review</a:t>
            </a:r>
            <a:endParaRPr lang="en-US" sz="4000" b="0" strike="noStrike" spc="-1">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Anyone working with FOSS in the company should be able to initiate a FOSS Review, including Program or Product Managers, Engineers, and Legal. </a:t>
            </a:r>
            <a:endParaRPr lang="en-US" sz="2400" b="0" strike="noStrike" spc="-1">
              <a:latin typeface="Arial"/>
            </a:endParaRPr>
          </a:p>
          <a:p>
            <a:pPr>
              <a:lnSpc>
                <a:spcPct val="100000"/>
              </a:lnSpc>
              <a:spcBef>
                <a:spcPts val="479"/>
              </a:spcBef>
            </a:pPr>
            <a:r>
              <a:rPr lang="en-US" sz="1600" b="0" i="1" strike="noStrike" spc="-1">
                <a:solidFill>
                  <a:srgbClr val="292934"/>
                </a:solidFill>
                <a:latin typeface="Roboto"/>
                <a:ea typeface="Roboto"/>
              </a:rPr>
              <a:t>Note: The process often starts when new FOSS-based software is selected by engineering or outside vendors</a:t>
            </a:r>
            <a:r>
              <a:rPr lang="en-US" sz="2400" b="0" i="1" strike="noStrike" spc="-1">
                <a:solidFill>
                  <a:srgbClr val="292934"/>
                </a:solidFill>
                <a:latin typeface="Roboto"/>
                <a:ea typeface="Roboto"/>
              </a:rPr>
              <a:t>.</a:t>
            </a:r>
            <a:endParaRPr lang="en-US" sz="2400" b="0" strike="noStrike" spc="-1">
              <a:latin typeface="Arial"/>
            </a:endParaRPr>
          </a:p>
          <a:p>
            <a:pPr marL="457200" indent="-456480">
              <a:lnSpc>
                <a:spcPct val="100000"/>
              </a:lnSpc>
              <a:spcBef>
                <a:spcPts val="479"/>
              </a:spcBef>
            </a:pPr>
            <a:endParaRPr lang="en-US" sz="2400" b="0" strike="noStrike" spc="-1">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When analyzing FOSS usage, collect information about the identity of the FOSS component, its origin, and how the FOSS component will be used. This may include:</a:t>
            </a:r>
            <a:endParaRPr lang="en-US" sz="2400" b="0" strike="noStrike" spc="-1">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Team</a:t>
            </a:r>
            <a:endParaRPr lang="en-US" sz="4000" b="0" strike="noStrike" spc="-1">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A FOSS Review team includes the company representatives that support, guide, coordinate and review the use of FOSS. These representatives may include: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Legal to identify and evaluate license obligations</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Source code scanning and tooling support to help identify and track FOSS usage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Engineering Specialists working with business interests, commercial licensing, export compliance, etc., who may be impacted by FOSS usage</a:t>
            </a:r>
            <a:endParaRPr lang="en-US" sz="2000" b="0" strike="noStrike" spc="-1">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Analyzing Proposed FOSS Usage</a:t>
            </a:r>
            <a:endParaRPr lang="en-US" sz="4000" b="0" strike="noStrike" spc="-1">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team should assess the information it has gathered before providing guidance for issues. This may include scanning the code to confirm the accuracy of the information.</a:t>
            </a:r>
            <a:endParaRPr lang="en-US" sz="2000" b="0" strike="noStrike" spc="-1">
              <a:latin typeface="Arial"/>
            </a:endParaRPr>
          </a:p>
          <a:p>
            <a:pPr>
              <a:lnSpc>
                <a:spcPct val="100000"/>
              </a:lnSpc>
              <a:spcBef>
                <a:spcPts val="400"/>
              </a:spcBef>
            </a:pPr>
            <a:endParaRPr lang="en-US" sz="2000" b="0" strike="noStrike" spc="-1">
              <a:latin typeface="Arial"/>
            </a:endParaRPr>
          </a:p>
          <a:p>
            <a:pPr>
              <a:lnSpc>
                <a:spcPct val="100000"/>
              </a:lnSpc>
              <a:spcBef>
                <a:spcPts val="400"/>
              </a:spcBef>
            </a:pPr>
            <a:r>
              <a:rPr lang="en-US" sz="2000" b="0" strike="noStrike" spc="-1">
                <a:solidFill>
                  <a:srgbClr val="292934"/>
                </a:solidFill>
                <a:latin typeface="Roboto"/>
                <a:ea typeface="Roboto"/>
              </a:rPr>
              <a:t>The FOSS Review team should consider:</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Is the code and associated information complete, consistent and accurate?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declared license match what is in the code files?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the license permit use with other components of the software? </a:t>
            </a:r>
            <a:endParaRPr lang="en-US" sz="2000" b="0" strike="noStrike" spc="-1">
              <a:latin typeface="Arial"/>
            </a:endParaRPr>
          </a:p>
          <a:p>
            <a:pPr>
              <a:lnSpc>
                <a:spcPct val="100000"/>
              </a:lnSpc>
              <a:spcBef>
                <a:spcPts val="400"/>
              </a:spcBef>
            </a:pPr>
            <a:endParaRPr lang="en-US" sz="2000" b="0" strike="noStrike" spc="-1">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There are many different automated source code scanning tools.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All of the solutions address specific needs and - for that reason - none will solve all possible challenges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Companies pick the solution most suited to their specific market area and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Many companies use both an automated tool and manual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good example of freely available source code scanning tool is FOSSology,</a:t>
            </a:r>
            <a:br/>
            <a:r>
              <a:rPr lang="en-US" sz="2400" b="0" strike="noStrike" spc="-1">
                <a:solidFill>
                  <a:srgbClr val="292934"/>
                </a:solidFill>
                <a:latin typeface="Roboto"/>
                <a:ea typeface="Roboto"/>
              </a:rPr>
              <a:t>a project hosted by the Linux Foundation:</a:t>
            </a:r>
            <a:br/>
            <a:r>
              <a:rPr lang="en-US" sz="2000" b="0" u="sng" strike="noStrike" spc="-1">
                <a:solidFill>
                  <a:srgbClr val="0000FF"/>
                </a:solidFill>
                <a:uFillTx/>
                <a:latin typeface="Roboto Mono"/>
                <a:ea typeface="Roboto Mono"/>
                <a:hlinkClick r:id="rId3"/>
              </a:rPr>
              <a:t>https://www.fossology.org</a:t>
            </a:r>
            <a:r>
              <a:rPr lang="en-US" sz="2400" b="0" strike="noStrike" spc="-1">
                <a:solidFill>
                  <a:srgbClr val="292934"/>
                </a:solidFill>
                <a:latin typeface="Roboto"/>
                <a:ea typeface="Roboto"/>
              </a:rPr>
              <a:t>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Working through the FOSS Review</a:t>
            </a:r>
            <a:endParaRPr lang="en-US" sz="4000" b="0" strike="noStrike" spc="-1">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crosses disciplines, including engineering, business, and legal teams. It should be interactive to ensure all those groups correctly understand the issues and can create clear, shared guidance.</a:t>
            </a:r>
            <a:endParaRPr lang="en-US" sz="2000" b="0" strike="noStrike" spc="-1">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Oversight</a:t>
            </a:r>
            <a:endParaRPr lang="en-US" sz="4000" b="0" strike="noStrike" spc="-1">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should have executive oversight to resolve disagreements and approve the most important decisions.</a:t>
            </a:r>
            <a:endParaRPr lang="en-US" sz="2000" b="0" strike="noStrike" spc="-1">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the purpose of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the first action you should take if you want to use FOSS components?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should you do if you have a question about using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kinds of information might you collect for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helps identify who is licensing the software?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additional information is important when reviewing a FOSS component from an outside vendor?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steps can be taken to assess the quality of information collected in a FOSS Review?</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Compliance management is a set of actions that manages FOSS components used in products. Companies may have similar processes in place for proprietary components.</a:t>
            </a:r>
            <a:r>
              <a:rPr lang="en-US" sz="2400" b="0" strike="noStrike" spc="-1">
                <a:solidFill>
                  <a:srgbClr val="000000"/>
                </a:solidFill>
                <a:latin typeface="Roboto"/>
                <a:ea typeface="Roboto"/>
              </a:rPr>
              <a:t> </a:t>
            </a:r>
            <a:r>
              <a:rPr lang="en-US" sz="2400" b="0" strike="noStrike" spc="-1">
                <a:solidFill>
                  <a:srgbClr val="292934"/>
                </a:solidFill>
                <a:latin typeface="Roboto"/>
                <a:ea typeface="Roboto"/>
              </a:rPr>
              <a:t>FOSS components are called "Supplied Software" in the OpenChain specification.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Such actions often include: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all the FOSS components used in Supplied Software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and tracking all obligations created by those components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Confirming that all obligations have been or will be met</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Small companies may use a simple checklist and enterprises a detailed process.</a:t>
            </a:r>
            <a:endParaRPr lang="en-US" sz="2400" b="0" strike="noStrike" spc="-1">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Incoming </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FOSS</a:t>
            </a:r>
            <a:endParaRPr lang="en-US" sz="1400" b="0" strike="noStrike" spc="-1">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FOSS identified;</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Obligations met</a:t>
            </a:r>
            <a:endParaRPr lang="en-US" sz="1400" b="0" strike="noStrike" spc="-1">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Ongoing Compliance Tasks: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Discover all FOSS early in the procurement/development cycle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all FOSS components used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Verify the information necessary to satisfy FOSS obligations</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any outbound contributions to FOSS projects</a:t>
            </a:r>
            <a:endParaRPr lang="en-US" sz="2000" b="0" strike="noStrike" spc="-1">
              <a:latin typeface="Arial"/>
            </a:endParaRPr>
          </a:p>
          <a:p>
            <a:pPr marL="457200" indent="-456480">
              <a:lnSpc>
                <a:spcPct val="100000"/>
              </a:lnSpc>
              <a:spcBef>
                <a:spcPts val="400"/>
              </a:spcBef>
            </a:pPr>
            <a:endParaRPr lang="en-US" sz="2000" b="0" strike="noStrike" spc="-1">
              <a:latin typeface="Arial"/>
            </a:endParaRPr>
          </a:p>
          <a:p>
            <a:pPr>
              <a:lnSpc>
                <a:spcPct val="100000"/>
              </a:lnSpc>
              <a:spcBef>
                <a:spcPts val="479"/>
              </a:spcBef>
            </a:pPr>
            <a:r>
              <a:rPr lang="en-US" sz="2400" b="0" strike="noStrike" spc="-1">
                <a:solidFill>
                  <a:srgbClr val="292934"/>
                </a:solidFill>
                <a:latin typeface="Roboto"/>
                <a:ea typeface="Roboto"/>
              </a:rPr>
              <a:t>Support Requirements: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Ensure adequate compliance staffing and designate clear lines of responsibility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Adapt existing Business Processes to support the FOSS compliance program</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Have training on the organization’s FOSS policy available to everyone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Track progress of all FOSS compliance activities</a:t>
            </a:r>
            <a:endParaRPr lang="en-US" sz="2000" b="0" strike="noStrike" spc="-1">
              <a:latin typeface="Arial"/>
            </a:endParaRPr>
          </a:p>
          <a:p>
            <a:pPr>
              <a:lnSpc>
                <a:spcPct val="100000"/>
              </a:lnSpc>
              <a:spcBef>
                <a:spcPts val="479"/>
              </a:spcBef>
            </a:pPr>
            <a:endParaRPr lang="en-US" sz="2000" b="0" strike="noStrike" spc="-1">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FOSS</a:t>
            </a:r>
            <a:endParaRPr lang="en-US" sz="1100" b="0" strike="noStrike" spc="-1">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Resolve any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audit issues in line with</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company FOSS policies</a:t>
            </a:r>
            <a:endParaRPr lang="en-US" sz="1100" b="0" strike="noStrike" spc="-1">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Identify FOSS components for review</a:t>
            </a:r>
            <a:endParaRPr lang="en-US" sz="1100" b="0" strike="noStrike" spc="-1">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txBody>
          <a:bodyPr/>
          <a:lstStyle/>
          <a:p>
            <a:endParaRPr lang="en-JP"/>
          </a:p>
        </p:txBody>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Review and approve </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compliance record of FOSS software components</a:t>
            </a:r>
            <a:endParaRPr lang="en-US" sz="1100" b="0" strike="noStrike" spc="-1">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 compliance record is created (or updated) for the FOSS </a:t>
            </a:r>
            <a:endParaRPr lang="en-US" sz="16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An audit is requested to review the source code with a scope a defined as exhaustive or limited according to FOSS policy requirements.</a:t>
            </a:r>
            <a:endParaRPr lang="en-US" sz="1600" b="0" strike="noStrike" spc="-1">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FOSS components</a:t>
            </a:r>
            <a:endParaRPr lang="en-US" sz="2400" b="0" strike="noStrike" spc="-1">
              <a:latin typeface="Arial"/>
            </a:endParaRPr>
          </a:p>
          <a:p>
            <a:pPr>
              <a:lnSpc>
                <a:spcPct val="100000"/>
              </a:lnSpc>
            </a:pPr>
            <a:endParaRPr lang="en-US" sz="2400" b="0" strike="noStrike" spc="-1">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Identify and Track FOSS Usage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and audit FOSS licenses </a:t>
            </a:r>
            <a:endParaRPr lang="en-US" sz="2400" b="0" strike="noStrike" spc="-1">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743040" lvl="1" indent="-285120">
              <a:lnSpc>
                <a:spcPct val="90000"/>
              </a:lnSpc>
              <a:spcBef>
                <a:spcPts val="499"/>
              </a:spcBef>
              <a:buClr>
                <a:srgbClr val="292934"/>
              </a:buClr>
              <a:buFont typeface="Arial"/>
              <a:buChar char="•"/>
            </a:pPr>
            <a:r>
              <a:rPr lang="en-US" sz="1600" b="0" strike="noStrike" spc="-1">
                <a:solidFill>
                  <a:srgbClr val="292934"/>
                </a:solidFill>
                <a:latin typeface="Roboto"/>
                <a:ea typeface="Roboto"/>
              </a:rPr>
              <a:t>Provide feedback to the appropriate engineers to resolve issues in the audit report that conflict with your FOSS policy </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The appropriate engineers then conduct FOSS Reviews on the relevant source code (see next slide for template)</a:t>
            </a:r>
            <a:endParaRPr lang="en-US" sz="1600" b="0" strike="noStrike" spc="-1">
              <a:latin typeface="Arial"/>
            </a:endParaRPr>
          </a:p>
          <a:p>
            <a:pPr marL="685800" indent="-227880">
              <a:lnSpc>
                <a:spcPct val="90000"/>
              </a:lnSpc>
              <a:spcBef>
                <a:spcPts val="499"/>
              </a:spcBef>
            </a:pPr>
            <a:endParaRPr lang="en-US" sz="1600" b="0" strike="noStrike" spc="-1">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FOSS Permissive</a:t>
            </a:r>
            <a:endParaRPr lang="en-US" sz="1200" b="0" strike="noStrike" spc="-1">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Copyright: protects original works of authorship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Protects expression (not the underlying idea)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covers software, books, and similar works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Patents: useful inventions that are novel and non-obvious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Limited monopoly to incentivize innovation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 secrets: protects valuable confidential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Trademarks: protects marks (word, logos, slogans, color, etc.) that identify</a:t>
            </a:r>
            <a:br/>
            <a:r>
              <a:rPr lang="en-US" sz="2400" b="0" strike="noStrike" spc="-1">
                <a:solidFill>
                  <a:srgbClr val="292934"/>
                </a:solidFill>
                <a:latin typeface="Roboto"/>
                <a:ea typeface="Roboto"/>
              </a:rPr>
              <a:t>the source of the product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Consumer and brand protection; avoid consumer confusion and brand dilution</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This chapter will focus on copyright and patents,</a:t>
            </a:r>
            <a:br/>
            <a:r>
              <a:rPr lang="en-US" sz="2400" b="0" i="1" strike="noStrike" spc="-1">
                <a:solidFill>
                  <a:srgbClr val="292934"/>
                </a:solidFill>
                <a:latin typeface="Roboto Condensed"/>
                <a:ea typeface="Roboto Condensed"/>
              </a:rPr>
              <a:t>the areas most relevant to FOSS compliance.</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Outcome: </a:t>
            </a:r>
            <a:endParaRPr lang="en-US" sz="18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Ensure the software in the audit report conforms with FOSS policies </a:t>
            </a:r>
            <a:endParaRPr lang="en-US" sz="16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Preserve audit report findings and mark resolved issues as ready for the next step (i.e. Approval)</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Steps: </a:t>
            </a:r>
            <a:endParaRPr lang="en-US" sz="18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Include appropriate authority levels in review staff</a:t>
            </a:r>
            <a:endParaRPr lang="en-US" sz="16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Conduct review with reference to your FOSS policy</a:t>
            </a:r>
            <a:endParaRPr lang="en-US" sz="1600" b="0" strike="noStrike" spc="-1">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Review the resolved issues to confirm it matches your FOSS policy</a:t>
            </a:r>
            <a:endParaRPr lang="en-US" sz="2400" b="0" strike="noStrike" spc="-1">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Based on the results of the software audit and review in previous steps, software may or may not be approved for use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should specify versions of approved FOSS components, the approved usage model for the component, and any other applicable obligations under the FOSS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 should be made at appropriate authority levels</a:t>
            </a:r>
            <a:endParaRPr lang="en-US" sz="2000" b="0" strike="noStrike" spc="-1">
              <a:latin typeface="Arial"/>
            </a:endParaRPr>
          </a:p>
          <a:p>
            <a:pPr marL="182880" indent="-182160">
              <a:lnSpc>
                <a:spcPct val="100000"/>
              </a:lnSpc>
              <a:spcBef>
                <a:spcPts val="400"/>
              </a:spcBef>
            </a:pPr>
            <a:endParaRPr lang="en-US" sz="2000" b="0" strike="noStrike" spc="-1">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Once a FOSS component has been approved for usage in a product, it should be added to the software inventory for that product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and its conditions should be registered in a tracking system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tracking system should make it clear that a new approval is needed for a new version of a FOSS component or if a new usage model is proposed </a:t>
            </a:r>
            <a:endParaRPr lang="en-US" sz="2000" b="0" strike="noStrike" spc="-1">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Prepare appropriate notices for any FOSS used in a product release: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Acknowledge the use of FOSS by providing full copyright and attribution notices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Inform the end user of the product on how to obtain a copy of the FOSS source code (when applicable, for example in the case of GPL and LGPL)</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Reproduce the entire text of the license agreements for the FOSS code included in the product as needed </a:t>
            </a:r>
            <a:endParaRPr lang="en-US" sz="1800" b="0" strike="noStrike" spc="-1">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FOSS packages destined for distribution have been identified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the reviewed source code matches the binary equivalents shipping in the product</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all appropriate notices have been included to inform end-users of their right to request source code for identified FOSS</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compliance with other identified obligations </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360" cy="465084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a:solidFill>
                            <a:srgbClr val="0070C0"/>
                          </a:solidFill>
                          <a:latin typeface="Roboto"/>
                          <a:ea typeface="Roboto"/>
                        </a:rPr>
                        <a:t>Unplanned inclusion of copyleft FOSS into proprietary or 3rd party code:</a:t>
                      </a:r>
                      <a:r>
                        <a:rPr lang="en-US" sz="1800" b="0" strike="noStrike" spc="-1">
                          <a:solidFill>
                            <a:srgbClr val="0070C0"/>
                          </a:solidFill>
                          <a:latin typeface="Roboto"/>
                          <a:ea typeface="Roboto"/>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during the development process when engineers add FOSS code into source code that is intended to be proprietary in conflict with the FOSS policy.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by scanning or auditing the source code for possible</a:t>
                      </a:r>
                      <a:endParaRPr lang="en-US" sz="1600" b="0" strike="noStrike" spc="-1">
                        <a:latin typeface="Arial"/>
                      </a:endParaRPr>
                    </a:p>
                    <a:p>
                      <a:pPr>
                        <a:lnSpc>
                          <a:spcPct val="100000"/>
                        </a:lnSpc>
                      </a:pPr>
                      <a:r>
                        <a:rPr lang="en-US" sz="1600" b="0" strike="noStrike" spc="-1">
                          <a:solidFill>
                            <a:srgbClr val="292934"/>
                          </a:solidFill>
                          <a:latin typeface="Roboto"/>
                          <a:ea typeface="Roboto"/>
                        </a:rPr>
                        <a:t>matches with:</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FOSS source code </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Copyright notices</a:t>
                      </a:r>
                      <a:endParaRPr lang="en-US" sz="1600" b="0" strike="noStrike" spc="-1">
                        <a:latin typeface="Arial"/>
                      </a:endParaRPr>
                    </a:p>
                    <a:p>
                      <a:pPr>
                        <a:lnSpc>
                          <a:spcPct val="100000"/>
                        </a:lnSpc>
                      </a:pPr>
                      <a:r>
                        <a:rPr lang="en-US" sz="1600" b="0" strike="noStrike" spc="-1">
                          <a:solidFill>
                            <a:srgbClr val="292934"/>
                          </a:solidFill>
                          <a:latin typeface="Roboto"/>
                          <a:ea typeface="Roboto"/>
                        </a:rPr>
                        <a:t>Automated source code scanning tools may be used for this purpose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Offering training to engineering staff about compliance issues, the different types of FOSS licenses and the implications of including FOSS in proprietary source code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Conducting regular source code scans or audits for all the source code in the build environment. </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680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a:solidFill>
                            <a:srgbClr val="0070C0"/>
                          </a:solidFill>
                          <a:latin typeface="Roboto"/>
                          <a:ea typeface="Roboto"/>
                        </a:rPr>
                        <a:t>Unplanned linking of copyleft FOSS and proprietary source code: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as </a:t>
                      </a:r>
                      <a:endParaRPr lang="en-US" sz="1600" b="0" strike="noStrike" spc="-1">
                        <a:latin typeface="Arial"/>
                      </a:endParaRPr>
                    </a:p>
                    <a:p>
                      <a:pPr>
                        <a:lnSpc>
                          <a:spcPct val="100000"/>
                        </a:lnSpc>
                      </a:pPr>
                      <a:r>
                        <a:rPr lang="en-US" sz="1600" b="0" strike="noStrike" spc="-1">
                          <a:solidFill>
                            <a:srgbClr val="292934"/>
                          </a:solidFill>
                          <a:latin typeface="Roboto"/>
                          <a:ea typeface="Roboto"/>
                        </a:rPr>
                        <a:t>a result of linking software with conflicting or incompatible licenses. The legal effect of linking is subject to debate in the FOSS community.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avoid linking software components with licenses that conflict with you FOSS policies which will take a position on these legal risks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Continuously running the dependency tracking tool over your build environment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a:solidFill>
                            <a:srgbClr val="0070C0"/>
                          </a:solidFill>
                          <a:latin typeface="Roboto"/>
                          <a:ea typeface="Roboto"/>
                        </a:rPr>
                        <a:t>Inclusion of proprietary </a:t>
                      </a:r>
                      <a:endParaRPr lang="en-US" sz="1800" b="0" strike="noStrike" spc="-1">
                        <a:latin typeface="Arial"/>
                      </a:endParaRPr>
                    </a:p>
                    <a:p>
                      <a:pPr>
                        <a:lnSpc>
                          <a:spcPct val="100000"/>
                        </a:lnSpc>
                      </a:pPr>
                      <a:r>
                        <a:rPr lang="en-US" sz="1800" b="1" strike="noStrike" spc="-1">
                          <a:solidFill>
                            <a:srgbClr val="0070C0"/>
                          </a:solidFill>
                          <a:latin typeface="Roboto"/>
                          <a:ea typeface="Roboto"/>
                        </a:rPr>
                        <a:t>code into copyleft FOSS through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the audits or scans to identify and analyze the source code you introduced to the FOSS component.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600" cy="510804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a:solidFill>
                            <a:srgbClr val="0070C0"/>
                          </a:solidFill>
                          <a:latin typeface="Roboto"/>
                          <a:ea typeface="Roboto"/>
                        </a:rPr>
                        <a:t>Failure to Provide Accompanying Source Code for FOSS Component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step into the compliance process to ensure that source code for modifications are published, rather than only the original source code for the FOSS component</a:t>
                      </a:r>
                      <a:endParaRPr lang="en-US" sz="1600" b="0" strike="noStrike" spc="-1">
                        <a:latin typeface="Arial"/>
                      </a:endParaRPr>
                    </a:p>
                    <a:p>
                      <a:pPr marL="533520" indent="-532800">
                        <a:lnSpc>
                          <a:spcPct val="100000"/>
                        </a:lnSpc>
                      </a:pPr>
                      <a:r>
                        <a:rPr lang="en-US" sz="2800" b="0" strike="noStrike" spc="-1">
                          <a:solidFill>
                            <a:srgbClr val="292934"/>
                          </a:solidFill>
                          <a:latin typeface="Roboto"/>
                          <a:ea typeface="Roboto"/>
                        </a:rPr>
                        <a:t> </a:t>
                      </a:r>
                      <a:endParaRPr lang="en-US" sz="2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040" cy="457416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a:solidFill>
                            <a:srgbClr val="0070C0"/>
                          </a:solidFill>
                          <a:latin typeface="Roboto"/>
                          <a:ea typeface="Roboto"/>
                        </a:rPr>
                        <a:t>Failure to mark FOSS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a:t>
                      </a:r>
                      <a:endParaRPr lang="en-US" sz="1800" b="0" strike="noStrike" spc="-1">
                        <a:latin typeface="Arial"/>
                      </a:endParaRPr>
                    </a:p>
                    <a:p>
                      <a:pPr>
                        <a:lnSpc>
                          <a:spcPct val="100000"/>
                        </a:lnSpc>
                      </a:pPr>
                      <a:r>
                        <a:rPr lang="en-US" sz="1800" b="1" strike="noStrike" spc="-1">
                          <a:solidFill>
                            <a:srgbClr val="0070C0"/>
                          </a:solidFill>
                          <a:latin typeface="Roboto"/>
                          <a:ea typeface="Roboto"/>
                        </a:rPr>
                        <a:t>Modifications: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Failure to mark FOSS source</a:t>
                      </a:r>
                      <a:endParaRPr lang="en-US" sz="1600" b="0" strike="noStrike" spc="-1">
                        <a:latin typeface="Arial"/>
                      </a:endParaRPr>
                    </a:p>
                    <a:p>
                      <a:pPr>
                        <a:lnSpc>
                          <a:spcPct val="100000"/>
                        </a:lnSpc>
                      </a:pPr>
                      <a:r>
                        <a:rPr lang="en-US" sz="1600" b="0" strike="noStrike" spc="-1">
                          <a:solidFill>
                            <a:srgbClr val="292934"/>
                          </a:solidFill>
                          <a:latin typeface="Roboto"/>
                          <a:ea typeface="Roboto"/>
                        </a:rPr>
                        <a:t>code that has been changed </a:t>
                      </a:r>
                      <a:endParaRPr lang="en-US" sz="1600" b="0" strike="noStrike" spc="-1">
                        <a:latin typeface="Arial"/>
                      </a:endParaRPr>
                    </a:p>
                    <a:p>
                      <a:pPr>
                        <a:lnSpc>
                          <a:spcPct val="100000"/>
                        </a:lnSpc>
                      </a:pPr>
                      <a:r>
                        <a:rPr lang="en-US" sz="1600" b="0" strike="noStrike" spc="-1">
                          <a:solidFill>
                            <a:srgbClr val="292934"/>
                          </a:solidFill>
                          <a:latin typeface="Roboto"/>
                          <a:ea typeface="Roboto"/>
                        </a:rPr>
                        <a:t>as required by the FOSS license (or providing information about modifications which has an insufficient level of detail or clarity to satisfy the license)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Adding source code modification marking as a verification step before releasing the source code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ensure they update copyright markings or license information of all FOSS or proprietary software that is going to be released to the public</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480" cy="521784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a:solidFill>
                            <a:srgbClr val="0070C0"/>
                          </a:solidFill>
                          <a:latin typeface="Roboto"/>
                          <a:ea typeface="Roboto"/>
                        </a:rPr>
                        <a:t>Failure by developers to seek approval</a:t>
                      </a:r>
                      <a:endParaRPr lang="en-US" sz="1800" b="0" strike="noStrike" spc="-1">
                        <a:latin typeface="Arial"/>
                      </a:endParaRPr>
                    </a:p>
                    <a:p>
                      <a:pPr>
                        <a:lnSpc>
                          <a:spcPct val="100000"/>
                        </a:lnSpc>
                      </a:pPr>
                      <a:r>
                        <a:rPr lang="en-US" sz="1800" b="1" strike="noStrike" spc="-1">
                          <a:solidFill>
                            <a:srgbClr val="0070C0"/>
                          </a:solidFill>
                          <a:latin typeface="Roboto"/>
                          <a:ea typeface="Roboto"/>
                        </a:rPr>
                        <a:t>to use FOSS</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offering training to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on the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company’s </a:t>
                      </a:r>
                      <a:r>
                        <a:rPr lang="en-US" sz="1600" b="0" strike="noStrike" spc="-1">
                          <a:solidFill>
                            <a:srgbClr val="292934"/>
                          </a:solidFill>
                          <a:latin typeface="Roboto"/>
                          <a:ea typeface="Roboto"/>
                        </a:rPr>
                        <a:t>FOSS policies and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processes.</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full scan for the software platform to detect any “undeclared” FOSS usage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on the company's FOSS policies and processes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Including compliance in the employees performance review</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a:solidFill>
                            <a:srgbClr val="0070C0"/>
                          </a:solidFill>
                          <a:latin typeface="Roboto"/>
                          <a:ea typeface="Roboto"/>
                        </a:rPr>
                        <a:t>Failure to take the </a:t>
                      </a:r>
                      <a:endParaRPr lang="en-US" sz="1800" b="0" strike="noStrike" spc="-1">
                        <a:latin typeface="Arial"/>
                      </a:endParaRPr>
                    </a:p>
                    <a:p>
                      <a:pPr>
                        <a:lnSpc>
                          <a:spcPct val="100000"/>
                        </a:lnSpc>
                      </a:pPr>
                      <a:r>
                        <a:rPr lang="en-US" sz="1800" b="1" strike="noStrike" spc="-1">
                          <a:solidFill>
                            <a:srgbClr val="0070C0"/>
                          </a:solidFill>
                          <a:latin typeface="Roboto"/>
                          <a:ea typeface="Roboto"/>
                        </a:rPr>
                        <a:t>FOSS training</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ensuring that the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completion of the FOSS training is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part of the employee’s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professional development plan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and it is monitored for completion</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as part of the performance review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mandating</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to take the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FOSS training by a specific date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4640" cy="534276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implementing blocks in approvals in the FOSS compliance process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a:solidFill>
                            <a:srgbClr val="0070C0"/>
                          </a:solidFill>
                          <a:latin typeface="Roboto"/>
                          <a:ea typeface="Roboto"/>
                        </a:rPr>
                        <a:t>Failure to seek review of FOSS in a timely manner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by initiating FOSS Review requests early</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even if engineering did not yet</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decide on the adoption of the FOSS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source code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a:solidFill>
                  <a:srgbClr val="292934"/>
                </a:solidFill>
                <a:latin typeface="Roboto"/>
                <a:ea typeface="Roboto"/>
              </a:rPr>
              <a:t>Companies must make compliance a priority before any product (in whatever form) ships</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Prioritizing compliance promotes:</a:t>
            </a:r>
            <a:endParaRPr lang="en-US" sz="28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More effective use of FOSS within your organization</a:t>
            </a:r>
            <a:endParaRPr lang="en-US" sz="25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Better relations with the FOSS community and FOSS organizations</a:t>
            </a:r>
            <a:endParaRPr lang="en-US" sz="2500" b="0" strike="noStrike" spc="-1">
              <a:latin typeface="Arial"/>
            </a:endParaRPr>
          </a:p>
          <a:p>
            <a:pPr>
              <a:lnSpc>
                <a:spcPct val="100000"/>
              </a:lnSpc>
              <a:spcBef>
                <a:spcPts val="400"/>
              </a:spcBef>
            </a:pPr>
            <a:endParaRPr lang="en-US" sz="2500" b="0" strike="noStrike" spc="-1">
              <a:latin typeface="Arial"/>
            </a:endParaRPr>
          </a:p>
          <a:p>
            <a:pPr>
              <a:lnSpc>
                <a:spcPct val="100000"/>
              </a:lnSpc>
              <a:spcBef>
                <a:spcPts val="400"/>
              </a:spcBef>
            </a:pP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In addition, good relationships with FOSS organizations can be very helpful in advising on best way to be compliant and also help out if you experience a compliance issue.</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100000"/>
              </a:lnSpc>
              <a:spcBef>
                <a:spcPts val="476"/>
              </a:spcBef>
            </a:pPr>
            <a:r>
              <a:rPr lang="en-US" sz="2380" b="0" strike="noStrike" spc="-1">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a:solidFill>
                  <a:srgbClr val="292934"/>
                </a:solidFill>
                <a:latin typeface="Roboto"/>
                <a:ea typeface="Roboto"/>
              </a:rPr>
              <a:t>What types of pitfalls can occur in FOSS compliance? </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an intellectual property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license compliance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compliance process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prioritizing compliance?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maintaining a good community relationship?</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reproduce </a:t>
            </a:r>
            <a:r>
              <a:rPr lang="en-US" sz="2400" b="0" strike="noStrike" spc="-1">
                <a:solidFill>
                  <a:srgbClr val="292934"/>
                </a:solidFill>
                <a:latin typeface="Roboto"/>
                <a:ea typeface="Roboto"/>
              </a:rPr>
              <a:t>the software – making copies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create “</a:t>
            </a:r>
            <a:r>
              <a:rPr lang="en-US" sz="2400" b="0" i="1" strike="noStrike" spc="-1">
                <a:solidFill>
                  <a:srgbClr val="292934"/>
                </a:solidFill>
                <a:latin typeface="Roboto"/>
                <a:ea typeface="Roboto"/>
              </a:rPr>
              <a:t>derivative works</a:t>
            </a:r>
            <a:r>
              <a:rPr lang="en-US" sz="2400" b="0" strike="noStrike" spc="-1">
                <a:solidFill>
                  <a:srgbClr val="292934"/>
                </a:solidFill>
                <a:latin typeface="Roboto"/>
                <a:ea typeface="Roboto"/>
              </a:rPr>
              <a:t>” – making modifications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term derivative work comes from the US Copyright Act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is a “term of art” meaning that it has a particular meaning based on the statute and not the dictionary definition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distribute</a:t>
            </a:r>
            <a:endParaRPr lang="en-US" sz="2400" b="0" strike="noStrike" spc="-1">
              <a:latin typeface="Arial"/>
            </a:endParaRPr>
          </a:p>
          <a:p>
            <a:pPr marL="457200" lvl="1" indent="-189720">
              <a:lnSpc>
                <a:spcPct val="110000"/>
              </a:lnSpc>
              <a:spcBef>
                <a:spcPts val="400"/>
              </a:spcBef>
              <a:buClr>
                <a:srgbClr val="93A299"/>
              </a:buClr>
              <a:buSzPct val="85000"/>
              <a:buFont typeface="Arial"/>
              <a:buChar char="•"/>
            </a:pPr>
            <a:r>
              <a:rPr lang="en-US" sz="2000" b="0" strike="noStrike" spc="-1">
                <a:solidFill>
                  <a:srgbClr val="292934"/>
                </a:solidFill>
                <a:latin typeface="Roboto"/>
                <a:ea typeface="Roboto"/>
              </a:rPr>
              <a:t>Distribution is generally viewed as the provision of a copy of a piece of software,</a:t>
            </a:r>
            <a:br/>
            <a:r>
              <a:rPr lang="en-US" sz="2000" b="0" strike="noStrike" spc="-1">
                <a:solidFill>
                  <a:srgbClr val="292934"/>
                </a:solidFill>
                <a:latin typeface="Roboto"/>
                <a:ea typeface="Roboto"/>
              </a:rPr>
              <a:t>in binary or source code form, to another entity (an individual or organization outside</a:t>
            </a:r>
            <a:br/>
            <a:r>
              <a:rPr lang="en-US" sz="2000" b="0" strike="noStrike" spc="-1">
                <a:solidFill>
                  <a:srgbClr val="292934"/>
                </a:solidFill>
                <a:latin typeface="Roboto"/>
                <a:ea typeface="Roboto"/>
              </a:rPr>
              <a:t>your company or organization)</a:t>
            </a:r>
            <a:endParaRPr lang="en-US" sz="2000" b="0" strike="noStrike" spc="-1">
              <a:latin typeface="Arial"/>
            </a:endParaRPr>
          </a:p>
          <a:p>
            <a:pPr>
              <a:lnSpc>
                <a:spcPct val="100000"/>
              </a:lnSpc>
              <a:spcBef>
                <a:spcPts val="479"/>
              </a:spcBef>
            </a:pPr>
            <a:r>
              <a:rPr lang="en-US" sz="1600" b="0" i="1" strike="noStrike" spc="-1">
                <a:solidFill>
                  <a:srgbClr val="292934"/>
                </a:solidFill>
                <a:latin typeface="Roboto Condensed"/>
                <a:ea typeface="Roboto Condensed"/>
              </a:rPr>
              <a:t>Note: The interpretation of what constitutes a “derivative work” or a “distribution”</a:t>
            </a:r>
            <a:r>
              <a:rPr lang="en-US" sz="1600" b="0" strike="noStrike" spc="-1">
                <a:solidFill>
                  <a:srgbClr val="000000"/>
                </a:solidFill>
                <a:latin typeface="Arial"/>
                <a:ea typeface="DejaVu Sans"/>
              </a:rPr>
              <a:t> </a:t>
            </a:r>
            <a:r>
              <a:rPr lang="en-US" sz="1600" b="0" i="1" strike="noStrike" spc="-1">
                <a:solidFill>
                  <a:srgbClr val="292934"/>
                </a:solidFill>
                <a:latin typeface="Roboto Condensed"/>
                <a:ea typeface="Roboto Condensed"/>
              </a:rPr>
              <a:t>is subject to debate in the FOSS community and within FOSS legal circles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a:solidFill>
                  <a:srgbClr val="292934"/>
                </a:solidFill>
                <a:latin typeface="Roboto"/>
                <a:ea typeface="Roboto"/>
              </a:rPr>
              <a:t>Select code from high quality, well supported FOSS communities</a:t>
            </a:r>
            <a:endParaRPr lang="en-US" sz="24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Seek guidance</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each FOSS component you are using </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check un-reviewed code into any internal source tree</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outside contributions to FOSS projects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Preserve existing licensing information</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remove or in any way disturb existing FOSS licensing copyrights or other licensing information from any FOSS components that you use. All copyright and licensing information is to remain intact in all FOSS components</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re-name FOSS components unless you are required to under the FOSS license (e.g., required renaming of modified versions)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Gather and retain FOSS project information required for your FOSS review process</a:t>
            </a:r>
            <a:endParaRPr lang="en-US" sz="2400" b="0" strike="noStrike" spc="-1">
              <a:latin typeface="Arial"/>
            </a:endParaRPr>
          </a:p>
          <a:p>
            <a:pPr marL="182880" indent="-182160">
              <a:lnSpc>
                <a:spcPct val="9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a:solidFill>
                  <a:srgbClr val="292934"/>
                </a:solidFill>
                <a:latin typeface="Roboto"/>
                <a:ea typeface="Roboto"/>
              </a:rPr>
              <a:t>Include time required to follow established FOSS policy in work plans</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Follow the developer guidelines for using FOSS software, particularly incorporating or linking FOSS code into proprietary or third party source code or vice versa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Review architecture plans and avoid mixing components governed by incompatible FOSS licenses</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Always update compliance verification - for every product</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Verify compliance on a product-by-product basis: Just because a FOSS package is approved for use in one product does not necessarily mean it will be approved for use in a second product</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And for every upgrade to newer versions of FOSS </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Ensure that each new version of the same FOSS component is reviewed and approved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When you upgrade the version of a FOSS package, make sure that the license of the new version is the same as the license of the older used version (license changes can occur between version upgrades)</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If a FOSS project’s license changes, ensure that compliance records are updated and that the new license does not create a conflict</a:t>
            </a:r>
            <a:endParaRPr lang="en-US" sz="1850" b="0" strike="noStrike" spc="-1">
              <a:latin typeface="Arial"/>
            </a:endParaRPr>
          </a:p>
          <a:p>
            <a:pPr marL="182880" indent="-182160">
              <a:lnSpc>
                <a:spcPct val="90000"/>
              </a:lnSpc>
              <a:spcBef>
                <a:spcPts val="445"/>
              </a:spcBef>
            </a:pPr>
            <a:endParaRPr lang="en-US" sz="18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D2533C"/>
                </a:solidFill>
                <a:latin typeface="Roboto"/>
                <a:ea typeface="Roboto"/>
              </a:rPr>
              <a:t>Compliance Process Applies to all FOSS components</a:t>
            </a:r>
            <a:endParaRPr lang="en-US" sz="3600" b="0" strike="noStrike" spc="-1">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In-bound software</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Take steps to understand what FOSS is included in software delivered by suppliers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Evaluate your obligations for all of the software that will be included in your products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Name some general guidelines developers can practice when working with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Should you remove or alter FOSS license header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important steps in a compliance process.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How can a new version of a previously-reviewed FOSS component create new compliance issues?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risks should you address with in-bound software?</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Learn more through the free Compliance Basics for Developers hosted by the Linux Foundation at: </a:t>
            </a:r>
            <a:br/>
            <a:r>
              <a:rPr lang="en-US" sz="1600" b="0" u="sng" strike="noStrike" spc="-1">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9</a:t>
            </a:r>
            <a:endParaRPr lang="en-US" sz="3200" b="0" strike="noStrike" spc="-1">
              <a:latin typeface="Arial"/>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Use Cases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2800">
              <a:lnSpc>
                <a:spcPct val="115000"/>
              </a:lnSpc>
              <a:buClr>
                <a:srgbClr val="93A299"/>
              </a:buClr>
              <a:buFont typeface="Symbol"/>
              <a:buChar char=""/>
            </a:pPr>
            <a:r>
              <a:rPr lang="en-US" sz="2400" b="0" strike="noStrike" spc="-1">
                <a:solidFill>
                  <a:srgbClr val="000000"/>
                </a:solidFill>
                <a:latin typeface="Arial"/>
                <a:ea typeface="Arial"/>
              </a:rPr>
              <a:t>Why we would need tools?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First demand and process, then the tool</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A tool cannot provide (difficult)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Only data for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Many cases where expert knowledge is required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i="1" strike="noStrike" spc="-1">
                <a:solidFill>
                  <a:srgbClr val="000000"/>
                </a:solidFill>
                <a:latin typeface="Arial"/>
                <a:ea typeface="Arial"/>
              </a:rPr>
              <a:t>“A fool with a tool is still a fool” (from the hardware world)</a:t>
            </a:r>
            <a:endParaRPr lang="en-US" sz="2400" b="0" strike="noStrike" spc="-1">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can be good for ...</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generating reports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analyzing data</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managing policies</a:t>
            </a:r>
            <a:endParaRPr lang="en-US" sz="2400" b="0" strike="noStrike" spc="-1">
              <a:latin typeface="Arial"/>
            </a:endParaRPr>
          </a:p>
          <a:p>
            <a:pPr>
              <a:lnSpc>
                <a:spcPct val="115000"/>
              </a:lnSpc>
            </a:pPr>
            <a:r>
              <a:rPr lang="en-US" sz="2400" b="0" strike="noStrike" spc="-1">
                <a:solidFill>
                  <a:srgbClr val="000000"/>
                </a:solidFill>
                <a:latin typeface="Arial"/>
                <a:ea typeface="Arial"/>
              </a:rPr>
              <a:t>Where is this required?</a:t>
            </a:r>
            <a:endParaRPr lang="en-US" sz="2400" b="0" strike="noStrike" spc="-1">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About Tools</a:t>
            </a:r>
            <a:endParaRPr lang="en-US" sz="4000" b="0" strike="noStrike" spc="-1">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4" name="CustomShape 7"/>
          <p:cNvSpPr/>
          <p:nvPr/>
        </p:nvSpPr>
        <p:spPr>
          <a:xfrm>
            <a:off x="6324840" y="342504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5" name="CustomShape 8"/>
          <p:cNvSpPr/>
          <p:nvPr/>
        </p:nvSpPr>
        <p:spPr>
          <a:xfrm>
            <a:off x="8592480" y="259272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9" name="CustomShape 12"/>
          <p:cNvSpPr/>
          <p:nvPr/>
        </p:nvSpPr>
        <p:spPr>
          <a:xfrm>
            <a:off x="6949080" y="170640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1" name="CustomShape 14"/>
          <p:cNvSpPr/>
          <p:nvPr/>
        </p:nvSpPr>
        <p:spPr>
          <a:xfrm>
            <a:off x="7595280" y="2039400"/>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Product</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a:t>
            </a:r>
            <a:endParaRPr lang="en-US" sz="2400" b="0" strike="noStrike" spc="-1">
              <a:latin typeface="Arial"/>
            </a:endParaRPr>
          </a:p>
          <a:p>
            <a:pPr>
              <a:lnSpc>
                <a:spcPct val="100000"/>
              </a:lnSpc>
            </a:pPr>
            <a:endParaRPr lang="en-US" sz="2400" b="0" strike="noStrike" spc="-1">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Snippet</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3" name="CustomShape 16"/>
          <p:cNvSpPr/>
          <p:nvPr/>
        </p:nvSpPr>
        <p:spPr>
          <a:xfrm>
            <a:off x="8844480" y="28929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Component</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Disclosure</a:t>
            </a:r>
            <a:br/>
            <a:r>
              <a:rPr lang="en-US" sz="2400" b="0" strike="noStrike" spc="-1">
                <a:solidFill>
                  <a:srgbClr val="000000"/>
                </a:solidFill>
                <a:latin typeface="Arial"/>
                <a:ea typeface="Arial"/>
              </a:rPr>
              <a:t>Document</a:t>
            </a:r>
            <a:endParaRPr lang="en-US" sz="2400" b="0" strike="noStrike" spc="-1">
              <a:latin typeface="Arial"/>
            </a:endParaRPr>
          </a:p>
          <a:p>
            <a:pPr>
              <a:lnSpc>
                <a:spcPct val="100000"/>
              </a:lnSpc>
            </a:pPr>
            <a:endParaRPr lang="en-US" sz="2400" b="0" strike="noStrike" spc="-1">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Code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
        <p:nvSpPr>
          <p:cNvPr id="767" name="CustomShape 20"/>
          <p:cNvSpPr/>
          <p:nvPr/>
        </p:nvSpPr>
        <p:spPr>
          <a:xfrm>
            <a:off x="4390920" y="40874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Binary</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Analysis</a:t>
            </a:r>
            <a:endParaRPr lang="en-US" sz="2400" b="0" strike="noStrike" spc="-1">
              <a:latin typeface="Arial"/>
            </a:endParaRPr>
          </a:p>
          <a:p>
            <a:pPr>
              <a:lnSpc>
                <a:spcPct val="100000"/>
              </a:lnSpc>
            </a:pPr>
            <a:endParaRPr lang="en-US" sz="2400" b="0" strike="noStrike" spc="-1">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a:t>
            </a:r>
            <a:endParaRPr lang="en-US" sz="4000" b="0" strike="noStrike" spc="-1">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7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 – What it Means</a:t>
            </a:r>
            <a:endParaRPr lang="en-US" sz="4000" b="0" strike="noStrike" spc="-1">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SW:</a:t>
            </a:r>
            <a:br/>
            <a:r>
              <a:rPr lang="en-US" sz="2400" b="0" strike="noStrike" spc="-1">
                <a:solidFill>
                  <a:srgbClr val="000000"/>
                </a:solidFill>
                <a:latin typeface="Arial"/>
                <a:ea typeface="Arial"/>
              </a:rPr>
              <a:t>OSS, Free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Proprietary, ...</a:t>
            </a:r>
            <a:endParaRPr lang="en-US" sz="2400" b="0" strike="noStrike" spc="-1">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Development</a:t>
            </a:r>
            <a:endParaRPr lang="en-US" sz="2400" b="0" strike="noStrike" spc="-1">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Delivery:</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a:t>
            </a:r>
            <a:br/>
            <a:r>
              <a:rPr lang="en-US" sz="2400" b="0" strike="noStrike" spc="-1">
                <a:solidFill>
                  <a:srgbClr val="000000"/>
                </a:solidFill>
                <a:latin typeface="Arial"/>
                <a:ea typeface="Arial"/>
              </a:rPr>
              <a:t>Your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84"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OSS License Compliance from 10k Feet </a:t>
            </a:r>
            <a:endParaRPr lang="en-US" sz="4000" b="0" strike="noStrike" spc="-1">
              <a:latin typeface="Arial"/>
            </a:endParaRPr>
          </a:p>
        </p:txBody>
      </p:sp>
      <p:sp>
        <p:nvSpPr>
          <p:cNvPr id="785"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7"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89"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790"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Again What this Means</a:t>
            </a:r>
            <a:endParaRPr lang="en-US" sz="4000" b="0" strike="noStrike" spc="-1">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01" name="CustomShape 10"/>
          <p:cNvSpPr/>
          <p:nvPr/>
        </p:nvSpPr>
        <p:spPr>
          <a:xfrm>
            <a:off x="2115360" y="4314600"/>
            <a:ext cx="258516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Documentation</a:t>
            </a:r>
            <a:br/>
            <a:r>
              <a:rPr lang="en-US" sz="2400" b="0" strike="noStrike" spc="-1">
                <a:solidFill>
                  <a:srgbClr val="000000"/>
                </a:solidFill>
                <a:latin typeface="Arial"/>
                <a:ea typeface="Arial"/>
              </a:rPr>
              <a:t>according to actual situation</a:t>
            </a:r>
            <a:endParaRPr lang="en-US" sz="2400" b="0" strike="noStrike" spc="-1">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Hopefully Yours</a:t>
            </a:r>
            <a:endParaRPr lang="en-US" sz="2400" b="0" strike="noStrike" spc="-1">
              <a:latin typeface="Arial"/>
            </a:endParaRPr>
          </a:p>
        </p:txBody>
      </p:sp>
      <p:sp>
        <p:nvSpPr>
          <p:cNvPr id="803" name="CustomShape 12"/>
          <p:cNvSpPr/>
          <p:nvPr/>
        </p:nvSpPr>
        <p:spPr>
          <a:xfrm>
            <a:off x="9123840" y="4218120"/>
            <a:ext cx="258516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Understand what</a:t>
            </a:r>
            <a:br/>
            <a:r>
              <a:rPr lang="en-US" sz="2400" b="0" strike="noStrike" spc="-1">
                <a:solidFill>
                  <a:srgbClr val="000000"/>
                </a:solidFill>
                <a:latin typeface="Arial"/>
                <a:ea typeface="Arial"/>
              </a:rPr>
              <a:t>you deliver and</a:t>
            </a:r>
            <a:br/>
            <a:r>
              <a:rPr lang="en-US" sz="2400" b="0" strike="noStrike" spc="-1">
                <a:solidFill>
                  <a:srgbClr val="000000"/>
                </a:solidFill>
                <a:latin typeface="Arial"/>
                <a:ea typeface="Arial"/>
              </a:rPr>
              <a:t>act accordingly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 Analysing Inbound</a:t>
            </a:r>
            <a:endParaRPr lang="en-US" sz="4000" b="0" strike="noStrike" spc="-1">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810"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which software is used (commercial + OSS actually)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Because commercial software can contain OSS as well!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components involved and their involved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licenses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authorships and copyrights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any further points from licensing obligations</a:t>
            </a:r>
            <a:endParaRPr lang="en-US" sz="2400" b="0" strike="noStrike" spc="-1">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Understanding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Depends on the software technology used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Modern software projects use dependency management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Declaration of imports, dependencies, used libraries, etc.</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Defined dependencies can be extracted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some cases for OSS, used component source code can be extracted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However, involved software can be also in form of binaries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Origin and contents of binaries must be determined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“Manual dependencies”: commercial software added</a:t>
            </a:r>
            <a:endParaRPr lang="en-US" sz="2400" b="0" strike="noStrike" spc="-1">
              <a:latin typeface="Arial"/>
            </a:endParaRPr>
          </a:p>
        </p:txBody>
      </p:sp>
      <p:sp>
        <p:nvSpPr>
          <p:cNvPr id="81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How to Understand What is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copying or notice document provided along with software</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At infrastructure, home page or project pages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Github or Sourceforge metadata</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Project definition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in Java pom.xml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Already provided license info</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debian-copyright or SPDX documentation</a:t>
            </a:r>
            <a:endParaRPr lang="en-US" sz="2400" b="0" strike="noStrike" spc="-1">
              <a:latin typeface="Arial"/>
            </a:endParaRPr>
          </a:p>
        </p:txBody>
      </p:sp>
      <p:sp>
        <p:nvSpPr>
          <p:cNvPr id="81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Licensing within</a:t>
            </a:r>
            <a:b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Easy Cases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proliferation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About 350 „main“ licenses exist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lot more out there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Existing licenses come at new versions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Licenses in different languages (e.g. the French CeCILL)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obligations must be understood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Commercial licenses such as an EULA lack standardization</a:t>
            </a:r>
            <a:endParaRPr lang="en-US" sz="2400" b="0" strike="noStrike" spc="-1">
              <a:latin typeface="Arial"/>
            </a:endParaRPr>
          </a:p>
        </p:txBody>
      </p:sp>
      <p:sp>
        <p:nvSpPr>
          <p:cNvPr id="82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Licenses within</a:t>
            </a:r>
            <a:endParaRPr lang="en-US" sz="3600" b="0" strike="noStrike" spc="-1">
              <a:latin typeface="Arial"/>
            </a:endParaRPr>
          </a:p>
          <a:p>
            <a:pPr>
              <a:lnSpc>
                <a:spcPct val="100000"/>
              </a:lnSpc>
            </a:pP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The Problem (1)</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 reuse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OSS components are not (always) homogeneous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OSS exists, pull it from elsewhere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Code from many sources, different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Main license does not apply to all contents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project does not enforce common licensing for all contributions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CLA: contributor license agreements</a:t>
            </a:r>
            <a:endParaRPr lang="en-US" sz="2400" b="0" strike="noStrike" spc="-1">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Open Sans"/>
                <a:ea typeface="Open Sans"/>
              </a:rPr>
              <a:t>Identifying Licenses within</a:t>
            </a:r>
            <a:br/>
            <a:r>
              <a:rPr lang="en-US" sz="3600" b="0" strike="noStrike" spc="-1">
                <a:solidFill>
                  <a:srgbClr val="D2533C"/>
                </a:solidFill>
                <a:latin typeface="Open Sans"/>
                <a:ea typeface="Open Sans"/>
              </a:rPr>
              <a:t>Inbound Software: The Problem (2)</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license statements is not straightforward ...</a:t>
            </a:r>
            <a:endParaRPr lang="en-US" sz="2400" b="0" strike="noStrike" spc="-1">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(1)</a:t>
            </a:r>
            <a:endParaRPr lang="en-US" sz="4000" b="0" strike="noStrike" spc="-1">
              <a:latin typeface="Arial"/>
            </a:endParaRPr>
          </a:p>
        </p:txBody>
      </p:sp>
      <p:sp>
        <p:nvSpPr>
          <p:cNvPr id="825" name="CustomShape 3"/>
          <p:cNvSpPr/>
          <p:nvPr/>
        </p:nvSpPr>
        <p:spPr>
          <a:xfrm>
            <a:off x="777600" y="230652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See README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 files in bz/ directory</a:t>
            </a:r>
            <a:br/>
            <a:r>
              <a:rPr lang="en-US" sz="2200" b="0" strike="noStrike" spc="-1">
                <a:solidFill>
                  <a:srgbClr val="000000"/>
                </a:solidFill>
                <a:latin typeface="Arial"/>
                <a:ea typeface="Arial"/>
              </a:rPr>
              <a:t> * for more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 * about bzip2 library code.</a:t>
            </a:r>
            <a:endParaRPr lang="en-US" sz="2200" b="0" strike="noStrike" spc="-1">
              <a:latin typeface="Arial"/>
            </a:endParaRPr>
          </a:p>
          <a:p>
            <a:pPr>
              <a:lnSpc>
                <a:spcPct val="100000"/>
              </a:lnSpc>
            </a:pPr>
            <a:r>
              <a:rPr lang="en-US" sz="2200" b="0" strike="noStrike" spc="-1">
                <a:solidFill>
                  <a:srgbClr val="000000"/>
                </a:solidFill>
                <a:latin typeface="Arial"/>
                <a:ea typeface="Arial"/>
              </a:rPr>
              <a:t> */</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This file is part of Jam - see jam.</a:t>
            </a:r>
            <a:r>
              <a:rPr lang="en-US" sz="2200" b="1" strike="noStrike" spc="-1">
                <a:solidFill>
                  <a:srgbClr val="000000"/>
                </a:solidFill>
                <a:latin typeface="Arial"/>
                <a:ea typeface="Arial"/>
              </a:rPr>
              <a:t>c </a:t>
            </a:r>
            <a:r>
              <a:rPr lang="en-US" sz="2200" b="0" strike="noStrike" spc="-1">
                <a:solidFill>
                  <a:srgbClr val="000000"/>
                </a:solidFill>
                <a:latin typeface="Arial"/>
                <a:ea typeface="Arial"/>
              </a:rPr>
              <a:t>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 * See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E.qla2xxx 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ing details.</a:t>
            </a:r>
            <a:endParaRPr lang="en-US" sz="2200" b="0" strike="noStrike" spc="-1">
              <a:latin typeface="Arial"/>
            </a:endParaRPr>
          </a:p>
          <a:p>
            <a:pPr>
              <a:lnSpc>
                <a:spcPct val="100000"/>
              </a:lnSpc>
            </a:pPr>
            <a:endParaRPr lang="en-US" sz="2200" b="0" strike="noStrike" spc="-1">
              <a:latin typeface="Arial"/>
            </a:endParaRPr>
          </a:p>
        </p:txBody>
      </p:sp>
      <p:sp>
        <p:nvSpPr>
          <p:cNvPr id="826"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details are in the COPYING</a:t>
            </a:r>
            <a:endParaRPr lang="en-US" sz="2000" b="0" strike="noStrike" spc="-1">
              <a:latin typeface="Arial"/>
            </a:endParaRPr>
          </a:p>
          <a:p>
            <a:pPr>
              <a:lnSpc>
                <a:spcPct val="100000"/>
              </a:lnSpc>
            </a:pPr>
            <a:r>
              <a:rPr lang="en-US" sz="2000" b="0" strike="noStrike" spc="-1">
                <a:solidFill>
                  <a:srgbClr val="000000"/>
                </a:solidFill>
                <a:latin typeface="Arial"/>
                <a:ea typeface="Arial"/>
              </a:rPr>
              <a:t>   file accompanying popt source </a:t>
            </a:r>
            <a:r>
              <a:rPr lang="en-US" sz="2000" b="1" strike="noStrike" spc="-1">
                <a:solidFill>
                  <a:srgbClr val="000000"/>
                </a:solidFill>
                <a:latin typeface="Arial"/>
                <a:ea typeface="Arial"/>
              </a:rPr>
              <a:t>distribut</a:t>
            </a:r>
            <a:r>
              <a:rPr lang="en-US" sz="2000" b="0" strike="noStrike" spc="-1">
                <a:solidFill>
                  <a:srgbClr val="000000"/>
                </a:solidFill>
                <a:latin typeface="Arial"/>
                <a:ea typeface="Arial"/>
              </a:rPr>
              <a:t>ions, available from </a:t>
            </a:r>
            <a:endParaRPr lang="en-US" sz="2000" b="0" strike="noStrike" spc="-1">
              <a:latin typeface="Arial"/>
            </a:endParaRPr>
          </a:p>
          <a:p>
            <a:pPr>
              <a:lnSpc>
                <a:spcPct val="100000"/>
              </a:lnSpc>
            </a:pPr>
            <a:r>
              <a:rPr lang="en-US" sz="2000" b="0" strike="noStrike" spc="-1">
                <a:solidFill>
                  <a:srgbClr val="000000"/>
                </a:solidFill>
                <a:latin typeface="Arial"/>
                <a:ea typeface="Arial"/>
              </a:rPr>
              <a:t>   ftp://ftp.rpm.org/pub/rpm/dist. */</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 Insight Software Consortium. All rights reserved.</a:t>
            </a:r>
            <a:endParaRPr lang="en-US" sz="2000" b="0" strike="noStrike" spc="-1">
              <a:latin typeface="Arial"/>
            </a:endParaRPr>
          </a:p>
          <a:p>
            <a:pPr>
              <a:lnSpc>
                <a:spcPct val="100000"/>
              </a:lnSpc>
            </a:pPr>
            <a:r>
              <a:rPr lang="en-US" sz="2000" b="0" strike="noStrike" spc="-1">
                <a:solidFill>
                  <a:srgbClr val="000000"/>
                </a:solidFill>
                <a:latin typeface="Arial"/>
                <a:ea typeface="Arial"/>
              </a:rPr>
              <a:t>See ITK</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.txt or http://www.itk.org/HTML/</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.htm for details.</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0" strike="noStrike" spc="-1">
                <a:solidFill>
                  <a:srgbClr val="000000"/>
                </a:solidFill>
                <a:latin typeface="Arial"/>
                <a:ea typeface="Arial"/>
              </a:rPr>
              <a:t> * See wps_upnp.</a:t>
            </a:r>
            <a:r>
              <a:rPr lang="en-US" sz="2000" b="1" strike="noStrike" spc="-1">
                <a:solidFill>
                  <a:srgbClr val="000000"/>
                </a:solidFill>
                <a:latin typeface="Arial"/>
                <a:ea typeface="Arial"/>
              </a:rPr>
              <a:t>c </a:t>
            </a:r>
            <a:r>
              <a:rPr lang="en-US" sz="2000" b="0" strike="noStrike" spc="-1">
                <a:solidFill>
                  <a:srgbClr val="000000"/>
                </a:solidFill>
                <a:latin typeface="Arial"/>
                <a:ea typeface="Arial"/>
              </a:rPr>
              <a:t>for more details on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and code history.</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 or just very difficult statements</a:t>
            </a:r>
            <a:endParaRPr lang="en-US" sz="2400" b="0" strike="noStrike" spc="-1">
              <a:latin typeface="Arial"/>
            </a:endParaRPr>
          </a:p>
        </p:txBody>
      </p:sp>
      <p:sp>
        <p:nvSpPr>
          <p:cNvPr id="8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(2)</a:t>
            </a:r>
            <a:endParaRPr lang="en-US" sz="4000" b="0" strike="noStrike" spc="-1">
              <a:latin typeface="Arial"/>
            </a:endParaRPr>
          </a:p>
        </p:txBody>
      </p:sp>
      <p:sp>
        <p:nvSpPr>
          <p:cNvPr id="829" name="CustomShape 3"/>
          <p:cNvSpPr/>
          <p:nvPr/>
        </p:nvSpPr>
        <p:spPr>
          <a:xfrm>
            <a:off x="655560" y="255996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Copyright (c) 1998-1999 Some Company, Inc. All Rights Reserved.</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This software is the confidential and proprietary information of Some</a:t>
            </a:r>
            <a:endParaRPr lang="en-US" sz="2200" b="0" strike="noStrike" spc="-1">
              <a:latin typeface="Arial"/>
            </a:endParaRPr>
          </a:p>
          <a:p>
            <a:pPr>
              <a:lnSpc>
                <a:spcPct val="100000"/>
              </a:lnSpc>
            </a:pPr>
            <a:r>
              <a:rPr lang="en-US" sz="2200" b="0" strike="noStrike" spc="-1">
                <a:solidFill>
                  <a:srgbClr val="000000"/>
                </a:solidFill>
                <a:latin typeface="Arial"/>
                <a:ea typeface="Arial"/>
              </a:rPr>
              <a:t> * Company, Inc. ("Confidential Information").  You shall not</a:t>
            </a:r>
            <a:endParaRPr lang="en-US" sz="2200" b="0" strike="noStrike" spc="-1">
              <a:latin typeface="Arial"/>
            </a:endParaRPr>
          </a:p>
          <a:p>
            <a:pPr>
              <a:lnSpc>
                <a:spcPct val="100000"/>
              </a:lnSpc>
            </a:pPr>
            <a:r>
              <a:rPr lang="en-US" sz="2200" b="0" strike="noStrike" spc="-1">
                <a:solidFill>
                  <a:srgbClr val="000000"/>
                </a:solidFill>
                <a:latin typeface="Arial"/>
                <a:ea typeface="Arial"/>
              </a:rPr>
              <a:t> * disclose such Confidential Information and shall use it only in</a:t>
            </a:r>
            <a:endParaRPr lang="en-US" sz="2200" b="0" strike="noStrike" spc="-1">
              <a:latin typeface="Arial"/>
            </a:endParaRPr>
          </a:p>
          <a:p>
            <a:pPr>
              <a:lnSpc>
                <a:spcPct val="100000"/>
              </a:lnSpc>
            </a:pPr>
            <a:r>
              <a:rPr lang="en-US" sz="2200" b="0" strike="noStrike" spc="-1">
                <a:solidFill>
                  <a:srgbClr val="000000"/>
                </a:solidFill>
                <a:latin typeface="Arial"/>
                <a:ea typeface="Arial"/>
              </a:rPr>
              <a:t> * accordance with the terms of the license agreement you entered into</a:t>
            </a:r>
            <a:endParaRPr lang="en-US" sz="2200" b="0" strike="noStrike" spc="-1">
              <a:latin typeface="Arial"/>
            </a:endParaRPr>
          </a:p>
          <a:p>
            <a:pPr>
              <a:lnSpc>
                <a:spcPct val="100000"/>
              </a:lnSpc>
            </a:pPr>
            <a:r>
              <a:rPr lang="en-US" sz="2200" b="0" strike="noStrike" spc="-1">
                <a:solidFill>
                  <a:srgbClr val="000000"/>
                </a:solidFill>
                <a:latin typeface="Arial"/>
                <a:ea typeface="Arial"/>
              </a:rPr>
              <a:t> * with Some Company.</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Some Company  MAKES NO REPRESENTATIONS</a:t>
            </a:r>
            <a:br/>
            <a:r>
              <a:rPr lang="en-US" sz="2200" b="0" strike="noStrike" spc="-1">
                <a:solidFill>
                  <a:srgbClr val="000000"/>
                </a:solidFill>
                <a:latin typeface="Arial"/>
                <a:ea typeface="Arial"/>
              </a:rPr>
              <a:t> * OR WARRANTIES ABOUT THE SUITABILITY OF THE</a:t>
            </a:r>
            <a:endParaRPr lang="en-US" sz="2200" b="0" strike="noStrike" spc="-1">
              <a:latin typeface="Arial"/>
            </a:endParaRPr>
          </a:p>
          <a:p>
            <a:pPr>
              <a:lnSpc>
                <a:spcPct val="100000"/>
              </a:lnSpc>
            </a:pPr>
            <a:r>
              <a:rPr lang="en-US" sz="2200" b="0" strike="noStrike" spc="-1">
                <a:solidFill>
                  <a:srgbClr val="000000"/>
                </a:solidFill>
                <a:latin typeface="Arial"/>
                <a:ea typeface="Arial"/>
              </a:rPr>
              <a:t> * SOFTWARE, EITHER EXPRESS OR IMPLIED,</a:t>
            </a:r>
            <a:endParaRPr lang="en-US" sz="2200" b="0" strike="noStrike" spc="-1">
              <a:latin typeface="Arial"/>
            </a:endParaRPr>
          </a:p>
          <a:p>
            <a:pPr>
              <a:lnSpc>
                <a:spcPct val="100000"/>
              </a:lnSpc>
            </a:pPr>
            <a:r>
              <a:rPr lang="en-US" sz="2200" b="0" strike="noStrike" spc="-1">
                <a:solidFill>
                  <a:srgbClr val="000000"/>
                </a:solidFill>
                <a:latin typeface="Arial"/>
                <a:ea typeface="Arial"/>
              </a:rPr>
              <a:t> * INCLUDING BUT NOT LIMITED TO THE ….</a:t>
            </a:r>
            <a:endParaRPr lang="en-US" sz="2200" b="0" strike="noStrike" spc="-1">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ask for copyright notice or author listing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Resulting obligation of providing these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there is software for these</a:t>
            </a:r>
            <a:r>
              <a:rPr lang="en-US" sz="2400" b="0" strike="noStrike" spc="-1">
                <a:solidFill>
                  <a:srgbClr val="000000"/>
                </a:solidFill>
                <a:latin typeface="Open Sans"/>
                <a:ea typeface="Open Sans"/>
              </a:rPr>
              <a:t> </a:t>
            </a:r>
            <a:r>
              <a:rPr lang="en-US" sz="2400" b="0" strike="noStrike" spc="-1">
                <a:solidFill>
                  <a:srgbClr val="000000"/>
                </a:solidFill>
                <a:latin typeface="Arial"/>
                <a:ea typeface="Arial"/>
              </a:rPr>
              <a:t>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Challenge: wrongly expressed copyright statements</a:t>
            </a:r>
            <a:endParaRPr lang="en-US" sz="2400" b="0" strike="noStrike" spc="-1">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1235</TotalTime>
  <Words>15691</Words>
  <Application>Microsoft Macintosh PowerPoint</Application>
  <PresentationFormat>Widescreen</PresentationFormat>
  <Paragraphs>1746</Paragraphs>
  <Slides>147</Slides>
  <Notes>85</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147</vt:i4>
      </vt:variant>
    </vt:vector>
  </HeadingPairs>
  <TitlesOfParts>
    <vt:vector size="163" baseType="lpstr">
      <vt:lpstr>StarSymbol</vt:lpstr>
      <vt:lpstr>Arial</vt:lpstr>
      <vt:lpstr>Courier New</vt:lpstr>
      <vt:lpstr>Open Sans</vt:lpstr>
      <vt:lpstr>Roboto</vt:lpstr>
      <vt:lpstr>Roboto Condensed</vt:lpstr>
      <vt:lpstr>Roboto Medium</vt:lpstr>
      <vt:lpstr>Roboto Mono</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16</cp:revision>
  <dcterms:modified xsi:type="dcterms:W3CDTF">2025-04-30T00:29:10Z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