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4" r:id="rId2"/>
  </p:sldMasterIdLst>
  <p:notesMasterIdLst>
    <p:notesMasterId r:id="rId15"/>
  </p:notesMasterIdLst>
  <p:sldIdLst>
    <p:sldId id="436" r:id="rId3"/>
    <p:sldId id="426" r:id="rId4"/>
    <p:sldId id="276" r:id="rId5"/>
    <p:sldId id="257" r:id="rId6"/>
    <p:sldId id="258" r:id="rId7"/>
    <p:sldId id="269" r:id="rId8"/>
    <p:sldId id="270" r:id="rId9"/>
    <p:sldId id="271" r:id="rId10"/>
    <p:sldId id="273" r:id="rId11"/>
    <p:sldId id="274" r:id="rId12"/>
    <p:sldId id="419" r:id="rId13"/>
    <p:sldId id="429" r:id="rId14"/>
  </p:sldIdLst>
  <p:sldSz cx="12192000" cy="685800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e Coughlan" initials="SMC" lastIdx="8" clrIdx="0">
    <p:extLst>
      <p:ext uri="{19B8F6BF-5375-455C-9EA6-DF929625EA0E}">
        <p15:presenceInfo xmlns:p15="http://schemas.microsoft.com/office/powerpoint/2012/main" userId="Shane Coughlan" providerId="None"/>
      </p:ext>
    </p:extLst>
  </p:cmAuthor>
  <p:cmAuthor id="2" name="Guest User" initials="GU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7D7DB-3AB6-A04E-AC4E-DA74EE0BCADC}" v="6" dt="2021-04-08T10:21:21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76803" autoAdjust="0"/>
  </p:normalViewPr>
  <p:slideViewPr>
    <p:cSldViewPr snapToGrid="0">
      <p:cViewPr varScale="1">
        <p:scale>
          <a:sx n="97" d="100"/>
          <a:sy n="97" d="100"/>
        </p:scale>
        <p:origin x="14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Calibri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1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en-US" altLang="zh-CN" sz="1200" b="0" i="0" u="none" strike="noStrike" cap="none" dirty="0" err="1">
                <a:solidFill>
                  <a:schemeClr val="dk1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OpenChain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项目旨在帮助改进合规流程并在整个供应链中建立信任。</a:t>
            </a:r>
            <a:endParaRPr sz="1200" b="0" i="0" u="none" strike="noStrike" cap="none" dirty="0">
              <a:solidFill>
                <a:schemeClr val="dk1"/>
              </a:solidFill>
              <a:latin typeface="SimHei" panose="02010609060101010101" pitchFamily="49" charset="-122"/>
              <a:ea typeface="SimHei" panose="02010609060101010101" pitchFamily="49" charset="-122"/>
              <a:cs typeface="Calibri"/>
              <a:sym typeface="Calibri"/>
            </a:endParaRPr>
          </a:p>
        </p:txBody>
      </p:sp>
      <p:sp>
        <p:nvSpPr>
          <p:cNvPr id="164" name="Google Shape;164;p2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80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10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7347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2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zh-CN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我们邀请您参加。您可以通过访问我们的网站、订阅邮件列表或拨打我们的电话加入我们的社区。您还可以访问自我认证网络应用程序，查看您当前的总体流程如何与国际规范相符合。当然在您想要声明</a:t>
            </a:r>
            <a:r>
              <a:rPr lang="en-US" altLang="zh-CN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OpenChain</a:t>
            </a:r>
            <a:r>
              <a:rPr lang="zh-CN" alt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合规性之前，这将完全保密。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2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23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zh-CN" altLang="en-US" sz="1200" b="0" i="0" u="none" strike="noStrike" cap="none" dirty="0">
                <a:solidFill>
                  <a:schemeClr val="dk1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如果您对参与和改进有任何意见、问题或想法，请联系我们。</a:t>
            </a:r>
            <a:endParaRPr sz="1200" b="0" i="0" u="none" strike="noStrike" cap="none" dirty="0">
              <a:solidFill>
                <a:schemeClr val="dk1"/>
              </a:solidFill>
              <a:latin typeface="SimHei" panose="02010609060101010101" pitchFamily="49" charset="-122"/>
              <a:ea typeface="SimHei" panose="02010609060101010101" pitchFamily="49" charset="-122"/>
              <a:cs typeface="Calibri"/>
              <a:sym typeface="Calibri"/>
            </a:endParaRPr>
          </a:p>
        </p:txBody>
      </p:sp>
      <p:sp>
        <p:nvSpPr>
          <p:cNvPr id="323" name="Google Shape;323;p23:notes"/>
          <p:cNvSpPr txBox="1">
            <a:spLocks noGrp="1"/>
          </p:cNvSpPr>
          <p:nvPr>
            <p:ph type="sldNum" idx="12"/>
          </p:nvPr>
        </p:nvSpPr>
        <p:spPr>
          <a:xfrm>
            <a:off x="3898094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Calibri"/>
                <a:buNone/>
              </a:p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86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737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65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1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06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7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08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8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78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9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97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oint">
  <p:cSld name="Big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081462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38175" y="2295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5019675" y="1914525"/>
            <a:ext cx="7172400" cy="18081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400" cy="18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5153024" y="1914525"/>
            <a:ext cx="7038900" cy="1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0975" y="1031875"/>
            <a:ext cx="4110000" cy="22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447800" y="513080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get-starte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rtification.openchainproject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get-start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ertification.openchainproject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spe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38200" y="38359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ISO/IEC 5230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开源许可合规性</a:t>
            </a:r>
            <a:endParaRPr sz="4400" b="0" i="0" u="none" strike="noStrike" cap="none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3A2304D4-8340-EF4D-85F5-3799BC7B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860507"/>
            <a:ext cx="4965700" cy="27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5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CA" sz="3600" dirty="0">
                <a:latin typeface="SimHei" panose="02010609060101010101" pitchFamily="49" charset="-122"/>
                <a:ea typeface="SimHei" panose="02010609060101010101" pitchFamily="49" charset="-122"/>
              </a:rPr>
              <a:t>OpenChain ISO 5230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合规</a:t>
            </a:r>
            <a:r>
              <a:rPr lang="ja-JP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性选项</a:t>
            </a:r>
            <a:endParaRPr lang="en-CA" sz="3600" b="0" i="0" u="none" strike="noStrike" cap="none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自我证明符合</a:t>
            </a:r>
            <a:r>
              <a:rPr lang="en-CA" dirty="0" err="1">
                <a:latin typeface="SimHei" panose="02010609060101010101" pitchFamily="49" charset="-122"/>
                <a:ea typeface="SimHei" panose="02010609060101010101" pitchFamily="49" charset="-122"/>
              </a:rPr>
              <a:t>OpenChain</a:t>
            </a: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标准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971550" lvl="1" indent="-514350">
              <a:spcBef>
                <a:spcPts val="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在参考资料和社区工作组的支持下自行实施流程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971550" lvl="1" indent="-514350">
              <a:spcBef>
                <a:spcPts val="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通过免费的在线自我认证问卷证明合规性，或者直接向</a:t>
            </a:r>
            <a:r>
              <a:rPr lang="en-US" altLang="zh-CN" dirty="0" err="1">
                <a:latin typeface="SimHei" panose="02010609060101010101" pitchFamily="49" charset="-122"/>
                <a:ea typeface="SimHei" panose="02010609060101010101" pitchFamily="49" charset="-122"/>
              </a:rPr>
              <a:t>OpenChain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项目提交认证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971550" lvl="1" indent="-514350">
              <a:spcBef>
                <a:spcPts val="0"/>
              </a:spcBef>
            </a:pP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ja-JP" dirty="0">
                <a:latin typeface="SimHei" panose="02010609060101010101" pitchFamily="49" charset="-122"/>
                <a:ea typeface="SimHei" panose="02010609060101010101" pitchFamily="49" charset="-122"/>
              </a:rPr>
              <a:t>2)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OpenChain</a:t>
            </a: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合作伙伴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一起工作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971550" lvl="1" indent="-514350">
              <a:spcBef>
                <a:spcPts val="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帮助实施流程和认证合规性的商业供应商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971550" lvl="1" indent="-514350">
              <a:spcBef>
                <a:spcPts val="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从授权律师事务所、服务提供商和认证机构的官方列表中选择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10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CN" altLang="en-US" sz="2400" dirty="0">
                <a:solidFill>
                  <a:srgbClr val="F465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Lucida Sans"/>
                <a:sym typeface="Lucida Sans"/>
              </a:rPr>
              <a:t>符合</a:t>
            </a:r>
            <a:r>
              <a:rPr lang="en-US" altLang="zh-CN" sz="2400" dirty="0" err="1">
                <a:solidFill>
                  <a:srgbClr val="F465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Lucida Sans"/>
                <a:sym typeface="Lucida Sans"/>
              </a:rPr>
              <a:t>OpenChain</a:t>
            </a:r>
            <a:r>
              <a:rPr lang="zh-CN" altLang="en-US" sz="2400" dirty="0">
                <a:solidFill>
                  <a:srgbClr val="F465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Lucida Sans"/>
                <a:sym typeface="Lucida Sans"/>
              </a:rPr>
              <a:t>标准的认证</a:t>
            </a:r>
            <a:endParaRPr lang="en-CA" sz="2400" b="0" i="0" u="none" strike="noStrike" cap="none" dirty="0">
              <a:solidFill>
                <a:srgbClr val="F46500"/>
              </a:solidFill>
              <a:latin typeface="SimHei" panose="02010609060101010101" pitchFamily="49" charset="-122"/>
              <a:ea typeface="SimHei" panose="02010609060101010101" pitchFamily="49" charset="-122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0046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1100"/>
              <a:buFont typeface="Calibri"/>
              <a:buNone/>
            </a:pPr>
            <a:r>
              <a:rPr lang="zh-CN" altLang="en-US" sz="4400" b="0" i="0" u="none" strike="noStrike" cap="none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sym typeface="Calibri"/>
              </a:rPr>
              <a:t>开始使用</a:t>
            </a:r>
            <a:endParaRPr sz="4400" b="0" i="0" u="none" strike="noStrike" cap="none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3200"/>
              <a:buNone/>
            </a:pPr>
            <a: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探索我们的社区</a:t>
            </a:r>
            <a:r>
              <a:rPr lang="en-CA" sz="3200" b="0" i="0" u="none" strike="noStrike" cap="none" dirty="0">
                <a:solidFill>
                  <a:srgbClr val="7F7F7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Calibri"/>
              </a:rPr>
              <a:t>:</a:t>
            </a:r>
            <a:br>
              <a:rPr lang="en-CA" sz="3200" b="0" i="0" u="none" strike="noStrike" cap="none" dirty="0">
                <a:solidFill>
                  <a:srgbClr val="7F7F7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Calibri"/>
              </a:rPr>
            </a:br>
            <a:r>
              <a:rPr lang="en-CA" sz="3200" dirty="0">
                <a:hlinkClick r:id="rId3"/>
              </a:rPr>
              <a:t>https://www.openchainproject.org/get-started</a:t>
            </a:r>
            <a:endParaRPr lang="en-CA" sz="3200" dirty="0"/>
          </a:p>
          <a:p>
            <a:pPr marL="0" lvl="0" indent="0">
              <a:spcBef>
                <a:spcPts val="0"/>
              </a:spcBef>
              <a:buSzPts val="3200"/>
              <a:buNone/>
            </a:pPr>
            <a:r>
              <a:rPr lang="zh-CN" alt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自行认证或组织运行状况检查</a:t>
            </a:r>
            <a:r>
              <a:rPr lang="en-CA" sz="3200" b="0" i="0" u="none" strike="noStrike" cap="none" dirty="0">
                <a:solidFill>
                  <a:srgbClr val="7F7F7F"/>
                </a:solidFill>
                <a:latin typeface="SimHei" panose="02010609060101010101" pitchFamily="49" charset="-122"/>
                <a:ea typeface="SimHei" panose="02010609060101010101" pitchFamily="49" charset="-122"/>
                <a:sym typeface="Calibri"/>
              </a:rPr>
              <a:t>:</a:t>
            </a:r>
            <a:b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https://certification.openchainproject.org</a:t>
            </a:r>
            <a: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16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>
            <a:spLocks noGrp="1"/>
          </p:cNvSpPr>
          <p:nvPr>
            <p:ph type="title"/>
          </p:nvPr>
        </p:nvSpPr>
        <p:spPr>
          <a:xfrm>
            <a:off x="5153025" y="1914525"/>
            <a:ext cx="70389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CA" sz="4000" dirty="0"/>
              <a:t>Get Started</a:t>
            </a:r>
            <a:endParaRPr sz="4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19;p39">
            <a:extLst>
              <a:ext uri="{FF2B5EF4-FFF2-40B4-BE49-F238E27FC236}">
                <a16:creationId xmlns:a16="http://schemas.microsoft.com/office/drawing/2014/main" id="{10652CC0-5175-2849-809E-DDDBAB344132}"/>
              </a:ext>
            </a:extLst>
          </p:cNvPr>
          <p:cNvSpPr txBox="1">
            <a:spLocks/>
          </p:cNvSpPr>
          <p:nvPr/>
        </p:nvSpPr>
        <p:spPr>
          <a:xfrm>
            <a:off x="2898443" y="4174272"/>
            <a:ext cx="6395113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00"/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探索我们的社区</a:t>
            </a:r>
            <a:r>
              <a:rPr lang="en-CA" sz="2400" dirty="0">
                <a:solidFill>
                  <a:srgbClr val="7F7F7F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  <a:sym typeface="Calibri"/>
              </a:rPr>
              <a:t>:</a:t>
            </a:r>
            <a:br>
              <a:rPr lang="en-CA" sz="2400" dirty="0">
                <a:solidFill>
                  <a:srgbClr val="7F7F7F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  <a:sym typeface="Calibri"/>
              </a:rPr>
            </a:b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https://www.openchainproject.org/get-started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ts val="3200"/>
            </a:pPr>
            <a:endParaRPr lang="en-CA" sz="2400" dirty="0">
              <a:solidFill>
                <a:srgbClr val="7F7F7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90000"/>
              </a:lnSpc>
              <a:buClr>
                <a:srgbClr val="7F7F7F"/>
              </a:buClr>
              <a:buSzPts val="3200"/>
            </a:pPr>
            <a:r>
              <a:rPr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自行认证或组织运行状况检查</a:t>
            </a:r>
            <a:r>
              <a:rPr lang="en-CA" sz="2400" dirty="0">
                <a:solidFill>
                  <a:srgbClr val="7F7F7F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  <a:sym typeface="Calibri"/>
              </a:rPr>
              <a:t>:</a:t>
            </a:r>
            <a:b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https://certification.openchainproject.org</a:t>
            </a:r>
            <a: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4DA894-F2DC-427B-8B80-95CF8A74A129}"/>
              </a:ext>
            </a:extLst>
          </p:cNvPr>
          <p:cNvSpPr txBox="1"/>
          <p:nvPr/>
        </p:nvSpPr>
        <p:spPr>
          <a:xfrm>
            <a:off x="5264330" y="2612482"/>
            <a:ext cx="2364379" cy="374461"/>
          </a:xfrm>
          <a:prstGeom prst="rect">
            <a:avLst/>
          </a:prstGeom>
          <a:solidFill>
            <a:srgbClr val="00B4C2"/>
          </a:solidFill>
        </p:spPr>
        <p:txBody>
          <a:bodyPr vert="horz"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ja-JP" altLang="en-US" sz="32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开始使用</a:t>
            </a:r>
          </a:p>
        </p:txBody>
      </p:sp>
    </p:spTree>
    <p:extLst>
      <p:ext uri="{BB962C8B-B14F-4D97-AF65-F5344CB8AC3E}">
        <p14:creationId xmlns:p14="http://schemas.microsoft.com/office/powerpoint/2010/main" val="231508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838175" y="229540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900"/>
            </a:pPr>
            <a:r>
              <a:rPr lang="en-CA" dirty="0" err="1">
                <a:latin typeface="SimHei" panose="02010609060101010101" pitchFamily="49" charset="-122"/>
                <a:ea typeface="SimHei" panose="02010609060101010101" pitchFamily="49" charset="-122"/>
              </a:rPr>
              <a:t>OpenChain</a:t>
            </a:r>
            <a:r>
              <a:rPr lang="en-CA" dirty="0">
                <a:latin typeface="SimHei" panose="02010609060101010101" pitchFamily="49" charset="-122"/>
                <a:ea typeface="SimHei" panose="02010609060101010101" pitchFamily="49" charset="-122"/>
              </a:rPr>
              <a:t> ISO 5230</a:t>
            </a: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定义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高质量开源合规计划的关键要求。</a:t>
            </a:r>
            <a:r>
              <a:rPr lang="en-US" altLang="zh-CN" dirty="0" err="1">
                <a:latin typeface="SimHei" panose="02010609060101010101" pitchFamily="49" charset="-122"/>
                <a:ea typeface="SimHei" panose="02010609060101010101" pitchFamily="49" charset="-122"/>
              </a:rPr>
              <a:t>OpenChain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项目组开发此标准。</a:t>
            </a:r>
            <a:r>
              <a:rPr lang="en-CA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br>
              <a:rPr lang="en-CA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CA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400" i="1" dirty="0">
                <a:latin typeface="SimHei" panose="02010609060101010101" pitchFamily="49" charset="-122"/>
                <a:ea typeface="SimHei" panose="02010609060101010101" pitchFamily="49" charset="-122"/>
              </a:rPr>
              <a:t>我们的愿景是可信任的开源与一致合规性信息一起交付的供应链。</a:t>
            </a:r>
            <a:br>
              <a:rPr lang="ja-JP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CA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br>
              <a:rPr lang="en-CA" dirty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2400" i="1" dirty="0">
                <a:latin typeface="SimHei" panose="02010609060101010101" pitchFamily="49" charset="-122"/>
                <a:ea typeface="SimHei" panose="02010609060101010101" pitchFamily="49" charset="-122"/>
              </a:rPr>
              <a:t>我们的任务是为软件供应链参与者建立有效的开源管理需求</a:t>
            </a:r>
            <a:endParaRPr sz="2400" i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hape 92">
            <a:extLst>
              <a:ext uri="{FF2B5EF4-FFF2-40B4-BE49-F238E27FC236}">
                <a16:creationId xmlns:a16="http://schemas.microsoft.com/office/drawing/2014/main" id="{191A853C-E2E9-C64E-A6FE-FDCD8F9123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58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1;p21">
            <a:extLst>
              <a:ext uri="{FF2B5EF4-FFF2-40B4-BE49-F238E27FC236}">
                <a16:creationId xmlns:a16="http://schemas.microsoft.com/office/drawing/2014/main" id="{24A69BBE-62EF-1F4B-8BF8-47879C1CB369}"/>
              </a:ext>
            </a:extLst>
          </p:cNvPr>
          <p:cNvSpPr txBox="1">
            <a:spLocks/>
          </p:cNvSpPr>
          <p:nvPr/>
        </p:nvSpPr>
        <p:spPr>
          <a:xfrm>
            <a:off x="974016" y="3800088"/>
            <a:ext cx="10243965" cy="269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en-US" sz="2000" dirty="0" err="1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OpenChain</a:t>
            </a:r>
            <a:r>
              <a:rPr 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 2.1 (ISO/IEC 5230:2020) </a:t>
            </a:r>
            <a:r>
              <a:rPr lang="ja-JP" alt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是开源许可</a:t>
            </a:r>
            <a:r>
              <a:rPr lang="zh-CN" alt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合规</a:t>
            </a:r>
            <a:r>
              <a:rPr lang="ja-JP" alt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性的</a:t>
            </a:r>
            <a:r>
              <a:rPr lang="ja-JP" altLang="en-US" sz="20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国际标准</a:t>
            </a:r>
            <a:r>
              <a:rPr lang="ja-JP" alt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。</a:t>
            </a:r>
            <a:endParaRPr lang="en-US" sz="2000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cs typeface="Calibri"/>
              <a:sym typeface="Calibri"/>
            </a:endParaRP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zh-CN" alt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简单、有效，适用于</a:t>
            </a:r>
            <a:r>
              <a:rPr lang="zh-CN" altLang="en-US" sz="20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所有市场的各种规模的公司</a:t>
            </a:r>
            <a:r>
              <a:rPr lang="zh-CN" alt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。</a:t>
            </a:r>
            <a:endParaRPr lang="en-US" sz="2000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cs typeface="Calibri"/>
              <a:sym typeface="Calibri"/>
            </a:endParaRP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zh-CN" alt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该标准由</a:t>
            </a:r>
            <a:r>
              <a:rPr lang="zh-CN" altLang="en-US" sz="20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活跃用户社区公开开发</a:t>
            </a:r>
            <a:r>
              <a:rPr lang="zh-CN" alt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，所有人都可以</a:t>
            </a:r>
            <a:r>
              <a:rPr lang="zh-CN" altLang="en-US" sz="20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免费使用</a:t>
            </a:r>
            <a:r>
              <a:rPr lang="zh-CN" alt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。</a:t>
            </a:r>
            <a:endParaRPr lang="en-US" sz="2000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cs typeface="Calibri"/>
              <a:sym typeface="Calibri"/>
            </a:endParaRP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zh-CN" alt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得到</a:t>
            </a:r>
            <a:r>
              <a:rPr lang="zh-CN" altLang="en-US" sz="20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免费在线自我认证、参考资料和服务提供商合作伙伴</a:t>
            </a:r>
            <a:r>
              <a:rPr lang="zh-CN" altLang="en-US" sz="20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  <a:t>的支持。</a:t>
            </a:r>
            <a:br>
              <a:rPr lang="en-US" sz="2400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/>
                <a:sym typeface="Calibri"/>
              </a:rPr>
            </a:b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www.openchainproject.org</a:t>
            </a: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9DC33F-E4BE-E046-BFCC-3C1BB365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33" y="234258"/>
            <a:ext cx="9265333" cy="9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9698A36-47E6-3442-AF2E-403D31685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366" y="1398144"/>
            <a:ext cx="9131300" cy="2159000"/>
          </a:xfrm>
          <a:prstGeom prst="rect">
            <a:avLst/>
          </a:prstGeom>
        </p:spPr>
      </p:pic>
      <p:sp>
        <p:nvSpPr>
          <p:cNvPr id="5" name="Shape 92">
            <a:extLst>
              <a:ext uri="{FF2B5EF4-FFF2-40B4-BE49-F238E27FC236}">
                <a16:creationId xmlns:a16="http://schemas.microsoft.com/office/drawing/2014/main" id="{FED2E98F-3021-5946-9D7F-9D9F5125E3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7E0B0C-1A70-4B9E-B078-E93722E1DFFA}"/>
              </a:ext>
            </a:extLst>
          </p:cNvPr>
          <p:cNvSpPr txBox="1"/>
          <p:nvPr/>
        </p:nvSpPr>
        <p:spPr>
          <a:xfrm>
            <a:off x="1965777" y="1509859"/>
            <a:ext cx="1593668" cy="1220847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zh-CN" altLang="en-US" sz="18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上游</a:t>
            </a:r>
            <a:endParaRPr kumimoji="1" lang="en-US" altLang="zh-CN" sz="1800" b="1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8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供应商</a:t>
            </a:r>
            <a:endParaRPr kumimoji="1" lang="en-US" altLang="zh-CN" sz="1800" b="1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8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开源</a:t>
            </a:r>
            <a:endParaRPr kumimoji="1" lang="en-US" altLang="zh-CN" sz="1800" b="1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ts val="2200"/>
              </a:lnSpc>
            </a:pPr>
            <a:r>
              <a:rPr kumimoji="1" lang="zh-CN" altLang="en-US" sz="18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项目</a:t>
            </a:r>
            <a:endParaRPr kumimoji="1" lang="ja-JP" altLang="en-US" sz="1800" b="1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2EC38C-4BCF-4426-A01C-506366C96F0A}"/>
              </a:ext>
            </a:extLst>
          </p:cNvPr>
          <p:cNvSpPr txBox="1"/>
          <p:nvPr/>
        </p:nvSpPr>
        <p:spPr>
          <a:xfrm>
            <a:off x="4110445" y="1754797"/>
            <a:ext cx="1140823" cy="35650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ja-JP" altLang="en-US" sz="1800" b="1" dirty="0">
                <a:solidFill>
                  <a:srgbClr val="00B4C2"/>
                </a:solidFill>
              </a:rPr>
              <a:t>   </a:t>
            </a:r>
            <a:r>
              <a:rPr kumimoji="1" lang="ja-JP" altLang="en-US" sz="18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入站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71AAD3-8211-44A6-9D83-213EEB8B81C2}"/>
              </a:ext>
            </a:extLst>
          </p:cNvPr>
          <p:cNvSpPr txBox="1"/>
          <p:nvPr/>
        </p:nvSpPr>
        <p:spPr>
          <a:xfrm>
            <a:off x="6849291" y="2534498"/>
            <a:ext cx="1458686" cy="356508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zh-CN" altLang="en-US" sz="1800" b="1" dirty="0">
                <a:solidFill>
                  <a:srgbClr val="00B4C2"/>
                </a:solidFill>
              </a:rPr>
              <a:t>     </a:t>
            </a:r>
            <a:r>
              <a:rPr kumimoji="1" lang="zh-CN" altLang="en-US" sz="18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出站</a:t>
            </a:r>
            <a:endParaRPr kumimoji="1" lang="ja-JP" altLang="en-US" sz="1800" b="1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E475D4-CB17-4068-BEE3-9A19551605FB}"/>
              </a:ext>
            </a:extLst>
          </p:cNvPr>
          <p:cNvSpPr txBox="1"/>
          <p:nvPr/>
        </p:nvSpPr>
        <p:spPr>
          <a:xfrm>
            <a:off x="8858977" y="1509859"/>
            <a:ext cx="1593668" cy="1202893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zh-CN" altLang="en-US" sz="18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下游</a:t>
            </a:r>
          </a:p>
          <a:p>
            <a:pPr>
              <a:lnSpc>
                <a:spcPts val="2200"/>
              </a:lnSpc>
            </a:pPr>
            <a:r>
              <a:rPr kumimoji="1" lang="zh-CN" altLang="en-US" sz="18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客户</a:t>
            </a:r>
          </a:p>
          <a:p>
            <a:pPr>
              <a:lnSpc>
                <a:spcPts val="2200"/>
              </a:lnSpc>
            </a:pPr>
            <a:r>
              <a:rPr kumimoji="1" lang="zh-CN" altLang="en-US" sz="18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用户</a:t>
            </a:r>
          </a:p>
          <a:p>
            <a:pPr>
              <a:lnSpc>
                <a:spcPts val="2200"/>
              </a:lnSpc>
            </a:pPr>
            <a:r>
              <a:rPr kumimoji="1" lang="zh-CN" altLang="en-US" sz="18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社区</a:t>
            </a:r>
            <a:endParaRPr kumimoji="1" lang="ja-JP" altLang="en-US" sz="1800" b="1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8A3A27-843E-450F-A3AB-60E48CEFA773}"/>
              </a:ext>
            </a:extLst>
          </p:cNvPr>
          <p:cNvSpPr txBox="1"/>
          <p:nvPr/>
        </p:nvSpPr>
        <p:spPr>
          <a:xfrm>
            <a:off x="5462449" y="2204920"/>
            <a:ext cx="1267097" cy="1135439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kumimoji="1" lang="zh-CN" altLang="en-US" sz="20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培训</a:t>
            </a:r>
            <a:endParaRPr kumimoji="1" lang="en-US" altLang="zh-CN" sz="2000" b="1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>
              <a:lnSpc>
                <a:spcPts val="2800"/>
              </a:lnSpc>
            </a:pPr>
            <a:r>
              <a:rPr kumimoji="1" lang="zh-CN" altLang="en-US" sz="20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政策</a:t>
            </a:r>
            <a:endParaRPr kumimoji="1" lang="en-US" altLang="zh-CN" sz="2000" b="1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>
              <a:lnSpc>
                <a:spcPts val="2800"/>
              </a:lnSpc>
            </a:pPr>
            <a:r>
              <a:rPr kumimoji="1" lang="zh-CN" altLang="en-US" sz="2000" b="1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流程</a:t>
            </a:r>
            <a:endParaRPr kumimoji="1" lang="ja-JP" altLang="en-US" sz="2000" b="1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54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当今的软件供应链</a:t>
            </a:r>
            <a:endParaRPr lang="en-CA" sz="3600" b="0" i="0" u="none" strike="noStrike" cap="none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8200" y="1780674"/>
            <a:ext cx="10515599" cy="39096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ct val="100000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供应链中的每个参与者都需要尊重开发者的权利和许可选择</a:t>
            </a:r>
            <a:endParaRPr lang="en-CA" sz="2800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  <a:p>
            <a:pPr marL="228600" lvl="0" indent="-228600">
              <a:buSzPct val="100000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履行这些义务需要开展合规工作，包括：</a:t>
            </a:r>
            <a:endParaRPr lang="en-CA" sz="2800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  <a:p>
            <a:pPr marL="685800" lvl="1" indent="-228600">
              <a:buSzPct val="100000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识别、跟踪和管理入站开源组件</a:t>
            </a:r>
            <a:endParaRPr lang="en-CA" sz="2400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  <a:p>
            <a:pPr marL="685800" lvl="1" indent="-228600">
              <a:buSzPct val="100000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评估和满足出站分发的许可义务</a:t>
            </a:r>
            <a:endParaRPr lang="en-CA" sz="2400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  <a:p>
            <a:pPr indent="-228600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供应链中每个参与者必须重新创建基本相同流程，才能实现开源合规性</a:t>
            </a:r>
            <a:endParaRPr lang="en-US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lang="en-US"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CN" altLang="en-US" sz="2400" dirty="0">
                <a:solidFill>
                  <a:srgbClr val="F465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Lucida Sans"/>
                <a:sym typeface="Lucida Sans"/>
              </a:rPr>
              <a:t>供应链中的重复合规工作</a:t>
            </a:r>
            <a:endParaRPr lang="en-CA" sz="2400" b="0" i="0" u="none" strike="noStrike" cap="none" dirty="0">
              <a:solidFill>
                <a:srgbClr val="F46500"/>
              </a:solidFill>
              <a:latin typeface="SimHei" panose="02010609060101010101" pitchFamily="49" charset="-122"/>
              <a:ea typeface="SimHei" panose="02010609060101010101" pitchFamily="49" charset="-122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27299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CA" sz="3600" dirty="0" err="1">
                <a:latin typeface="SimHei" panose="02010609060101010101" pitchFamily="49" charset="-122"/>
                <a:ea typeface="SimHei" panose="02010609060101010101" pitchFamily="49" charset="-122"/>
              </a:rPr>
              <a:t>OpenChain</a:t>
            </a:r>
            <a:r>
              <a:rPr lang="en-CA" sz="3600" dirty="0">
                <a:latin typeface="SimHei" panose="02010609060101010101" pitchFamily="49" charset="-122"/>
                <a:ea typeface="SimHei" panose="02010609060101010101" pitchFamily="49" charset="-122"/>
              </a:rPr>
              <a:t> ISO 5230</a:t>
            </a:r>
            <a:r>
              <a:rPr lang="ja-JP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供应链</a:t>
            </a:r>
            <a:endParaRPr lang="en-CA" sz="3600" b="0" i="0" u="none" strike="noStrike" cap="none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38200" y="1861249"/>
            <a:ext cx="10515599" cy="416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ct val="100000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理想状态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广泛尊重开发商权利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+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低交易成本</a:t>
            </a:r>
            <a:endParaRPr lang="en-CA" sz="2800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  <a:p>
            <a:pPr marL="228600" indent="-228600">
              <a:buSzPct val="100000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为了达到此目标，</a:t>
            </a:r>
            <a:r>
              <a:rPr lang="en-US" altLang="zh-CN" dirty="0" err="1">
                <a:latin typeface="SimHei" panose="02010609060101010101" pitchFamily="49" charset="-122"/>
                <a:ea typeface="SimHei" panose="02010609060101010101" pitchFamily="49" charset="-122"/>
              </a:rPr>
              <a:t>OpenChain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提供供应链中建立信任的通用标准</a:t>
            </a:r>
            <a:endParaRPr lang="en-CA" sz="2800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685800" lvl="1" indent="-228600">
              <a:spcBef>
                <a:spcPts val="1000"/>
              </a:spcBef>
            </a:pP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可自由优化和定制的基准流程</a:t>
            </a:r>
            <a:endParaRPr lang="en-US" altLang="ja-JP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685800" lvl="1" indent="-228600">
              <a:spcBef>
                <a:spcPts val="100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上游合规性工作被保留，可供下游接收者使用和重复使用</a:t>
            </a:r>
            <a:endParaRPr lang="en-CA" sz="2400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685800" lvl="1" indent="-228600">
              <a:buSzPct val="100000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下游接收者在较低的努力起点开始合规性工作</a:t>
            </a:r>
            <a:endParaRPr sz="2400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CN" altLang="en-US" sz="2400" dirty="0">
                <a:solidFill>
                  <a:srgbClr val="F465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Lucida Sans"/>
                <a:sym typeface="Lucida Sans"/>
              </a:rPr>
              <a:t>摩擦点已解决</a:t>
            </a:r>
            <a:endParaRPr lang="en-CA" sz="2400" b="0" i="0" u="none" strike="noStrike" cap="none" dirty="0">
              <a:solidFill>
                <a:srgbClr val="F46500"/>
              </a:solidFill>
              <a:latin typeface="SimHei" panose="02010609060101010101" pitchFamily="49" charset="-122"/>
              <a:ea typeface="SimHei" panose="02010609060101010101" pitchFamily="49" charset="-122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6461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实现合规性的途径</a:t>
            </a:r>
            <a:endParaRPr lang="en-CA" sz="3600" b="0" i="0" u="none" strike="noStrike" cap="none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endParaRPr lang="en-CA" dirty="0"/>
          </a:p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回顾</a:t>
            </a:r>
            <a:r>
              <a:rPr lang="en-CA" dirty="0" err="1">
                <a:latin typeface="SimHei" panose="02010609060101010101" pitchFamily="49" charset="-122"/>
                <a:ea typeface="SimHei" panose="02010609060101010101" pitchFamily="49" charset="-122"/>
              </a:rPr>
              <a:t>OpenChain</a:t>
            </a:r>
            <a:r>
              <a:rPr lang="en-CA" dirty="0">
                <a:latin typeface="SimHei" panose="02010609060101010101" pitchFamily="49" charset="-122"/>
                <a:ea typeface="SimHei" panose="02010609060101010101" pitchFamily="49" charset="-122"/>
              </a:rPr>
              <a:t> ISO 5230</a:t>
            </a: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标准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endParaRPr lang="en-CA" u="sng" dirty="0">
              <a:solidFill>
                <a:schemeClr val="hlink"/>
              </a:solidFill>
              <a:highlight>
                <a:srgbClr val="FFFF00"/>
              </a:highlight>
              <a:latin typeface="SimHei" panose="02010609060101010101" pitchFamily="49" charset="-122"/>
              <a:ea typeface="SimHei" panose="02010609060101010101" pitchFamily="49" charset="-122"/>
              <a:hlinkClick r:id="rId3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实施并记录过程以满足标准要求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14350" lvl="0" indent="-514350">
              <a:buFont typeface="+mj-lt"/>
              <a:buAutoNum type="arabicParenR"/>
            </a:pP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认证符合</a:t>
            </a:r>
            <a:r>
              <a:rPr lang="en-US" altLang="zh-CN" dirty="0" err="1">
                <a:latin typeface="SimHei" panose="02010609060101010101" pitchFamily="49" charset="-122"/>
                <a:ea typeface="SimHei" panose="02010609060101010101" pitchFamily="49" charset="-122"/>
              </a:rPr>
              <a:t>OpenChain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标准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ja-JP" altLang="en-US" sz="2400" dirty="0">
                <a:solidFill>
                  <a:srgbClr val="F465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Lucida Sans"/>
                <a:sym typeface="Lucida Sans"/>
              </a:rPr>
              <a:t>如何在您的组织中采用</a:t>
            </a:r>
            <a:r>
              <a:rPr lang="en-CA" sz="2400" dirty="0" err="1">
                <a:solidFill>
                  <a:srgbClr val="F465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Lucida Sans"/>
                <a:sym typeface="Lucida Sans"/>
              </a:rPr>
              <a:t>OpenChain</a:t>
            </a:r>
            <a:r>
              <a:rPr lang="en-CA" sz="2400" dirty="0">
                <a:solidFill>
                  <a:srgbClr val="F465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Lucida Sans"/>
                <a:sym typeface="Lucida Sans"/>
              </a:rPr>
              <a:t> ISO 5230</a:t>
            </a:r>
            <a:endParaRPr lang="en-CA" sz="2400" b="0" i="0" u="none" strike="noStrike" cap="none" dirty="0">
              <a:solidFill>
                <a:srgbClr val="F46500"/>
              </a:solidFill>
              <a:latin typeface="SimHei" panose="02010609060101010101" pitchFamily="49" charset="-122"/>
              <a:ea typeface="SimHei" panose="02010609060101010101" pitchFamily="49" charset="-122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8018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CA" sz="3600" b="0" i="0" u="none" strike="noStrike" cap="none" dirty="0">
                <a:solidFill>
                  <a:srgbClr val="00B4C2"/>
                </a:solidFill>
                <a:latin typeface="SimHei" panose="02010609060101010101" pitchFamily="49" charset="-122"/>
                <a:ea typeface="SimHei" panose="02010609060101010101" pitchFamily="49" charset="-122"/>
                <a:sym typeface="Calibri"/>
              </a:rPr>
              <a:t>The OpenChain </a:t>
            </a:r>
            <a:r>
              <a:rPr lang="en-CA" sz="3600" dirty="0">
                <a:latin typeface="SimHei" panose="02010609060101010101" pitchFamily="49" charset="-122"/>
                <a:ea typeface="SimHei" panose="02010609060101010101" pitchFamily="49" charset="-122"/>
              </a:rPr>
              <a:t>ISO 5230</a:t>
            </a:r>
            <a:r>
              <a:rPr lang="ja-JP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要求</a:t>
            </a:r>
            <a:endParaRPr lang="en-CA" sz="3600" b="0" i="0" u="none" strike="noStrike" cap="none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ct val="100000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包括某些要素的合规计划：</a:t>
            </a:r>
            <a:endParaRPr lang="en-CA" sz="2800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  <a:p>
            <a:pPr lvl="1" indent="-228600">
              <a:spcBef>
                <a:spcPts val="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项目作用和人员配置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>
              <a:spcBef>
                <a:spcPts val="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管理开源使用的策略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>
              <a:spcBef>
                <a:spcPts val="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解决公众查询的联系方式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indent="-228600">
              <a:spcBef>
                <a:spcPts val="50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记录的合规流程：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跟踪和管理开源组件</a:t>
            </a:r>
            <a:endParaRPr lang="en-CA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  <a:p>
            <a:pPr lvl="1" indent="-228600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满足共同开源许可义务</a:t>
            </a:r>
            <a:endParaRPr lang="en-CA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  <a:p>
            <a:pPr indent="-228600">
              <a:spcBef>
                <a:spcPts val="50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合规计划监督：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由具有权威和专业知识的决策机构进行治理</a:t>
            </a:r>
            <a:endParaRPr lang="en-CA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7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CN" altLang="en-US" sz="2400" dirty="0">
                <a:solidFill>
                  <a:srgbClr val="F465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Lucida Sans"/>
                <a:sym typeface="Lucida Sans"/>
              </a:rPr>
              <a:t>开源软件治理的基准要求</a:t>
            </a:r>
            <a:endParaRPr lang="en-CA" sz="2400" b="0" i="0" u="none" strike="noStrike" cap="none" dirty="0">
              <a:solidFill>
                <a:srgbClr val="F46500"/>
              </a:solidFill>
              <a:latin typeface="SimHei" panose="02010609060101010101" pitchFamily="49" charset="-122"/>
              <a:ea typeface="SimHei" panose="02010609060101010101" pitchFamily="49" charset="-122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4848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CA" sz="3600" dirty="0" err="1">
                <a:latin typeface="SimHei" panose="02010609060101010101" pitchFamily="49" charset="-122"/>
                <a:ea typeface="SimHei" panose="02010609060101010101" pitchFamily="49" charset="-122"/>
              </a:rPr>
              <a:t>OpenChain</a:t>
            </a:r>
            <a:r>
              <a:rPr lang="ja-JP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参考资料</a:t>
            </a:r>
            <a:endParaRPr lang="en-CA" sz="3600" b="0" i="0" u="none" strike="noStrike" cap="none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有助于创建合规流程和培训资源的资源，包括：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开源策略模板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完整培训计划的参考幻灯片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指南、大纲和案例研究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各种社区提交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indent="-228600"/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官方资源许可为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CC-0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，允许出于任何目的自由重复使用、重新混用和共享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8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CN" altLang="en-US" sz="2400" dirty="0">
                <a:solidFill>
                  <a:srgbClr val="F465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Lucida Sans"/>
                <a:sym typeface="Lucida Sans"/>
              </a:rPr>
              <a:t>官方和社区合规资源</a:t>
            </a:r>
            <a:endParaRPr lang="en-CA" sz="2400" b="0" i="0" u="none" strike="noStrike" cap="none" dirty="0">
              <a:solidFill>
                <a:srgbClr val="F46500"/>
              </a:solidFill>
              <a:latin typeface="SimHei" panose="02010609060101010101" pitchFamily="49" charset="-122"/>
              <a:ea typeface="SimHei" panose="02010609060101010101" pitchFamily="49" charset="-122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279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CA" sz="3600" dirty="0" err="1">
                <a:latin typeface="SimHei" panose="02010609060101010101" pitchFamily="49" charset="-122"/>
                <a:ea typeface="SimHei" panose="02010609060101010101" pitchFamily="49" charset="-122"/>
              </a:rPr>
              <a:t>OpenChain</a:t>
            </a:r>
            <a:r>
              <a:rPr lang="ja-JP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社区</a:t>
            </a:r>
            <a:endParaRPr lang="en-CA" sz="3600" b="0" i="0" u="none" strike="noStrike" cap="none" dirty="0">
              <a:solidFill>
                <a:srgbClr val="00B4C2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ct val="100000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全球双周网络研讨会和会议</a:t>
            </a:r>
            <a:endParaRPr lang="en-CA" b="0" i="0" u="none" strike="noStrike" cap="none" dirty="0">
              <a:solidFill>
                <a:srgbClr val="7F7F7F"/>
              </a:solidFill>
              <a:latin typeface="SimHei" panose="02010609060101010101" pitchFamily="49" charset="-122"/>
              <a:ea typeface="SimHei" panose="02010609060101010101" pitchFamily="49" charset="-122"/>
              <a:sym typeface="Calibri"/>
            </a:endParaRPr>
          </a:p>
          <a:p>
            <a:pPr marL="228600" lvl="0" indent="-228600">
              <a:spcBef>
                <a:spcPts val="0"/>
              </a:spcBef>
              <a:buSzPct val="100000"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支持性和重点突出的工作组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>
              <a:spcBef>
                <a:spcPts val="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针对中国、德国、印度、日本、韩国、台湾、英国和美国的区域工作组。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>
              <a:spcBef>
                <a:spcPts val="0"/>
              </a:spcBef>
            </a:pP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汽车工作组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>
              <a:spcBef>
                <a:spcPts val="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参考工具工作组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>
              <a:spcBef>
                <a:spcPts val="0"/>
              </a:spcBef>
            </a:pPr>
            <a:r>
              <a:rPr lang="ja-JP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教育工作组</a:t>
            </a:r>
            <a:endParaRPr lang="en-US" altLang="ja-JP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 indent="-228600">
              <a:spcBef>
                <a:spcPts val="0"/>
              </a:spcBef>
            </a:pP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indent="-228600">
              <a:spcBef>
                <a:spcPts val="0"/>
              </a:spcBef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社区活动对所有人开放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欢迎新的参与者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indent="-228600">
              <a:spcBef>
                <a:spcPts val="0"/>
              </a:spcBef>
            </a:pPr>
            <a:endParaRPr lang="en-CA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9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CN" altLang="en-US" sz="2400" dirty="0">
                <a:solidFill>
                  <a:srgbClr val="F465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Lucida Sans"/>
                <a:sym typeface="Lucida Sans"/>
              </a:rPr>
              <a:t>支持合规工作的活跃社区</a:t>
            </a:r>
            <a:endParaRPr lang="en-CA" sz="2400" b="0" i="0" u="none" strike="noStrike" cap="none" dirty="0">
              <a:solidFill>
                <a:srgbClr val="F46500"/>
              </a:solidFill>
              <a:latin typeface="SimHei" panose="02010609060101010101" pitchFamily="49" charset="-122"/>
              <a:ea typeface="SimHei" panose="02010609060101010101" pitchFamily="49" charset="-122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1267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740</Words>
  <Application>Microsoft Macintosh PowerPoint</Application>
  <PresentationFormat>Widescreen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SimHei</vt:lpstr>
      <vt:lpstr>Arial</vt:lpstr>
      <vt:lpstr>Calibri</vt:lpstr>
      <vt:lpstr>Office Theme</vt:lpstr>
      <vt:lpstr>Office Theme</vt:lpstr>
      <vt:lpstr>ISO/IEC 5230开源许可合规性</vt:lpstr>
      <vt:lpstr>OpenChain ISO 5230定义高质量开源合规计划的关键要求。OpenChain项目组开发此标准。.  我们的愿景是可信任的开源与一致合规性信息一起交付的供应链。   我们的任务是为软件供应链参与者建立有效的开源管理需求</vt:lpstr>
      <vt:lpstr>PowerPoint Presentation</vt:lpstr>
      <vt:lpstr>当今的软件供应链</vt:lpstr>
      <vt:lpstr>OpenChain ISO 5230供应链</vt:lpstr>
      <vt:lpstr>实现合规性的途径</vt:lpstr>
      <vt:lpstr>The OpenChain ISO 5230要求</vt:lpstr>
      <vt:lpstr>OpenChain参考资料</vt:lpstr>
      <vt:lpstr>OpenChain社区</vt:lpstr>
      <vt:lpstr>OpenChain ISO 5230合规性选项</vt:lpstr>
      <vt:lpstr>开始使用</vt:lpstr>
      <vt:lpstr>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Coughlan Shane</dc:creator>
  <cp:lastModifiedBy>Helary Jean-Christophe</cp:lastModifiedBy>
  <cp:revision>188</cp:revision>
  <dcterms:created xsi:type="dcterms:W3CDTF">2019-04-09T08:37:53Z</dcterms:created>
  <dcterms:modified xsi:type="dcterms:W3CDTF">2021-05-18T12:49:04Z</dcterms:modified>
</cp:coreProperties>
</file>