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60" r:id="rId5"/>
    <p:sldId id="261" r:id="rId6"/>
    <p:sldId id="269" r:id="rId7"/>
    <p:sldId id="270" r:id="rId8"/>
    <p:sldId id="266" r:id="rId9"/>
    <p:sldId id="265" r:id="rId10"/>
    <p:sldId id="268" r:id="rId11"/>
    <p:sldId id="271" r:id="rId12"/>
    <p:sldId id="263" r:id="rId13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Світлий стиль 3 –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3" d="100"/>
          <a:sy n="113" d="100"/>
        </p:scale>
        <p:origin x="-15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5356-E90D-467D-A7F1-B878890D7501}" type="datetimeFigureOut">
              <a:rPr lang="uk-UA" smtClean="0"/>
              <a:t>20.02.2023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05F9-334E-4824-8DF6-18854E5C9C5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8694164"/>
      </p:ext>
    </p:extLst>
  </p:cSld>
  <p:clrMapOvr>
    <a:masterClrMapping/>
  </p:clrMapOvr>
  <p:transition spd="slow"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5356-E90D-467D-A7F1-B878890D7501}" type="datetimeFigureOut">
              <a:rPr lang="uk-UA" smtClean="0"/>
              <a:t>20.02.2023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05F9-334E-4824-8DF6-18854E5C9C5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8759966"/>
      </p:ext>
    </p:extLst>
  </p:cSld>
  <p:clrMapOvr>
    <a:masterClrMapping/>
  </p:clrMapOvr>
  <p:transition spd="slow"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5356-E90D-467D-A7F1-B878890D7501}" type="datetimeFigureOut">
              <a:rPr lang="uk-UA" smtClean="0"/>
              <a:t>20.02.2023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05F9-334E-4824-8DF6-18854E5C9C5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201382"/>
      </p:ext>
    </p:extLst>
  </p:cSld>
  <p:clrMapOvr>
    <a:masterClrMapping/>
  </p:clrMapOvr>
  <p:transition spd="slow"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5356-E90D-467D-A7F1-B878890D7501}" type="datetimeFigureOut">
              <a:rPr lang="uk-UA" smtClean="0"/>
              <a:t>20.02.2023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05F9-334E-4824-8DF6-18854E5C9C5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9218969"/>
      </p:ext>
    </p:extLst>
  </p:cSld>
  <p:clrMapOvr>
    <a:masterClrMapping/>
  </p:clrMapOvr>
  <p:transition spd="slow"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5356-E90D-467D-A7F1-B878890D7501}" type="datetimeFigureOut">
              <a:rPr lang="uk-UA" smtClean="0"/>
              <a:t>20.02.2023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05F9-334E-4824-8DF6-18854E5C9C5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34022881"/>
      </p:ext>
    </p:extLst>
  </p:cSld>
  <p:clrMapOvr>
    <a:masterClrMapping/>
  </p:clrMapOvr>
  <p:transition spd="slow"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5356-E90D-467D-A7F1-B878890D7501}" type="datetimeFigureOut">
              <a:rPr lang="uk-UA" smtClean="0"/>
              <a:t>20.02.2023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05F9-334E-4824-8DF6-18854E5C9C5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2503635"/>
      </p:ext>
    </p:extLst>
  </p:cSld>
  <p:clrMapOvr>
    <a:masterClrMapping/>
  </p:clrMapOvr>
  <p:transition spd="slow"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5356-E90D-467D-A7F1-B878890D7501}" type="datetimeFigureOut">
              <a:rPr lang="uk-UA" smtClean="0"/>
              <a:t>20.02.2023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05F9-334E-4824-8DF6-18854E5C9C5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1042691"/>
      </p:ext>
    </p:extLst>
  </p:cSld>
  <p:clrMapOvr>
    <a:masterClrMapping/>
  </p:clrMapOvr>
  <p:transition spd="slow"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5356-E90D-467D-A7F1-B878890D7501}" type="datetimeFigureOut">
              <a:rPr lang="uk-UA" smtClean="0"/>
              <a:t>20.02.2023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05F9-334E-4824-8DF6-18854E5C9C5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61902195"/>
      </p:ext>
    </p:extLst>
  </p:cSld>
  <p:clrMapOvr>
    <a:masterClrMapping/>
  </p:clrMapOvr>
  <p:transition spd="slow"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5356-E90D-467D-A7F1-B878890D7501}" type="datetimeFigureOut">
              <a:rPr lang="uk-UA" smtClean="0"/>
              <a:t>20.02.2023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05F9-334E-4824-8DF6-18854E5C9C5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3925992"/>
      </p:ext>
    </p:extLst>
  </p:cSld>
  <p:clrMapOvr>
    <a:masterClrMapping/>
  </p:clrMapOvr>
  <p:transition spd="slow"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5356-E90D-467D-A7F1-B878890D7501}" type="datetimeFigureOut">
              <a:rPr lang="uk-UA" smtClean="0"/>
              <a:t>20.02.2023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05F9-334E-4824-8DF6-18854E5C9C5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742119"/>
      </p:ext>
    </p:extLst>
  </p:cSld>
  <p:clrMapOvr>
    <a:masterClrMapping/>
  </p:clrMapOvr>
  <p:transition spd="slow"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5356-E90D-467D-A7F1-B878890D7501}" type="datetimeFigureOut">
              <a:rPr lang="uk-UA" smtClean="0"/>
              <a:t>20.02.2023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05F9-334E-4824-8DF6-18854E5C9C5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43191580"/>
      </p:ext>
    </p:extLst>
  </p:cSld>
  <p:clrMapOvr>
    <a:masterClrMapping/>
  </p:clrMapOvr>
  <p:transition spd="slow"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75356-E90D-467D-A7F1-B878890D7501}" type="datetimeFigureOut">
              <a:rPr lang="uk-UA" smtClean="0"/>
              <a:t>20.02.2023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A05F9-334E-4824-8DF6-18854E5C9C5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7823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268761"/>
            <a:ext cx="7772400" cy="233169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Склад.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Основні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dirty="0">
                <a:latin typeface="Times New Roman" pitchFamily="18" charset="0"/>
                <a:cs typeface="Times New Roman" pitchFamily="18" charset="0"/>
              </a:rPr>
            </a:b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правила переносу</a:t>
            </a:r>
            <a:endParaRPr lang="uk-UA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94380438"/>
      </p:ext>
    </p:extLst>
  </p:cSld>
  <p:clrMapOvr>
    <a:masterClrMapping/>
  </p:clrMapOvr>
  <p:transition spd="slow">
    <p:pull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Запиши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слова,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які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відрізняються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від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поданого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лише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одним складом.</a:t>
            </a:r>
            <a:br>
              <a:rPr lang="ru-RU" sz="3600" dirty="0">
                <a:latin typeface="Times New Roman" pitchFamily="18" charset="0"/>
                <a:cs typeface="Times New Roman" pitchFamily="18" charset="0"/>
              </a:rPr>
            </a:br>
            <a:endParaRPr lang="uk-UA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Село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лото, гадка, дача, клад,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рій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різка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твір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бій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тара, родина, лан,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вада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кладка,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дрібненький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3903987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3600" i="1" dirty="0" smtClean="0">
                <a:solidFill>
                  <a:srgbClr val="C00000"/>
                </a:solidFill>
              </a:rPr>
              <a:t/>
            </a:r>
            <a:br>
              <a:rPr lang="uk-UA" sz="3600" i="1" dirty="0" smtClean="0">
                <a:solidFill>
                  <a:srgbClr val="C00000"/>
                </a:solidFill>
              </a:rPr>
            </a:br>
            <a:r>
              <a:rPr lang="uk-UA" sz="3600" i="1" dirty="0" smtClean="0">
                <a:solidFill>
                  <a:srgbClr val="C00000"/>
                </a:solidFill>
              </a:rPr>
              <a:t>Перепишіть </a:t>
            </a:r>
            <a:r>
              <a:rPr lang="uk-UA" sz="3600" i="1" dirty="0">
                <a:solidFill>
                  <a:srgbClr val="C00000"/>
                </a:solidFill>
              </a:rPr>
              <a:t>слова, поділяючи їх на склади. Установіть типи складів</a:t>
            </a:r>
            <a:r>
              <a:rPr lang="uk-UA" i="1" dirty="0">
                <a:solidFill>
                  <a:srgbClr val="C00000"/>
                </a:solidFill>
              </a:rPr>
              <a:t>.</a:t>
            </a:r>
            <a:r>
              <a:rPr lang="ru-RU" dirty="0">
                <a:solidFill>
                  <a:srgbClr val="C00000"/>
                </a:solidFill>
              </a:rPr>
              <a:t/>
            </a:r>
            <a:br>
              <a:rPr lang="ru-RU" dirty="0">
                <a:solidFill>
                  <a:srgbClr val="C00000"/>
                </a:solidFill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smtClean="0"/>
              <a:t>Одиниця</a:t>
            </a:r>
            <a:r>
              <a:rPr lang="uk-UA" dirty="0"/>
              <a:t>, кохання, сонце, щастя, батьки, хмаринки, срібло, український, джерельний, яскраво, думка, яблуко, викладач, кішка, кобзар, сестра, чесний, гуманний, займенник, свої, знання.</a:t>
            </a:r>
          </a:p>
          <a:p>
            <a:r>
              <a:rPr lang="uk-UA" b="1" i="1" dirty="0">
                <a:solidFill>
                  <a:srgbClr val="C00000"/>
                </a:solidFill>
              </a:rPr>
              <a:t>Приклад оформлення:</a:t>
            </a:r>
          </a:p>
          <a:p>
            <a:r>
              <a:rPr lang="uk-UA" sz="2800" dirty="0" err="1"/>
              <a:t>Ма</a:t>
            </a:r>
            <a:r>
              <a:rPr lang="uk-UA" sz="2800" dirty="0"/>
              <a:t> – ти (</a:t>
            </a:r>
            <a:r>
              <a:rPr lang="uk-UA" sz="2800" dirty="0" err="1"/>
              <a:t>відкр.відкр</a:t>
            </a:r>
            <a:r>
              <a:rPr lang="uk-UA" sz="2800" dirty="0"/>
              <a:t>.), кіш-ка (</a:t>
            </a:r>
            <a:r>
              <a:rPr lang="uk-UA" sz="2800" dirty="0" err="1"/>
              <a:t>відкр</a:t>
            </a:r>
            <a:r>
              <a:rPr lang="uk-UA" sz="2800" dirty="0"/>
              <a:t>., </a:t>
            </a:r>
            <a:r>
              <a:rPr lang="uk-UA" sz="2800" dirty="0" err="1"/>
              <a:t>закр</a:t>
            </a:r>
            <a:r>
              <a:rPr lang="uk-UA" sz="2800" dirty="0"/>
              <a:t>.),____....</a:t>
            </a:r>
            <a:endParaRPr lang="ru-RU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5631169"/>
      </p:ext>
    </p:extLst>
  </p:cSld>
  <p:clrMapOvr>
    <a:masterClrMapping/>
  </p:clrMapOvr>
  <p:transition spd="slow">
    <p:pull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uk-UA" sz="3200" dirty="0" smtClean="0">
                <a:latin typeface="Times New Roman" pitchFamily="18" charset="0"/>
                <a:cs typeface="Times New Roman" pitchFamily="18" charset="0"/>
              </a:rPr>
              <a:t>«ЗАЙМИ ПОЗИЦІЮ»</a:t>
            </a:r>
            <a:endParaRPr lang="uk-UA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95536" y="1700809"/>
            <a:ext cx="8229600" cy="201622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Останнім часом побутує думка, що перенос має бути довільним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тобто розірвати слово можна в 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будь-якій 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його частині. Чи 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поділяєте ви цю 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думку? Обґрунтуйте відповідь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686032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Запишіть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текст.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Відновіть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пропущену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dirty="0">
                <a:latin typeface="Times New Roman" pitchFamily="18" charset="0"/>
                <a:cs typeface="Times New Roman" pitchFamily="18" charset="0"/>
              </a:rPr>
            </a:b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інформацію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uk-UA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Склад – це 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частина слова, що вимовляється одним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поштовхом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повітря. Склад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, який закінчується 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голосним звуком, називається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… .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Закритий склад 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закінчується 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 У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слові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стільки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складів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скільки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… 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. Склад, на який 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падає наголос, називається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… . Інші склади у 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слові – … .</a:t>
            </a:r>
          </a:p>
        </p:txBody>
      </p:sp>
    </p:spTree>
    <p:extLst>
      <p:ext uri="{BB962C8B-B14F-4D97-AF65-F5344CB8AC3E}">
        <p14:creationId xmlns:p14="http://schemas.microsoft.com/office/powerpoint/2010/main" val="1644865628"/>
      </p:ext>
    </p:extLst>
  </p:cSld>
  <p:clrMapOvr>
    <a:masterClrMapping/>
  </p:clrMapOvr>
  <p:transition spd="slow">
    <p:pull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4932040" y="4869160"/>
            <a:ext cx="14737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uk-UA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ЗАКРИТІ</a:t>
            </a:r>
            <a:endParaRPr lang="ru-RU" sz="28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46153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67544" y="2708920"/>
            <a:ext cx="8229600" cy="259228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uk-UA" sz="28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ТЕМАТИКА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 – школа, шкільне 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життя.</a:t>
            </a:r>
          </a:p>
          <a:p>
            <a:pPr marL="0" indent="0">
              <a:buNone/>
            </a:pP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Односкладові слова: клас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, бал...</a:t>
            </a:r>
          </a:p>
          <a:p>
            <a:pPr marL="0" indent="0">
              <a:buNone/>
            </a:pP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Двоскладові  слова: школа, урок…</a:t>
            </a:r>
            <a:endParaRPr lang="uk-UA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Трискладові слова: учитель, освіта…</a:t>
            </a:r>
          </a:p>
          <a:p>
            <a:pPr marL="0" indent="0">
              <a:buNone/>
            </a:pP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Чотирискладові слова: однокласник, канікули…</a:t>
            </a:r>
            <a:endParaRPr lang="uk-UA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274638"/>
            <a:ext cx="8229600" cy="7130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ДИКТАНТ- СПІВПРАЦЯ </a:t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1196752"/>
            <a:ext cx="8229600" cy="936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Доповніть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подані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групи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слів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власними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прикладами.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5190"/>
      </p:ext>
    </p:extLst>
  </p:cSld>
  <p:clrMapOvr>
    <a:masterClrMapping/>
  </p:clrMapOvr>
  <p:transition spd="slow"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Проблемне питання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67544" y="1196753"/>
            <a:ext cx="8229600" cy="194421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Навіщо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вивчати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правила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поділу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слів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склади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buFont typeface="Wingdings" pitchFamily="2" charset="2"/>
              <a:buChar char="q"/>
            </a:pP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Це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теоретичні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чи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практичні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знання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buFont typeface="Wingdings" pitchFamily="2" charset="2"/>
              <a:buChar char="q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Яке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їхнє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застосування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0" indent="0">
              <a:buNone/>
            </a:pP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Місце для вмісту 2"/>
          <p:cNvSpPr txBox="1">
            <a:spLocks/>
          </p:cNvSpPr>
          <p:nvPr/>
        </p:nvSpPr>
        <p:spPr>
          <a:xfrm>
            <a:off x="467544" y="3266327"/>
            <a:ext cx="8229600" cy="18188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ЗАПАМ’ЯТАЙТЕ!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Складоподіл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треба знати,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щоб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правильно перенести слово з рядка в рядок.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15387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uk-UA" sz="32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ПЕРЕНОС СЛОВА З РЯДКА  В РЯДОК</a:t>
            </a:r>
            <a:endParaRPr lang="uk-UA" sz="32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Місце для вмісту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9969003"/>
              </p:ext>
            </p:extLst>
          </p:nvPr>
        </p:nvGraphicFramePr>
        <p:xfrm>
          <a:off x="467544" y="883920"/>
          <a:ext cx="8229600" cy="5974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744416"/>
                <a:gridCol w="2304256"/>
                <a:gridCol w="2180928"/>
              </a:tblGrid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ПРАВИЛЬНО </a:t>
                      </a:r>
                      <a:endParaRPr lang="uk-UA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НЕПРАВИЛЬНО </a:t>
                      </a:r>
                      <a:endParaRPr lang="uk-UA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Не можна одну літеру залишати в попередньому рядку чи переносити в наступний.</a:t>
                      </a:r>
                      <a:endParaRPr lang="uk-UA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адре-</a:t>
                      </a:r>
                      <a:r>
                        <a:rPr lang="uk-UA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uk-UA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са</a:t>
                      </a:r>
                      <a:endParaRPr lang="uk-UA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а-дреса</a:t>
                      </a:r>
                      <a:endParaRPr lang="uk-UA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Не розривайте</a:t>
                      </a:r>
                      <a:r>
                        <a:rPr lang="uk-UA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буквосполучення дж, </a:t>
                      </a:r>
                      <a:r>
                        <a:rPr lang="uk-UA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дз</a:t>
                      </a:r>
                      <a:r>
                        <a:rPr lang="uk-UA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якщо вони позначають один звук</a:t>
                      </a:r>
                      <a:endParaRPr lang="uk-UA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си-</a:t>
                      </a:r>
                      <a:r>
                        <a:rPr lang="uk-UA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uk-UA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джу</a:t>
                      </a:r>
                      <a:r>
                        <a:rPr lang="uk-UA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, АЛЕ </a:t>
                      </a:r>
                      <a:r>
                        <a:rPr lang="uk-UA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під-</a:t>
                      </a:r>
                      <a:r>
                        <a:rPr lang="uk-UA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uk-UA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земий</a:t>
                      </a:r>
                      <a:endParaRPr lang="uk-UA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сид-жу</a:t>
                      </a:r>
                      <a:endParaRPr lang="uk-UA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Не можна</a:t>
                      </a:r>
                      <a:r>
                        <a:rPr lang="uk-UA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розривати буквосполучення </a:t>
                      </a:r>
                      <a:r>
                        <a:rPr lang="uk-UA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ьо</a:t>
                      </a:r>
                      <a:r>
                        <a:rPr lang="uk-UA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йо</a:t>
                      </a:r>
                      <a:endParaRPr lang="uk-UA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кра</a:t>
                      </a:r>
                      <a:r>
                        <a:rPr lang="uk-UA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uk-UA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-йовий</a:t>
                      </a:r>
                      <a:endParaRPr lang="uk-UA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край-овий</a:t>
                      </a:r>
                      <a:endParaRPr lang="uk-UA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Не розривайте</a:t>
                      </a:r>
                      <a:r>
                        <a:rPr lang="uk-UA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ініціальні абревіатури</a:t>
                      </a:r>
                      <a:endParaRPr lang="uk-UA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НАТО </a:t>
                      </a:r>
                      <a:endParaRPr lang="uk-UA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НА- ТО </a:t>
                      </a:r>
                      <a:endParaRPr lang="uk-UA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Відривати скорочення від слів</a:t>
                      </a:r>
                      <a:endParaRPr lang="uk-UA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Т.Г.Шевченко, 50 кг</a:t>
                      </a:r>
                      <a:endParaRPr lang="uk-UA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34608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uk-UA" sz="32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ПЕРЕНОС СЛОВА З РЯДКА  В РЯДОК</a:t>
            </a:r>
            <a:endParaRPr lang="uk-UA" sz="32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Місце для вмісту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24930"/>
              </p:ext>
            </p:extLst>
          </p:nvPr>
        </p:nvGraphicFramePr>
        <p:xfrm>
          <a:off x="467544" y="883920"/>
          <a:ext cx="8229600" cy="3505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744416"/>
                <a:gridCol w="2304256"/>
                <a:gridCol w="2180928"/>
              </a:tblGrid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ПРАВИЛЬНО </a:t>
                      </a:r>
                      <a:endParaRPr lang="uk-UA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НЕПРАВИЛЬНО </a:t>
                      </a:r>
                      <a:endParaRPr lang="uk-UA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Апостроф і м’який знак залишаємо біля попередньої літери.</a:t>
                      </a:r>
                      <a:endParaRPr lang="uk-UA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бур’-</a:t>
                      </a:r>
                      <a:r>
                        <a:rPr lang="uk-UA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uk-UA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ян</a:t>
                      </a:r>
                      <a:endParaRPr lang="uk-UA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бур-’ян</a:t>
                      </a:r>
                      <a:endParaRPr lang="uk-UA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Не можна залишати в кінці рядка початкову частину другої основи складного слова, якщо вона не становить складу.</a:t>
                      </a:r>
                      <a:endParaRPr lang="uk-UA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три-складовий</a:t>
                      </a:r>
                      <a:endParaRPr lang="uk-UA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трис-кладовий</a:t>
                      </a:r>
                      <a:endParaRPr lang="uk-UA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93667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91264" cy="63408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uk-UA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uk-UA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uk-UA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uk-UA" sz="2800" b="1" dirty="0" smtClean="0">
                <a:latin typeface="Times New Roman" pitchFamily="18" charset="0"/>
                <a:cs typeface="Times New Roman" pitchFamily="18" charset="0"/>
              </a:rPr>
              <a:t>Гра </a:t>
            </a:r>
            <a:r>
              <a:rPr lang="uk-UA" sz="2800" b="1" dirty="0">
                <a:latin typeface="Times New Roman" pitchFamily="18" charset="0"/>
                <a:cs typeface="Times New Roman" pitchFamily="18" charset="0"/>
              </a:rPr>
              <a:t>“Четверте зайве”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uk-UA" sz="2800" dirty="0">
                <a:latin typeface="Times New Roman" pitchFamily="18" charset="0"/>
                <a:cs typeface="Times New Roman" pitchFamily="18" charset="0"/>
              </a:rPr>
            </a:b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uk-UA" sz="2800" dirty="0">
                <a:latin typeface="Times New Roman" pitchFamily="18" charset="0"/>
                <a:cs typeface="Times New Roman" pitchFamily="18" charset="0"/>
              </a:rPr>
            </a:br>
            <a:endParaRPr lang="uk-UA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45259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uk-UA" sz="3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uk-UA" sz="3400" dirty="0">
                <a:latin typeface="Times New Roman" pitchFamily="18" charset="0"/>
                <a:cs typeface="Times New Roman" pitchFamily="18" charset="0"/>
              </a:rPr>
              <a:t>. Вівторок, п’ятниця, четвер, неділя. </a:t>
            </a:r>
          </a:p>
          <a:p>
            <a:pPr marL="0" indent="0">
              <a:buNone/>
            </a:pPr>
            <a:r>
              <a:rPr lang="uk-UA" sz="3400" dirty="0">
                <a:latin typeface="Times New Roman" pitchFamily="18" charset="0"/>
                <a:cs typeface="Times New Roman" pitchFamily="18" charset="0"/>
              </a:rPr>
              <a:t>2. Лисиця, цуценя, носоріг, ведмідь.</a:t>
            </a:r>
          </a:p>
          <a:p>
            <a:pPr marL="0" indent="0">
              <a:buNone/>
            </a:pPr>
            <a:r>
              <a:rPr lang="uk-UA" sz="3400" dirty="0">
                <a:latin typeface="Times New Roman" pitchFamily="18" charset="0"/>
                <a:cs typeface="Times New Roman" pitchFamily="18" charset="0"/>
              </a:rPr>
              <a:t>3. Часник, помідор, огірок, капуста.</a:t>
            </a:r>
          </a:p>
          <a:p>
            <a:pPr marL="0" indent="0">
              <a:buNone/>
            </a:pPr>
            <a:r>
              <a:rPr lang="uk-UA" sz="3400" dirty="0">
                <a:latin typeface="Times New Roman" pitchFamily="18" charset="0"/>
                <a:cs typeface="Times New Roman" pitchFamily="18" charset="0"/>
              </a:rPr>
              <a:t>4. Пиріг, бублик, ватрушка, батон.</a:t>
            </a:r>
          </a:p>
          <a:p>
            <a:pPr marL="0" indent="0">
              <a:buNone/>
            </a:pPr>
            <a:r>
              <a:rPr lang="uk-UA" sz="3400" dirty="0">
                <a:latin typeface="Times New Roman" pitchFamily="18" charset="0"/>
                <a:cs typeface="Times New Roman" pitchFamily="18" charset="0"/>
              </a:rPr>
              <a:t>5. Альбом, календар, книга, ручка.</a:t>
            </a:r>
          </a:p>
          <a:p>
            <a:pPr marL="0" indent="0">
              <a:buNone/>
            </a:pPr>
            <a:r>
              <a:rPr lang="uk-UA" sz="3400" dirty="0">
                <a:latin typeface="Times New Roman" pitchFamily="18" charset="0"/>
                <a:cs typeface="Times New Roman" pitchFamily="18" charset="0"/>
              </a:rPr>
              <a:t>6. Учитель, школяр, студент, учень.</a:t>
            </a:r>
          </a:p>
          <a:p>
            <a:pPr marL="0" indent="0">
              <a:buNone/>
            </a:pPr>
            <a:r>
              <a:rPr lang="uk-UA" sz="3400" dirty="0">
                <a:latin typeface="Times New Roman" pitchFamily="18" charset="0"/>
                <a:cs typeface="Times New Roman" pitchFamily="18" charset="0"/>
              </a:rPr>
              <a:t>7. Лікар, мельник, конструктор, маляр.</a:t>
            </a:r>
          </a:p>
          <a:p>
            <a:pPr marL="0" indent="0">
              <a:buNone/>
            </a:pPr>
            <a:r>
              <a:rPr lang="uk-UA" sz="3400" dirty="0">
                <a:latin typeface="Times New Roman" pitchFamily="18" charset="0"/>
                <a:cs typeface="Times New Roman" pitchFamily="18" charset="0"/>
              </a:rPr>
              <a:t>8. Малина, лоза, барвінок, череда.</a:t>
            </a:r>
          </a:p>
          <a:p>
            <a:pPr marL="0" indent="0">
              <a:buNone/>
            </a:pPr>
            <a:r>
              <a:rPr lang="uk-UA" sz="3400" dirty="0">
                <a:latin typeface="Times New Roman" pitchFamily="18" charset="0"/>
                <a:cs typeface="Times New Roman" pitchFamily="18" charset="0"/>
              </a:rPr>
              <a:t>9. Травень, серпень, квітень, вересень.</a:t>
            </a:r>
          </a:p>
          <a:p>
            <a:pPr marL="0" indent="0">
              <a:buNone/>
            </a:pPr>
            <a:r>
              <a:rPr lang="uk-UA" sz="3400" dirty="0">
                <a:latin typeface="Times New Roman" pitchFamily="18" charset="0"/>
                <a:cs typeface="Times New Roman" pitchFamily="18" charset="0"/>
              </a:rPr>
              <a:t>10. Лілія, троянда, айстра, ромашка.</a:t>
            </a:r>
          </a:p>
          <a:p>
            <a:pPr marL="0" indent="0">
              <a:buNone/>
            </a:pPr>
            <a:r>
              <a:rPr lang="uk-UA" sz="3400" dirty="0">
                <a:latin typeface="Times New Roman" pitchFamily="18" charset="0"/>
                <a:cs typeface="Times New Roman" pitchFamily="18" charset="0"/>
              </a:rPr>
              <a:t>11. Акула, карась, короп, щука.</a:t>
            </a:r>
          </a:p>
          <a:p>
            <a:pPr marL="0" indent="0">
              <a:buNone/>
            </a:pPr>
            <a:r>
              <a:rPr lang="uk-UA" sz="3400" dirty="0">
                <a:latin typeface="Times New Roman" pitchFamily="18" charset="0"/>
                <a:cs typeface="Times New Roman" pitchFamily="18" charset="0"/>
              </a:rPr>
              <a:t>12. Ведмідь, бегемот, заєць, білка.</a:t>
            </a:r>
          </a:p>
          <a:p>
            <a:endParaRPr lang="uk-UA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1081857"/>
            <a:ext cx="8291264" cy="11289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uk-UA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Полічи у словах кількість складів. Яка ознака об’єд­нує три слова кожної з груп? Вилучи "зайве" слово.</a:t>
            </a:r>
            <a:br>
              <a:rPr lang="uk-UA" sz="2800" dirty="0" smtClean="0">
                <a:latin typeface="Times New Roman" pitchFamily="18" charset="0"/>
                <a:cs typeface="Times New Roman" pitchFamily="18" charset="0"/>
              </a:rPr>
            </a:br>
            <a:endParaRPr lang="uk-UA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65522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424937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dirty="0" smtClean="0"/>
              <a:t> </a:t>
            </a:r>
            <a:br>
              <a:rPr lang="ru-RU" dirty="0" smtClean="0"/>
            </a:b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Гра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«Для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допитливих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dirty="0">
                <a:latin typeface="Times New Roman" pitchFamily="18" charset="0"/>
                <a:cs typeface="Times New Roman" pitchFamily="18" charset="0"/>
              </a:rPr>
            </a:br>
            <a:r>
              <a:rPr lang="ru-RU" sz="2700" dirty="0" err="1" smtClean="0">
                <a:latin typeface="Times New Roman" pitchFamily="18" charset="0"/>
                <a:cs typeface="Times New Roman" pitchFamily="18" charset="0"/>
              </a:rPr>
              <a:t>Із</a:t>
            </a: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latin typeface="Times New Roman" pitchFamily="18" charset="0"/>
                <a:cs typeface="Times New Roman" pitchFamily="18" charset="0"/>
              </a:rPr>
              <a:t>поданих</a:t>
            </a: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latin typeface="Times New Roman" pitchFamily="18" charset="0"/>
                <a:cs typeface="Times New Roman" pitchFamily="18" charset="0"/>
              </a:rPr>
              <a:t>випишіть</a:t>
            </a: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 слова, </a:t>
            </a:r>
            <a:r>
              <a:rPr lang="ru-RU" sz="2700" dirty="0" err="1" smtClean="0">
                <a:latin typeface="Times New Roman" pitchFamily="18" charset="0"/>
                <a:cs typeface="Times New Roman" pitchFamily="18" charset="0"/>
              </a:rPr>
              <a:t>які</a:t>
            </a: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latin typeface="Times New Roman" pitchFamily="18" charset="0"/>
                <a:cs typeface="Times New Roman" pitchFamily="18" charset="0"/>
              </a:rPr>
              <a:t>мають</a:t>
            </a: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: </a:t>
            </a:r>
            <a:br>
              <a:rPr lang="ru-RU" sz="27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uk-UA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79512" y="2924944"/>
            <a:ext cx="8780651" cy="194421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Несподіванка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ріка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казанок, зал, наперсток,</a:t>
            </a:r>
          </a:p>
          <a:p>
            <a:pPr marL="0" indent="0" algn="ctr">
              <a:buNone/>
            </a:pP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дослідження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електромотор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альт,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ескімос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ірис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0" indent="0" algn="ctr">
              <a:buNone/>
            </a:pP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оснастити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шестимісячний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життєздатний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естетична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79512" y="1386023"/>
            <a:ext cx="1944216" cy="13228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 </a:t>
            </a:r>
            <a:r>
              <a:rPr lang="ru-RU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1) один склад</a:t>
            </a:r>
            <a:endParaRPr lang="ru-RU" sz="28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2267744" y="1382703"/>
            <a:ext cx="1944216" cy="13262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 </a:t>
            </a:r>
            <a:r>
              <a:rPr lang="ru-RU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2) два </a:t>
            </a:r>
            <a:r>
              <a:rPr lang="ru-RU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склади</a:t>
            </a:r>
            <a:endParaRPr lang="ru-RU" sz="28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4427985" y="1357579"/>
            <a:ext cx="2016224" cy="13265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 </a:t>
            </a:r>
            <a:r>
              <a:rPr lang="ru-RU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3) три </a:t>
            </a:r>
            <a:r>
              <a:rPr lang="ru-RU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склади</a:t>
            </a:r>
            <a:endParaRPr lang="uk-UA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179512" y="5049180"/>
            <a:ext cx="8784976" cy="16561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Якщо</a:t>
            </a:r>
            <a:r>
              <a:rPr lang="ru-RU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ви</a:t>
            </a:r>
            <a:r>
              <a:rPr lang="ru-RU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правильно </a:t>
            </a:r>
            <a:r>
              <a:rPr lang="ru-RU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розташували</a:t>
            </a:r>
            <a:r>
              <a:rPr lang="ru-RU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слова</a:t>
            </a:r>
            <a:r>
              <a:rPr lang="ru-RU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ru-RU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то з </a:t>
            </a:r>
            <a:r>
              <a:rPr lang="ru-RU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перших </a:t>
            </a:r>
            <a:r>
              <a:rPr lang="ru-RU" sz="2800" dirty="0" err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літер</a:t>
            </a:r>
            <a:r>
              <a:rPr lang="ru-RU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вийде</a:t>
            </a:r>
            <a:r>
              <a:rPr lang="ru-RU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закінчення</a:t>
            </a:r>
            <a:r>
              <a:rPr lang="ru-RU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прислів’я</a:t>
            </a:r>
            <a:r>
              <a:rPr lang="ru-RU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ru-RU" sz="2800" dirty="0" smtClean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На годину </a:t>
            </a:r>
            <a:r>
              <a:rPr lang="ru-RU" sz="2800" dirty="0" err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спізнишся</a:t>
            </a:r>
            <a:r>
              <a:rPr lang="ru-RU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...».</a:t>
            </a:r>
            <a:r>
              <a:rPr lang="ru-RU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8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6732240" y="1350762"/>
            <a:ext cx="1872209" cy="12857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4) </a:t>
            </a:r>
          </a:p>
          <a:p>
            <a:r>
              <a:rPr lang="ru-RU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чотири</a:t>
            </a:r>
            <a:r>
              <a:rPr lang="ru-RU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склади</a:t>
            </a:r>
            <a:endParaRPr lang="uk-UA" sz="28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95853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539</Words>
  <Application>Microsoft Office PowerPoint</Application>
  <PresentationFormat>Экран (4:3)</PresentationFormat>
  <Paragraphs>77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Склад. Основні правила переносу</vt:lpstr>
      <vt:lpstr>Запишіть текст. Відновіть пропущену інформацію.</vt:lpstr>
      <vt:lpstr>Презентация PowerPoint</vt:lpstr>
      <vt:lpstr>Презентация PowerPoint</vt:lpstr>
      <vt:lpstr>Проблемне питання.</vt:lpstr>
      <vt:lpstr>ПЕРЕНОС СЛОВА З РЯДКА  В РЯДОК</vt:lpstr>
      <vt:lpstr>ПЕРЕНОС СЛОВА З РЯДКА  В РЯДОК</vt:lpstr>
      <vt:lpstr>  Гра “Четверте зайве”  </vt:lpstr>
      <vt:lpstr>  Гра «Для допитливих» Із поданих випишіть слова, які мають:   </vt:lpstr>
      <vt:lpstr> Запиши слова, які відрізняються від поданого лише одним складом. </vt:lpstr>
      <vt:lpstr> Перепишіть слова, поділяючи їх на склади. Установіть типи складів. </vt:lpstr>
      <vt:lpstr>«ЗАЙМИ ПОЗИЦІЮ»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Склад. Наголос. Орфоепічний словник і словник наголосів</dc:title>
  <dc:creator>Таня</dc:creator>
  <cp:lastModifiedBy>Юлия Зеленцова</cp:lastModifiedBy>
  <cp:revision>21</cp:revision>
  <dcterms:created xsi:type="dcterms:W3CDTF">2021-01-30T13:26:19Z</dcterms:created>
  <dcterms:modified xsi:type="dcterms:W3CDTF">2023-02-20T15:43:56Z</dcterms:modified>
</cp:coreProperties>
</file>