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1"/>
  </p:notesMasterIdLst>
  <p:sldIdLst>
    <p:sldId id="256" r:id="rId2"/>
    <p:sldId id="258" r:id="rId3"/>
    <p:sldId id="261" r:id="rId4"/>
    <p:sldId id="306" r:id="rId5"/>
    <p:sldId id="308" r:id="rId6"/>
    <p:sldId id="263" r:id="rId7"/>
    <p:sldId id="309" r:id="rId8"/>
    <p:sldId id="310" r:id="rId9"/>
    <p:sldId id="286" r:id="rId10"/>
  </p:sldIdLst>
  <p:sldSz cx="9144000" cy="5143500" type="screen16x9"/>
  <p:notesSz cx="6858000" cy="9144000"/>
  <p:embeddedFontLst>
    <p:embeddedFont>
      <p:font typeface="Arvo" panose="020B0604020202020204" charset="0"/>
      <p:regular r:id="rId12"/>
      <p:bold r:id="rId13"/>
      <p:italic r:id="rId14"/>
      <p:boldItalic r:id="rId15"/>
    </p:embeddedFont>
    <p:embeddedFont>
      <p:font typeface="Bodoni" panose="020B0604020202020204" charset="0"/>
      <p:regular r:id="rId16"/>
      <p:bold r:id="rId17"/>
      <p:italic r:id="rId18"/>
      <p:boldItalic r:id="rId19"/>
    </p:embeddedFont>
    <p:embeddedFont>
      <p:font typeface="Ubuntu" panose="020B0604020202020204" charset="0"/>
      <p:regular r:id="rId20"/>
      <p:bold r:id="rId21"/>
      <p:italic r:id="rId22"/>
      <p:boldItalic r:id="rId23"/>
    </p:embeddedFont>
    <p:embeddedFont>
      <p:font typeface="Ubuntu Ligh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CE266C-2693-4368-885A-E596018ED601}">
  <a:tblStyle styleId="{0FCE266C-2693-4368-885A-E596018ED6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5F38725-5E69-4541-B1B9-0CB51BEF81B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42eb61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42eb61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42eb61d9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42eb61d9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42eb61d9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42eb61d9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914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663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864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6048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442eb61d9d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442eb61d9d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38100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3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4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5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6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7" hasCustomPrompt="1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8" hasCustomPrompt="1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9" hasCustomPrompt="1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1395500" y="892500"/>
            <a:ext cx="6189000" cy="27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2"/>
          </p:nvPr>
        </p:nvSpPr>
        <p:spPr>
          <a:xfrm>
            <a:off x="1894475" y="2977400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_AND_BODY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62" r:id="rId5"/>
    <p:sldLayoutId id="2147483664" r:id="rId6"/>
    <p:sldLayoutId id="214748366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/>
              <a:t>Bridge and Flashlight problem</a:t>
            </a:r>
            <a:endParaRPr sz="3200" dirty="0"/>
          </a:p>
        </p:txBody>
      </p:sp>
      <p:sp>
        <p:nvSpPr>
          <p:cNvPr id="194" name="Google Shape;194;p32"/>
          <p:cNvSpPr txBox="1"/>
          <p:nvPr/>
        </p:nvSpPr>
        <p:spPr>
          <a:xfrm>
            <a:off x="1610650" y="1220000"/>
            <a:ext cx="40044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AU" sz="3200" dirty="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CSC361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>
            <a:spLocks noGrp="1"/>
          </p:cNvSpPr>
          <p:nvPr>
            <p:ph type="title"/>
          </p:nvPr>
        </p:nvSpPr>
        <p:spPr>
          <a:xfrm>
            <a:off x="5237629" y="189950"/>
            <a:ext cx="1882589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Contents</a:t>
            </a:r>
            <a:endParaRPr dirty="0"/>
          </a:p>
        </p:txBody>
      </p:sp>
      <p:sp>
        <p:nvSpPr>
          <p:cNvPr id="206" name="Google Shape;206;p34"/>
          <p:cNvSpPr txBox="1">
            <a:spLocks noGrp="1"/>
          </p:cNvSpPr>
          <p:nvPr>
            <p:ph type="sldNum" idx="12"/>
          </p:nvPr>
        </p:nvSpPr>
        <p:spPr>
          <a:xfrm>
            <a:off x="8491818" y="4663217"/>
            <a:ext cx="60554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dirty="0"/>
              <a:t>Intro</a:t>
            </a:r>
            <a:endParaRPr dirty="0"/>
          </a:p>
        </p:txBody>
      </p:sp>
      <p:sp>
        <p:nvSpPr>
          <p:cNvPr id="207" name="Google Shape;207;p34"/>
          <p:cNvSpPr txBox="1">
            <a:spLocks noGrp="1"/>
          </p:cNvSpPr>
          <p:nvPr>
            <p:ph type="title" idx="2"/>
          </p:nvPr>
        </p:nvSpPr>
        <p:spPr>
          <a:xfrm>
            <a:off x="4631025" y="1536563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Code Overview</a:t>
            </a:r>
            <a:endParaRPr sz="3200" dirty="0"/>
          </a:p>
        </p:txBody>
      </p:sp>
      <p:sp>
        <p:nvSpPr>
          <p:cNvPr id="209" name="Google Shape;209;p34"/>
          <p:cNvSpPr txBox="1">
            <a:spLocks noGrp="1"/>
          </p:cNvSpPr>
          <p:nvPr>
            <p:ph type="title" idx="4"/>
          </p:nvPr>
        </p:nvSpPr>
        <p:spPr>
          <a:xfrm>
            <a:off x="4696225" y="2733299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Visualizations</a:t>
            </a:r>
            <a:endParaRPr sz="3200" dirty="0"/>
          </a:p>
        </p:txBody>
      </p:sp>
      <p:sp>
        <p:nvSpPr>
          <p:cNvPr id="212" name="Google Shape;212;p34"/>
          <p:cNvSpPr txBox="1">
            <a:spLocks noGrp="1"/>
          </p:cNvSpPr>
          <p:nvPr>
            <p:ph type="title" idx="6"/>
          </p:nvPr>
        </p:nvSpPr>
        <p:spPr>
          <a:xfrm>
            <a:off x="4631025" y="3772725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dirty="0"/>
              <a:t>Performance</a:t>
            </a:r>
            <a:endParaRPr sz="3600" dirty="0"/>
          </a:p>
        </p:txBody>
      </p:sp>
      <p:sp>
        <p:nvSpPr>
          <p:cNvPr id="213" name="Google Shape;213;p34"/>
          <p:cNvSpPr txBox="1">
            <a:spLocks noGrp="1"/>
          </p:cNvSpPr>
          <p:nvPr>
            <p:ph type="title" idx="7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214" name="Google Shape;214;p34"/>
          <p:cNvSpPr txBox="1">
            <a:spLocks noGrp="1"/>
          </p:cNvSpPr>
          <p:nvPr>
            <p:ph type="title" idx="8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  <p:sp>
        <p:nvSpPr>
          <p:cNvPr id="215" name="Google Shape;215;p34"/>
          <p:cNvSpPr txBox="1">
            <a:spLocks noGrp="1"/>
          </p:cNvSpPr>
          <p:nvPr>
            <p:ph type="title" idx="9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>
            <a:spLocks noGrp="1"/>
          </p:cNvSpPr>
          <p:nvPr>
            <p:ph type="sldNum" idx="12"/>
          </p:nvPr>
        </p:nvSpPr>
        <p:spPr>
          <a:xfrm>
            <a:off x="8397688" y="4663217"/>
            <a:ext cx="69967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dirty="0"/>
              <a:t>Code.1</a:t>
            </a:r>
            <a:endParaRPr dirty="0"/>
          </a:p>
        </p:txBody>
      </p:sp>
      <p:sp>
        <p:nvSpPr>
          <p:cNvPr id="11" name="Google Shape;207;p34">
            <a:extLst>
              <a:ext uri="{FF2B5EF4-FFF2-40B4-BE49-F238E27FC236}">
                <a16:creationId xmlns:a16="http://schemas.microsoft.com/office/drawing/2014/main" id="{02C73C49-0429-48B4-9B54-263D02BB43DC}"/>
              </a:ext>
            </a:extLst>
          </p:cNvPr>
          <p:cNvSpPr txBox="1">
            <a:spLocks/>
          </p:cNvSpPr>
          <p:nvPr/>
        </p:nvSpPr>
        <p:spPr>
          <a:xfrm>
            <a:off x="2988803" y="185134"/>
            <a:ext cx="3166394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3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3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1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1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None/>
              <a:defRPr sz="10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/>
            <a:r>
              <a:rPr lang="en-AU" sz="3200" b="1" dirty="0">
                <a:solidFill>
                  <a:schemeClr val="tx1"/>
                </a:solidFill>
              </a:rPr>
              <a:t>Code Overview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4E8155-3EAD-4D8C-B2B8-032A7D9A8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855" y="1111328"/>
            <a:ext cx="2553539" cy="22638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8250B2-7EB6-4CFF-BFB7-4DF6C77087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639"/>
          <a:stretch/>
        </p:blipFill>
        <p:spPr>
          <a:xfrm>
            <a:off x="5422645" y="1484305"/>
            <a:ext cx="3625661" cy="18909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8849F0-462F-4FCC-82C6-20750D34EE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77" y="1653738"/>
            <a:ext cx="2653027" cy="17113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>
            <a:spLocks noGrp="1"/>
          </p:cNvSpPr>
          <p:nvPr>
            <p:ph type="sldNum" idx="12"/>
          </p:nvPr>
        </p:nvSpPr>
        <p:spPr>
          <a:xfrm>
            <a:off x="8397688" y="4663217"/>
            <a:ext cx="69967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dirty="0"/>
              <a:t>Code.</a:t>
            </a:r>
            <a:r>
              <a:rPr lang="ar-SA" dirty="0"/>
              <a:t>2</a:t>
            </a:r>
            <a:endParaRPr dirty="0"/>
          </a:p>
        </p:txBody>
      </p:sp>
      <p:sp>
        <p:nvSpPr>
          <p:cNvPr id="4" name="Google Shape;207;p34">
            <a:extLst>
              <a:ext uri="{FF2B5EF4-FFF2-40B4-BE49-F238E27FC236}">
                <a16:creationId xmlns:a16="http://schemas.microsoft.com/office/drawing/2014/main" id="{30BE2546-C727-4319-9CE3-9424287CFEB0}"/>
              </a:ext>
            </a:extLst>
          </p:cNvPr>
          <p:cNvSpPr txBox="1">
            <a:spLocks/>
          </p:cNvSpPr>
          <p:nvPr/>
        </p:nvSpPr>
        <p:spPr>
          <a:xfrm>
            <a:off x="3666101" y="124623"/>
            <a:ext cx="1811797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4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3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3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1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1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None/>
              <a:defRPr sz="1000" b="0" i="0" u="none" strike="noStrike" cap="none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/>
            <a:r>
              <a:rPr lang="en-AU" sz="3200" b="1" dirty="0">
                <a:solidFill>
                  <a:schemeClr val="tx1"/>
                </a:solidFill>
              </a:rPr>
              <a:t>Heuristic</a:t>
            </a:r>
          </a:p>
        </p:txBody>
      </p:sp>
      <p:sp>
        <p:nvSpPr>
          <p:cNvPr id="5" name="Google Shape;229;p36">
            <a:extLst>
              <a:ext uri="{FF2B5EF4-FFF2-40B4-BE49-F238E27FC236}">
                <a16:creationId xmlns:a16="http://schemas.microsoft.com/office/drawing/2014/main" id="{FE49D332-45E1-404E-8C88-34AE2F92916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35800" y="920656"/>
            <a:ext cx="3136200" cy="2629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We obtain A*’s heuristic by relaxing the </a:t>
            </a:r>
            <a:r>
              <a:rPr lang="es" sz="3200" i="1" dirty="0"/>
              <a:t>Flashlight </a:t>
            </a:r>
            <a:r>
              <a:rPr lang="es" sz="3200" dirty="0"/>
              <a:t>rule</a:t>
            </a:r>
            <a:endParaRPr sz="3200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82B69C-1764-45AC-B4F1-AA226ED5E1EB}"/>
              </a:ext>
            </a:extLst>
          </p:cNvPr>
          <p:cNvSpPr/>
          <p:nvPr/>
        </p:nvSpPr>
        <p:spPr>
          <a:xfrm>
            <a:off x="4639233" y="1116107"/>
            <a:ext cx="2834640" cy="53788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9 8 7 6 5 1</a:t>
            </a:r>
            <a:endParaRPr lang="en-AU" sz="32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1D159B-8718-4831-8CC0-B842FF783B1F}"/>
              </a:ext>
            </a:extLst>
          </p:cNvPr>
          <p:cNvCxnSpPr>
            <a:cxnSpLocks/>
          </p:cNvCxnSpPr>
          <p:nvPr/>
        </p:nvCxnSpPr>
        <p:spPr>
          <a:xfrm flipH="1" flipV="1">
            <a:off x="5029199" y="1600200"/>
            <a:ext cx="497544" cy="887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235766-A8E3-406C-BA80-E5ED857859BD}"/>
              </a:ext>
            </a:extLst>
          </p:cNvPr>
          <p:cNvCxnSpPr>
            <a:cxnSpLocks/>
          </p:cNvCxnSpPr>
          <p:nvPr/>
        </p:nvCxnSpPr>
        <p:spPr>
          <a:xfrm flipV="1">
            <a:off x="5593976" y="1600200"/>
            <a:ext cx="247426" cy="887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F0715A-B1BD-40F2-BFD9-507088982309}"/>
              </a:ext>
            </a:extLst>
          </p:cNvPr>
          <p:cNvCxnSpPr>
            <a:cxnSpLocks/>
          </p:cNvCxnSpPr>
          <p:nvPr/>
        </p:nvCxnSpPr>
        <p:spPr>
          <a:xfrm flipV="1">
            <a:off x="5661212" y="1600200"/>
            <a:ext cx="1066798" cy="887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31CD053-9273-4FE9-AD40-36ECC3A7C909}"/>
              </a:ext>
            </a:extLst>
          </p:cNvPr>
          <p:cNvSpPr txBox="1"/>
          <p:nvPr/>
        </p:nvSpPr>
        <p:spPr>
          <a:xfrm>
            <a:off x="5150224" y="2487706"/>
            <a:ext cx="9513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4400" spc="300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21</a:t>
            </a:r>
            <a:endParaRPr lang="en-AU" sz="4400" spc="300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42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dirty="0"/>
              <a:t>Viz.1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B75873-9EA8-4AC8-B528-3EBB69FBD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457" y="570942"/>
            <a:ext cx="3756089" cy="3631264"/>
          </a:xfrm>
          <a:prstGeom prst="rect">
            <a:avLst/>
          </a:prstGeom>
        </p:spPr>
      </p:pic>
      <p:sp>
        <p:nvSpPr>
          <p:cNvPr id="8" name="Google Shape;229;p36">
            <a:extLst>
              <a:ext uri="{FF2B5EF4-FFF2-40B4-BE49-F238E27FC236}">
                <a16:creationId xmlns:a16="http://schemas.microsoft.com/office/drawing/2014/main" id="{B99D1CE3-57D8-434B-9343-4E103D1F86DA}"/>
              </a:ext>
            </a:extLst>
          </p:cNvPr>
          <p:cNvSpPr txBox="1">
            <a:spLocks/>
          </p:cNvSpPr>
          <p:nvPr/>
        </p:nvSpPr>
        <p:spPr>
          <a:xfrm>
            <a:off x="642423" y="665162"/>
            <a:ext cx="3136200" cy="2629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 algn="l">
              <a:buFont typeface="Ubuntu Light"/>
              <a:buNone/>
            </a:pPr>
            <a:r>
              <a:rPr lang="en-US" sz="3200" b="1" dirty="0">
                <a:solidFill>
                  <a:schemeClr val="tx1"/>
                </a:solidFill>
              </a:rPr>
              <a:t>State Space of a k=4 problem represented by </a:t>
            </a:r>
            <a:r>
              <a:rPr lang="en-US" sz="3200" b="1" dirty="0" err="1">
                <a:solidFill>
                  <a:schemeClr val="tx1"/>
                </a:solidFill>
              </a:rPr>
              <a:t>booleans</a:t>
            </a:r>
            <a:endParaRPr lang="en-US" sz="32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85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dirty="0"/>
              <a:t>Viz.2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D5F361-6C8C-4F63-8415-6B5F03B7A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400" y="1713836"/>
            <a:ext cx="7119199" cy="2650400"/>
          </a:xfrm>
          <a:prstGeom prst="rect">
            <a:avLst/>
          </a:prstGeom>
        </p:spPr>
      </p:pic>
      <p:sp>
        <p:nvSpPr>
          <p:cNvPr id="15" name="Google Shape;229;p36">
            <a:extLst>
              <a:ext uri="{FF2B5EF4-FFF2-40B4-BE49-F238E27FC236}">
                <a16:creationId xmlns:a16="http://schemas.microsoft.com/office/drawing/2014/main" id="{D3A28B7B-11B1-4A13-8374-FFAAA6529EC4}"/>
              </a:ext>
            </a:extLst>
          </p:cNvPr>
          <p:cNvSpPr txBox="1">
            <a:spLocks/>
          </p:cNvSpPr>
          <p:nvPr/>
        </p:nvSpPr>
        <p:spPr>
          <a:xfrm>
            <a:off x="736950" y="399152"/>
            <a:ext cx="3136200" cy="2629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 algn="l">
              <a:buFont typeface="Ubuntu Light"/>
              <a:buNone/>
            </a:pPr>
            <a:r>
              <a:rPr lang="en-US" sz="3600" b="1" dirty="0">
                <a:solidFill>
                  <a:schemeClr val="tx1"/>
                </a:solidFill>
              </a:rPr>
              <a:t>Visualization of UCS Search</a:t>
            </a:r>
            <a:endParaRPr lang="en-US" sz="3600" b="1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>
            <a:spLocks noGrp="1"/>
          </p:cNvSpPr>
          <p:nvPr>
            <p:ph type="sldNum" idx="12"/>
          </p:nvPr>
        </p:nvSpPr>
        <p:spPr>
          <a:xfrm>
            <a:off x="8407050" y="4663217"/>
            <a:ext cx="690308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dirty="0"/>
              <a:t>Pfm.1</a:t>
            </a:r>
            <a:endParaRPr dirty="0"/>
          </a:p>
        </p:txBody>
      </p:sp>
      <p:sp>
        <p:nvSpPr>
          <p:cNvPr id="15" name="Google Shape;229;p36">
            <a:extLst>
              <a:ext uri="{FF2B5EF4-FFF2-40B4-BE49-F238E27FC236}">
                <a16:creationId xmlns:a16="http://schemas.microsoft.com/office/drawing/2014/main" id="{D3A28B7B-11B1-4A13-8374-FFAAA6529EC4}"/>
              </a:ext>
            </a:extLst>
          </p:cNvPr>
          <p:cNvSpPr txBox="1">
            <a:spLocks/>
          </p:cNvSpPr>
          <p:nvPr/>
        </p:nvSpPr>
        <p:spPr>
          <a:xfrm>
            <a:off x="562138" y="251234"/>
            <a:ext cx="3136200" cy="67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 algn="l">
              <a:buFont typeface="Ubuntu Light"/>
              <a:buNone/>
            </a:pPr>
            <a:r>
              <a:rPr lang="en-US" sz="4000" b="1" dirty="0">
                <a:solidFill>
                  <a:schemeClr val="tx1"/>
                </a:solidFill>
              </a:rPr>
              <a:t>Performance</a:t>
            </a:r>
            <a:endParaRPr lang="en-US" sz="4000" b="1" i="1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6AC7E1-8902-43B6-AEBE-528DF60BB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629" y="399152"/>
            <a:ext cx="4312421" cy="42136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1DA56E-3CC0-48AA-AF7B-6E2C8AFA0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91" y="886751"/>
            <a:ext cx="2998694" cy="372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0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>
            <a:spLocks noGrp="1"/>
          </p:cNvSpPr>
          <p:nvPr>
            <p:ph type="sldNum" idx="12"/>
          </p:nvPr>
        </p:nvSpPr>
        <p:spPr>
          <a:xfrm>
            <a:off x="8451476" y="4663217"/>
            <a:ext cx="645882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en-AU" dirty="0"/>
              <a:t>Pfm.2</a:t>
            </a:r>
          </a:p>
        </p:txBody>
      </p:sp>
      <p:sp>
        <p:nvSpPr>
          <p:cNvPr id="15" name="Google Shape;229;p36">
            <a:extLst>
              <a:ext uri="{FF2B5EF4-FFF2-40B4-BE49-F238E27FC236}">
                <a16:creationId xmlns:a16="http://schemas.microsoft.com/office/drawing/2014/main" id="{D3A28B7B-11B1-4A13-8374-FFAAA6529EC4}"/>
              </a:ext>
            </a:extLst>
          </p:cNvPr>
          <p:cNvSpPr txBox="1">
            <a:spLocks/>
          </p:cNvSpPr>
          <p:nvPr/>
        </p:nvSpPr>
        <p:spPr>
          <a:xfrm>
            <a:off x="562138" y="251234"/>
            <a:ext cx="3136200" cy="67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 algn="l">
              <a:buFont typeface="Ubuntu Light"/>
              <a:buNone/>
            </a:pPr>
            <a:r>
              <a:rPr lang="en-US" sz="4000" b="1" dirty="0">
                <a:solidFill>
                  <a:schemeClr val="tx1"/>
                </a:solidFill>
              </a:rPr>
              <a:t>Performance</a:t>
            </a:r>
            <a:endParaRPr lang="en-US" sz="4000" b="1" i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3BA482-A0B7-4ED6-8088-46D44A9EF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92" y="922628"/>
            <a:ext cx="7648015" cy="359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83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62"/>
          <p:cNvSpPr/>
          <p:nvPr/>
        </p:nvSpPr>
        <p:spPr>
          <a:xfrm>
            <a:off x="676300" y="321200"/>
            <a:ext cx="7848900" cy="44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62"/>
          <p:cNvSpPr/>
          <p:nvPr/>
        </p:nvSpPr>
        <p:spPr>
          <a:xfrm>
            <a:off x="676300" y="321200"/>
            <a:ext cx="2029200" cy="444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62"/>
          <p:cNvSpPr txBox="1">
            <a:spLocks noGrp="1"/>
          </p:cNvSpPr>
          <p:nvPr>
            <p:ph type="body" idx="4294967295"/>
          </p:nvPr>
        </p:nvSpPr>
        <p:spPr>
          <a:xfrm>
            <a:off x="2705500" y="2953800"/>
            <a:ext cx="3790500" cy="11341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ctr" fontAlgn="base">
              <a:buNone/>
            </a:pPr>
            <a:r>
              <a:rPr lang="en-AU" sz="2000" dirty="0" err="1">
                <a:solidFill>
                  <a:schemeClr val="tx1"/>
                </a:solidFill>
              </a:rPr>
              <a:t>Mohand</a:t>
            </a:r>
            <a:r>
              <a:rPr lang="en-AU" sz="2000" dirty="0">
                <a:solidFill>
                  <a:schemeClr val="tx1"/>
                </a:solidFill>
              </a:rPr>
              <a:t> Al-Rasheed</a:t>
            </a:r>
          </a:p>
          <a:p>
            <a:pPr marL="139700" indent="0" algn="ctr" fontAlgn="base">
              <a:buNone/>
            </a:pPr>
            <a:r>
              <a:rPr lang="en-AU" sz="2000" dirty="0" err="1">
                <a:solidFill>
                  <a:schemeClr val="tx1"/>
                </a:solidFill>
              </a:rPr>
              <a:t>Abdulaziz</a:t>
            </a:r>
            <a:r>
              <a:rPr lang="en-AU" sz="2000" dirty="0">
                <a:solidFill>
                  <a:schemeClr val="tx1"/>
                </a:solidFill>
              </a:rPr>
              <a:t> Al-</a:t>
            </a:r>
            <a:r>
              <a:rPr lang="en-AU" sz="2000" dirty="0" err="1">
                <a:solidFill>
                  <a:schemeClr val="tx1"/>
                </a:solidFill>
              </a:rPr>
              <a:t>Jamhour</a:t>
            </a:r>
            <a:r>
              <a:rPr lang="en-AU" sz="2000" dirty="0">
                <a:solidFill>
                  <a:schemeClr val="tx1"/>
                </a:solidFill>
              </a:rPr>
              <a:t>,</a:t>
            </a:r>
            <a:br>
              <a:rPr lang="en-AU" sz="2000" dirty="0">
                <a:solidFill>
                  <a:schemeClr val="tx1"/>
                </a:solidFill>
              </a:rPr>
            </a:br>
            <a:r>
              <a:rPr lang="en-AU" sz="2000" dirty="0" err="1">
                <a:solidFill>
                  <a:schemeClr val="tx1"/>
                </a:solidFill>
              </a:rPr>
              <a:t>Abdulmalik</a:t>
            </a:r>
            <a:r>
              <a:rPr lang="en-AU" sz="2000" dirty="0">
                <a:solidFill>
                  <a:schemeClr val="tx1"/>
                </a:solidFill>
              </a:rPr>
              <a:t> Al-</a:t>
            </a:r>
            <a:r>
              <a:rPr lang="en-AU" sz="2000" dirty="0" err="1">
                <a:solidFill>
                  <a:schemeClr val="tx1"/>
                </a:solidFill>
              </a:rPr>
              <a:t>Argani</a:t>
            </a:r>
            <a:endParaRPr lang="en-AU" sz="2000" dirty="0">
              <a:solidFill>
                <a:schemeClr val="tx1"/>
              </a:solidFill>
            </a:endParaRPr>
          </a:p>
          <a:p>
            <a:pPr marL="139700" indent="0" algn="ctr" fontAlgn="base">
              <a:buNone/>
            </a:pP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925" name="Google Shape;925;p62"/>
          <p:cNvSpPr txBox="1">
            <a:spLocks noGrp="1"/>
          </p:cNvSpPr>
          <p:nvPr>
            <p:ph type="sldNum" idx="4294967295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End</a:t>
            </a:r>
            <a:endParaRPr sz="1200" dirty="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926" name="Google Shape;926;p62"/>
          <p:cNvSpPr txBox="1">
            <a:spLocks noGrp="1"/>
          </p:cNvSpPr>
          <p:nvPr>
            <p:ph type="ctrTitle"/>
          </p:nvPr>
        </p:nvSpPr>
        <p:spPr>
          <a:xfrm>
            <a:off x="3094000" y="1515550"/>
            <a:ext cx="2955900" cy="8535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600" dirty="0"/>
              <a:t>Thank you</a:t>
            </a:r>
            <a:endParaRPr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7FABFF"/>
      </a:accent1>
      <a:accent2>
        <a:srgbClr val="BAD1FD"/>
      </a:accent2>
      <a:accent3>
        <a:srgbClr val="114AB6"/>
      </a:accent3>
      <a:accent4>
        <a:srgbClr val="22478D"/>
      </a:accent4>
      <a:accent5>
        <a:srgbClr val="135CE7"/>
      </a:accent5>
      <a:accent6>
        <a:srgbClr val="B7C8E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81</Words>
  <Application>Microsoft Office PowerPoint</Application>
  <PresentationFormat>On-screen Show (16:9)</PresentationFormat>
  <Paragraphs>29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Bodoni</vt:lpstr>
      <vt:lpstr>Arvo</vt:lpstr>
      <vt:lpstr>Arial</vt:lpstr>
      <vt:lpstr>Ubuntu Light</vt:lpstr>
      <vt:lpstr>Ubuntu</vt:lpstr>
      <vt:lpstr>Minimal Charm</vt:lpstr>
      <vt:lpstr>Bridge and Flashlight problem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Bridge and Flashlight problem</dc:title>
  <cp:lastModifiedBy>mohnd مشمش</cp:lastModifiedBy>
  <cp:revision>9</cp:revision>
  <dcterms:modified xsi:type="dcterms:W3CDTF">2021-02-26T14:41:38Z</dcterms:modified>
</cp:coreProperties>
</file>