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61" r:id="rId4"/>
    <p:sldId id="311" r:id="rId5"/>
    <p:sldId id="312" r:id="rId6"/>
    <p:sldId id="306" r:id="rId7"/>
    <p:sldId id="313" r:id="rId8"/>
    <p:sldId id="314" r:id="rId9"/>
    <p:sldId id="286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Ubuntu" panose="020B0604020202020204" charset="0"/>
      <p:regular r:id="rId17"/>
      <p:bold r:id="rId18"/>
      <p:italic r:id="rId19"/>
      <p:boldItalic r:id="rId20"/>
    </p:embeddedFont>
    <p:embeddedFont>
      <p:font typeface="Ubuntu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E266C-2693-4368-885A-E596018ED601}">
  <a:tblStyle styleId="{0FCE266C-2693-4368-885A-E596018ED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F38725-5E69-4541-B1B9-0CB51BEF81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9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17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1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2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42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2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Othello Playing Agent</a:t>
            </a:r>
            <a:endParaRPr sz="3200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AU" sz="32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CSC361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237629" y="189950"/>
            <a:ext cx="1882589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2"/>
          </p:nvPr>
        </p:nvSpPr>
        <p:spPr>
          <a:xfrm>
            <a:off x="4631025" y="153656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Evaluation function</a:t>
            </a:r>
            <a:endParaRPr sz="3200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4"/>
          </p:nvPr>
        </p:nvSpPr>
        <p:spPr>
          <a:xfrm>
            <a:off x="4696225" y="2733299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Weighted sum</a:t>
            </a:r>
            <a:endParaRPr sz="3200"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 idx="6"/>
          </p:nvPr>
        </p:nvSpPr>
        <p:spPr>
          <a:xfrm>
            <a:off x="4631025" y="3772725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3600" dirty="0"/>
              <a:t>Performance</a:t>
            </a:r>
            <a:endParaRPr lang="en-AU" sz="3600"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7;p34">
            <a:extLst>
              <a:ext uri="{FF2B5EF4-FFF2-40B4-BE49-F238E27FC236}">
                <a16:creationId xmlns:a16="http://schemas.microsoft.com/office/drawing/2014/main" id="{02C73C49-0429-48B4-9B54-263D02BB43DC}"/>
              </a:ext>
            </a:extLst>
          </p:cNvPr>
          <p:cNvSpPr txBox="1">
            <a:spLocks/>
          </p:cNvSpPr>
          <p:nvPr/>
        </p:nvSpPr>
        <p:spPr>
          <a:xfrm>
            <a:off x="1835524" y="185134"/>
            <a:ext cx="5567081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lvl="0" indent="0"/>
            <a:r>
              <a:rPr lang="en-AU" sz="3200" dirty="0">
                <a:solidFill>
                  <a:schemeClr val="tx1">
                    <a:lumMod val="50000"/>
                  </a:schemeClr>
                </a:solidFill>
              </a:rPr>
              <a:t>Evaluation function: Corners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68EECD-DB69-46AE-8078-65CD35BD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94" y="1305559"/>
            <a:ext cx="3762900" cy="296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8BB393-1C5D-4A10-9F9A-B7D98425A7CA}"/>
              </a:ext>
            </a:extLst>
          </p:cNvPr>
          <p:cNvCxnSpPr>
            <a:cxnSpLocks/>
          </p:cNvCxnSpPr>
          <p:nvPr/>
        </p:nvCxnSpPr>
        <p:spPr>
          <a:xfrm flipV="1">
            <a:off x="1976720" y="1653988"/>
            <a:ext cx="853886" cy="1008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17255-3A34-449E-B64F-5F555D2C6E28}"/>
              </a:ext>
            </a:extLst>
          </p:cNvPr>
          <p:cNvCxnSpPr>
            <a:cxnSpLocks/>
          </p:cNvCxnSpPr>
          <p:nvPr/>
        </p:nvCxnSpPr>
        <p:spPr>
          <a:xfrm flipH="1" flipV="1">
            <a:off x="6169922" y="1653988"/>
            <a:ext cx="497544" cy="887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8F02F1-B5BB-4111-A45A-DB9CD3D68F24}"/>
              </a:ext>
            </a:extLst>
          </p:cNvPr>
          <p:cNvCxnSpPr>
            <a:cxnSpLocks/>
          </p:cNvCxnSpPr>
          <p:nvPr/>
        </p:nvCxnSpPr>
        <p:spPr>
          <a:xfrm flipH="1">
            <a:off x="6169922" y="3052482"/>
            <a:ext cx="506543" cy="920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31362C-BF51-4EFB-837F-B8D95A9B0F21}"/>
              </a:ext>
            </a:extLst>
          </p:cNvPr>
          <p:cNvCxnSpPr>
            <a:cxnSpLocks/>
          </p:cNvCxnSpPr>
          <p:nvPr/>
        </p:nvCxnSpPr>
        <p:spPr>
          <a:xfrm>
            <a:off x="2144806" y="3052482"/>
            <a:ext cx="829274" cy="991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7;p34">
            <a:extLst>
              <a:ext uri="{FF2B5EF4-FFF2-40B4-BE49-F238E27FC236}">
                <a16:creationId xmlns:a16="http://schemas.microsoft.com/office/drawing/2014/main" id="{02C73C49-0429-48B4-9B54-263D02BB43DC}"/>
              </a:ext>
            </a:extLst>
          </p:cNvPr>
          <p:cNvSpPr txBox="1">
            <a:spLocks/>
          </p:cNvSpPr>
          <p:nvPr/>
        </p:nvSpPr>
        <p:spPr>
          <a:xfrm>
            <a:off x="1660712" y="185134"/>
            <a:ext cx="5795682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lvl="0" indent="0" algn="ctr"/>
            <a:r>
              <a:rPr lang="en-AU" sz="3200" dirty="0">
                <a:solidFill>
                  <a:schemeClr val="tx1">
                    <a:lumMod val="50000"/>
                  </a:schemeClr>
                </a:solidFill>
              </a:rPr>
              <a:t>Evaluation function: Score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68EECD-DB69-46AE-8078-65CD35BD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94" y="1305559"/>
            <a:ext cx="3762900" cy="296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AC6661-85BB-4947-9EB5-F600C3F351B0}"/>
              </a:ext>
            </a:extLst>
          </p:cNvPr>
          <p:cNvSpPr txBox="1"/>
          <p:nvPr/>
        </p:nvSpPr>
        <p:spPr>
          <a:xfrm>
            <a:off x="194982" y="1540698"/>
            <a:ext cx="2460812" cy="230832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buntu Light" panose="020B0604020202020204" charset="0"/>
              </a:rPr>
              <a:t>White Score = 11</a:t>
            </a:r>
          </a:p>
          <a:p>
            <a:r>
              <a:rPr lang="en-US" sz="3600" dirty="0">
                <a:latin typeface="Ubuntu Light" panose="020B0604020202020204" charset="0"/>
              </a:rPr>
              <a:t>Black Score = 14</a:t>
            </a:r>
            <a:endParaRPr lang="en-AU" sz="3600" dirty="0">
              <a:latin typeface="Ubuntu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7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7;p34">
            <a:extLst>
              <a:ext uri="{FF2B5EF4-FFF2-40B4-BE49-F238E27FC236}">
                <a16:creationId xmlns:a16="http://schemas.microsoft.com/office/drawing/2014/main" id="{02C73C49-0429-48B4-9B54-263D02BB43DC}"/>
              </a:ext>
            </a:extLst>
          </p:cNvPr>
          <p:cNvSpPr txBox="1">
            <a:spLocks/>
          </p:cNvSpPr>
          <p:nvPr/>
        </p:nvSpPr>
        <p:spPr>
          <a:xfrm>
            <a:off x="1781735" y="185134"/>
            <a:ext cx="5446059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lvl="0" indent="0"/>
            <a:r>
              <a:rPr lang="en-AU" sz="3200" dirty="0">
                <a:solidFill>
                  <a:schemeClr val="tx1">
                    <a:lumMod val="50000"/>
                  </a:schemeClr>
                </a:solidFill>
              </a:rPr>
              <a:t>Evaluation function: Winner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A6027-6812-41AF-915E-DEBC6CC5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18" y="982830"/>
            <a:ext cx="3496163" cy="2962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FFD9E-0BB8-4607-816B-2A10CCC77B88}"/>
              </a:ext>
            </a:extLst>
          </p:cNvPr>
          <p:cNvSpPr txBox="1"/>
          <p:nvPr/>
        </p:nvSpPr>
        <p:spPr>
          <a:xfrm>
            <a:off x="329453" y="1589243"/>
            <a:ext cx="3039035" cy="120032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buntu Light" panose="020B0604020202020204" charset="0"/>
              </a:rPr>
              <a:t>Winner is black</a:t>
            </a:r>
            <a:endParaRPr lang="en-AU" sz="3600" dirty="0">
              <a:latin typeface="Ubuntu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8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;p34">
            <a:extLst>
              <a:ext uri="{FF2B5EF4-FFF2-40B4-BE49-F238E27FC236}">
                <a16:creationId xmlns:a16="http://schemas.microsoft.com/office/drawing/2014/main" id="{30BE2546-C727-4319-9CE3-9424287CFEB0}"/>
              </a:ext>
            </a:extLst>
          </p:cNvPr>
          <p:cNvSpPr txBox="1">
            <a:spLocks/>
          </p:cNvSpPr>
          <p:nvPr/>
        </p:nvSpPr>
        <p:spPr>
          <a:xfrm>
            <a:off x="3032311" y="151517"/>
            <a:ext cx="3388659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AU" sz="3200" b="1" dirty="0">
                <a:solidFill>
                  <a:schemeClr val="tx1"/>
                </a:solidFill>
              </a:rPr>
              <a:t>Weighted sum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0620D12C-57F4-4B77-89EF-4FCA8D8618D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32112" y="1126950"/>
                <a:ext cx="5809129" cy="1723826"/>
              </a:xfrm>
            </p:spPr>
            <p:txBody>
              <a:bodyPr/>
              <a:lstStyle/>
              <a:p>
                <a:r>
                  <a:rPr lang="en-US" b="1" dirty="0"/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𝑺𝒄𝒐𝒓𝒆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𝒔𝒄𝒐𝒓𝒆𝑾𝒆𝒊𝒈𝒉𝒕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𝑪𝒐𝒓𝒏𝒆𝒓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𝒄𝒐𝒓𝒏𝒆𝒓𝑾𝒆𝒊𝒈𝒉𝒕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𝑾𝒊𝒏𝒏𝒆𝒓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𝒘𝒊𝒏𝒏𝒆𝒓𝑾𝒆𝒊𝒈𝒉𝒕</m:t>
                    </m:r>
                  </m:oMath>
                </a14:m>
                <a:endParaRPr lang="en-US" b="1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0620D12C-57F4-4B77-89EF-4FCA8D861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32112" y="1126950"/>
                <a:ext cx="5809129" cy="17238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ubtitle 5">
                <a:extLst>
                  <a:ext uri="{FF2B5EF4-FFF2-40B4-BE49-F238E27FC236}">
                    <a16:creationId xmlns:a16="http://schemas.microsoft.com/office/drawing/2014/main" id="{11BB122C-7CDD-4CAE-BC3D-E97580BAB6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5899" y="2504515"/>
                <a:ext cx="5809129" cy="1723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Ubuntu Light"/>
                  <a:buNone/>
                  <a:defRPr sz="3000" b="1" i="0" u="none" strike="noStrike" cap="none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Ubuntu Light"/>
                  <a:buNone/>
                  <a:defRPr sz="1400" b="1" i="0" u="none" strike="noStrike" cap="none">
                    <a:solidFill>
                      <a:schemeClr val="dk1"/>
                    </a:solidFill>
                    <a:latin typeface="Arvo"/>
                    <a:ea typeface="Arvo"/>
                    <a:cs typeface="Arvo"/>
                    <a:sym typeface="Arvo"/>
                  </a:defRPr>
                </a:lvl2pPr>
                <a:lvl3pPr marL="1371600" marR="0" lvl="2" indent="-3111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300"/>
                  <a:buFont typeface="Ubuntu Light"/>
                  <a:buNone/>
                  <a:defRPr sz="1300" b="1" i="0" u="none" strike="noStrike" cap="none">
                    <a:solidFill>
                      <a:schemeClr val="dk1"/>
                    </a:solidFill>
                    <a:latin typeface="Arvo"/>
                    <a:ea typeface="Arvo"/>
                    <a:cs typeface="Arvo"/>
                    <a:sym typeface="Arvo"/>
                  </a:defRPr>
                </a:lvl3pPr>
                <a:lvl4pPr marL="1828800" marR="0" lvl="3" indent="-3111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300"/>
                  <a:buFont typeface="Ubuntu Light"/>
                  <a:buNone/>
                  <a:defRPr sz="1300" b="1" i="0" u="none" strike="noStrike" cap="none">
                    <a:solidFill>
                      <a:schemeClr val="dk1"/>
                    </a:solidFill>
                    <a:latin typeface="Arvo"/>
                    <a:ea typeface="Arvo"/>
                    <a:cs typeface="Arvo"/>
                    <a:sym typeface="Arvo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Ubuntu Light"/>
                  <a:buNone/>
                  <a:defRPr sz="1200" b="1" i="0" u="none" strike="noStrike" cap="none">
                    <a:solidFill>
                      <a:schemeClr val="dk1"/>
                    </a:solidFill>
                    <a:latin typeface="Arvo"/>
                    <a:ea typeface="Arvo"/>
                    <a:cs typeface="Arvo"/>
                    <a:sym typeface="Arvo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Ubuntu Light"/>
                  <a:buNone/>
                  <a:defRPr sz="1200" b="1" i="0" u="none" strike="noStrike" cap="none">
                    <a:solidFill>
                      <a:schemeClr val="dk1"/>
                    </a:solidFill>
                    <a:latin typeface="Arvo"/>
                    <a:ea typeface="Arvo"/>
                    <a:cs typeface="Arvo"/>
                    <a:sym typeface="Arvo"/>
                  </a:defRPr>
                </a:lvl6pPr>
                <a:lvl7pPr marL="3200400" marR="0" lvl="6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100"/>
                  <a:buFont typeface="Ubuntu Light"/>
                  <a:buNone/>
                  <a:defRPr sz="1100" b="1" i="0" u="none" strike="noStrike" cap="none">
                    <a:solidFill>
                      <a:schemeClr val="dk1"/>
                    </a:solidFill>
                    <a:latin typeface="Arvo"/>
                    <a:ea typeface="Arvo"/>
                    <a:cs typeface="Arvo"/>
                    <a:sym typeface="Arvo"/>
                  </a:defRPr>
                </a:lvl7pPr>
                <a:lvl8pPr marL="3657600" marR="0" lvl="7" indent="-298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100"/>
                  <a:buFont typeface="Ubuntu Light"/>
                  <a:buNone/>
                  <a:defRPr sz="1100" b="1" i="0" u="none" strike="noStrike" cap="none">
                    <a:solidFill>
                      <a:schemeClr val="dk1"/>
                    </a:solidFill>
                    <a:latin typeface="Arvo"/>
                    <a:ea typeface="Arvo"/>
                    <a:cs typeface="Arvo"/>
                    <a:sym typeface="Arvo"/>
                  </a:defRPr>
                </a:lvl8pPr>
                <a:lvl9pPr marL="4114800" marR="0" lvl="8" indent="-2921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000"/>
                  <a:buFont typeface="Ubuntu Light"/>
                  <a:buNone/>
                  <a:defRPr sz="1000" b="1" i="0" u="none" strike="noStrike" cap="none">
                    <a:solidFill>
                      <a:schemeClr val="dk1"/>
                    </a:solidFill>
                    <a:latin typeface="Arvo"/>
                    <a:ea typeface="Arvo"/>
                    <a:cs typeface="Arvo"/>
                    <a:sym typeface="Arvo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𝑴𝒆𝒕𝒓𝒊𝒄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𝒎𝒆𝒕𝒓𝒊𝒄𝑾𝒆𝒊𝒈𝒉𝒕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" name="Subtitle 5">
                <a:extLst>
                  <a:ext uri="{FF2B5EF4-FFF2-40B4-BE49-F238E27FC236}">
                    <a16:creationId xmlns:a16="http://schemas.microsoft.com/office/drawing/2014/main" id="{11BB122C-7CDD-4CAE-BC3D-E97580BA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99" y="2504515"/>
                <a:ext cx="5809129" cy="1723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42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C8B2B0-8649-4380-B949-DCB0942B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660" y="855677"/>
            <a:ext cx="4336281" cy="1769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EECA1-60CB-4BC6-AF83-D965C65E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660" y="2625191"/>
            <a:ext cx="4336281" cy="1777809"/>
          </a:xfrm>
          <a:prstGeom prst="rect">
            <a:avLst/>
          </a:prstGeom>
        </p:spPr>
      </p:pic>
      <p:sp>
        <p:nvSpPr>
          <p:cNvPr id="10" name="Google Shape;207;p34">
            <a:extLst>
              <a:ext uri="{FF2B5EF4-FFF2-40B4-BE49-F238E27FC236}">
                <a16:creationId xmlns:a16="http://schemas.microsoft.com/office/drawing/2014/main" id="{C25AE491-D6F4-4B08-B5B3-6A34C3AB3C69}"/>
              </a:ext>
            </a:extLst>
          </p:cNvPr>
          <p:cNvSpPr txBox="1">
            <a:spLocks/>
          </p:cNvSpPr>
          <p:nvPr/>
        </p:nvSpPr>
        <p:spPr>
          <a:xfrm>
            <a:off x="2265829" y="173177"/>
            <a:ext cx="4263112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/>
            <a:r>
              <a:rPr lang="en-AU" sz="3200" b="1" dirty="0">
                <a:solidFill>
                  <a:schemeClr val="tx1"/>
                </a:solidFill>
              </a:rPr>
              <a:t>Results (</a:t>
            </a:r>
            <a:r>
              <a:rPr lang="el-GR" sz="3200" b="1" dirty="0">
                <a:solidFill>
                  <a:schemeClr val="tx1"/>
                </a:solidFill>
              </a:rPr>
              <a:t>α, β = </a:t>
            </a:r>
            <a:r>
              <a:rPr lang="en-AU" sz="3200" b="1" dirty="0">
                <a:solidFill>
                  <a:schemeClr val="tx1"/>
                </a:solidFill>
              </a:rPr>
              <a:t>False)</a:t>
            </a:r>
          </a:p>
        </p:txBody>
      </p:sp>
    </p:spTree>
    <p:extLst>
      <p:ext uri="{BB962C8B-B14F-4D97-AF65-F5344CB8AC3E}">
        <p14:creationId xmlns:p14="http://schemas.microsoft.com/office/powerpoint/2010/main" val="386863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7;p34">
            <a:extLst>
              <a:ext uri="{FF2B5EF4-FFF2-40B4-BE49-F238E27FC236}">
                <a16:creationId xmlns:a16="http://schemas.microsoft.com/office/drawing/2014/main" id="{C25AE491-D6F4-4B08-B5B3-6A34C3AB3C69}"/>
              </a:ext>
            </a:extLst>
          </p:cNvPr>
          <p:cNvSpPr txBox="1">
            <a:spLocks/>
          </p:cNvSpPr>
          <p:nvPr/>
        </p:nvSpPr>
        <p:spPr>
          <a:xfrm>
            <a:off x="2265829" y="173177"/>
            <a:ext cx="4263112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/>
            <a:r>
              <a:rPr lang="en-AU" sz="3200" b="1" dirty="0">
                <a:solidFill>
                  <a:schemeClr val="tx1"/>
                </a:solidFill>
              </a:rPr>
              <a:t>Results (</a:t>
            </a:r>
            <a:r>
              <a:rPr lang="el-GR" sz="3200" b="1" dirty="0">
                <a:solidFill>
                  <a:schemeClr val="tx1"/>
                </a:solidFill>
              </a:rPr>
              <a:t>α, β = </a:t>
            </a:r>
            <a:r>
              <a:rPr lang="en-AU" sz="3200" b="1" dirty="0">
                <a:solidFill>
                  <a:schemeClr val="tx1"/>
                </a:solidFill>
              </a:rPr>
              <a:t>True)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50F25-0420-40C0-BF1D-F999E699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660" y="889378"/>
            <a:ext cx="4336281" cy="1735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AD0AA-4ACB-41C4-8C36-EE8F1830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660" y="2625191"/>
            <a:ext cx="4336281" cy="17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2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2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2"/>
          <p:cNvSpPr txBox="1">
            <a:spLocks noGrp="1"/>
          </p:cNvSpPr>
          <p:nvPr>
            <p:ph type="body" idx="4294967295"/>
          </p:nvPr>
        </p:nvSpPr>
        <p:spPr>
          <a:xfrm>
            <a:off x="2705500" y="2953800"/>
            <a:ext cx="3790500" cy="1134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 fontAlgn="base">
              <a:buNone/>
            </a:pPr>
            <a:r>
              <a:rPr lang="en-AU" sz="2000" dirty="0" err="1">
                <a:solidFill>
                  <a:schemeClr val="tx1"/>
                </a:solidFill>
              </a:rPr>
              <a:t>Mohand</a:t>
            </a:r>
            <a:r>
              <a:rPr lang="en-AU" sz="2000" dirty="0">
                <a:solidFill>
                  <a:schemeClr val="tx1"/>
                </a:solidFill>
              </a:rPr>
              <a:t> Al-Rasheed</a:t>
            </a:r>
          </a:p>
          <a:p>
            <a:pPr marL="139700" indent="0" algn="ctr" fontAlgn="base">
              <a:buNone/>
            </a:pPr>
            <a:r>
              <a:rPr lang="en-AU" sz="2000" dirty="0" err="1">
                <a:solidFill>
                  <a:schemeClr val="tx1"/>
                </a:solidFill>
              </a:rPr>
              <a:t>Abdulaziz</a:t>
            </a:r>
            <a:r>
              <a:rPr lang="en-AU" sz="2000" dirty="0">
                <a:solidFill>
                  <a:schemeClr val="tx1"/>
                </a:solidFill>
              </a:rPr>
              <a:t> Al-</a:t>
            </a:r>
            <a:r>
              <a:rPr lang="en-AU" sz="2000" dirty="0" err="1">
                <a:solidFill>
                  <a:schemeClr val="tx1"/>
                </a:solidFill>
              </a:rPr>
              <a:t>Jamhour</a:t>
            </a:r>
            <a:r>
              <a:rPr lang="en-AU" sz="2000" dirty="0">
                <a:solidFill>
                  <a:schemeClr val="tx1"/>
                </a:solidFill>
              </a:rPr>
              <a:t>,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 err="1">
                <a:solidFill>
                  <a:schemeClr val="tx1"/>
                </a:solidFill>
              </a:rPr>
              <a:t>Abdulmalik</a:t>
            </a:r>
            <a:r>
              <a:rPr lang="en-AU" sz="2000" dirty="0">
                <a:solidFill>
                  <a:schemeClr val="tx1"/>
                </a:solidFill>
              </a:rPr>
              <a:t> Al-</a:t>
            </a:r>
            <a:r>
              <a:rPr lang="en-AU" sz="2000" dirty="0" err="1">
                <a:solidFill>
                  <a:schemeClr val="tx1"/>
                </a:solidFill>
              </a:rPr>
              <a:t>Argani</a:t>
            </a:r>
            <a:endParaRPr lang="en-AU" sz="2000" dirty="0">
              <a:solidFill>
                <a:schemeClr val="tx1"/>
              </a:solidFill>
            </a:endParaRPr>
          </a:p>
          <a:p>
            <a:pPr marL="139700" indent="0" algn="ctr" fontAlgn="base">
              <a:buNone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25" name="Google Shape;925;p62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End</a:t>
            </a:r>
            <a:endParaRPr sz="1200" dirty="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6" name="Google Shape;926;p62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/>
              <a:t>Thank you</a:t>
            </a:r>
            <a:endParaRPr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81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Arvo</vt:lpstr>
      <vt:lpstr>Ubuntu Light</vt:lpstr>
      <vt:lpstr>Ubuntu</vt:lpstr>
      <vt:lpstr>Minimal Charm</vt:lpstr>
      <vt:lpstr>Othello Playing Agent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and Flashlight problem</dc:title>
  <cp:lastModifiedBy>mohnd مشمش</cp:lastModifiedBy>
  <cp:revision>14</cp:revision>
  <dcterms:modified xsi:type="dcterms:W3CDTF">2021-04-01T04:30:52Z</dcterms:modified>
</cp:coreProperties>
</file>