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91" r:id="rId6"/>
    <p:sldId id="286" r:id="rId7"/>
    <p:sldId id="292" r:id="rId8"/>
    <p:sldId id="293" r:id="rId9"/>
    <p:sldId id="287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8" r:id="rId22"/>
    <p:sldId id="289" r:id="rId23"/>
    <p:sldId id="298" r:id="rId24"/>
    <p:sldId id="297" r:id="rId25"/>
    <p:sldId id="290" r:id="rId26"/>
    <p:sldId id="279" r:id="rId27"/>
    <p:sldId id="299" r:id="rId28"/>
    <p:sldId id="300" r:id="rId29"/>
    <p:sldId id="278" r:id="rId30"/>
    <p:sldId id="294" r:id="rId31"/>
    <p:sldId id="295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4" d="100"/>
          <a:sy n="94" d="100"/>
        </p:scale>
        <p:origin x="-1278" y="-72"/>
      </p:cViewPr>
      <p:guideLst>
        <p:guide orient="horz" pos="1348"/>
        <p:guide pos="4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A6D37-DF63-2543-90F6-E7EB90EE935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38A17-FA67-F24A-9938-95A202DE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understand and use a data type without knowing all of its implementation details </a:t>
            </a:r>
          </a:p>
          <a:p>
            <a:r>
              <a:rPr lang="en-US" dirty="0" smtClean="0">
                <a:latin typeface="Wingdings 2"/>
              </a:rPr>
              <a:t> </a:t>
            </a:r>
            <a:r>
              <a:rPr lang="en-US" dirty="0" smtClean="0"/>
              <a:t>Neither how the data is represented nor how the operations are implemented </a:t>
            </a:r>
          </a:p>
          <a:p>
            <a:r>
              <a:rPr lang="en-US" dirty="0" smtClean="0">
                <a:latin typeface="Wingdings 2"/>
              </a:rPr>
              <a:t> </a:t>
            </a:r>
            <a:r>
              <a:rPr lang="en-US" dirty="0" smtClean="0"/>
              <a:t>We just need to know the interface (or method headers) – how to “communicate” with the object </a:t>
            </a:r>
          </a:p>
          <a:p>
            <a:r>
              <a:rPr lang="en-US" dirty="0" smtClean="0">
                <a:latin typeface="Wingdings 2"/>
              </a:rPr>
              <a:t> </a:t>
            </a:r>
            <a:r>
              <a:rPr lang="en-US" dirty="0" smtClean="0"/>
              <a:t>Compare to functional abstraction with methods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/problem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/problem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prstClr val="black"/>
              </a:solidFill>
              <a:latin typeface="Times-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Impossible Conversions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Any primitive type to any reference type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The null value to any primitive type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Any primitive to boolean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A boolean to any primitive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38A17-FA67-F24A-9938-95A202DE66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6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12B6-7D52-4B0F-8F0C-B7F5643BF9EC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A7E8-DAF0-4431-97B9-F02009DF4F19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1BB4-9BAE-4E8B-9273-E1D62361EFDF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EFC7-B936-47B8-8EA2-8F63E8A36FA9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D3DB-B1B5-4590-ADF7-1A7EBD853D72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12F-4D7B-4F3D-97F1-CAD19F073A4E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7BBE-6A84-4F22-8F47-DF318F1B1C87}" type="datetime1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5440-21C8-4789-BAF7-E1444D107124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E630-732A-47D9-9AD0-F35C7CED07F5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8C7-66C3-409C-8D70-B538C82954D8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9748-917F-41E7-84B5-71B78F27FD8C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DD9174C-95A2-49BA-AE9F-496F5F205A82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Revisited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 212: Data Structures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Object Oriented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"/>
                <a:cs typeface="Lucida Sans"/>
              </a:rPr>
              <a:t>Objects = nouns</a:t>
            </a:r>
            <a:br>
              <a:rPr lang="en-US" dirty="0">
                <a:latin typeface="Lucida Sans"/>
                <a:cs typeface="Lucida Sans"/>
              </a:rPr>
            </a:br>
            <a:r>
              <a:rPr lang="en-US" dirty="0" smtClean="0">
                <a:latin typeface="Lucida Sans"/>
                <a:cs typeface="Lucida Sans"/>
              </a:rPr>
              <a:t>Functions </a:t>
            </a:r>
            <a:r>
              <a:rPr lang="en-US" dirty="0">
                <a:latin typeface="Lucida Sans"/>
                <a:cs typeface="Lucida Sans"/>
              </a:rPr>
              <a:t>to be </a:t>
            </a:r>
            <a:r>
              <a:rPr lang="en-US" dirty="0" smtClean="0">
                <a:latin typeface="Lucida Sans"/>
                <a:cs typeface="Lucida Sans"/>
              </a:rPr>
              <a:t>encapsulated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9625" y="5029201"/>
            <a:ext cx="1397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9113" y="5029201"/>
            <a:ext cx="1397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meeting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8125" y="5029201"/>
            <a:ext cx="1397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4250" y="3594101"/>
            <a:ext cx="1397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2625" y="3594101"/>
            <a:ext cx="13970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500" y="3594101"/>
            <a:ext cx="14605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  <a:endCxn id="7" idx="1"/>
          </p:cNvCxnSpPr>
          <p:nvPr/>
        </p:nvCxnSpPr>
        <p:spPr>
          <a:xfrm>
            <a:off x="1778000" y="4089401"/>
            <a:ext cx="476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8" idx="1"/>
          </p:cNvCxnSpPr>
          <p:nvPr/>
        </p:nvCxnSpPr>
        <p:spPr>
          <a:xfrm>
            <a:off x="3651250" y="4089401"/>
            <a:ext cx="2111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0"/>
          </p:cNvCxnSpPr>
          <p:nvPr/>
        </p:nvCxnSpPr>
        <p:spPr>
          <a:xfrm flipH="1">
            <a:off x="4746625" y="4584701"/>
            <a:ext cx="1714500" cy="44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5" idx="0"/>
          </p:cNvCxnSpPr>
          <p:nvPr/>
        </p:nvCxnSpPr>
        <p:spPr>
          <a:xfrm flipH="1">
            <a:off x="6297613" y="4584701"/>
            <a:ext cx="163512" cy="44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4" idx="0"/>
          </p:cNvCxnSpPr>
          <p:nvPr/>
        </p:nvCxnSpPr>
        <p:spPr>
          <a:xfrm>
            <a:off x="6461125" y="4584701"/>
            <a:ext cx="1397000" cy="44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Lucida Sans"/>
                <a:cs typeface="Lucida Sans"/>
              </a:rPr>
              <a:t>Class</a:t>
            </a:r>
            <a:r>
              <a:rPr lang="en-US" sz="2800" dirty="0" smtClean="0">
                <a:latin typeface="Lucida Sans"/>
                <a:cs typeface="Lucida Sans"/>
              </a:rPr>
              <a:t>: a </a:t>
            </a:r>
            <a:r>
              <a:rPr lang="en-US" sz="2800" dirty="0">
                <a:latin typeface="Lucida Sans"/>
                <a:cs typeface="Lucida Sans"/>
              </a:rPr>
              <a:t>unit of abstraction in an object oriented (OO</a:t>
            </a:r>
            <a:r>
              <a:rPr lang="en-US" sz="2800" dirty="0" smtClean="0">
                <a:latin typeface="Lucida Sans"/>
                <a:cs typeface="Lucida Sans"/>
              </a:rPr>
              <a:t>) program</a:t>
            </a:r>
          </a:p>
          <a:p>
            <a:r>
              <a:rPr lang="en-US" sz="2800" b="1" dirty="0" smtClean="0">
                <a:latin typeface="Lucida Sans"/>
                <a:cs typeface="Lucida Sans"/>
              </a:rPr>
              <a:t>Represents </a:t>
            </a:r>
            <a:r>
              <a:rPr lang="en-US" sz="2800" b="1" dirty="0">
                <a:latin typeface="Lucida Sans"/>
                <a:cs typeface="Lucida Sans"/>
              </a:rPr>
              <a:t>similar </a:t>
            </a:r>
            <a:r>
              <a:rPr lang="en-US" sz="2800" b="1" dirty="0" smtClean="0">
                <a:latin typeface="Lucida Sans"/>
                <a:cs typeface="Lucida Sans"/>
              </a:rPr>
              <a:t>objects </a:t>
            </a:r>
          </a:p>
          <a:p>
            <a:pPr lvl="1"/>
            <a:r>
              <a:rPr lang="en-US" sz="2400" dirty="0" smtClean="0">
                <a:latin typeface="Lucida Sans"/>
                <a:cs typeface="Lucida Sans"/>
              </a:rPr>
              <a:t>Its </a:t>
            </a:r>
            <a:r>
              <a:rPr lang="en-US" sz="2400" dirty="0">
                <a:latin typeface="Lucida Sans"/>
                <a:cs typeface="Lucida Sans"/>
              </a:rPr>
              <a:t>instances</a:t>
            </a:r>
          </a:p>
          <a:p>
            <a:r>
              <a:rPr lang="en-US" sz="2800" b="1" dirty="0" smtClean="0">
                <a:latin typeface="Lucida Sans"/>
                <a:cs typeface="Lucida Sans"/>
              </a:rPr>
              <a:t>A </a:t>
            </a:r>
            <a:r>
              <a:rPr lang="en-US" sz="2800" b="1" dirty="0">
                <a:latin typeface="Lucida Sans"/>
                <a:cs typeface="Lucida Sans"/>
              </a:rPr>
              <a:t>kind of software </a:t>
            </a:r>
            <a:r>
              <a:rPr lang="en-US" sz="2800" b="1" dirty="0" smtClean="0">
                <a:latin typeface="Lucida Sans"/>
                <a:cs typeface="Lucida Sans"/>
              </a:rPr>
              <a:t>module</a:t>
            </a:r>
            <a:r>
              <a:rPr lang="en-US" sz="2800" dirty="0" smtClean="0">
                <a:latin typeface="Lucida Sans"/>
                <a:cs typeface="Lucida Sans"/>
              </a:rPr>
              <a:t>: Describes </a:t>
            </a:r>
            <a:r>
              <a:rPr lang="en-US" sz="2800" dirty="0">
                <a:latin typeface="Lucida Sans"/>
                <a:cs typeface="Lucida Sans"/>
              </a:rPr>
              <a:t>its instances’ structure (properties</a:t>
            </a:r>
            <a:r>
              <a:rPr lang="en-US" sz="2800" dirty="0" smtClean="0">
                <a:latin typeface="Lucida Sans"/>
                <a:cs typeface="Lucida Sans"/>
              </a:rPr>
              <a:t>)</a:t>
            </a:r>
            <a:r>
              <a:rPr lang="en-US" sz="2800" dirty="0">
                <a:latin typeface="Lucida Sans"/>
                <a:cs typeface="Lucida Sans"/>
              </a:rPr>
              <a:t>.</a:t>
            </a:r>
            <a:r>
              <a:rPr lang="en-US" sz="2800" dirty="0" smtClean="0">
                <a:latin typeface="Lucida Sans"/>
                <a:cs typeface="Lucida Sans"/>
              </a:rPr>
              <a:t> </a:t>
            </a:r>
            <a:r>
              <a:rPr lang="en-US" sz="2800" dirty="0">
                <a:latin typeface="Lucida Sans"/>
                <a:cs typeface="Lucida Sans"/>
              </a:rPr>
              <a:t>Contains methods to implement their </a:t>
            </a:r>
            <a:r>
              <a:rPr lang="en-US" sz="2800" dirty="0" smtClean="0">
                <a:latin typeface="Lucida Sans"/>
                <a:cs typeface="Lucida Sans"/>
              </a:rPr>
              <a:t>behavior.</a:t>
            </a:r>
            <a:endParaRPr lang="en-US" sz="2800" dirty="0">
              <a:latin typeface="Lucida Sans"/>
              <a:cs typeface="Lucida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>
                <a:latin typeface="Lucida Sans"/>
                <a:cs typeface="Lucida Sans"/>
              </a:rPr>
              <a:t>Two </a:t>
            </a:r>
            <a:r>
              <a:rPr lang="en-US" sz="2800" dirty="0">
                <a:latin typeface="Lucida Sans"/>
                <a:cs typeface="Lucida Sans"/>
              </a:rPr>
              <a:t>Main </a:t>
            </a:r>
            <a:r>
              <a:rPr lang="en-US" sz="2800" dirty="0" smtClean="0">
                <a:latin typeface="Lucida Sans"/>
                <a:cs typeface="Lucida Sans"/>
              </a:rPr>
              <a:t>Sections</a:t>
            </a:r>
          </a:p>
          <a:p>
            <a:pPr marL="0" indent="0">
              <a:buNone/>
            </a:pPr>
            <a:r>
              <a:rPr lang="en-US" sz="2800" dirty="0" smtClean="0">
                <a:latin typeface="Lucida Sans"/>
                <a:cs typeface="Lucida Sans"/>
              </a:rPr>
              <a:t>◦ </a:t>
            </a:r>
            <a:r>
              <a:rPr lang="en-US" sz="2800" dirty="0">
                <a:latin typeface="Lucida Sans"/>
                <a:cs typeface="Lucida Sans"/>
              </a:rPr>
              <a:t>Variables: can be a simple data type or </a:t>
            </a:r>
            <a:r>
              <a:rPr lang="en-US" sz="2800" dirty="0" smtClean="0">
                <a:latin typeface="Lucida Sans"/>
                <a:cs typeface="Lucida Sans"/>
              </a:rPr>
              <a:t>another class</a:t>
            </a:r>
          </a:p>
          <a:p>
            <a:pPr lvl="2"/>
            <a:r>
              <a:rPr lang="en-US" sz="2000" dirty="0" smtClean="0">
                <a:latin typeface="Lucida Sans"/>
                <a:cs typeface="Lucida Sans"/>
              </a:rPr>
              <a:t>Represent </a:t>
            </a:r>
            <a:r>
              <a:rPr lang="en-US" sz="2000" dirty="0">
                <a:latin typeface="Lucida Sans"/>
                <a:cs typeface="Lucida Sans"/>
              </a:rPr>
              <a:t>the State of the </a:t>
            </a:r>
            <a:r>
              <a:rPr lang="en-US" sz="2000" dirty="0" smtClean="0">
                <a:latin typeface="Lucida Sans"/>
                <a:cs typeface="Lucida Sans"/>
              </a:rPr>
              <a:t>Class</a:t>
            </a:r>
            <a:endParaRPr lang="en-US" sz="2000" dirty="0">
              <a:latin typeface="Lucida Sans"/>
              <a:cs typeface="Lucida Sans"/>
            </a:endParaRPr>
          </a:p>
          <a:p>
            <a:pPr lvl="2"/>
            <a:r>
              <a:rPr lang="en-US" sz="2000" dirty="0" smtClean="0">
                <a:latin typeface="Lucida Sans"/>
                <a:cs typeface="Lucida Sans"/>
              </a:rPr>
              <a:t>Define </a:t>
            </a:r>
            <a:r>
              <a:rPr lang="en-US" sz="2000" dirty="0">
                <a:latin typeface="Lucida Sans"/>
                <a:cs typeface="Lucida Sans"/>
              </a:rPr>
              <a:t>Data represented in an Class </a:t>
            </a:r>
          </a:p>
          <a:p>
            <a:pPr lvl="2"/>
            <a:r>
              <a:rPr lang="en-US" sz="2000" dirty="0" smtClean="0">
                <a:latin typeface="Lucida Sans"/>
                <a:cs typeface="Lucida Sans"/>
              </a:rPr>
              <a:t>Associations</a:t>
            </a:r>
          </a:p>
          <a:p>
            <a:pPr lvl="2"/>
            <a:endParaRPr lang="en-US" sz="2000" dirty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sz="2800" dirty="0" smtClean="0">
                <a:latin typeface="Lucida Sans"/>
                <a:cs typeface="Lucida Sans"/>
              </a:rPr>
              <a:t>◦ </a:t>
            </a:r>
            <a:r>
              <a:rPr lang="en-US" sz="2800" dirty="0">
                <a:latin typeface="Lucida Sans"/>
                <a:cs typeface="Lucida Sans"/>
              </a:rPr>
              <a:t>Operations </a:t>
            </a:r>
            <a:r>
              <a:rPr lang="en-US" sz="2800" dirty="0" smtClean="0">
                <a:latin typeface="Lucida Sans"/>
                <a:cs typeface="Lucida Sans"/>
              </a:rPr>
              <a:t>:</a:t>
            </a:r>
          </a:p>
          <a:p>
            <a:pPr lvl="1"/>
            <a:r>
              <a:rPr lang="en-US" sz="2400" dirty="0">
                <a:latin typeface="Lucida Sans"/>
                <a:cs typeface="Lucida Sans"/>
              </a:rPr>
              <a:t> </a:t>
            </a:r>
            <a:r>
              <a:rPr lang="en-US" sz="2400" dirty="0" smtClean="0">
                <a:latin typeface="Lucida Sans"/>
                <a:cs typeface="Lucida Sans"/>
              </a:rPr>
              <a:t>A </a:t>
            </a:r>
            <a:r>
              <a:rPr lang="en-US" sz="2400" dirty="0">
                <a:latin typeface="Lucida Sans"/>
                <a:cs typeface="Lucida Sans"/>
              </a:rPr>
              <a:t>procedural abstraction used to implement the </a:t>
            </a:r>
            <a:r>
              <a:rPr lang="en-US" sz="2400" dirty="0" smtClean="0">
                <a:latin typeface="Lucida Sans"/>
                <a:cs typeface="Lucida Sans"/>
              </a:rPr>
              <a:t>behavior </a:t>
            </a:r>
            <a:r>
              <a:rPr lang="en-US" sz="2400" dirty="0">
                <a:latin typeface="Lucida Sans"/>
                <a:cs typeface="Lucida Sans"/>
              </a:rPr>
              <a:t>of a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Skelton of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,Bold"/>
              </a:rPr>
              <a:t>class </a:t>
            </a:r>
            <a:r>
              <a:rPr lang="en-US" dirty="0" err="1" smtClean="0">
                <a:latin typeface="Arial,Bold"/>
              </a:rPr>
              <a:t>Class</a:t>
            </a:r>
            <a:r>
              <a:rPr lang="en-US" dirty="0" err="1" smtClean="0"/>
              <a:t>Name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// Attributes 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Type </a:t>
            </a:r>
            <a:r>
              <a:rPr lang="en-US" dirty="0"/>
              <a:t>Name</a:t>
            </a:r>
            <a:r>
              <a:rPr lang="en-US" dirty="0">
                <a:solidFill>
                  <a:srgbClr val="000099"/>
                </a:solidFill>
              </a:rPr>
              <a:t>; </a:t>
            </a: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//Constructor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>
                <a:latin typeface="Arial,Bold"/>
              </a:rPr>
              <a:t>Class</a:t>
            </a:r>
            <a:r>
              <a:rPr lang="en-US" dirty="0" err="1"/>
              <a:t>Name</a:t>
            </a:r>
            <a:r>
              <a:rPr lang="en-US" dirty="0"/>
              <a:t> </a:t>
            </a:r>
            <a:r>
              <a:rPr lang="en-US" dirty="0" smtClean="0"/>
              <a:t>(Type n,…)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A0BC"/>
                </a:solidFill>
              </a:rPr>
              <a:t>//Setter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A0BC"/>
                </a:solidFill>
              </a:rPr>
              <a:t>public void </a:t>
            </a:r>
            <a:r>
              <a:rPr lang="en-US" dirty="0" err="1" smtClean="0">
                <a:solidFill>
                  <a:srgbClr val="2BA0BC"/>
                </a:solidFill>
              </a:rPr>
              <a:t>setName</a:t>
            </a:r>
            <a:r>
              <a:rPr lang="en-US" dirty="0" smtClean="0">
                <a:solidFill>
                  <a:srgbClr val="2BA0BC"/>
                </a:solidFill>
              </a:rPr>
              <a:t>(</a:t>
            </a:r>
            <a:r>
              <a:rPr lang="en-US" dirty="0"/>
              <a:t>Type n</a:t>
            </a:r>
            <a:r>
              <a:rPr lang="en-US" dirty="0" smtClean="0">
                <a:solidFill>
                  <a:srgbClr val="2BA0BC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A0BC"/>
                </a:solidFill>
              </a:rPr>
              <a:t> </a:t>
            </a:r>
            <a:r>
              <a:rPr lang="en-US" dirty="0">
                <a:solidFill>
                  <a:srgbClr val="2BA0BC"/>
                </a:solidFill>
              </a:rPr>
              <a:t>{</a:t>
            </a:r>
            <a:br>
              <a:rPr lang="en-US" dirty="0">
                <a:solidFill>
                  <a:srgbClr val="2BA0BC"/>
                </a:solidFill>
              </a:rPr>
            </a:br>
            <a:r>
              <a:rPr lang="en-US" dirty="0">
                <a:solidFill>
                  <a:srgbClr val="2BA0BC"/>
                </a:solidFill>
              </a:rPr>
              <a:t>}</a:t>
            </a:r>
            <a:br>
              <a:rPr lang="en-US" dirty="0">
                <a:solidFill>
                  <a:srgbClr val="2BA0BC"/>
                </a:solidFill>
              </a:rPr>
            </a:br>
            <a:r>
              <a:rPr lang="en-US" sz="2200" dirty="0" smtClean="0">
                <a:solidFill>
                  <a:srgbClr val="FFBF00"/>
                </a:solidFill>
              </a:rPr>
              <a:t>//</a:t>
            </a:r>
            <a:r>
              <a:rPr lang="en-US" dirty="0" smtClean="0">
                <a:solidFill>
                  <a:srgbClr val="FFBF00"/>
                </a:solidFill>
              </a:rPr>
              <a:t>Getter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BF00"/>
                </a:solidFill>
              </a:rPr>
              <a:t>public Type </a:t>
            </a:r>
            <a:r>
              <a:rPr lang="en-US" dirty="0" err="1" smtClean="0">
                <a:solidFill>
                  <a:srgbClr val="FFBF00"/>
                </a:solidFill>
              </a:rPr>
              <a:t>getName</a:t>
            </a:r>
            <a:r>
              <a:rPr lang="en-US" dirty="0" smtClean="0">
                <a:solidFill>
                  <a:srgbClr val="FFBF00"/>
                </a:solidFill>
              </a:rPr>
              <a:t>()</a:t>
            </a:r>
            <a:endParaRPr lang="en-US" dirty="0">
              <a:solidFill>
                <a:srgbClr val="FFB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BF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BF0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//Operations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Lucida Sans"/>
                <a:cs typeface="Lucida Sans"/>
              </a:rPr>
              <a:t>The name </a:t>
            </a:r>
            <a:r>
              <a:rPr lang="en-US" sz="3200" dirty="0">
                <a:latin typeface="Lucida Sans"/>
                <a:cs typeface="Lucida Sans"/>
              </a:rPr>
              <a:t>of </a:t>
            </a:r>
            <a:r>
              <a:rPr lang="en-US" sz="3200" dirty="0" smtClean="0">
                <a:latin typeface="Lucida Sans"/>
                <a:cs typeface="Lucida Sans"/>
              </a:rPr>
              <a:t>a class </a:t>
            </a:r>
            <a:r>
              <a:rPr lang="en-US" sz="3200" dirty="0">
                <a:latin typeface="Lucida Sans"/>
                <a:cs typeface="Lucida Sans"/>
              </a:rPr>
              <a:t>is </a:t>
            </a:r>
            <a:r>
              <a:rPr lang="en-US" sz="3200" dirty="0" smtClean="0">
                <a:latin typeface="Lucida Sans"/>
                <a:cs typeface="Lucida Sans"/>
              </a:rPr>
              <a:t>the same </a:t>
            </a:r>
            <a:r>
              <a:rPr lang="en-US" sz="3200" dirty="0">
                <a:latin typeface="Lucida Sans"/>
                <a:cs typeface="Lucida Sans"/>
              </a:rPr>
              <a:t>as </a:t>
            </a:r>
            <a:r>
              <a:rPr lang="en-US" sz="3200" dirty="0" smtClean="0">
                <a:latin typeface="Lucida Sans"/>
                <a:cs typeface="Lucida Sans"/>
              </a:rPr>
              <a:t>the name </a:t>
            </a:r>
            <a:r>
              <a:rPr lang="en-US" sz="3200" dirty="0">
                <a:latin typeface="Lucida Sans"/>
                <a:cs typeface="Lucida Sans"/>
              </a:rPr>
              <a:t>of </a:t>
            </a:r>
            <a:r>
              <a:rPr lang="en-US" sz="3200" dirty="0" smtClean="0">
                <a:latin typeface="Lucida Sans"/>
                <a:cs typeface="Lucida Sans"/>
              </a:rPr>
              <a:t>the file </a:t>
            </a:r>
            <a:r>
              <a:rPr lang="en-US" sz="3200" dirty="0">
                <a:latin typeface="Lucida Sans"/>
                <a:cs typeface="Lucida Sans"/>
              </a:rPr>
              <a:t>(which has .java extension) </a:t>
            </a:r>
          </a:p>
          <a:p>
            <a:r>
              <a:rPr lang="en-US" sz="3200" dirty="0" smtClean="0">
                <a:latin typeface="Lucida Sans"/>
                <a:cs typeface="Lucida Sans"/>
              </a:rPr>
              <a:t>All Java </a:t>
            </a:r>
            <a:r>
              <a:rPr lang="en-US" sz="3200" dirty="0">
                <a:latin typeface="Lucida Sans"/>
                <a:cs typeface="Lucida Sans"/>
              </a:rPr>
              <a:t>applications must have a main method in one of the classes </a:t>
            </a:r>
          </a:p>
          <a:p>
            <a:r>
              <a:rPr lang="en-US" sz="3200" dirty="0" smtClean="0">
                <a:latin typeface="Lucida Sans"/>
                <a:cs typeface="Lucida Sans"/>
              </a:rPr>
              <a:t>Execution starts in the main method</a:t>
            </a:r>
            <a:endParaRPr lang="en-US" sz="3200" dirty="0">
              <a:latin typeface="Lucida Sans"/>
              <a:cs typeface="Lucida Sans"/>
            </a:endParaRPr>
          </a:p>
          <a:p>
            <a:r>
              <a:rPr lang="en-US" sz="3200" dirty="0" smtClean="0">
                <a:latin typeface="Lucida Sans"/>
                <a:cs typeface="Lucida Sans"/>
              </a:rPr>
              <a:t>Body of a method is within </a:t>
            </a:r>
            <a:r>
              <a:rPr lang="en-US" sz="3200" dirty="0">
                <a:latin typeface="Lucida Sans"/>
                <a:cs typeface="Lucida Sans"/>
              </a:rPr>
              <a:t>{ } </a:t>
            </a:r>
          </a:p>
          <a:p>
            <a:r>
              <a:rPr lang="en-US" sz="3200" dirty="0" smtClean="0">
                <a:latin typeface="Lucida Sans"/>
                <a:cs typeface="Lucida Sans"/>
              </a:rPr>
              <a:t>All other </a:t>
            </a:r>
            <a:r>
              <a:rPr lang="en-US" sz="3200" dirty="0">
                <a:latin typeface="Lucida Sans"/>
                <a:cs typeface="Lucida Sans"/>
              </a:rPr>
              <a:t>statements end with semicolon ; </a:t>
            </a:r>
          </a:p>
          <a:p>
            <a:pPr marL="0" indent="0">
              <a:buNone/>
            </a:pPr>
            <a:endParaRPr lang="en-US" sz="3200" dirty="0">
              <a:latin typeface="Lucida Sans"/>
              <a:cs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"/>
                <a:cs typeface="Lucida Sans"/>
              </a:rPr>
              <a:t>String name</a:t>
            </a:r>
            <a:r>
              <a:rPr lang="en-US" dirty="0" smtClean="0">
                <a:latin typeface="Lucida Sans"/>
                <a:cs typeface="Lucida Sans"/>
              </a:rPr>
              <a:t>=“Ali”; </a:t>
            </a:r>
            <a:endParaRPr lang="en-US" dirty="0">
              <a:latin typeface="Lucida Sans"/>
              <a:cs typeface="Lucida Sans"/>
            </a:endParaRPr>
          </a:p>
          <a:p>
            <a:r>
              <a:rPr lang="en-US" dirty="0" smtClean="0">
                <a:latin typeface="Lucida Sans"/>
                <a:cs typeface="Lucida Sans"/>
              </a:rPr>
              <a:t>name </a:t>
            </a:r>
            <a:r>
              <a:rPr lang="en-US" dirty="0">
                <a:latin typeface="Lucida Sans"/>
                <a:cs typeface="Lucida Sans"/>
              </a:rPr>
              <a:t>is a variable of type String </a:t>
            </a:r>
          </a:p>
          <a:p>
            <a:r>
              <a:rPr lang="en-US" dirty="0" smtClean="0">
                <a:latin typeface="Lucida Sans"/>
                <a:cs typeface="Lucida Sans"/>
              </a:rPr>
              <a:t>we </a:t>
            </a:r>
            <a:r>
              <a:rPr lang="en-US" dirty="0">
                <a:latin typeface="Lucida Sans"/>
                <a:cs typeface="Lucida Sans"/>
              </a:rPr>
              <a:t>have to declare variables before we use them </a:t>
            </a:r>
          </a:p>
          <a:p>
            <a:r>
              <a:rPr lang="en-US" dirty="0" smtClean="0">
                <a:latin typeface="Lucida Sans"/>
                <a:cs typeface="Lucida Sans"/>
              </a:rPr>
              <a:t>Variables </a:t>
            </a:r>
            <a:r>
              <a:rPr lang="en-US" dirty="0">
                <a:latin typeface="Lucida Sans"/>
                <a:cs typeface="Lucida Sans"/>
              </a:rPr>
              <a:t>can be declared anywhere within </a:t>
            </a:r>
            <a:r>
              <a:rPr lang="en-US" dirty="0" smtClean="0">
                <a:latin typeface="Lucida Sans"/>
                <a:cs typeface="Lucida Sans"/>
              </a:rPr>
              <a:t>a block</a:t>
            </a:r>
          </a:p>
          <a:p>
            <a:r>
              <a:rPr lang="en-US" dirty="0" smtClean="0">
                <a:latin typeface="Lucida Sans"/>
                <a:cs typeface="Lucida Sans"/>
              </a:rPr>
              <a:t>Variable name </a:t>
            </a:r>
            <a:endParaRPr lang="en-US" dirty="0">
              <a:latin typeface="Lucida Sans"/>
              <a:cs typeface="Lucida Sans"/>
            </a:endParaRP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use </a:t>
            </a:r>
            <a:r>
              <a:rPr lang="en-US" dirty="0">
                <a:latin typeface="Lucida Sans"/>
                <a:cs typeface="Lucida Sans"/>
              </a:rPr>
              <a:t>meaningful names </a:t>
            </a:r>
            <a:r>
              <a:rPr lang="en-US" dirty="0" err="1">
                <a:latin typeface="Lucida Sans"/>
                <a:cs typeface="Lucida Sans"/>
              </a:rPr>
              <a:t>numberOfBricks</a:t>
            </a:r>
            <a:r>
              <a:rPr lang="en-US" dirty="0">
                <a:latin typeface="Lucida Sans"/>
                <a:cs typeface="Lucida Sans"/>
              </a:rPr>
              <a:t>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start </a:t>
            </a:r>
            <a:r>
              <a:rPr lang="en-US" dirty="0">
                <a:latin typeface="Lucida Sans"/>
                <a:cs typeface="Lucida Sans"/>
              </a:rPr>
              <a:t>with lower case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capitalize </a:t>
            </a:r>
            <a:r>
              <a:rPr lang="en-US" dirty="0">
                <a:latin typeface="Lucida Sans"/>
                <a:cs typeface="Lucida Sans"/>
              </a:rPr>
              <a:t>first </a:t>
            </a:r>
            <a:r>
              <a:rPr lang="en-US" dirty="0" smtClean="0">
                <a:latin typeface="Lucida Sans"/>
                <a:cs typeface="Lucida Sans"/>
              </a:rPr>
              <a:t>letter </a:t>
            </a:r>
            <a:r>
              <a:rPr lang="en-US" dirty="0">
                <a:latin typeface="Lucida Sans"/>
                <a:cs typeface="Lucida Sans"/>
              </a:rPr>
              <a:t>of subsequent words </a:t>
            </a:r>
            <a:endParaRPr lang="en-US" dirty="0" smtClean="0">
              <a:latin typeface="Lucida Sans"/>
              <a:cs typeface="Lucida Sans"/>
            </a:endParaRP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can not start with digit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can not use keyword </a:t>
            </a:r>
            <a:endParaRPr lang="en-US" dirty="0">
              <a:latin typeface="Lucida Sans"/>
              <a:cs typeface="Lucida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ucida Sans"/>
                <a:cs typeface="Lucida Sans"/>
              </a:rPr>
              <a:t>int</a:t>
            </a:r>
            <a:r>
              <a:rPr lang="en-US" dirty="0">
                <a:latin typeface="Lucida Sans"/>
                <a:cs typeface="Lucida Sans"/>
              </a:rPr>
              <a:t> 4 byte integer (whole number</a:t>
            </a:r>
            <a:r>
              <a:rPr lang="en-US" dirty="0" smtClean="0">
                <a:latin typeface="Lucida Sans"/>
                <a:cs typeface="Lucida Sans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◦ range -2147483648 to +2147483648 </a:t>
            </a:r>
          </a:p>
          <a:p>
            <a:r>
              <a:rPr lang="en-US" dirty="0" smtClean="0">
                <a:latin typeface="Lucida Sans"/>
                <a:cs typeface="Lucida Sans"/>
              </a:rPr>
              <a:t>float </a:t>
            </a:r>
            <a:r>
              <a:rPr lang="en-US" dirty="0">
                <a:latin typeface="Lucida Sans"/>
                <a:cs typeface="Lucida Sans"/>
              </a:rPr>
              <a:t>4 byte floating point number</a:t>
            </a:r>
            <a:br>
              <a:rPr lang="en-US" dirty="0">
                <a:latin typeface="Lucida Sans"/>
                <a:cs typeface="Lucida Sans"/>
              </a:rPr>
            </a:br>
            <a:r>
              <a:rPr lang="en-US" dirty="0">
                <a:latin typeface="Lucida Sans"/>
                <a:cs typeface="Lucida Sans"/>
              </a:rPr>
              <a:t>◦ decimal points, numbers outside range of </a:t>
            </a:r>
            <a:r>
              <a:rPr lang="en-US" dirty="0" err="1">
                <a:latin typeface="Lucida Sans"/>
                <a:cs typeface="Lucida Sans"/>
              </a:rPr>
              <a:t>int</a:t>
            </a:r>
            <a:r>
              <a:rPr lang="en-US" dirty="0">
                <a:latin typeface="Lucida Sans"/>
                <a:cs typeface="Lucida Sans"/>
              </a:rPr>
              <a:t> </a:t>
            </a:r>
          </a:p>
          <a:p>
            <a:r>
              <a:rPr lang="en-US" dirty="0" smtClean="0">
                <a:latin typeface="Lucida Sans"/>
                <a:cs typeface="Lucida Sans"/>
              </a:rPr>
              <a:t>double </a:t>
            </a:r>
            <a:r>
              <a:rPr lang="en-US" dirty="0">
                <a:latin typeface="Lucida Sans"/>
                <a:cs typeface="Lucida Sans"/>
              </a:rPr>
              <a:t>8 byte floating point number</a:t>
            </a:r>
            <a:br>
              <a:rPr lang="en-US" dirty="0">
                <a:latin typeface="Lucida Sans"/>
                <a:cs typeface="Lucida Sans"/>
              </a:rPr>
            </a:br>
            <a:r>
              <a:rPr lang="en-US" dirty="0">
                <a:latin typeface="Lucida Sans"/>
                <a:cs typeface="Lucida Sans"/>
              </a:rPr>
              <a:t>◦ 15 decimal digits (float has 7) so bigger precision </a:t>
            </a:r>
            <a:r>
              <a:rPr lang="en-US" dirty="0" smtClean="0">
                <a:latin typeface="Lucida Sans"/>
                <a:cs typeface="Lucida Sans"/>
              </a:rPr>
              <a:t>and </a:t>
            </a:r>
            <a:r>
              <a:rPr lang="en-US" dirty="0">
                <a:latin typeface="Lucida Sans"/>
                <a:cs typeface="Lucida Sans"/>
              </a:rPr>
              <a:t>range </a:t>
            </a:r>
          </a:p>
          <a:p>
            <a:r>
              <a:rPr lang="en-US" dirty="0" smtClean="0">
                <a:latin typeface="Lucida Sans"/>
                <a:cs typeface="Lucida Sans"/>
              </a:rPr>
              <a:t>char </a:t>
            </a:r>
            <a:r>
              <a:rPr lang="en-US" dirty="0">
                <a:latin typeface="Lucida Sans"/>
                <a:cs typeface="Lucida Sans"/>
              </a:rPr>
              <a:t>2 byte letter </a:t>
            </a:r>
          </a:p>
          <a:p>
            <a:r>
              <a:rPr lang="en-US" dirty="0" smtClean="0">
                <a:latin typeface="Lucida Sans"/>
                <a:cs typeface="Lucida Sans"/>
              </a:rPr>
              <a:t>String </a:t>
            </a:r>
            <a:r>
              <a:rPr lang="en-US" dirty="0">
                <a:latin typeface="Lucida Sans"/>
                <a:cs typeface="Lucida Sans"/>
              </a:rPr>
              <a:t>string of letters </a:t>
            </a:r>
          </a:p>
          <a:p>
            <a:r>
              <a:rPr lang="en-US" dirty="0" err="1" smtClean="0">
                <a:latin typeface="Lucida Sans"/>
                <a:cs typeface="Lucida Sans"/>
              </a:rPr>
              <a:t>boolean</a:t>
            </a: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true or false (not 1 or 0)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Lucida Sans Unicode"/>
              </a:rPr>
              <a:t>Java provides print methods in the class </a:t>
            </a:r>
            <a:r>
              <a:rPr lang="en-US" sz="2800" dirty="0" err="1">
                <a:solidFill>
                  <a:srgbClr val="FF7F16"/>
                </a:solidFill>
                <a:latin typeface="Lucida Sans Unicode"/>
              </a:rPr>
              <a:t>System.out</a:t>
            </a:r>
            <a:r>
              <a:rPr lang="en-US" sz="2800" dirty="0">
                <a:solidFill>
                  <a:srgbClr val="FF7F16"/>
                </a:solidFill>
                <a:latin typeface="Lucida Sans Unicode"/>
              </a:rPr>
              <a:t> </a:t>
            </a:r>
            <a:r>
              <a:rPr lang="en-US" sz="2800" dirty="0">
                <a:latin typeface="Lucida Sans Unicode"/>
              </a:rPr>
              <a:t>(don’t need to import) </a:t>
            </a:r>
            <a:endParaRPr lang="en-US" dirty="0"/>
          </a:p>
          <a:p>
            <a:r>
              <a:rPr lang="en-US" sz="2800" dirty="0" err="1" smtClean="0">
                <a:solidFill>
                  <a:srgbClr val="FF7F16"/>
                </a:solidFill>
                <a:latin typeface="Lucida Sans Unicode"/>
              </a:rPr>
              <a:t>println</a:t>
            </a:r>
            <a:r>
              <a:rPr lang="en-US" sz="2800" dirty="0">
                <a:solidFill>
                  <a:srgbClr val="FF7F16"/>
                </a:solidFill>
                <a:latin typeface="Lucida Sans Unicode"/>
              </a:rPr>
              <a:t>(name);</a:t>
            </a:r>
            <a:br>
              <a:rPr lang="en-US" sz="2800" dirty="0">
                <a:solidFill>
                  <a:srgbClr val="FF7F16"/>
                </a:solidFill>
                <a:latin typeface="Lucida Sans Unicode"/>
              </a:rPr>
            </a:b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prints out what is stored in name, then goes to a </a:t>
            </a:r>
            <a:r>
              <a:rPr lang="en-US" dirty="0" smtClean="0">
                <a:latin typeface="Lucida Sans Unicode"/>
              </a:rPr>
              <a:t>new </a:t>
            </a:r>
            <a:r>
              <a:rPr lang="en-US" dirty="0">
                <a:latin typeface="Lucida Sans Unicode"/>
              </a:rPr>
              <a:t>line </a:t>
            </a:r>
            <a:endParaRPr lang="en-US" dirty="0"/>
          </a:p>
          <a:p>
            <a:r>
              <a:rPr lang="en-US" sz="2800" dirty="0" smtClean="0">
                <a:solidFill>
                  <a:srgbClr val="FF7F16"/>
                </a:solidFill>
                <a:latin typeface="Lucida Sans Unicode"/>
              </a:rPr>
              <a:t>print</a:t>
            </a:r>
            <a:r>
              <a:rPr lang="en-US" sz="2800" dirty="0">
                <a:solidFill>
                  <a:srgbClr val="FF7F16"/>
                </a:solidFill>
                <a:latin typeface="Lucida Sans Unicode"/>
              </a:rPr>
              <a:t>(name);</a:t>
            </a:r>
            <a:br>
              <a:rPr lang="en-US" sz="2800" dirty="0">
                <a:solidFill>
                  <a:srgbClr val="FF7F16"/>
                </a:solidFill>
                <a:latin typeface="Lucida Sans Unicode"/>
              </a:rPr>
            </a:b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prints out what is stored in name, but does </a:t>
            </a:r>
            <a:r>
              <a:rPr lang="en-US" dirty="0" smtClean="0">
                <a:latin typeface="Lucida Sans Unicode"/>
              </a:rPr>
              <a:t>not start </a:t>
            </a:r>
            <a:r>
              <a:rPr lang="en-US" dirty="0">
                <a:latin typeface="Lucida Sans Unicode"/>
              </a:rPr>
              <a:t>a new line </a:t>
            </a:r>
            <a:endParaRPr lang="en-US" dirty="0"/>
          </a:p>
          <a:p>
            <a:r>
              <a:rPr lang="en-US" sz="2800" dirty="0" smtClean="0">
                <a:solidFill>
                  <a:srgbClr val="FF7F16"/>
                </a:solidFill>
                <a:latin typeface="Lucida Sans Unicode"/>
              </a:rPr>
              <a:t>print</a:t>
            </a:r>
            <a:r>
              <a:rPr lang="en-US" sz="2800" dirty="0">
                <a:solidFill>
                  <a:srgbClr val="FF7F16"/>
                </a:solidFill>
                <a:latin typeface="Lucida Sans Unicode"/>
              </a:rPr>
              <a:t>("My name is " + name);</a:t>
            </a:r>
            <a:br>
              <a:rPr lang="en-US" sz="2800" dirty="0">
                <a:solidFill>
                  <a:srgbClr val="FF7F16"/>
                </a:solidFill>
                <a:latin typeface="Lucida Sans Unicode"/>
              </a:rPr>
            </a:b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put text in quotes</a:t>
            </a:r>
            <a:br>
              <a:rPr lang="en-US" dirty="0">
                <a:latin typeface="Lucida Sans Unicode"/>
              </a:rPr>
            </a:b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use + to print more than one item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Lucida Sans Unicode"/>
              </a:rPr>
              <a:t>methods break down large problems into smaller ones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>
                <a:latin typeface="Lucida Sans Unicode"/>
              </a:rPr>
              <a:t>your </a:t>
            </a:r>
            <a:r>
              <a:rPr lang="en-US" sz="2800" dirty="0">
                <a:latin typeface="Lucida Sans Unicode"/>
              </a:rPr>
              <a:t>program may call the same method many times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saves writing and maintaining same code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>
                <a:latin typeface="Lucida Sans Unicode"/>
              </a:rPr>
              <a:t>methods </a:t>
            </a:r>
            <a:r>
              <a:rPr lang="en-US" sz="2800" dirty="0">
                <a:latin typeface="Lucida Sans Unicode"/>
              </a:rPr>
              <a:t>take parameters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information needed to do their job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>
                <a:latin typeface="Lucida Sans Unicode"/>
              </a:rPr>
              <a:t>methods </a:t>
            </a:r>
            <a:r>
              <a:rPr lang="en-US" sz="2800" dirty="0">
                <a:latin typeface="Lucida Sans Unicode"/>
              </a:rPr>
              <a:t>can return a value 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must specify type of value returned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Lucida Sans"/>
                <a:cs typeface="Lucida Sans"/>
              </a:rPr>
              <a:t>Method Header :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ucida Sans"/>
                <a:ea typeface="MS PGothic" charset="0"/>
                <a:cs typeface="Lucida Sans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visibility [static]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returnType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methodName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parameterList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ucida Sans"/>
                <a:cs typeface="Lucida Sans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Lucida Sans"/>
                <a:cs typeface="Lucida Sans"/>
              </a:rPr>
              <a:t> visibility</a:t>
            </a:r>
            <a:r>
              <a:rPr lang="en-US" dirty="0">
                <a:latin typeface="Lucida Sans"/>
                <a:cs typeface="Lucida Sans"/>
              </a:rPr>
              <a:t>: </a:t>
            </a:r>
            <a:endParaRPr lang="en-US" dirty="0" smtClean="0">
              <a:solidFill>
                <a:srgbClr val="002E74"/>
              </a:solidFill>
              <a:latin typeface="Lucida Sans"/>
              <a:ea typeface="MS PGothic" charset="0"/>
              <a:cs typeface="Lucida Sans"/>
            </a:endParaRPr>
          </a:p>
          <a:p>
            <a:pPr lvl="1"/>
            <a:r>
              <a:rPr lang="en-US" dirty="0">
                <a:latin typeface="Lucida Sans"/>
                <a:cs typeface="Lucida Sans"/>
              </a:rPr>
              <a:t>public</a:t>
            </a:r>
            <a:br>
              <a:rPr lang="en-US" dirty="0">
                <a:latin typeface="Lucida Sans"/>
                <a:cs typeface="Lucida Sans"/>
              </a:rPr>
            </a:br>
            <a:r>
              <a:rPr lang="en-US" dirty="0" smtClean="0">
                <a:latin typeface="Lucida Sans"/>
                <a:cs typeface="Lucida Sans"/>
              </a:rPr>
              <a:t>accessible </a:t>
            </a:r>
            <a:r>
              <a:rPr lang="en-US" dirty="0">
                <a:latin typeface="Lucida Sans"/>
                <a:cs typeface="Lucida Sans"/>
              </a:rPr>
              <a:t>to other </a:t>
            </a:r>
            <a:r>
              <a:rPr lang="en-US" dirty="0" smtClean="0">
                <a:latin typeface="Lucida Sans"/>
                <a:cs typeface="Lucida Sans"/>
              </a:rPr>
              <a:t>classes </a:t>
            </a:r>
            <a:endParaRPr lang="en-US" dirty="0">
              <a:latin typeface="Lucida Sans"/>
              <a:cs typeface="Lucida Sans"/>
            </a:endParaRP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protected</a:t>
            </a:r>
            <a:r>
              <a:rPr lang="en-US" dirty="0">
                <a:latin typeface="Lucida Sans"/>
                <a:cs typeface="Lucida Sans"/>
              </a:rPr>
              <a:t/>
            </a:r>
            <a:br>
              <a:rPr lang="en-US" dirty="0">
                <a:latin typeface="Lucida Sans"/>
                <a:cs typeface="Lucida Sans"/>
              </a:rPr>
            </a:br>
            <a:r>
              <a:rPr lang="en-US" dirty="0" smtClean="0">
                <a:latin typeface="Lucida Sans"/>
                <a:cs typeface="Lucida Sans"/>
              </a:rPr>
              <a:t>accessible </a:t>
            </a:r>
            <a:r>
              <a:rPr lang="en-US" dirty="0">
                <a:latin typeface="Lucida Sans"/>
                <a:cs typeface="Lucida Sans"/>
              </a:rPr>
              <a:t>to classes which inherit from this one </a:t>
            </a:r>
            <a:endParaRPr lang="en-US" dirty="0" smtClean="0">
              <a:latin typeface="Lucida Sans"/>
              <a:cs typeface="Lucida Sans"/>
            </a:endParaRP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private</a:t>
            </a:r>
            <a:r>
              <a:rPr lang="en-US" dirty="0">
                <a:latin typeface="Lucida Sans"/>
                <a:cs typeface="Lucida Sans"/>
              </a:rPr>
              <a:t/>
            </a:r>
            <a:br>
              <a:rPr lang="en-US" dirty="0">
                <a:latin typeface="Lucida Sans"/>
                <a:cs typeface="Lucida Sans"/>
              </a:rPr>
            </a:br>
            <a:endParaRPr lang="en-US" dirty="0">
              <a:latin typeface="Lucida Sans"/>
              <a:cs typeface="Lucida Sans"/>
            </a:endParaRPr>
          </a:p>
          <a:p>
            <a:r>
              <a:rPr lang="en-US" dirty="0" smtClean="0">
                <a:solidFill>
                  <a:srgbClr val="FF6600"/>
                </a:solidFill>
                <a:latin typeface="Lucida Sans"/>
                <a:cs typeface="Lucida Sans"/>
              </a:rPr>
              <a:t>static</a:t>
            </a:r>
            <a:r>
              <a:rPr lang="en-US" dirty="0" smtClean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keyword: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use </a:t>
            </a:r>
            <a:r>
              <a:rPr lang="en-US" dirty="0">
                <a:latin typeface="Lucida Sans"/>
                <a:cs typeface="Lucida Sans"/>
              </a:rPr>
              <a:t>when method belongs to class as whole </a:t>
            </a:r>
            <a:r>
              <a:rPr lang="en-US" dirty="0" smtClean="0">
                <a:latin typeface="Lucida Sans"/>
                <a:cs typeface="Lucida Sans"/>
              </a:rPr>
              <a:t>not </a:t>
            </a:r>
            <a:r>
              <a:rPr lang="en-US" dirty="0">
                <a:latin typeface="Lucida Sans"/>
                <a:cs typeface="Lucida Sans"/>
              </a:rPr>
              <a:t>object of the class </a:t>
            </a:r>
            <a:endParaRPr lang="en-US" b="1" dirty="0">
              <a:latin typeface="Lucida Sans"/>
              <a:ea typeface="MS PGothic" charset="0"/>
              <a:cs typeface="Lucida Sans"/>
            </a:endParaRPr>
          </a:p>
          <a:p>
            <a:pPr>
              <a:lnSpc>
                <a:spcPct val="90000"/>
              </a:lnSpc>
            </a:pP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Object Oriented Programming (OOP): What, Why, </a:t>
            </a:r>
            <a:r>
              <a:rPr lang="en-US" sz="2800" dirty="0" smtClean="0"/>
              <a:t>How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Analyzing </a:t>
            </a:r>
            <a:r>
              <a:rPr lang="en-US" sz="2800" dirty="0"/>
              <a:t>and Designing OO Programs (Objects &amp; Classes) 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Java </a:t>
            </a:r>
            <a:r>
              <a:rPr lang="en-US" sz="2800" dirty="0"/>
              <a:t>Syntax, Java Program Skeleton </a:t>
            </a: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Analyzing </a:t>
            </a:r>
            <a:r>
              <a:rPr lang="en-US" sz="2800" dirty="0"/>
              <a:t>and Designing a Program </a:t>
            </a: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Preparing </a:t>
            </a:r>
            <a:r>
              <a:rPr lang="en-US" sz="2800" dirty="0"/>
              <a:t>Classes.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100" b="1" dirty="0" err="1">
                <a:latin typeface="Lucida Sans"/>
                <a:ea typeface="MS PGothic" charset="0"/>
              </a:rPr>
              <a:t>returnType</a:t>
            </a:r>
            <a:r>
              <a:rPr lang="en-US" sz="3100" b="1" dirty="0" smtClean="0">
                <a:latin typeface="Lucida Sans"/>
                <a:ea typeface="MS PGothic" charset="0"/>
              </a:rPr>
              <a:t>:</a:t>
            </a:r>
            <a:endParaRPr lang="en-US" sz="3600" dirty="0">
              <a:latin typeface="Lucida Sans"/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Lucida Sans"/>
              </a:rPr>
              <a:t> type of the value that the method calculates and returns (using return statement)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Lucida Sans"/>
              </a:rPr>
              <a:t> can return object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Lucida Sans"/>
              </a:rPr>
              <a:t>if nothing returned, use keyword void </a:t>
            </a:r>
            <a:endParaRPr lang="en-US" sz="2600" dirty="0" smtClean="0">
              <a:latin typeface="Lucida Sans"/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n-US" sz="2600" dirty="0">
              <a:latin typeface="Lucida Sans"/>
            </a:endParaRPr>
          </a:p>
          <a:p>
            <a:pPr>
              <a:lnSpc>
                <a:spcPct val="90000"/>
              </a:lnSpc>
            </a:pPr>
            <a:r>
              <a:rPr lang="en-US" sz="3100" b="1" dirty="0" err="1">
                <a:latin typeface="Lucida Sans"/>
                <a:ea typeface="MS PGothic" charset="0"/>
              </a:rPr>
              <a:t>methodName</a:t>
            </a:r>
            <a:r>
              <a:rPr lang="en-US" sz="2500" b="1" dirty="0">
                <a:latin typeface="Lucida Sans"/>
                <a:ea typeface="MS PGothic" charset="0"/>
              </a:rPr>
              <a:t>:</a:t>
            </a:r>
            <a:r>
              <a:rPr lang="en-US" sz="2600" dirty="0">
                <a:latin typeface="Lucida Sans"/>
              </a:rPr>
              <a:t> Java identifier; use meaningful name which describes what method does! </a:t>
            </a:r>
          </a:p>
          <a:p>
            <a:r>
              <a:rPr lang="en-US" sz="2600" dirty="0">
                <a:latin typeface="Lucida Sans"/>
              </a:rPr>
              <a:t>formal parameter list:</a:t>
            </a:r>
          </a:p>
          <a:p>
            <a:pPr lvl="1"/>
            <a:r>
              <a:rPr lang="en-US" sz="2600" dirty="0">
                <a:latin typeface="Lucida Sans"/>
              </a:rPr>
              <a:t>information needed by method </a:t>
            </a:r>
          </a:p>
          <a:p>
            <a:pPr lvl="1"/>
            <a:r>
              <a:rPr lang="en-US" sz="2600" dirty="0">
                <a:latin typeface="Lucida Sans"/>
              </a:rPr>
              <a:t>pairs of type name </a:t>
            </a:r>
          </a:p>
          <a:p>
            <a:r>
              <a:rPr lang="en-US" sz="2600" dirty="0">
                <a:latin typeface="Lucida Sans"/>
              </a:rPr>
              <a:t>examples: </a:t>
            </a:r>
          </a:p>
          <a:p>
            <a:pPr lvl="1"/>
            <a:r>
              <a:rPr lang="en-US" sz="2600" dirty="0" err="1">
                <a:latin typeface="Lucida Sans"/>
              </a:rPr>
              <a:t>addNums</a:t>
            </a:r>
            <a:r>
              <a:rPr lang="en-US" sz="2600" dirty="0">
                <a:latin typeface="Lucida Sans"/>
              </a:rPr>
              <a:t>(</a:t>
            </a:r>
            <a:r>
              <a:rPr lang="en-US" sz="2600" dirty="0" err="1">
                <a:latin typeface="Lucida Sans"/>
              </a:rPr>
              <a:t>int</a:t>
            </a:r>
            <a:r>
              <a:rPr lang="en-US" sz="2600" dirty="0">
                <a:latin typeface="Lucida Sans"/>
              </a:rPr>
              <a:t> num1, </a:t>
            </a:r>
            <a:r>
              <a:rPr lang="en-US" sz="2600" dirty="0" err="1">
                <a:latin typeface="Lucida Sans"/>
              </a:rPr>
              <a:t>int</a:t>
            </a:r>
            <a:r>
              <a:rPr lang="en-US" sz="2600" dirty="0">
                <a:latin typeface="Lucida Sans"/>
              </a:rPr>
              <a:t> num2) </a:t>
            </a:r>
          </a:p>
          <a:p>
            <a:pPr lvl="1"/>
            <a:r>
              <a:rPr lang="en-US" sz="2600" dirty="0" err="1">
                <a:latin typeface="Lucida Sans"/>
              </a:rPr>
              <a:t>drawPerson</a:t>
            </a:r>
            <a:r>
              <a:rPr lang="en-US" sz="2600" dirty="0">
                <a:latin typeface="Lucida Sans"/>
              </a:rPr>
              <a:t>(</a:t>
            </a:r>
            <a:r>
              <a:rPr lang="en-US" sz="2600" dirty="0" err="1">
                <a:latin typeface="Lucida Sans"/>
              </a:rPr>
              <a:t>boolean</a:t>
            </a:r>
            <a:r>
              <a:rPr lang="en-US" sz="2600" dirty="0">
                <a:latin typeface="Lucida Sans"/>
              </a:rPr>
              <a:t> </a:t>
            </a:r>
            <a:r>
              <a:rPr lang="en-US" sz="2600" dirty="0" err="1">
                <a:latin typeface="Lucida Sans"/>
              </a:rPr>
              <a:t>isBald</a:t>
            </a:r>
            <a:r>
              <a:rPr lang="en-US" sz="2600" dirty="0">
                <a:latin typeface="Lucida Sans"/>
              </a:rPr>
              <a:t>, String name, </a:t>
            </a:r>
            <a:r>
              <a:rPr lang="en-US" sz="2600" dirty="0" err="1">
                <a:latin typeface="Lucida Sans"/>
              </a:rPr>
              <a:t>int</a:t>
            </a:r>
            <a:r>
              <a:rPr lang="en-US" sz="2600" dirty="0">
                <a:latin typeface="Lucida Sans"/>
              </a:rPr>
              <a:t> </a:t>
            </a:r>
          </a:p>
          <a:p>
            <a:pPr lvl="1"/>
            <a:r>
              <a:rPr lang="en-US" sz="2600" dirty="0">
                <a:latin typeface="Lucida Sans"/>
              </a:rPr>
              <a:t>use empty brackets if method has no parameters </a:t>
            </a:r>
            <a:r>
              <a:rPr lang="en-US" sz="2600" dirty="0" err="1">
                <a:latin typeface="Lucida Sans"/>
              </a:rPr>
              <a:t>printHeadings</a:t>
            </a:r>
            <a:r>
              <a:rPr lang="en-US" sz="2600" dirty="0">
                <a:latin typeface="Lucida Sans"/>
              </a:rPr>
              <a:t>() </a:t>
            </a:r>
          </a:p>
          <a:p>
            <a:endParaRPr lang="en-US" dirty="0">
              <a:latin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Lucida Sans"/>
              </a:rPr>
              <a:t>use curly brackets to enclose method body </a:t>
            </a:r>
            <a:r>
              <a:rPr lang="en-US" sz="2800" dirty="0" smtClean="0">
                <a:latin typeface="Lucida Sans"/>
              </a:rPr>
              <a:t>all </a:t>
            </a:r>
            <a:r>
              <a:rPr lang="en-US" sz="2800" dirty="0">
                <a:latin typeface="Lucida Sans"/>
              </a:rPr>
              <a:t>your code goes in here </a:t>
            </a:r>
            <a:endParaRPr lang="en-US" dirty="0">
              <a:latin typeface="Lucida Sans"/>
            </a:endParaRPr>
          </a:p>
          <a:p>
            <a:r>
              <a:rPr lang="en-US" sz="2800" dirty="0" smtClean="0">
                <a:latin typeface="Lucida Sans"/>
              </a:rPr>
              <a:t>it should </a:t>
            </a:r>
            <a:r>
              <a:rPr lang="en-US" sz="2800" dirty="0">
                <a:latin typeface="Lucida Sans"/>
              </a:rPr>
              <a:t>return a value of appropriate type </a:t>
            </a:r>
            <a:endParaRPr lang="en-US" dirty="0">
              <a:latin typeface="Lucida Sans"/>
            </a:endParaRPr>
          </a:p>
          <a:p>
            <a:r>
              <a:rPr lang="en-US" dirty="0">
                <a:solidFill>
                  <a:srgbClr val="2BA0BC"/>
                </a:solidFill>
                <a:latin typeface="Lucida Sans"/>
              </a:rPr>
              <a:t>◦ </a:t>
            </a:r>
            <a:r>
              <a:rPr lang="en-US" sz="2800" dirty="0">
                <a:latin typeface="Lucida Sans"/>
              </a:rPr>
              <a:t>must match type in method header</a:t>
            </a:r>
            <a:br>
              <a:rPr lang="en-US" sz="2800" dirty="0">
                <a:latin typeface="Lucida Sans"/>
              </a:rPr>
            </a:br>
            <a:r>
              <a:rPr lang="en-US" sz="2800" dirty="0">
                <a:solidFill>
                  <a:srgbClr val="2BA0BC"/>
                </a:solidFill>
                <a:latin typeface="Lucida Sans"/>
              </a:rPr>
              <a:t>◦ </a:t>
            </a:r>
            <a:r>
              <a:rPr lang="en-US" sz="2800" dirty="0">
                <a:latin typeface="Lucida Sans"/>
              </a:rPr>
              <a:t>nothing is executed after </a:t>
            </a:r>
            <a:r>
              <a:rPr lang="en-US" sz="2800" dirty="0">
                <a:solidFill>
                  <a:srgbClr val="FF7F16"/>
                </a:solidFill>
                <a:latin typeface="Lucida Sans"/>
              </a:rPr>
              <a:t>return </a:t>
            </a:r>
            <a:r>
              <a:rPr lang="en-US" sz="2800" dirty="0">
                <a:latin typeface="Lucida Sans"/>
              </a:rPr>
              <a:t>statement</a:t>
            </a:r>
            <a:br>
              <a:rPr lang="en-US" sz="2800" dirty="0">
                <a:latin typeface="Lucida Sans"/>
              </a:rPr>
            </a:br>
            <a:r>
              <a:rPr lang="en-US" sz="2800" dirty="0">
                <a:solidFill>
                  <a:srgbClr val="2BA0BC"/>
                </a:solidFill>
                <a:latin typeface="Lucida Sans"/>
              </a:rPr>
              <a:t>◦ </a:t>
            </a:r>
            <a:r>
              <a:rPr lang="en-US" sz="2800" dirty="0">
                <a:latin typeface="Lucida Sans"/>
              </a:rPr>
              <a:t>if method returns </a:t>
            </a:r>
            <a:r>
              <a:rPr lang="en-US" sz="2800" dirty="0">
                <a:solidFill>
                  <a:srgbClr val="FF7F16"/>
                </a:solidFill>
                <a:latin typeface="Lucida Sans"/>
              </a:rPr>
              <a:t>void, </a:t>
            </a:r>
            <a:r>
              <a:rPr lang="en-US" sz="2800" dirty="0">
                <a:latin typeface="Lucida Sans"/>
              </a:rPr>
              <a:t>can omit </a:t>
            </a:r>
            <a:r>
              <a:rPr lang="en-US" sz="2800" dirty="0">
                <a:solidFill>
                  <a:srgbClr val="FF7F16"/>
                </a:solidFill>
                <a:latin typeface="Lucida Sans"/>
              </a:rPr>
              <a:t>return </a:t>
            </a:r>
            <a:r>
              <a:rPr lang="en-US" sz="2800" dirty="0">
                <a:latin typeface="Lucida Sans"/>
              </a:rPr>
              <a:t>statement </a:t>
            </a:r>
          </a:p>
          <a:p>
            <a:pPr lvl="1"/>
            <a:r>
              <a:rPr lang="en-US" sz="2400" dirty="0" smtClean="0">
                <a:latin typeface="Lucida Sans"/>
              </a:rPr>
              <a:t>method </a:t>
            </a:r>
            <a:r>
              <a:rPr lang="en-US" sz="2400" dirty="0">
                <a:latin typeface="Lucida Sans"/>
              </a:rPr>
              <a:t>will automatically return at closing </a:t>
            </a:r>
            <a:r>
              <a:rPr lang="en-US" sz="2400" dirty="0">
                <a:solidFill>
                  <a:srgbClr val="FF7F16"/>
                </a:solidFill>
                <a:latin typeface="Lucida Sans"/>
              </a:rPr>
              <a:t>} </a:t>
            </a:r>
            <a:endParaRPr lang="en-US" sz="2400" dirty="0">
              <a:latin typeface="Lucida Sans"/>
            </a:endParaRPr>
          </a:p>
          <a:p>
            <a:endParaRPr lang="en-US" sz="2800" dirty="0">
              <a:latin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500" dirty="0">
                <a:latin typeface="Lucida Sans Unicode"/>
              </a:rPr>
              <a:t>methods will not run unless called from elsewhere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a statement in </a:t>
            </a:r>
            <a:r>
              <a:rPr lang="en-US" dirty="0">
                <a:solidFill>
                  <a:srgbClr val="FF7F16"/>
                </a:solidFill>
                <a:latin typeface="Lucida Sans Unicode"/>
              </a:rPr>
              <a:t>main() </a:t>
            </a:r>
            <a:r>
              <a:rPr lang="en-US" dirty="0">
                <a:latin typeface="Lucida Sans Unicode"/>
              </a:rPr>
              <a:t>method could call another method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this method could call a third method .....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solidFill>
                  <a:srgbClr val="2BA0BC"/>
                </a:solidFill>
                <a:latin typeface="Wingdings 3"/>
              </a:rPr>
              <a:t>  </a:t>
            </a:r>
            <a:r>
              <a:rPr lang="en-US" sz="2500" dirty="0">
                <a:latin typeface="Lucida Sans Unicode"/>
              </a:rPr>
              <a:t>class methods are called with the form: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FF7F16"/>
                </a:solidFill>
                <a:latin typeface="Lucida Sans Unicode"/>
              </a:rPr>
              <a:t>ClassName.methodName</a:t>
            </a:r>
            <a:r>
              <a:rPr lang="en-US" dirty="0">
                <a:solidFill>
                  <a:srgbClr val="FF7F16"/>
                </a:solidFill>
                <a:latin typeface="Lucida Sans Unicode"/>
              </a:rPr>
              <a:t>(parameters);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2BA0BC"/>
                </a:solidFill>
                <a:latin typeface="Verdana"/>
              </a:rPr>
              <a:t>◦ </a:t>
            </a:r>
            <a:r>
              <a:rPr lang="en-US" dirty="0">
                <a:latin typeface="Lucida Sans Unicode"/>
              </a:rPr>
              <a:t>omit </a:t>
            </a:r>
            <a:r>
              <a:rPr lang="en-US" dirty="0" err="1">
                <a:solidFill>
                  <a:srgbClr val="FF7F16"/>
                </a:solidFill>
                <a:latin typeface="Lucida Sans Unicode"/>
              </a:rPr>
              <a:t>ClassName</a:t>
            </a:r>
            <a:r>
              <a:rPr lang="en-US" dirty="0">
                <a:solidFill>
                  <a:srgbClr val="FF7F16"/>
                </a:solidFill>
                <a:latin typeface="Lucida Sans Unicode"/>
              </a:rPr>
              <a:t> </a:t>
            </a:r>
            <a:r>
              <a:rPr lang="en-US" dirty="0">
                <a:latin typeface="Lucida Sans Unicode"/>
              </a:rPr>
              <a:t>if called in same class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solidFill>
                  <a:srgbClr val="2BA0BC"/>
                </a:solidFill>
                <a:latin typeface="Wingdings 3"/>
              </a:rPr>
              <a:t>  </a:t>
            </a:r>
            <a:r>
              <a:rPr lang="en-US" sz="2500" dirty="0">
                <a:latin typeface="Lucida Sans Unicode"/>
              </a:rPr>
              <a:t>method name and parameters must match the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solidFill>
                  <a:srgbClr val="2BA0BC"/>
                </a:solidFill>
                <a:latin typeface="Wingdings 3"/>
              </a:rPr>
              <a:t> </a:t>
            </a:r>
            <a:r>
              <a:rPr lang="en-US" sz="2500" dirty="0">
                <a:latin typeface="Lucida Sans Unicode"/>
              </a:rPr>
              <a:t>if the method returns a value, it can be stored in a variable or passed to another method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public class </a:t>
            </a:r>
            <a:r>
              <a:rPr lang="en-US" sz="2000" dirty="0"/>
              <a:t>Test{</a:t>
            </a:r>
          </a:p>
          <a:p>
            <a:pPr marL="0" indent="0">
              <a:buNone/>
            </a:pPr>
            <a:r>
              <a:rPr lang="en-US" sz="2000" dirty="0"/>
              <a:t>public static void </a:t>
            </a:r>
            <a:r>
              <a:rPr lang="en-US" sz="2000" dirty="0">
                <a:solidFill>
                  <a:srgbClr val="3366FF"/>
                </a:solidFill>
              </a:rPr>
              <a:t>main</a:t>
            </a:r>
            <a:r>
              <a:rPr lang="en-US" sz="2000" dirty="0"/>
              <a:t>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 =5;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("Before Modify: " + a);</a:t>
            </a:r>
          </a:p>
          <a:p>
            <a:pPr marL="0" indent="0">
              <a:buNone/>
            </a:pPr>
            <a:r>
              <a:rPr lang="en-US" sz="2000" dirty="0"/>
              <a:t>modify(</a:t>
            </a:r>
            <a:r>
              <a:rPr lang="en-US" sz="2000" dirty="0" smtClean="0"/>
              <a:t>a)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("After Modify: " + a);</a:t>
            </a:r>
          </a:p>
          <a:p>
            <a:pPr marL="0" indent="0">
              <a:buNone/>
            </a:pP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public static</a:t>
            </a:r>
            <a:r>
              <a:rPr lang="en-US" sz="2000" dirty="0"/>
              <a:t> void modify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x++;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73352"/>
            <a:ext cx="4080515" cy="4718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class</a:t>
            </a:r>
            <a:r>
              <a:rPr lang="en-US" sz="2000" dirty="0"/>
              <a:t> Student {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/>
              <a:t>name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3366FF"/>
                </a:solidFill>
              </a:rPr>
              <a:t>int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id;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/>
              <a:t>Student(String name) {</a:t>
            </a:r>
          </a:p>
          <a:p>
            <a:pPr marL="0" indent="0">
              <a:buNone/>
            </a:pPr>
            <a:r>
              <a:rPr lang="en-US" sz="2000" dirty="0" err="1" smtClean="0"/>
              <a:t>this.name</a:t>
            </a:r>
            <a:r>
              <a:rPr lang="en-US" sz="2000" dirty="0" smtClean="0"/>
              <a:t> </a:t>
            </a:r>
            <a:r>
              <a:rPr lang="en-US" sz="2000" dirty="0"/>
              <a:t>= name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/>
              <a:t>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3366FF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name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/>
              <a:t>void </a:t>
            </a:r>
            <a:r>
              <a:rPr lang="en-US" sz="2000" dirty="0" err="1"/>
              <a:t>setName</a:t>
            </a:r>
            <a:r>
              <a:rPr lang="en-US" sz="2000" dirty="0"/>
              <a:t>(String name)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this.name</a:t>
            </a:r>
            <a:r>
              <a:rPr lang="en-US" sz="2000" dirty="0" smtClean="0"/>
              <a:t> </a:t>
            </a:r>
            <a:r>
              <a:rPr lang="en-US" sz="2000" dirty="0"/>
              <a:t>= name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23724" y="1673352"/>
            <a:ext cx="4363076" cy="4718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public class </a:t>
            </a:r>
            <a:r>
              <a:rPr lang="en-US" sz="1800" dirty="0" smtClean="0"/>
              <a:t>Test{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smtClean="0"/>
              <a:t>void </a:t>
            </a:r>
            <a:r>
              <a:rPr lang="en-US" sz="1800" dirty="0" smtClean="0">
                <a:solidFill>
                  <a:srgbClr val="3366FF"/>
                </a:solidFill>
              </a:rPr>
              <a:t>main</a:t>
            </a:r>
            <a:r>
              <a:rPr lang="en-US" sz="1800" dirty="0"/>
              <a:t>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US" sz="1800" dirty="0" smtClean="0"/>
              <a:t>Student a </a:t>
            </a:r>
            <a:r>
              <a:rPr lang="en-US" sz="1800" dirty="0"/>
              <a:t>= new </a:t>
            </a:r>
            <a:r>
              <a:rPr lang="en-US" sz="1800" dirty="0" smtClean="0"/>
              <a:t>Student (”Ahmed"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System.out.println</a:t>
            </a:r>
            <a:r>
              <a:rPr lang="en-US" sz="1800" dirty="0"/>
              <a:t>("Before Modify: " + a);</a:t>
            </a:r>
          </a:p>
          <a:p>
            <a:pPr marL="0" indent="0">
              <a:buNone/>
            </a:pPr>
            <a:r>
              <a:rPr lang="en-US" sz="1800" dirty="0" smtClean="0"/>
              <a:t>modify</a:t>
            </a:r>
            <a:r>
              <a:rPr lang="en-US" sz="1800" dirty="0"/>
              <a:t>(</a:t>
            </a:r>
            <a:r>
              <a:rPr lang="en-US" sz="1800" dirty="0" smtClean="0"/>
              <a:t>a,</a:t>
            </a:r>
            <a:r>
              <a:rPr lang="en-US" sz="1800" dirty="0"/>
              <a:t> </a:t>
            </a:r>
            <a:r>
              <a:rPr lang="en-US" sz="1800" dirty="0" smtClean="0"/>
              <a:t>“Ahmed </a:t>
            </a:r>
            <a:r>
              <a:rPr lang="en-US" sz="1800" dirty="0" err="1"/>
              <a:t>Alli</a:t>
            </a:r>
            <a:r>
              <a:rPr lang="en-US" sz="1800" dirty="0"/>
              <a:t>"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System.out.println</a:t>
            </a:r>
            <a:r>
              <a:rPr lang="en-US" sz="1800" dirty="0"/>
              <a:t>("After Modify: " </a:t>
            </a:r>
            <a:r>
              <a:rPr lang="en-US" sz="1800" dirty="0" smtClean="0"/>
              <a:t>+ a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}</a:t>
            </a:r>
            <a:endParaRPr lang="en-US" sz="18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3366FF"/>
                </a:solidFill>
              </a:rPr>
              <a:t>public </a:t>
            </a:r>
            <a:r>
              <a:rPr lang="en-US" sz="1600" dirty="0">
                <a:solidFill>
                  <a:srgbClr val="3366FF"/>
                </a:solidFill>
              </a:rPr>
              <a:t>static</a:t>
            </a:r>
            <a:r>
              <a:rPr lang="en-US" sz="1600" dirty="0"/>
              <a:t> void modify</a:t>
            </a:r>
            <a:r>
              <a:rPr lang="en-US" sz="1600" dirty="0" smtClean="0"/>
              <a:t>(Student </a:t>
            </a:r>
            <a:r>
              <a:rPr lang="en-US" sz="1600" dirty="0" err="1" smtClean="0"/>
              <a:t>s,String</a:t>
            </a:r>
            <a:r>
              <a:rPr lang="en-US" sz="1600" dirty="0" smtClean="0"/>
              <a:t> n) 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s.setName</a:t>
            </a:r>
            <a:r>
              <a:rPr lang="en-US" sz="1800" dirty="0" smtClean="0"/>
              <a:t>(n)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Lucida Sans"/>
                <a:cs typeface="Lucida Sans"/>
              </a:rPr>
              <a:t>A </a:t>
            </a:r>
            <a:r>
              <a:rPr lang="en-US" sz="2800" b="1" i="1" dirty="0">
                <a:latin typeface="Lucida Sans"/>
                <a:cs typeface="Lucida Sans"/>
              </a:rPr>
              <a:t>constructor </a:t>
            </a:r>
            <a:r>
              <a:rPr lang="en-US" sz="2800" dirty="0">
                <a:latin typeface="Lucida Sans"/>
                <a:cs typeface="Lucida Sans"/>
              </a:rPr>
              <a:t>is a special kind of method that is used to initialize newly created objects. </a:t>
            </a:r>
            <a:endParaRPr lang="en-US" sz="2800" dirty="0" smtClean="0">
              <a:latin typeface="Lucida Sans"/>
              <a:cs typeface="Lucida Sans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Lucida Sans"/>
                <a:cs typeface="Lucida Sans"/>
              </a:rPr>
              <a:t>Java </a:t>
            </a:r>
            <a:r>
              <a:rPr lang="en-US" sz="2800" dirty="0">
                <a:latin typeface="Lucida Sans"/>
                <a:cs typeface="Lucida Sans"/>
              </a:rPr>
              <a:t>has a special way to declare the constructor and a special way to invoke the constructor</a:t>
            </a:r>
            <a:r>
              <a:rPr lang="en-US" sz="2800" dirty="0" smtClean="0">
                <a:latin typeface="Lucida Sans"/>
                <a:cs typeface="Lucida San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ucida Sans"/>
                <a:cs typeface="Lucida Sans"/>
              </a:rPr>
              <a:t>A class may contain more than one constructor.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Lucida Sans"/>
                <a:cs typeface="Lucida Sans"/>
              </a:rPr>
              <a:t> </a:t>
            </a:r>
            <a:r>
              <a:rPr lang="en-AU" altLang="en-AU" sz="2800" dirty="0">
                <a:latin typeface="Lucida Sans"/>
                <a:cs typeface="Lucida Sans"/>
              </a:rPr>
              <a:t>Constructor</a:t>
            </a:r>
            <a:r>
              <a:rPr lang="en-AU" altLang="en-AU" sz="2800" i="1" dirty="0">
                <a:latin typeface="Lucida Sans"/>
                <a:cs typeface="Lucida Sans"/>
              </a:rPr>
              <a:t> </a:t>
            </a:r>
            <a:r>
              <a:rPr lang="en-AU" altLang="en-AU" sz="2800" dirty="0">
                <a:latin typeface="Lucida Sans"/>
                <a:cs typeface="Lucida Sans"/>
              </a:rPr>
              <a:t>has the </a:t>
            </a:r>
            <a:r>
              <a:rPr lang="en-AU" altLang="en-AU" sz="2800" dirty="0">
                <a:solidFill>
                  <a:srgbClr val="FF0000"/>
                </a:solidFill>
                <a:latin typeface="Lucida Sans"/>
                <a:cs typeface="Lucida Sans"/>
              </a:rPr>
              <a:t>same name as the class name</a:t>
            </a:r>
            <a:r>
              <a:rPr lang="en-AU" altLang="en-AU" sz="2800" dirty="0" smtClean="0">
                <a:solidFill>
                  <a:srgbClr val="FF0000"/>
                </a:solidFill>
                <a:latin typeface="Lucida Sans"/>
                <a:cs typeface="Lucida San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AU" altLang="en-AU" sz="2800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lang="en-AU" altLang="en-AU" sz="2800" dirty="0">
                <a:latin typeface="Lucida Sans"/>
                <a:cs typeface="Lucida Sans"/>
              </a:rPr>
              <a:t>invoked </a:t>
            </a:r>
            <a:r>
              <a:rPr lang="en-AU" altLang="en-AU" sz="2800" dirty="0">
                <a:solidFill>
                  <a:srgbClr val="FF0000"/>
                </a:solidFill>
                <a:latin typeface="Lucida Sans"/>
                <a:cs typeface="Lucida Sans"/>
              </a:rPr>
              <a:t>“automatically”</a:t>
            </a:r>
            <a:r>
              <a:rPr lang="en-AU" altLang="en-AU" sz="2800" dirty="0">
                <a:latin typeface="Lucida Sans"/>
                <a:cs typeface="Lucida Sans"/>
              </a:rPr>
              <a:t> at the time of object creation.</a:t>
            </a:r>
            <a:endParaRPr lang="en-AU" altLang="en-AU" sz="2800" dirty="0">
              <a:solidFill>
                <a:srgbClr val="FF0000"/>
              </a:solidFill>
              <a:latin typeface="Lucida Sans"/>
              <a:cs typeface="Lucida San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Sans"/>
                <a:cs typeface="Lucida Sans"/>
              </a:rPr>
              <a:t>a new object is created from a defined class by using the </a:t>
            </a:r>
            <a:r>
              <a:rPr lang="en-US" b="1" dirty="0">
                <a:solidFill>
                  <a:srgbClr val="FF6600"/>
                </a:solidFill>
                <a:latin typeface="Lucida Sans"/>
                <a:cs typeface="Lucida Sans"/>
              </a:rPr>
              <a:t>new</a:t>
            </a:r>
            <a:r>
              <a:rPr lang="en-US" b="1" dirty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operator. </a:t>
            </a:r>
            <a:endParaRPr lang="en-US" dirty="0" smtClean="0">
              <a:latin typeface="Lucida Sans"/>
              <a:cs typeface="Lucida Sans"/>
            </a:endParaRPr>
          </a:p>
          <a:p>
            <a:r>
              <a:rPr lang="en-US" dirty="0" smtClean="0">
                <a:latin typeface="Lucida Sans"/>
                <a:cs typeface="Lucida Sans"/>
              </a:rPr>
              <a:t>The </a:t>
            </a:r>
            <a:r>
              <a:rPr lang="en-US" b="1" dirty="0">
                <a:solidFill>
                  <a:srgbClr val="FF6600"/>
                </a:solidFill>
                <a:latin typeface="Lucida Sans"/>
                <a:cs typeface="Lucida Sans"/>
              </a:rPr>
              <a:t>new</a:t>
            </a:r>
            <a:r>
              <a:rPr lang="en-US" b="1" dirty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operator creates a new object from a specified class and returns a </a:t>
            </a:r>
            <a:r>
              <a:rPr lang="en-US" b="1" i="1" dirty="0">
                <a:latin typeface="Lucida Sans"/>
                <a:cs typeface="Lucida Sans"/>
              </a:rPr>
              <a:t>reference </a:t>
            </a:r>
            <a:r>
              <a:rPr lang="en-US" dirty="0">
                <a:latin typeface="Lucida Sans"/>
                <a:cs typeface="Lucida Sans"/>
              </a:rPr>
              <a:t>to that object. </a:t>
            </a:r>
          </a:p>
          <a:p>
            <a:r>
              <a:rPr lang="en-US" dirty="0" smtClean="0">
                <a:latin typeface="Lucida Sans"/>
                <a:cs typeface="Lucida Sans"/>
              </a:rPr>
              <a:t> Example </a:t>
            </a:r>
            <a:endParaRPr lang="en-US" dirty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dirty="0" smtClean="0">
                <a:latin typeface="Lucida Sans"/>
                <a:cs typeface="Lucida Sans"/>
              </a:rPr>
              <a:t>    Student S1=</a:t>
            </a:r>
            <a:r>
              <a:rPr lang="en-US" dirty="0" smtClean="0">
                <a:solidFill>
                  <a:srgbClr val="FF6600"/>
                </a:solidFill>
                <a:latin typeface="Lucida Sans"/>
                <a:cs typeface="Lucida Sans"/>
              </a:rPr>
              <a:t>new</a:t>
            </a:r>
            <a:r>
              <a:rPr lang="en-US" dirty="0" smtClean="0">
                <a:latin typeface="Lucida Sans"/>
                <a:cs typeface="Lucida Sans"/>
              </a:rPr>
              <a:t> Student (</a:t>
            </a:r>
            <a:r>
              <a:rPr lang="en-US" dirty="0" smtClean="0">
                <a:solidFill>
                  <a:srgbClr val="008000"/>
                </a:solidFill>
                <a:latin typeface="Lucida Sans"/>
                <a:cs typeface="Lucida Sans"/>
              </a:rPr>
              <a:t>“Ahmed ”</a:t>
            </a:r>
            <a:r>
              <a:rPr lang="en-US" dirty="0" smtClean="0">
                <a:latin typeface="Lucida Sans"/>
                <a:cs typeface="Lucida Sans"/>
              </a:rPr>
              <a:t>,29211212);</a:t>
            </a:r>
          </a:p>
          <a:p>
            <a:r>
              <a:rPr lang="en-US" dirty="0">
                <a:latin typeface="Lucida Sans"/>
                <a:cs typeface="Lucida Sans"/>
              </a:rPr>
              <a:t>In order to access attributes of a given object: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</a:rPr>
              <a:t>use the dot (.) operator with the object reference (instance variable) to have access to attributes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 values of a specific object. </a:t>
            </a:r>
          </a:p>
          <a:p>
            <a:pPr lvl="2"/>
            <a:r>
              <a:rPr lang="en-US" sz="1600" i="1" dirty="0" err="1">
                <a:latin typeface="Times New Roman" pitchFamily="18" charset="0"/>
              </a:rPr>
              <a:t>ObjectName.VariableName</a:t>
            </a:r>
            <a:endParaRPr lang="en-US" sz="1600" i="1" dirty="0">
              <a:latin typeface="Times New Roman" pitchFamily="18" charset="0"/>
            </a:endParaRPr>
          </a:p>
          <a:p>
            <a:pPr lvl="2"/>
            <a:r>
              <a:rPr lang="en-US" sz="1600" dirty="0" err="1">
                <a:latin typeface="Times New Roman" pitchFamily="18" charset="0"/>
              </a:rPr>
              <a:t>ObjectName.MethodName</a:t>
            </a:r>
            <a:r>
              <a:rPr lang="en-US" sz="1600" dirty="0">
                <a:latin typeface="Times New Roman" pitchFamily="18" charset="0"/>
              </a:rPr>
              <a:t>(parameter-list</a:t>
            </a:r>
            <a:r>
              <a:rPr lang="en-US" sz="1600" dirty="0" smtClean="0">
                <a:latin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an Object of one particular type and “turning it into” another Object type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Primitive Type </a:t>
            </a:r>
            <a:r>
              <a:rPr lang="en-US" dirty="0" smtClean="0"/>
              <a:t>Casting: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MainClass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argv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hu-HU" dirty="0"/>
              <a:t>        int a = 100</a:t>
            </a:r>
            <a:r>
              <a:rPr lang="hu-HU" dirty="0" smtClean="0"/>
              <a:t>;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  float f=100.00f;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        long b = a; // Implicit cast, an </a:t>
            </a:r>
            <a:r>
              <a:rPr lang="en-US" dirty="0" err="1"/>
              <a:t>int</a:t>
            </a:r>
            <a:r>
              <a:rPr lang="en-US" dirty="0"/>
              <a:t> value always fits in a </a:t>
            </a:r>
            <a:r>
              <a:rPr lang="en-US" dirty="0" smtClean="0"/>
              <a:t>long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ro-RO" dirty="0"/>
              <a:t> int </a:t>
            </a:r>
            <a:r>
              <a:rPr lang="ro-RO" dirty="0" smtClean="0"/>
              <a:t>c </a:t>
            </a:r>
            <a:r>
              <a:rPr lang="ro-RO" dirty="0"/>
              <a:t>= (int</a:t>
            </a:r>
            <a:r>
              <a:rPr lang="ro-RO" dirty="0" smtClean="0"/>
              <a:t>)f; </a:t>
            </a:r>
            <a:r>
              <a:rPr lang="ro-RO" dirty="0"/>
              <a:t>// Explicit cast, the float could lose </a:t>
            </a:r>
            <a:r>
              <a:rPr lang="ro-RO" dirty="0" smtClean="0"/>
              <a:t>inf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Object </a:t>
            </a:r>
            <a:r>
              <a:rPr lang="en-US" sz="2400" dirty="0"/>
              <a:t>Type Casting: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interface </a:t>
            </a:r>
            <a:r>
              <a:rPr lang="en-US" sz="2400" dirty="0"/>
              <a:t>Vehicle {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class Car implements Vehicle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carMethod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class </a:t>
            </a:r>
            <a:r>
              <a:rPr lang="en-US" sz="2400" dirty="0"/>
              <a:t>Ford extends Car {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fordMethod</a:t>
            </a:r>
            <a:r>
              <a:rPr lang="en-US" sz="2400" dirty="0"/>
              <a:t> () </a:t>
            </a:r>
            <a:r>
              <a:rPr lang="en-US" sz="2400" dirty="0" smtClean="0"/>
              <a:t>{}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Car c = new Car();</a:t>
            </a:r>
          </a:p>
          <a:p>
            <a:pPr marL="0" indent="0">
              <a:buNone/>
            </a:pPr>
            <a:r>
              <a:rPr lang="en-US" dirty="0"/>
              <a:t>Ford f = new Ford()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c=f;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c.carMethod</a:t>
            </a:r>
            <a:r>
              <a:rPr lang="en-US" dirty="0"/>
              <a:t>()</a:t>
            </a:r>
            <a:r>
              <a:rPr lang="en-US" dirty="0" smtClean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//How can I access </a:t>
            </a:r>
            <a:r>
              <a:rPr lang="en-US" sz="2000" dirty="0" err="1">
                <a:solidFill>
                  <a:srgbClr val="008000"/>
                </a:solidFill>
              </a:rPr>
              <a:t>fordMethod</a:t>
            </a:r>
            <a:r>
              <a:rPr lang="en-US" sz="2000" dirty="0">
                <a:solidFill>
                  <a:srgbClr val="008000"/>
                </a:solidFill>
              </a:rPr>
              <a:t> ()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5025710"/>
            <a:ext cx="351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(c </a:t>
            </a:r>
            <a:r>
              <a:rPr lang="en-US" sz="2400" dirty="0" err="1" smtClean="0">
                <a:solidFill>
                  <a:srgbClr val="FF0000"/>
                </a:solidFill>
              </a:rPr>
              <a:t>instanceof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Ford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(Ford</a:t>
            </a:r>
            <a:r>
              <a:rPr lang="en-US" sz="2400" dirty="0" smtClean="0">
                <a:solidFill>
                  <a:srgbClr val="FF0000"/>
                </a:solidFill>
              </a:rPr>
              <a:t>) c)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fordMethod</a:t>
            </a:r>
            <a:r>
              <a:rPr lang="en-US" sz="2400" dirty="0">
                <a:solidFill>
                  <a:srgbClr val="FF0000"/>
                </a:solidFill>
              </a:rPr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33468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Lucida Sans Unicode"/>
              </a:rPr>
              <a:t>Inheritance </a:t>
            </a:r>
            <a:r>
              <a:rPr lang="en-US" sz="2800" dirty="0">
                <a:latin typeface="Lucida Sans Unicode"/>
              </a:rPr>
              <a:t>in Java is implemented by </a:t>
            </a:r>
            <a:r>
              <a:rPr lang="en-US" sz="2800" dirty="0">
                <a:solidFill>
                  <a:srgbClr val="FF0000"/>
                </a:solidFill>
                <a:latin typeface="Lucida Sans Unicode"/>
              </a:rPr>
              <a:t>extending</a:t>
            </a:r>
            <a:r>
              <a:rPr lang="en-US" sz="2800" dirty="0">
                <a:latin typeface="Lucida Sans Unicode"/>
              </a:rPr>
              <a:t> a class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urier New,Bold"/>
              </a:rPr>
              <a:t>public class </a:t>
            </a:r>
            <a:r>
              <a:rPr lang="en-US" dirty="0" err="1" smtClean="0">
                <a:latin typeface="Courier New"/>
              </a:rPr>
              <a:t>subClass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>
                <a:solidFill>
                  <a:srgbClr val="000099"/>
                </a:solidFill>
                <a:latin typeface="Courier New,Bold"/>
              </a:rPr>
              <a:t>extends </a:t>
            </a:r>
            <a:r>
              <a:rPr lang="en-US" dirty="0" err="1" smtClean="0">
                <a:latin typeface="Courier New"/>
              </a:rPr>
              <a:t>superClass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latin typeface="Courier New,Bold"/>
              </a:rPr>
              <a:t>{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Lucida Sans Unicode"/>
              </a:rPr>
              <a:t>We </a:t>
            </a:r>
            <a:r>
              <a:rPr lang="en-US" dirty="0">
                <a:latin typeface="Lucida Sans Unicode"/>
              </a:rPr>
              <a:t>then continue the definition of </a:t>
            </a:r>
            <a:r>
              <a:rPr lang="en-US" dirty="0" err="1">
                <a:latin typeface="Courier New"/>
              </a:rPr>
              <a:t>subClass</a:t>
            </a:r>
            <a:r>
              <a:rPr lang="en-US" dirty="0">
                <a:latin typeface="Courier New"/>
              </a:rPr>
              <a:t> </a:t>
            </a:r>
            <a:r>
              <a:rPr lang="en-US" dirty="0" smtClean="0">
                <a:latin typeface="Lucida Sans Unicode"/>
              </a:rPr>
              <a:t>as </a:t>
            </a:r>
            <a:r>
              <a:rPr lang="en-US" dirty="0">
                <a:latin typeface="Lucida Sans Unicode"/>
              </a:rPr>
              <a:t>normal </a:t>
            </a:r>
            <a:endParaRPr lang="en-US" dirty="0"/>
          </a:p>
          <a:p>
            <a:r>
              <a:rPr lang="en-US" dirty="0" smtClean="0">
                <a:latin typeface="Lucida Sans Unicode"/>
              </a:rPr>
              <a:t>However</a:t>
            </a:r>
            <a:r>
              <a:rPr lang="en-US" dirty="0">
                <a:latin typeface="Lucida Sans Unicode"/>
              </a:rPr>
              <a:t>, </a:t>
            </a:r>
            <a:r>
              <a:rPr lang="en-US" dirty="0" smtClean="0">
                <a:latin typeface="Lucida Sans Unicode"/>
              </a:rPr>
              <a:t>implicitly </a:t>
            </a:r>
            <a:r>
              <a:rPr lang="en-US" dirty="0" err="1" smtClean="0">
                <a:latin typeface="Courier New"/>
              </a:rPr>
              <a:t>subClass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latin typeface="Lucida Sans Unicode"/>
              </a:rPr>
              <a:t>contains all the data </a:t>
            </a:r>
            <a:r>
              <a:rPr lang="en-US" dirty="0">
                <a:latin typeface="Lucida Sans Unicode"/>
              </a:rPr>
              <a:t>and operations associated with </a:t>
            </a:r>
            <a:r>
              <a:rPr lang="en-US" dirty="0" err="1" smtClean="0">
                <a:latin typeface="Courier New"/>
              </a:rPr>
              <a:t>superClass</a:t>
            </a:r>
            <a:r>
              <a:rPr lang="en-US" dirty="0" smtClean="0">
                <a:latin typeface="Courier New"/>
              </a:rPr>
              <a:t>. </a:t>
            </a:r>
            <a:r>
              <a:rPr lang="en-US" dirty="0" smtClean="0">
                <a:latin typeface="Lucida Sans Unicode"/>
              </a:rPr>
              <a:t>Even </a:t>
            </a:r>
            <a:r>
              <a:rPr lang="en-US" dirty="0">
                <a:latin typeface="Lucida Sans Unicode"/>
              </a:rPr>
              <a:t>though we don’t see them in the definition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Design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35663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Lucida Sans"/>
                <a:cs typeface="Lucida Sans"/>
              </a:rPr>
              <a:t>Abstraction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To distill </a:t>
            </a:r>
            <a:r>
              <a:rPr lang="en-US" dirty="0">
                <a:latin typeface="Lucida Sans"/>
                <a:cs typeface="Lucida Sans"/>
              </a:rPr>
              <a:t>a complicated system down to its most fundamental parts and describe these parts in a simple, precise language</a:t>
            </a:r>
            <a:r>
              <a:rPr lang="en-US" dirty="0" smtClean="0">
                <a:latin typeface="Lucida Sans"/>
                <a:cs typeface="Lucida Sans"/>
              </a:rPr>
              <a:t>.</a:t>
            </a:r>
          </a:p>
          <a:p>
            <a:pPr marL="274320" lvl="1" indent="0">
              <a:buNone/>
            </a:pPr>
            <a:endParaRPr lang="en-US" dirty="0">
              <a:latin typeface="Lucida Sans"/>
              <a:cs typeface="Lucida Sans"/>
            </a:endParaRPr>
          </a:p>
          <a:p>
            <a:r>
              <a:rPr lang="en-US" b="1" dirty="0" smtClean="0">
                <a:latin typeface="Lucida Sans"/>
                <a:cs typeface="Lucida Sans"/>
              </a:rPr>
              <a:t>Encapsulation </a:t>
            </a:r>
          </a:p>
          <a:p>
            <a:pPr lvl="1"/>
            <a:r>
              <a:rPr lang="en-US" dirty="0" smtClean="0">
                <a:latin typeface="Lucida Sans"/>
                <a:cs typeface="Lucida Sans"/>
              </a:rPr>
              <a:t>Different components </a:t>
            </a:r>
            <a:r>
              <a:rPr lang="en-US" dirty="0">
                <a:latin typeface="Lucida Sans"/>
                <a:cs typeface="Lucida Sans"/>
              </a:rPr>
              <a:t>of a software system should not reveal the internal details of their respective implementations. </a:t>
            </a:r>
            <a:endParaRPr lang="en-US" dirty="0" smtClean="0">
              <a:latin typeface="Lucida Sans"/>
              <a:cs typeface="Lucida Sans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8-23 at 8.45.1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43"/>
          <a:stretch/>
        </p:blipFill>
        <p:spPr>
          <a:xfrm>
            <a:off x="6064250" y="1206500"/>
            <a:ext cx="3079750" cy="1990456"/>
          </a:xfrm>
          <a:prstGeom prst="rect">
            <a:avLst/>
          </a:prstGeom>
        </p:spPr>
      </p:pic>
      <p:pic>
        <p:nvPicPr>
          <p:cNvPr id="5" name="Picture 4" descr="Screen Shot 2015-08-23 at 8.45.1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7"/>
          <a:stretch/>
        </p:blipFill>
        <p:spPr>
          <a:xfrm>
            <a:off x="6311032" y="4228831"/>
            <a:ext cx="2832968" cy="17401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>
                <a:latin typeface="Lucida Sans"/>
                <a:cs typeface="Lucida Sans"/>
              </a:rPr>
              <a:t>I</a:t>
            </a:r>
            <a:r>
              <a:rPr lang="en-US" sz="2600" b="1" dirty="0" smtClean="0">
                <a:latin typeface="Lucida Sans"/>
                <a:cs typeface="Lucida Sans"/>
              </a:rPr>
              <a:t>nterface</a:t>
            </a:r>
            <a:r>
              <a:rPr lang="en-US" sz="2600" dirty="0" smtClean="0">
                <a:latin typeface="Lucida Sans"/>
                <a:cs typeface="Lucida Sans"/>
              </a:rPr>
              <a:t> </a:t>
            </a:r>
            <a:r>
              <a:rPr lang="en-US" dirty="0">
                <a:latin typeface="Lucida Sans"/>
                <a:cs typeface="Lucida Sans"/>
              </a:rPr>
              <a:t>is a collection of method declarations with </a:t>
            </a:r>
            <a:r>
              <a:rPr lang="en-US" dirty="0" smtClean="0">
                <a:latin typeface="Lucida Sans"/>
                <a:cs typeface="Lucida Sans"/>
              </a:rPr>
              <a:t>no </a:t>
            </a:r>
            <a:r>
              <a:rPr lang="en-US" dirty="0">
                <a:latin typeface="Lucida Sans"/>
                <a:cs typeface="Lucida Sans"/>
              </a:rPr>
              <a:t>bodies.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NameOfInterface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8000"/>
                </a:solidFill>
              </a:rPr>
              <a:t> //Any number of final, static fields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  //Any number of abstract method declarations\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>
              <a:latin typeface="Lucida Sans"/>
              <a:cs typeface="Lucida Sans"/>
            </a:endParaRPr>
          </a:p>
          <a:p>
            <a:pPr algn="just"/>
            <a:r>
              <a:rPr lang="en-US" dirty="0">
                <a:latin typeface="Lucida Sans"/>
                <a:cs typeface="Lucida Sans"/>
              </a:rPr>
              <a:t>M</a:t>
            </a:r>
            <a:r>
              <a:rPr lang="en-US" dirty="0" smtClean="0">
                <a:latin typeface="Lucida Sans"/>
                <a:cs typeface="Lucida Sans"/>
              </a:rPr>
              <a:t>ethods </a:t>
            </a:r>
            <a:r>
              <a:rPr lang="en-US" dirty="0">
                <a:latin typeface="Lucida Sans"/>
                <a:cs typeface="Lucida Sans"/>
              </a:rPr>
              <a:t>of an interface are always empty (that is, they are simply method signatures). </a:t>
            </a:r>
            <a:endParaRPr lang="en-US" dirty="0" smtClean="0">
              <a:latin typeface="Lucida Sans"/>
              <a:cs typeface="Lucida Sans"/>
            </a:endParaRPr>
          </a:p>
          <a:p>
            <a:pPr algn="just"/>
            <a:endParaRPr lang="en-US" dirty="0" smtClean="0">
              <a:latin typeface="Lucida Sans"/>
              <a:cs typeface="Lucida Sans"/>
            </a:endParaRPr>
          </a:p>
          <a:p>
            <a:pPr algn="just"/>
            <a:r>
              <a:rPr lang="en-US" dirty="0" smtClean="0">
                <a:latin typeface="Lucida Sans"/>
                <a:cs typeface="Lucida Sans"/>
              </a:rPr>
              <a:t>When </a:t>
            </a:r>
            <a:r>
              <a:rPr lang="en-US" dirty="0">
                <a:latin typeface="Lucida Sans"/>
                <a:cs typeface="Lucida Sans"/>
              </a:rPr>
              <a:t>a class implements an interface, it </a:t>
            </a:r>
            <a:r>
              <a:rPr lang="en-US" b="1" dirty="0">
                <a:latin typeface="Lucida Sans"/>
                <a:cs typeface="Lucida Sans"/>
              </a:rPr>
              <a:t>must</a:t>
            </a:r>
            <a:r>
              <a:rPr lang="en-US" dirty="0">
                <a:latin typeface="Lucida Sans"/>
                <a:cs typeface="Lucida Sans"/>
              </a:rPr>
              <a:t> implement </a:t>
            </a:r>
            <a:r>
              <a:rPr lang="en-US" b="1" dirty="0">
                <a:latin typeface="Lucida Sans"/>
                <a:cs typeface="Lucida Sans"/>
              </a:rPr>
              <a:t>all</a:t>
            </a:r>
            <a:r>
              <a:rPr lang="en-US" dirty="0">
                <a:latin typeface="Lucida Sans"/>
                <a:cs typeface="Lucida Sans"/>
              </a:rPr>
              <a:t> of the methods declared in the interface. </a:t>
            </a:r>
          </a:p>
          <a:p>
            <a:endParaRPr lang="en-US" dirty="0" smtClean="0">
              <a:latin typeface="Lucida Sans"/>
              <a:cs typeface="Lucida Sans"/>
            </a:endParaRPr>
          </a:p>
          <a:p>
            <a:endParaRPr lang="en-US" dirty="0">
              <a:latin typeface="Lucida Sans"/>
              <a:cs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public interface </a:t>
            </a:r>
            <a:r>
              <a:rPr lang="en-US" dirty="0" smtClean="0"/>
              <a:t>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public double</a:t>
            </a:r>
            <a:r>
              <a:rPr lang="en-US" dirty="0" smtClean="0"/>
              <a:t> </a:t>
            </a:r>
            <a:r>
              <a:rPr lang="en-US" dirty="0" err="1" smtClean="0"/>
              <a:t>calculate_Area</a:t>
            </a:r>
            <a:r>
              <a:rPr lang="en-US" dirty="0" smtClean="0"/>
              <a:t>(); 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public class </a:t>
            </a:r>
            <a:r>
              <a:rPr lang="en-US" dirty="0" smtClean="0"/>
              <a:t>Rectangle </a:t>
            </a:r>
            <a:r>
              <a:rPr lang="en-US" dirty="0">
                <a:solidFill>
                  <a:srgbClr val="3366FF"/>
                </a:solidFill>
              </a:rPr>
              <a:t>implements</a:t>
            </a:r>
            <a:r>
              <a:rPr lang="en-US" dirty="0" smtClean="0"/>
              <a:t> Shape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w,h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</a:rPr>
              <a:t>public double </a:t>
            </a:r>
            <a:r>
              <a:rPr lang="en-US" dirty="0" err="1"/>
              <a:t>calculate_Area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return</a:t>
            </a:r>
            <a:r>
              <a:rPr lang="en-US" dirty="0" smtClean="0"/>
              <a:t> w*h;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Wingdings 3"/>
              </a:rPr>
              <a:t> </a:t>
            </a:r>
            <a:r>
              <a:rPr lang="en-US" dirty="0"/>
              <a:t>Read Chapter </a:t>
            </a:r>
            <a:r>
              <a:rPr lang="en-US" dirty="0" smtClean="0"/>
              <a:t>1 &amp; 2 </a:t>
            </a:r>
            <a:r>
              <a:rPr lang="en-US" dirty="0"/>
              <a:t>of the Textbook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Wingdings 3"/>
              </a:rPr>
              <a:t> </a:t>
            </a:r>
            <a:r>
              <a:rPr lang="en-US" dirty="0"/>
              <a:t>Install eclipse or any java editor you fancy.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Inheritance</a:t>
            </a:r>
          </a:p>
          <a:p>
            <a:pPr lvl="1"/>
            <a:r>
              <a:rPr lang="en-US" sz="2400" dirty="0">
                <a:latin typeface="Lucida Sans"/>
                <a:cs typeface="Lucida Sans"/>
              </a:rPr>
              <a:t>Properties of a data type can be passed down to a subtype</a:t>
            </a:r>
            <a:r>
              <a:rPr lang="x-none" sz="2400">
                <a:latin typeface="Lucida Sans"/>
                <a:cs typeface="Lucida Sans"/>
              </a:rPr>
              <a:t>.</a:t>
            </a:r>
            <a:r>
              <a:rPr lang="en-US" sz="2400" dirty="0">
                <a:latin typeface="Lucida Sans"/>
                <a:cs typeface="Lucida Sans"/>
              </a:rPr>
              <a:t> </a:t>
            </a:r>
            <a:r>
              <a:rPr lang="en-US" sz="2400" dirty="0" smtClean="0">
                <a:latin typeface="Lucida Sans"/>
                <a:cs typeface="Lucida Sans"/>
              </a:rPr>
              <a:t>We can </a:t>
            </a:r>
            <a:r>
              <a:rPr lang="en-US" sz="2400" dirty="0">
                <a:latin typeface="Lucida Sans"/>
                <a:cs typeface="Lucida Sans"/>
              </a:rPr>
              <a:t>build new types from old ones </a:t>
            </a:r>
          </a:p>
          <a:p>
            <a:pPr lvl="1"/>
            <a:r>
              <a:rPr lang="en-US" sz="2400" dirty="0">
                <a:latin typeface="Lucida Sans"/>
                <a:cs typeface="Lucida Sans"/>
              </a:rPr>
              <a:t>We can build class hierarchies with many levels of inheritance </a:t>
            </a:r>
            <a:endParaRPr lang="x-none" sz="2400" dirty="0">
              <a:latin typeface="Lucida Sans"/>
              <a:cs typeface="Lucida Sans"/>
            </a:endParaRPr>
          </a:p>
          <a:p>
            <a:pPr lvl="1"/>
            <a:r>
              <a:rPr lang="en-US" sz="2400" dirty="0" smtClean="0">
                <a:latin typeface="Lucida Sans"/>
                <a:cs typeface="Lucida Sans"/>
              </a:rPr>
              <a:t>Allows </a:t>
            </a:r>
            <a:r>
              <a:rPr lang="en-US" sz="2400" dirty="0">
                <a:latin typeface="Lucida Sans"/>
                <a:cs typeface="Lucida Sans"/>
              </a:rPr>
              <a:t>the design of general classes that can be specialized to more particular classes, with the specialized classes reusing the code from the general class. </a:t>
            </a:r>
          </a:p>
          <a:p>
            <a:endParaRPr lang="x-none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2800" b="1" dirty="0" smtClean="0">
                <a:latin typeface="Lucida Sans"/>
                <a:cs typeface="Lucida Sans"/>
              </a:rPr>
              <a:t>Polymorphism</a:t>
            </a:r>
            <a:endParaRPr lang="x-none" sz="2800" b="1" dirty="0" smtClean="0">
              <a:latin typeface="Lucida Sans"/>
              <a:cs typeface="Lucida Sans"/>
            </a:endParaRPr>
          </a:p>
          <a:p>
            <a:pPr lvl="1"/>
            <a:r>
              <a:rPr lang="en-US" sz="2400" dirty="0" smtClean="0"/>
              <a:t>Polymorphism is the capability of a method to do different things based on the object that it is acting upon.</a:t>
            </a:r>
            <a:endParaRPr lang="en-US" sz="2400" dirty="0" smtClean="0">
              <a:latin typeface="Lucida Sans"/>
              <a:cs typeface="Lucida Sans"/>
            </a:endParaRPr>
          </a:p>
          <a:p>
            <a:pPr lvl="1"/>
            <a:r>
              <a:rPr lang="en-US" sz="2400" dirty="0" smtClean="0">
                <a:latin typeface="Lucida Sans"/>
                <a:cs typeface="Lucida Sans"/>
              </a:rPr>
              <a:t>Following </a:t>
            </a:r>
            <a:r>
              <a:rPr lang="en-US" sz="2400" dirty="0">
                <a:latin typeface="Lucida Sans"/>
                <a:cs typeface="Lucida Sans"/>
              </a:rPr>
              <a:t>concepts demonstrate different types of polymorphism in java.</a:t>
            </a:r>
          </a:p>
          <a:p>
            <a:pPr lvl="2"/>
            <a:r>
              <a:rPr lang="en-US" sz="2200" dirty="0" smtClean="0">
                <a:latin typeface="Lucida Sans"/>
                <a:cs typeface="Lucida Sans"/>
              </a:rPr>
              <a:t>Method </a:t>
            </a:r>
            <a:r>
              <a:rPr lang="en-US" sz="2200" dirty="0">
                <a:latin typeface="Lucida Sans"/>
                <a:cs typeface="Lucida Sans"/>
              </a:rPr>
              <a:t>Overloading</a:t>
            </a:r>
          </a:p>
          <a:p>
            <a:pPr lvl="2"/>
            <a:r>
              <a:rPr lang="en-US" sz="2200" dirty="0" smtClean="0">
                <a:latin typeface="Lucida Sans"/>
                <a:cs typeface="Lucida Sans"/>
              </a:rPr>
              <a:t>Method </a:t>
            </a:r>
            <a:r>
              <a:rPr lang="en-US" sz="2200" dirty="0">
                <a:latin typeface="Lucida Sans"/>
                <a:cs typeface="Lucida Sans"/>
              </a:rPr>
              <a:t>Overriding</a:t>
            </a:r>
            <a:endParaRPr lang="en-US" sz="2600" dirty="0">
              <a:latin typeface="Lucida Sans"/>
              <a:cs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Lucida Sans"/>
                <a:cs typeface="Lucida Sans"/>
              </a:rPr>
              <a:t>Overloading :</a:t>
            </a:r>
            <a:endParaRPr lang="x-none" b="1" dirty="0">
              <a:latin typeface="Lucida Sans"/>
              <a:cs typeface="Lucida Sans"/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Lucida Sans"/>
                <a:cs typeface="Lucida Sans"/>
              </a:rPr>
              <a:t>Allows </a:t>
            </a:r>
            <a:r>
              <a:rPr lang="en-US" sz="2200" dirty="0">
                <a:latin typeface="Lucida Sans"/>
                <a:cs typeface="Lucida Sans"/>
              </a:rPr>
              <a:t>the same method name to have multiple meanings or uses. </a:t>
            </a:r>
            <a:endParaRPr lang="x-none" sz="2200" dirty="0" smtClean="0">
              <a:latin typeface="Lucida Sans"/>
              <a:cs typeface="Lucida Sans"/>
            </a:endParaRP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latin typeface="Lucida Sans"/>
                <a:cs typeface="Lucida Sans"/>
              </a:rPr>
              <a:t>Overloading </a:t>
            </a:r>
            <a:r>
              <a:rPr lang="en-US" sz="2200" dirty="0">
                <a:latin typeface="Lucida Sans"/>
                <a:cs typeface="Lucida Sans"/>
              </a:rPr>
              <a:t>of methods </a:t>
            </a:r>
            <a:r>
              <a:rPr lang="en-US" sz="2200" dirty="0" smtClean="0">
                <a:latin typeface="Lucida Sans"/>
                <a:cs typeface="Lucida Sans"/>
              </a:rPr>
              <a:t>allows to </a:t>
            </a:r>
            <a:r>
              <a:rPr lang="en-US" sz="2200" dirty="0">
                <a:latin typeface="Lucida Sans"/>
                <a:cs typeface="Lucida Sans"/>
              </a:rPr>
              <a:t>use the same name to perform different actions depending on parameters</a:t>
            </a:r>
            <a:r>
              <a:rPr lang="en-US" sz="2200" dirty="0" smtClean="0">
                <a:latin typeface="Lucida Sans"/>
                <a:cs typeface="Lucida Sans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Lucida Sans"/>
                <a:cs typeface="Lucida Sans"/>
              </a:rPr>
              <a:t>Overloaded methods are differentiated only on the number, type and order of parameters, not on the return type of the </a:t>
            </a:r>
            <a:r>
              <a:rPr lang="en-US" sz="2200" dirty="0" smtClean="0">
                <a:latin typeface="Lucida Sans"/>
                <a:cs typeface="Lucida Sans"/>
              </a:rPr>
              <a:t>method.</a:t>
            </a:r>
            <a:endParaRPr lang="en-US" dirty="0" smtClean="0">
              <a:latin typeface="Lucida Sans"/>
              <a:cs typeface="Lucida Sans"/>
            </a:endParaRPr>
          </a:p>
          <a:p>
            <a:r>
              <a:rPr lang="en-US" b="1" dirty="0" smtClean="0">
                <a:latin typeface="Lucida Sans"/>
                <a:cs typeface="Lucida Sans"/>
              </a:rPr>
              <a:t>Overriding: </a:t>
            </a:r>
          </a:p>
          <a:p>
            <a:pPr lvl="1"/>
            <a:r>
              <a:rPr lang="en-US" sz="2400" dirty="0"/>
              <a:t>Declaring a method in </a:t>
            </a:r>
            <a:r>
              <a:rPr lang="en-US" sz="2400" b="1" dirty="0"/>
              <a:t>subclass</a:t>
            </a:r>
            <a:r>
              <a:rPr lang="en-US" sz="2400" dirty="0"/>
              <a:t> which is already present in </a:t>
            </a:r>
            <a:r>
              <a:rPr lang="en-US" sz="2400" b="1" dirty="0"/>
              <a:t>parent class</a:t>
            </a:r>
            <a:r>
              <a:rPr lang="en-US" sz="2400" dirty="0"/>
              <a:t> is known as method overriding.</a:t>
            </a:r>
            <a:endParaRPr lang="x-non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0897" y="1762125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Person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5672" y="3121025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Employee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5797" y="3121025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Teacher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2197" y="4813300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Payment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2947" y="4813300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Contract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3835672" y="2660650"/>
            <a:ext cx="1165225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5000897" y="2660650"/>
            <a:ext cx="1104900" cy="460375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2702197" y="4019550"/>
            <a:ext cx="1133475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5" idx="2"/>
          </p:cNvCxnSpPr>
          <p:nvPr/>
        </p:nvCxnSpPr>
        <p:spPr>
          <a:xfrm flipH="1" flipV="1">
            <a:off x="3835672" y="4019550"/>
            <a:ext cx="1057275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/>
                <a:cs typeface="Lucida Sans"/>
              </a:rPr>
              <a:t>Polymorphism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4051300" cy="4876800"/>
          </a:xfrm>
        </p:spPr>
        <p:txBody>
          <a:bodyPr/>
          <a:lstStyle/>
          <a:p>
            <a:r>
              <a:rPr lang="en-US" dirty="0">
                <a:latin typeface="Lucida Sans"/>
                <a:cs typeface="Lucida Sans"/>
              </a:rPr>
              <a:t>The derived classes override </a:t>
            </a:r>
            <a:r>
              <a:rPr lang="en-US" dirty="0" smtClean="0">
                <a:latin typeface="Lucida Sans"/>
                <a:cs typeface="Lucida Sans"/>
              </a:rPr>
              <a:t>the </a:t>
            </a:r>
            <a:r>
              <a:rPr lang="en-US" dirty="0">
                <a:latin typeface="Lucida Sans"/>
                <a:cs typeface="Lucida Sans"/>
              </a:rPr>
              <a:t>definitions to provide unique behavior for each specific type of </a:t>
            </a:r>
            <a:r>
              <a:rPr lang="en-US" dirty="0" smtClean="0">
                <a:latin typeface="Lucida Sans"/>
                <a:cs typeface="Lucida Sans"/>
              </a:rPr>
              <a:t>Employee </a:t>
            </a:r>
          </a:p>
          <a:p>
            <a:endParaRPr lang="en-US" dirty="0">
              <a:latin typeface="Lucida Sans"/>
              <a:cs typeface="Lucida Sans"/>
            </a:endParaRPr>
          </a:p>
          <a:p>
            <a:r>
              <a:rPr lang="en-US" b="1" dirty="0" smtClean="0">
                <a:latin typeface="Lucida Sans"/>
                <a:cs typeface="Lucida Sans"/>
              </a:rPr>
              <a:t> </a:t>
            </a:r>
            <a:r>
              <a:rPr lang="en-US" b="1" i="1" dirty="0" smtClean="0">
                <a:latin typeface="Lucida Sans"/>
                <a:cs typeface="Lucida Sans"/>
              </a:rPr>
              <a:t>Dynamic binding </a:t>
            </a:r>
            <a:r>
              <a:rPr lang="en-US" b="1" i="1" dirty="0" smtClean="0"/>
              <a:t>: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Lucida Sans"/>
                <a:cs typeface="Lucida Sans"/>
              </a:rPr>
              <a:t>Which method to call?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Lucida Sans"/>
                <a:cs typeface="Lucida Sans"/>
              </a:rPr>
              <a:t>Binding </a:t>
            </a:r>
            <a:r>
              <a:rPr lang="en-US" dirty="0">
                <a:solidFill>
                  <a:prstClr val="black"/>
                </a:solidFill>
                <a:latin typeface="Lucida Sans"/>
                <a:cs typeface="Lucida Sans"/>
              </a:rPr>
              <a:t>occurs at run time, based on the type of object.</a:t>
            </a:r>
            <a:endParaRPr lang="en-US" b="1" i="1" dirty="0">
              <a:latin typeface="Lucida Sans"/>
              <a:cs typeface="Lucida Sans"/>
            </a:endParaRP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33547" y="1724025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Employee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0072" y="3416300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Payment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90822" y="3416300"/>
            <a:ext cx="1440000" cy="898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Contract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flipV="1">
            <a:off x="6020072" y="2622550"/>
            <a:ext cx="1133475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H="1" flipV="1">
            <a:off x="7153547" y="2622550"/>
            <a:ext cx="1057275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5269" y="443495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calcSalary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0822" y="4434959"/>
            <a:ext cx="146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calcSalary</a:t>
            </a:r>
            <a:r>
              <a:rPr lang="en-US" dirty="0"/>
              <a:t> 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Object Oriented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Lucida Sans"/>
                <a:cs typeface="Lucida Sans"/>
              </a:rPr>
              <a:t>I</a:t>
            </a:r>
            <a:r>
              <a:rPr lang="en-US" dirty="0" smtClean="0">
                <a:latin typeface="Lucida Sans"/>
                <a:cs typeface="Lucida Sans"/>
              </a:rPr>
              <a:t>t’s </a:t>
            </a:r>
            <a:r>
              <a:rPr lang="en-US" dirty="0">
                <a:latin typeface="Lucida Sans"/>
                <a:cs typeface="Lucida Sans"/>
              </a:rPr>
              <a:t>a process of planning a </a:t>
            </a:r>
            <a:r>
              <a:rPr lang="en-US" dirty="0" smtClean="0">
                <a:latin typeface="Lucida Sans"/>
                <a:cs typeface="Lucida Sans"/>
              </a:rPr>
              <a:t>computer program where </a:t>
            </a:r>
            <a:r>
              <a:rPr lang="en-US" dirty="0">
                <a:latin typeface="Lucida Sans"/>
                <a:cs typeface="Lucida Sans"/>
              </a:rPr>
              <a:t>objects will interact with each other to solve specific problems</a:t>
            </a:r>
            <a:r>
              <a:rPr lang="en-US" dirty="0" smtClean="0">
                <a:latin typeface="Lucida Sans"/>
                <a:cs typeface="Lucida Sans"/>
              </a:rPr>
              <a:t>.</a:t>
            </a:r>
          </a:p>
          <a:p>
            <a:endParaRPr lang="en-US" dirty="0">
              <a:latin typeface="Lucida Sans"/>
              <a:cs typeface="Lucida Sans"/>
            </a:endParaRPr>
          </a:p>
          <a:p>
            <a:r>
              <a:rPr lang="en-US" sz="2800" b="1" dirty="0" smtClean="0">
                <a:latin typeface="Lucida Sans"/>
                <a:cs typeface="Lucida Sans"/>
              </a:rPr>
              <a:t>Example :</a:t>
            </a:r>
          </a:p>
          <a:p>
            <a:pPr marL="0" indent="0">
              <a:buNone/>
            </a:pPr>
            <a:endParaRPr lang="en-US" dirty="0">
              <a:latin typeface="Lucida Sans"/>
              <a:cs typeface="Lucida Sans"/>
            </a:endParaRPr>
          </a:p>
          <a:p>
            <a:pPr marL="0" indent="0" algn="just">
              <a:buNone/>
            </a:pPr>
            <a:r>
              <a:rPr lang="en-US" dirty="0" smtClean="0">
                <a:latin typeface="Lucida Sans"/>
                <a:cs typeface="Lucida Sans"/>
              </a:rPr>
              <a:t>A hotel contains a number of Residential rooms, </a:t>
            </a:r>
            <a:r>
              <a:rPr lang="en-US" dirty="0">
                <a:latin typeface="Lucida Sans"/>
                <a:cs typeface="Lucida Sans"/>
              </a:rPr>
              <a:t>M</a:t>
            </a:r>
            <a:r>
              <a:rPr lang="en-US" dirty="0" smtClean="0">
                <a:latin typeface="Lucida Sans"/>
                <a:cs typeface="Lucida Sans"/>
              </a:rPr>
              <a:t>eeting rooms</a:t>
            </a:r>
            <a:r>
              <a:rPr lang="en-US" dirty="0">
                <a:latin typeface="Lucida Sans"/>
                <a:cs typeface="Lucida Sans"/>
              </a:rPr>
              <a:t>, Wedding </a:t>
            </a:r>
            <a:r>
              <a:rPr lang="en-US" dirty="0" smtClean="0">
                <a:latin typeface="Lucida Sans"/>
                <a:cs typeface="Lucida Sans"/>
              </a:rPr>
              <a:t>halls where the customer can reserve any of them by choosing type of room and specify date and time</a:t>
            </a:r>
            <a:r>
              <a:rPr lang="en-US" dirty="0">
                <a:latin typeface="Lucida Sans"/>
                <a:cs typeface="Lucida Sans"/>
              </a:rPr>
              <a:t>. You are required to </a:t>
            </a:r>
            <a:r>
              <a:rPr lang="en-US" dirty="0" smtClean="0">
                <a:latin typeface="Lucida Sans"/>
                <a:cs typeface="Lucida Sans"/>
              </a:rPr>
              <a:t>design reservation system for Hotel. where it can offer the available rooms </a:t>
            </a:r>
            <a:r>
              <a:rPr lang="en-US" dirty="0">
                <a:latin typeface="Lucida Sans"/>
                <a:cs typeface="Lucida Sans"/>
              </a:rPr>
              <a:t>or halls </a:t>
            </a:r>
            <a:r>
              <a:rPr lang="en-US" dirty="0" smtClean="0">
                <a:latin typeface="Lucida Sans"/>
                <a:cs typeface="Lucida Sans"/>
              </a:rPr>
              <a:t>and allows the customer to reserve </a:t>
            </a:r>
            <a:r>
              <a:rPr lang="en-US" dirty="0">
                <a:latin typeface="Lucida Sans"/>
                <a:cs typeface="Lucida Sans"/>
              </a:rPr>
              <a:t>one of </a:t>
            </a:r>
            <a:r>
              <a:rPr lang="en-US" dirty="0" smtClean="0">
                <a:latin typeface="Lucida Sans"/>
                <a:cs typeface="Lucida Sans"/>
              </a:rPr>
              <a:t>them.</a:t>
            </a:r>
          </a:p>
          <a:p>
            <a:pPr marL="0" indent="0" algn="just">
              <a:buNone/>
            </a:pPr>
            <a:r>
              <a:rPr lang="en-US" dirty="0" smtClean="0">
                <a:latin typeface="Lucida Sans"/>
                <a:cs typeface="Lucida Sans"/>
              </a:rPr>
              <a:t>     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582</TotalTime>
  <Words>1597</Words>
  <Application>Microsoft Office PowerPoint</Application>
  <PresentationFormat>On-screen Show (4:3)</PresentationFormat>
  <Paragraphs>343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Java Revisited </vt:lpstr>
      <vt:lpstr>Objective </vt:lpstr>
      <vt:lpstr>Object-Oriented Design Principles </vt:lpstr>
      <vt:lpstr>Object-Oriented Design Principles </vt:lpstr>
      <vt:lpstr>Object-Oriented Design Principles </vt:lpstr>
      <vt:lpstr>Object-Oriented Design Principles </vt:lpstr>
      <vt:lpstr>Inheritance</vt:lpstr>
      <vt:lpstr>Polymorphism</vt:lpstr>
      <vt:lpstr>Designing Object Oriented </vt:lpstr>
      <vt:lpstr>Designing Object Oriented </vt:lpstr>
      <vt:lpstr>Class </vt:lpstr>
      <vt:lpstr>Class Structure</vt:lpstr>
      <vt:lpstr>Skelton of Class </vt:lpstr>
      <vt:lpstr>Java Rules</vt:lpstr>
      <vt:lpstr>Variables and data type</vt:lpstr>
      <vt:lpstr>Data types</vt:lpstr>
      <vt:lpstr>Output</vt:lpstr>
      <vt:lpstr>Methods </vt:lpstr>
      <vt:lpstr>Methods </vt:lpstr>
      <vt:lpstr>Methods </vt:lpstr>
      <vt:lpstr>Method Body</vt:lpstr>
      <vt:lpstr>Calling Method </vt:lpstr>
      <vt:lpstr>Passing parameters</vt:lpstr>
      <vt:lpstr>Passing parameters</vt:lpstr>
      <vt:lpstr>Constructors </vt:lpstr>
      <vt:lpstr>Object </vt:lpstr>
      <vt:lpstr>Casting </vt:lpstr>
      <vt:lpstr>Casting </vt:lpstr>
      <vt:lpstr>Extending Class</vt:lpstr>
      <vt:lpstr>Interfaces</vt:lpstr>
      <vt:lpstr>Example </vt:lpstr>
      <vt:lpstr>To Do </vt:lpstr>
    </vt:vector>
  </TitlesOfParts>
  <Company>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Revisited </dc:title>
  <dc:creator>MacBook Pro</dc:creator>
  <cp:lastModifiedBy>Hafida</cp:lastModifiedBy>
  <cp:revision>51</cp:revision>
  <dcterms:created xsi:type="dcterms:W3CDTF">2015-08-23T17:09:50Z</dcterms:created>
  <dcterms:modified xsi:type="dcterms:W3CDTF">2016-01-20T17:46:24Z</dcterms:modified>
</cp:coreProperties>
</file>