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8" r:id="rId3"/>
    <p:sldId id="259" r:id="rId4"/>
    <p:sldId id="260" r:id="rId5"/>
    <p:sldId id="261" r:id="rId6"/>
    <p:sldId id="342" r:id="rId7"/>
    <p:sldId id="257" r:id="rId8"/>
    <p:sldId id="268" r:id="rId9"/>
    <p:sldId id="263" r:id="rId10"/>
    <p:sldId id="264" r:id="rId11"/>
    <p:sldId id="283" r:id="rId12"/>
    <p:sldId id="266" r:id="rId13"/>
    <p:sldId id="334" r:id="rId14"/>
    <p:sldId id="269" r:id="rId15"/>
    <p:sldId id="335" r:id="rId16"/>
    <p:sldId id="336" r:id="rId17"/>
    <p:sldId id="337" r:id="rId18"/>
    <p:sldId id="338" r:id="rId19"/>
    <p:sldId id="339" r:id="rId20"/>
    <p:sldId id="340" r:id="rId21"/>
    <p:sldId id="341" r:id="rId22"/>
  </p:sldIdLst>
  <p:sldSz cx="9144000" cy="6858000" type="screen4x3"/>
  <p:notesSz cx="7086600" cy="10210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CCFF99"/>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0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510540"/>
          </a:xfrm>
          <a:prstGeom prst="rect">
            <a:avLst/>
          </a:prstGeom>
        </p:spPr>
        <p:txBody>
          <a:bodyPr vert="horz" lIns="98837" tIns="49419" rIns="98837" bIns="49419" rtlCol="0"/>
          <a:lstStyle>
            <a:lvl1pPr algn="l">
              <a:defRPr sz="1300"/>
            </a:lvl1pPr>
          </a:lstStyle>
          <a:p>
            <a:endParaRPr lang="en-US"/>
          </a:p>
        </p:txBody>
      </p:sp>
      <p:sp>
        <p:nvSpPr>
          <p:cNvPr id="3" name="Date Placeholder 2"/>
          <p:cNvSpPr>
            <a:spLocks noGrp="1"/>
          </p:cNvSpPr>
          <p:nvPr>
            <p:ph type="dt" idx="1"/>
          </p:nvPr>
        </p:nvSpPr>
        <p:spPr>
          <a:xfrm>
            <a:off x="4014100" y="0"/>
            <a:ext cx="3070860" cy="510540"/>
          </a:xfrm>
          <a:prstGeom prst="rect">
            <a:avLst/>
          </a:prstGeom>
        </p:spPr>
        <p:txBody>
          <a:bodyPr vert="horz" lIns="98837" tIns="49419" rIns="98837" bIns="49419" rtlCol="0"/>
          <a:lstStyle>
            <a:lvl1pPr algn="r">
              <a:defRPr sz="1300"/>
            </a:lvl1pPr>
          </a:lstStyle>
          <a:p>
            <a:fld id="{6816818A-C6DD-489D-BB7E-402A7F26A3F6}" type="datetimeFigureOut">
              <a:rPr lang="en-US" smtClean="0"/>
              <a:pPr/>
              <a:t>10/3/15</a:t>
            </a:fld>
            <a:endParaRPr lang="en-US"/>
          </a:p>
        </p:txBody>
      </p:sp>
      <p:sp>
        <p:nvSpPr>
          <p:cNvPr id="4" name="Slide Image Placeholder 3"/>
          <p:cNvSpPr>
            <a:spLocks noGrp="1" noRot="1" noChangeAspect="1"/>
          </p:cNvSpPr>
          <p:nvPr>
            <p:ph type="sldImg" idx="2"/>
          </p:nvPr>
        </p:nvSpPr>
        <p:spPr>
          <a:xfrm>
            <a:off x="990600" y="765175"/>
            <a:ext cx="5105400" cy="3829050"/>
          </a:xfrm>
          <a:prstGeom prst="rect">
            <a:avLst/>
          </a:prstGeom>
          <a:noFill/>
          <a:ln w="12700">
            <a:solidFill>
              <a:prstClr val="black"/>
            </a:solidFill>
          </a:ln>
        </p:spPr>
        <p:txBody>
          <a:bodyPr vert="horz" lIns="98837" tIns="49419" rIns="98837" bIns="49419" rtlCol="0" anchor="ctr"/>
          <a:lstStyle/>
          <a:p>
            <a:endParaRPr lang="en-US"/>
          </a:p>
        </p:txBody>
      </p:sp>
      <p:sp>
        <p:nvSpPr>
          <p:cNvPr id="5" name="Notes Placeholder 4"/>
          <p:cNvSpPr>
            <a:spLocks noGrp="1"/>
          </p:cNvSpPr>
          <p:nvPr>
            <p:ph type="body" sz="quarter" idx="3"/>
          </p:nvPr>
        </p:nvSpPr>
        <p:spPr>
          <a:xfrm>
            <a:off x="708660" y="4850130"/>
            <a:ext cx="5669280" cy="4594860"/>
          </a:xfrm>
          <a:prstGeom prst="rect">
            <a:avLst/>
          </a:prstGeom>
        </p:spPr>
        <p:txBody>
          <a:bodyPr vert="horz" lIns="98837" tIns="49419" rIns="98837" bIns="4941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698488"/>
            <a:ext cx="3070860" cy="510540"/>
          </a:xfrm>
          <a:prstGeom prst="rect">
            <a:avLst/>
          </a:prstGeom>
        </p:spPr>
        <p:txBody>
          <a:bodyPr vert="horz" lIns="98837" tIns="49419" rIns="98837" bIns="49419" rtlCol="0" anchor="b"/>
          <a:lstStyle>
            <a:lvl1pPr algn="l">
              <a:defRPr sz="1300"/>
            </a:lvl1pPr>
          </a:lstStyle>
          <a:p>
            <a:endParaRPr lang="en-US"/>
          </a:p>
        </p:txBody>
      </p:sp>
      <p:sp>
        <p:nvSpPr>
          <p:cNvPr id="7" name="Slide Number Placeholder 6"/>
          <p:cNvSpPr>
            <a:spLocks noGrp="1"/>
          </p:cNvSpPr>
          <p:nvPr>
            <p:ph type="sldNum" sz="quarter" idx="5"/>
          </p:nvPr>
        </p:nvSpPr>
        <p:spPr>
          <a:xfrm>
            <a:off x="4014100" y="9698488"/>
            <a:ext cx="3070860" cy="510540"/>
          </a:xfrm>
          <a:prstGeom prst="rect">
            <a:avLst/>
          </a:prstGeom>
        </p:spPr>
        <p:txBody>
          <a:bodyPr vert="horz" lIns="98837" tIns="49419" rIns="98837" bIns="49419" rtlCol="0" anchor="b"/>
          <a:lstStyle>
            <a:lvl1pPr algn="r">
              <a:defRPr sz="1300"/>
            </a:lvl1pPr>
          </a:lstStyle>
          <a:p>
            <a:fld id="{AA5DCF72-C639-4FCD-8EBF-6585E38AFD8D}" type="slidenum">
              <a:rPr lang="en-US" smtClean="0"/>
              <a:pPr/>
              <a:t>‹#›</a:t>
            </a:fld>
            <a:endParaRPr lang="en-US"/>
          </a:p>
        </p:txBody>
      </p:sp>
    </p:spTree>
    <p:extLst>
      <p:ext uri="{BB962C8B-B14F-4D97-AF65-F5344CB8AC3E}">
        <p14:creationId xmlns:p14="http://schemas.microsoft.com/office/powerpoint/2010/main" val="2749309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10</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11</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12</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13</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18</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19</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2E9F4-F8B6-4DE8-8021-924C3213CC52}" type="slidenum">
              <a:rPr lang="en-GB"/>
              <a:pPr/>
              <a:t>2</a:t>
            </a:fld>
            <a:endParaRPr lang="en-GB"/>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20</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09D26A-635B-49E1-8923-8CEB5FF82C78}" type="slidenum">
              <a:rPr lang="en-GB"/>
              <a:pPr/>
              <a:t>3</a:t>
            </a:fld>
            <a:endParaRPr lang="en-GB"/>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9CBD0-84CA-4E36-8725-5786CA587297}" type="slidenum">
              <a:rPr lang="en-GB"/>
              <a:pPr/>
              <a:t>4</a:t>
            </a:fld>
            <a:endParaRPr lang="en-GB"/>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32582-9B25-48FD-8514-1B76AFFB8C0C}" type="slidenum">
              <a:rPr lang="en-GB"/>
              <a:pPr/>
              <a:t>5</a:t>
            </a:fld>
            <a:endParaRPr lang="en-GB"/>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CBF8EB-13AF-4510-B778-F89825B8FD1F}" type="slidenum">
              <a:rPr lang="en-GB"/>
              <a:pPr/>
              <a:t>6</a:t>
            </a:fld>
            <a:endParaRPr lang="en-GB"/>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A1070A9-183A-4EE2-8004-75A2006D9091}" type="slidenum">
              <a:rPr lang="en-GB" smtClean="0"/>
              <a:pPr/>
              <a:t>7</a:t>
            </a:fld>
            <a:endParaRPr lang="en-GB"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2E9F4-F8B6-4DE8-8021-924C3213CC52}" type="slidenum">
              <a:rPr lang="en-GB"/>
              <a:pPr/>
              <a:t>8</a:t>
            </a:fld>
            <a:endParaRPr lang="en-GB"/>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ED2B8-2938-4EE2-A8F5-3CF7D579501F}" type="slidenum">
              <a:rPr lang="en-GB"/>
              <a:pPr/>
              <a:t>9</a:t>
            </a:fld>
            <a:endParaRPr lang="en-GB"/>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F2DB6C-BBB9-49D0-9F16-FEDA3391B195}" type="datetimeFigureOut">
              <a:rPr lang="en-US" smtClean="0"/>
              <a:pPr/>
              <a:t>10/3/15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F2DB6C-BBB9-49D0-9F16-FEDA3391B195}" type="datetimeFigureOut">
              <a:rPr lang="en-US" smtClean="0"/>
              <a:pPr/>
              <a:t>10/3/15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F2DB6C-BBB9-49D0-9F16-FEDA3391B195}" type="datetimeFigureOut">
              <a:rPr lang="en-US" smtClean="0"/>
              <a:pPr/>
              <a:t>10/3/15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F2DB6C-BBB9-49D0-9F16-FEDA3391B195}" type="datetimeFigureOut">
              <a:rPr lang="en-US" smtClean="0"/>
              <a:pPr/>
              <a:t>10/3/15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F2DB6C-BBB9-49D0-9F16-FEDA3391B195}" type="datetimeFigureOut">
              <a:rPr lang="en-US" smtClean="0"/>
              <a:pPr/>
              <a:t>10/3/15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F2DB6C-BBB9-49D0-9F16-FEDA3391B195}" type="datetimeFigureOut">
              <a:rPr lang="en-US" smtClean="0"/>
              <a:pPr/>
              <a:t>10/3/15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F2DB6C-BBB9-49D0-9F16-FEDA3391B195}" type="datetimeFigureOut">
              <a:rPr lang="en-US" smtClean="0"/>
              <a:pPr/>
              <a:t>10/3/15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FE83DF-9138-4729-A549-AD2AC9AD929F}"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F2DB6C-BBB9-49D0-9F16-FEDA3391B195}" type="datetimeFigureOut">
              <a:rPr lang="en-US" smtClean="0"/>
              <a:pPr/>
              <a:t>10/3/15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DB6C-BBB9-49D0-9F16-FEDA3391B195}" type="datetimeFigureOut">
              <a:rPr lang="en-US" smtClean="0"/>
              <a:pPr/>
              <a:t>10/3/15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F2DB6C-BBB9-49D0-9F16-FEDA3391B195}" type="datetimeFigureOut">
              <a:rPr lang="en-US" smtClean="0"/>
              <a:pPr/>
              <a:t>10/3/15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E83DF-9138-4729-A549-AD2AC9AD929F}"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F2DB6C-BBB9-49D0-9F16-FEDA3391B195}" type="datetimeFigureOut">
              <a:rPr lang="en-US" smtClean="0"/>
              <a:pPr/>
              <a:t>10/3/15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EF2DB6C-BBB9-49D0-9F16-FEDA3391B195}" type="datetimeFigureOut">
              <a:rPr lang="en-US" smtClean="0"/>
              <a:pPr/>
              <a:t>10/3/15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DFE83DF-9138-4729-A549-AD2AC9AD92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09600" y="1446839"/>
            <a:ext cx="7772400" cy="1829761"/>
          </a:xfrm>
          <a:prstGeom prst="rect">
            <a:avLst/>
          </a:prstGeom>
        </p:spPr>
        <p:txBody>
          <a:bodyPr vert="horz" anchor="b">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Double Linked Lists</a:t>
            </a:r>
            <a:endPar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6" name="Rectangle 3"/>
          <p:cNvSpPr txBox="1">
            <a:spLocks noChangeArrowheads="1"/>
          </p:cNvSpPr>
          <p:nvPr/>
        </p:nvSpPr>
        <p:spPr>
          <a:xfrm>
            <a:off x="838200" y="3764007"/>
            <a:ext cx="7772400" cy="1199704"/>
          </a:xfrm>
          <a:prstGeom prst="rect">
            <a:avLst/>
          </a:prstGeom>
        </p:spPr>
        <p:txBody>
          <a:bodyPr vert="horz" lIns="45720" rIns="45720">
            <a:normAutofit/>
          </a:bodyPr>
          <a:lstStyle/>
          <a:p>
            <a:pPr marL="0" marR="64008"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GB" sz="2700" b="0" i="0" u="none" strike="noStrike" kern="1200" cap="none" spc="0" normalizeH="0" baseline="0" noProof="0" smtClean="0">
                <a:ln>
                  <a:noFill/>
                </a:ln>
                <a:solidFill>
                  <a:schemeClr val="tx2"/>
                </a:solidFill>
                <a:effectLst/>
                <a:uLnTx/>
                <a:uFillTx/>
                <a:latin typeface="+mn-lt"/>
                <a:ea typeface="+mn-ea"/>
                <a:cs typeface="+mn-cs"/>
              </a:rPr>
              <a:t>CS212: Data </a:t>
            </a:r>
            <a:r>
              <a:rPr kumimoji="0" lang="en-GB" sz="2700" b="0" i="0" u="none" strike="noStrike" kern="1200" cap="none" spc="0" normalizeH="0" baseline="0" noProof="0" dirty="0" smtClean="0">
                <a:ln>
                  <a:noFill/>
                </a:ln>
                <a:solidFill>
                  <a:schemeClr val="tx2"/>
                </a:solidFill>
                <a:effectLst/>
                <a:uLnTx/>
                <a:uFillTx/>
                <a:latin typeface="+mn-lt"/>
                <a:ea typeface="+mn-ea"/>
                <a:cs typeface="+mn-cs"/>
              </a:rPr>
              <a:t>Structure</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a:t>
            </a:r>
            <a:r>
              <a:rPr lang="en-US" sz="2400" dirty="0" smtClean="0"/>
              <a:t>List (Double-Linked List): </a:t>
            </a:r>
            <a:r>
              <a:rPr lang="en-US" sz="2400" dirty="0"/>
              <a:t>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smtClean="0">
                <a:solidFill>
                  <a:srgbClr val="002060"/>
                </a:solidFill>
                <a:latin typeface="SimSun" pitchFamily="2" charset="-122"/>
              </a:rPr>
              <a:t>public </a:t>
            </a:r>
            <a:r>
              <a:rPr lang="en-US" sz="2400" b="1" dirty="0" err="1" smtClean="0">
                <a:solidFill>
                  <a:srgbClr val="002060"/>
                </a:solidFill>
                <a:latin typeface="SimSun" pitchFamily="2" charset="-122"/>
              </a:rPr>
              <a:t>boolean</a:t>
            </a:r>
            <a:r>
              <a:rPr lang="en-US" sz="2400" dirty="0" smtClean="0">
                <a:latin typeface="SimSun" pitchFamily="2" charset="-122"/>
              </a:rPr>
              <a:t> full() {</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return false</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a:t>
            </a:r>
            <a:r>
              <a:rPr lang="en-US" sz="2400" dirty="0" smtClean="0">
                <a:latin typeface="SimSun" pitchFamily="2" charset="-122"/>
              </a:rPr>
              <a:t> </a:t>
            </a:r>
            <a:r>
              <a:rPr lang="en-US" sz="2400" dirty="0" err="1" smtClean="0">
                <a:latin typeface="SimSun" pitchFamily="2" charset="-122"/>
              </a:rPr>
              <a:t>findFirst</a:t>
            </a:r>
            <a:r>
              <a:rPr lang="en-US" sz="2400" dirty="0" smtClean="0">
                <a:latin typeface="SimSun" pitchFamily="2" charset="-122"/>
              </a:rPr>
              <a:t>() {</a:t>
            </a:r>
          </a:p>
          <a:p>
            <a:pPr>
              <a:lnSpc>
                <a:spcPct val="90000"/>
              </a:lnSpc>
              <a:buFontTx/>
              <a:buNone/>
            </a:pPr>
            <a:r>
              <a:rPr lang="en-US" sz="2400" dirty="0" smtClean="0">
                <a:latin typeface="SimSun" pitchFamily="2" charset="-122"/>
              </a:rPr>
              <a:t>		current = head;</a:t>
            </a:r>
          </a:p>
          <a:p>
            <a:pPr>
              <a:lnSpc>
                <a:spcPct val="90000"/>
              </a:lnSpc>
              <a:buFontTx/>
              <a:buNone/>
            </a:pPr>
            <a:r>
              <a:rPr lang="en-US" sz="2400" dirty="0" smtClean="0">
                <a:latin typeface="SimSun" pitchFamily="2" charset="-122"/>
              </a:rPr>
              <a:t>	}</a:t>
            </a: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smtClean="0">
                <a:solidFill>
                  <a:srgbClr val="002060"/>
                </a:solidFill>
                <a:latin typeface="SimSun" pitchFamily="2" charset="-122"/>
              </a:rPr>
              <a:t>public </a:t>
            </a:r>
            <a:r>
              <a:rPr lang="en-US" sz="2400" b="1" dirty="0">
                <a:solidFill>
                  <a:srgbClr val="002060"/>
                </a:solidFill>
                <a:latin typeface="SimSun" pitchFamily="2" charset="-122"/>
              </a:rPr>
              <a:t>void</a:t>
            </a:r>
            <a:r>
              <a:rPr lang="en-US" sz="2400" dirty="0">
                <a:latin typeface="SimSun" pitchFamily="2" charset="-122"/>
              </a:rPr>
              <a:t> </a:t>
            </a:r>
            <a:r>
              <a:rPr lang="en-US" sz="2400" dirty="0" err="1" smtClean="0">
                <a:latin typeface="SimSun" pitchFamily="2" charset="-122"/>
              </a:rPr>
              <a:t>findNext</a:t>
            </a:r>
            <a:r>
              <a:rPr lang="en-US" sz="2400" dirty="0" smtClean="0">
                <a:latin typeface="SimSun" pitchFamily="2" charset="-122"/>
              </a:rPr>
              <a:t>() </a:t>
            </a:r>
            <a:r>
              <a:rPr lang="en-US" sz="2400" dirty="0">
                <a:latin typeface="SimSun" pitchFamily="2" charset="-122"/>
              </a:rPr>
              <a:t>{</a:t>
            </a:r>
          </a:p>
          <a:p>
            <a:pPr>
              <a:lnSpc>
                <a:spcPct val="90000"/>
              </a:lnSpc>
              <a:buFontTx/>
              <a:buNone/>
            </a:pPr>
            <a:r>
              <a:rPr lang="en-US" sz="2400" dirty="0" smtClean="0">
                <a:latin typeface="SimSun" pitchFamily="2" charset="-122"/>
              </a:rPr>
              <a:t>		current </a:t>
            </a:r>
            <a:r>
              <a:rPr lang="en-US" sz="2400" dirty="0">
                <a:latin typeface="SimSun" pitchFamily="2" charset="-122"/>
              </a:rPr>
              <a:t>= </a:t>
            </a:r>
            <a:r>
              <a:rPr lang="en-US" sz="2400" dirty="0" err="1">
                <a:latin typeface="SimSun" pitchFamily="2" charset="-122"/>
              </a:rPr>
              <a:t>current.next</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 void</a:t>
            </a:r>
            <a:r>
              <a:rPr lang="en-US" sz="2400" dirty="0" smtClean="0">
                <a:latin typeface="SimSun" pitchFamily="2" charset="-122"/>
              </a:rPr>
              <a:t> </a:t>
            </a:r>
            <a:r>
              <a:rPr lang="en-US" sz="2400" dirty="0" err="1" smtClean="0">
                <a:latin typeface="SimSun" pitchFamily="2" charset="-122"/>
              </a:rPr>
              <a:t>findPrevious</a:t>
            </a:r>
            <a:r>
              <a:rPr lang="en-US" sz="2400" dirty="0" smtClean="0">
                <a:latin typeface="SimSun" pitchFamily="2" charset="-122"/>
              </a:rPr>
              <a:t>() {</a:t>
            </a:r>
          </a:p>
          <a:p>
            <a:pPr>
              <a:lnSpc>
                <a:spcPct val="90000"/>
              </a:lnSpc>
              <a:buFontTx/>
              <a:buNone/>
            </a:pPr>
            <a:r>
              <a:rPr lang="en-US" sz="2400" dirty="0" smtClean="0">
                <a:latin typeface="SimSun" pitchFamily="2" charset="-122"/>
              </a:rPr>
              <a:t>		current = </a:t>
            </a:r>
            <a:r>
              <a:rPr lang="en-US" sz="2400" dirty="0" err="1" smtClean="0">
                <a:latin typeface="SimSun" pitchFamily="2" charset="-122"/>
              </a:rPr>
              <a:t>current.previous</a:t>
            </a:r>
            <a:r>
              <a:rPr lang="en-US" sz="2400" dirty="0" smtClean="0">
                <a:latin typeface="SimSun" pitchFamily="2" charset="-122"/>
              </a:rPr>
              <a:t>;</a:t>
            </a:r>
          </a:p>
          <a:p>
            <a:pPr>
              <a:lnSpc>
                <a:spcPct val="90000"/>
              </a:lnSpc>
              <a:buFontTx/>
              <a:buNone/>
            </a:pPr>
            <a:r>
              <a:rPr lang="en-US" sz="2400" dirty="0" smtClean="0">
                <a:latin typeface="SimSun" pitchFamily="2" charset="-122"/>
              </a:rPr>
              <a:t>	}</a:t>
            </a: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a:t>
            </a:r>
            <a:r>
              <a:rPr lang="en-US" sz="2400" dirty="0" smtClean="0">
                <a:latin typeface="SimSun" pitchFamily="2" charset="-122"/>
              </a:rPr>
              <a:t>retrieve() </a:t>
            </a:r>
            <a:r>
              <a:rPr lang="en-US" sz="2400" dirty="0">
                <a:latin typeface="SimSun" pitchFamily="2" charset="-122"/>
              </a:rPr>
              <a:t>{</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return</a:t>
            </a:r>
            <a:r>
              <a:rPr lang="en-US" sz="2400" dirty="0" smtClean="0">
                <a:latin typeface="SimSun" pitchFamily="2" charset="-122"/>
              </a:rPr>
              <a:t> </a:t>
            </a:r>
            <a:r>
              <a:rPr lang="en-US" sz="2400" dirty="0" err="1">
                <a:latin typeface="SimSun" pitchFamily="2" charset="-122"/>
              </a:rPr>
              <a:t>current.data</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smtClean="0">
                <a:latin typeface="SimSun" pitchFamily="2" charset="-122"/>
              </a:rPr>
              <a:t>update(T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smtClean="0">
                <a:latin typeface="SimSun" pitchFamily="2" charset="-122"/>
              </a:rPr>
              <a:t>		</a:t>
            </a:r>
            <a:r>
              <a:rPr lang="en-US" sz="2400" dirty="0" err="1" smtClean="0">
                <a:latin typeface="SimSun" pitchFamily="2" charset="-122"/>
              </a:rPr>
              <a:t>current.data</a:t>
            </a:r>
            <a:r>
              <a:rPr lang="en-US" sz="2400" dirty="0" smtClean="0">
                <a:latin typeface="SimSun" pitchFamily="2" charset="-122"/>
              </a:rPr>
              <a:t> </a:t>
            </a:r>
            <a:r>
              <a:rPr lang="en-US" sz="2400" dirty="0">
                <a:latin typeface="SimSun" pitchFamily="2" charset="-122"/>
              </a:rPr>
              <a:t>= </a:t>
            </a:r>
            <a:r>
              <a:rPr lang="en-US" sz="2400" dirty="0" err="1">
                <a:latin typeface="SimSun" pitchFamily="2" charset="-122"/>
              </a:rPr>
              <a:t>val</a:t>
            </a:r>
            <a:r>
              <a:rPr lang="en-US" sz="2400" dirty="0" smtClean="0">
                <a:latin typeface="SimSun" pitchFamily="2" charset="-122"/>
              </a:rPr>
              <a:t>;</a:t>
            </a:r>
          </a:p>
          <a:p>
            <a:pPr>
              <a:lnSpc>
                <a:spcPct val="90000"/>
              </a:lnSpc>
              <a:buFontTx/>
              <a:buNone/>
            </a:pPr>
            <a:r>
              <a:rPr lang="en-US" sz="2400" dirty="0" smtClean="0">
                <a:latin typeface="SimSun" pitchFamily="2" charset="-122"/>
              </a:rPr>
              <a:t>	}</a:t>
            </a:r>
            <a:endParaRPr lang="en-US" sz="2400" dirty="0">
              <a:latin typeface="SimSun" pitchFamily="2" charset="-122"/>
            </a:endParaRPr>
          </a:p>
        </p:txBody>
      </p:sp>
      <p:sp>
        <p:nvSpPr>
          <p:cNvPr id="6" name="Slide Number Placeholder 5"/>
          <p:cNvSpPr>
            <a:spLocks noGrp="1"/>
          </p:cNvSpPr>
          <p:nvPr>
            <p:ph type="sldNum" sz="quarter" idx="12"/>
          </p:nvPr>
        </p:nvSpPr>
        <p:spPr/>
        <p:txBody>
          <a:bodyPr/>
          <a:lstStyle/>
          <a:p>
            <a:fld id="{BD1E6D6B-60BB-40FD-8ED9-46C0EAD994AD}" type="slidenum">
              <a:rPr lang="en-US"/>
              <a:pPr/>
              <a:t>10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endParaRPr lang="en-US" sz="1700" dirty="0" smtClean="0">
              <a:solidFill>
                <a:srgbClr val="0000FF"/>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a:t>
            </a:r>
            <a:r>
              <a:rPr lang="en-US" sz="1700" b="1" dirty="0">
                <a:solidFill>
                  <a:srgbClr val="002060"/>
                </a:solidFill>
                <a:latin typeface="SimSun" pitchFamily="2" charset="-122"/>
              </a:rPr>
              <a:t>void </a:t>
            </a:r>
            <a:r>
              <a:rPr lang="en-US" sz="1700" dirty="0" smtClean="0">
                <a:latin typeface="SimSun" pitchFamily="2" charset="-122"/>
              </a:rPr>
              <a:t>insert(T </a:t>
            </a:r>
            <a:r>
              <a:rPr lang="en-US" sz="1700" dirty="0" err="1">
                <a:latin typeface="SimSun" pitchFamily="2" charset="-122"/>
              </a:rPr>
              <a:t>val</a:t>
            </a: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	Node&lt;T</a:t>
            </a:r>
            <a:r>
              <a:rPr lang="en-US" sz="1700" dirty="0">
                <a:latin typeface="SimSun" pitchFamily="2" charset="-122"/>
              </a:rPr>
              <a:t>&gt; </a:t>
            </a:r>
            <a:r>
              <a:rPr lang="en-US" sz="1700" dirty="0" err="1" smtClean="0">
                <a:latin typeface="SimSun" pitchFamily="2" charset="-122"/>
              </a:rPr>
              <a:t>tmp</a:t>
            </a:r>
            <a:r>
              <a:rPr lang="en-US" sz="1700" dirty="0" smtClean="0">
                <a:latin typeface="SimSun" pitchFamily="2" charset="-122"/>
              </a:rPr>
              <a:t> = </a:t>
            </a:r>
            <a:r>
              <a:rPr lang="en-US" sz="1700" b="1" dirty="0" smtClean="0">
                <a:solidFill>
                  <a:srgbClr val="002060"/>
                </a:solidFill>
                <a:latin typeface="SimSun" pitchFamily="2" charset="-122"/>
              </a:rPr>
              <a:t>new</a:t>
            </a:r>
            <a:r>
              <a:rPr lang="en-US" sz="1700" dirty="0" smtClean="0">
                <a:latin typeface="SimSun" pitchFamily="2" charset="-122"/>
              </a:rPr>
              <a:t> Node&lt;T&gt;(</a:t>
            </a:r>
            <a:r>
              <a:rPr lang="en-US" sz="1700" dirty="0" err="1" smtClean="0">
                <a:latin typeface="SimSun" pitchFamily="2" charset="-122"/>
              </a:rPr>
              <a:t>val</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(empty()) {</a:t>
            </a:r>
            <a:endParaRPr lang="en-US" sz="1700" dirty="0">
              <a:latin typeface="SimSun" pitchFamily="2" charset="-122"/>
            </a:endParaRPr>
          </a:p>
          <a:p>
            <a:pPr>
              <a:lnSpc>
                <a:spcPct val="90000"/>
              </a:lnSpc>
              <a:buFontTx/>
              <a:buNone/>
            </a:pPr>
            <a:r>
              <a:rPr lang="en-US" sz="1700" dirty="0" smtClean="0">
                <a:latin typeface="SimSun" pitchFamily="2" charset="-122"/>
              </a:rPr>
              <a:t>			current </a:t>
            </a:r>
            <a:r>
              <a:rPr lang="en-US" sz="1700" dirty="0">
                <a:latin typeface="SimSun" pitchFamily="2" charset="-122"/>
              </a:rPr>
              <a:t>= head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dirty="0" err="1" smtClean="0">
                <a:latin typeface="SimSun" pitchFamily="2" charset="-122"/>
              </a:rPr>
              <a:t>tmp.next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tmp.previous</a:t>
            </a:r>
            <a:r>
              <a:rPr lang="en-US" sz="1700" dirty="0" smtClean="0">
                <a:latin typeface="SimSun" pitchFamily="2" charset="-122"/>
              </a:rPr>
              <a:t> = current;</a:t>
            </a:r>
          </a:p>
          <a:p>
            <a:pPr>
              <a:lnSpc>
                <a:spcPct val="90000"/>
              </a:lnSpc>
              <a:buFontTx/>
              <a:buNone/>
            </a:pPr>
            <a:r>
              <a:rPr lang="en-US" sz="1700" dirty="0" smtClean="0">
                <a:latin typeface="SimSun" pitchFamily="2" charset="-122"/>
              </a:rPr>
              <a:t>			</a:t>
            </a:r>
            <a:r>
              <a:rPr lang="en-US" sz="1700" b="1" dirty="0" smtClean="0">
                <a:solidFill>
                  <a:schemeClr val="accent5"/>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chemeClr val="accent5"/>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a:t>
            </a:r>
            <a:r>
              <a:rPr lang="en-US" sz="1700" dirty="0" smtClean="0">
                <a:latin typeface="SimSun" pitchFamily="2" charset="-122"/>
              </a:rPr>
              <a:t> = </a:t>
            </a:r>
            <a:r>
              <a:rPr lang="en-US" sz="1700" dirty="0" err="1" smtClean="0">
                <a:latin typeface="SimSun" pitchFamily="2" charset="-122"/>
              </a:rPr>
              <a:t>tmp</a:t>
            </a:r>
            <a:r>
              <a:rPr lang="en-US" sz="1700" dirty="0" smtClean="0">
                <a:latin typeface="SimSun" pitchFamily="2" charset="-122"/>
              </a:rPr>
              <a:t>;</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tmp</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a:latin typeface="SimSun" pitchFamily="2" charset="-122"/>
              </a:rPr>
              <a:t>	</a:t>
            </a: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914F5E1E-1279-4502-8DE8-03A69A0ED6AE}" type="slidenum">
              <a:rPr lang="en-US"/>
              <a:pPr/>
              <a:t>11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Implementation</a:t>
            </a:r>
            <a:endParaRPr lang="en-US" sz="2400" dirty="0"/>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(current == head) {</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(head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head.previous</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r>
              <a:rPr lang="en-US" sz="1700" dirty="0" smtClean="0">
                <a:latin typeface="SimSun" pitchFamily="2" charset="-122"/>
              </a:rPr>
              <a:t> {</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null)</a:t>
            </a:r>
          </a:p>
          <a:p>
            <a:pPr>
              <a:lnSpc>
                <a:spcPct val="90000"/>
              </a:lnSpc>
              <a:buFontTx/>
              <a:buNone/>
            </a:pPr>
            <a:r>
              <a:rPr lang="en-US" sz="1700" dirty="0" smtClean="0">
                <a:latin typeface="SimSun" pitchFamily="2" charset="-122"/>
              </a:rPr>
              <a:t>			current = head;</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else</a:t>
            </a:r>
          </a:p>
          <a:p>
            <a:pPr>
              <a:lnSpc>
                <a:spcPct val="90000"/>
              </a:lnSpc>
              <a:buFontTx/>
              <a:buNone/>
            </a:pPr>
            <a:r>
              <a:rPr lang="en-US" sz="1700" dirty="0" smtClean="0">
                <a:latin typeface="SimSun" pitchFamily="2" charset="-122"/>
              </a:rPr>
              <a:t>			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p>
          <a:p>
            <a:pPr>
              <a:lnSpc>
                <a:spcPct val="90000"/>
              </a:lnSpc>
              <a:buFontTx/>
              <a:buNone/>
            </a:pPr>
            <a:r>
              <a:rPr lang="en-US" sz="1700" dirty="0" smtClean="0">
                <a:latin typeface="SimSun" pitchFamily="2" charset="-122"/>
              </a:rPr>
              <a:t>}</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smtClean="0"/>
              <a:t>ADT List (Double-Linked List): </a:t>
            </a:r>
            <a:r>
              <a:rPr lang="en-US" sz="2400" dirty="0" smtClean="0">
                <a:solidFill>
                  <a:srgbClr val="FF0000"/>
                </a:solidFill>
              </a:rPr>
              <a:t>Remove #2</a:t>
            </a:r>
            <a:endParaRPr lang="en-US" sz="2400" dirty="0">
              <a:solidFill>
                <a:srgbClr val="FF0000"/>
              </a:solidFill>
            </a:endParaRPr>
          </a:p>
        </p:txBody>
      </p:sp>
      <p:sp>
        <p:nvSpPr>
          <p:cNvPr id="136195" name="Rectangle 3"/>
          <p:cNvSpPr>
            <a:spLocks noGrp="1" noChangeArrowheads="1"/>
          </p:cNvSpPr>
          <p:nvPr>
            <p:ph idx="1"/>
          </p:nvPr>
        </p:nvSpPr>
        <p:spPr>
          <a:xfrm>
            <a:off x="443755" y="1447800"/>
            <a:ext cx="7772400" cy="4572000"/>
          </a:xfrm>
        </p:spPr>
        <p:txBody>
          <a:bodyPr>
            <a:normAutofit fontScale="92500" lnSpcReduction="20000"/>
          </a:bodyPr>
          <a:lstStyle/>
          <a:p>
            <a:pPr>
              <a:lnSpc>
                <a:spcPct val="90000"/>
              </a:lnSpc>
              <a:buFontTx/>
              <a:buNone/>
            </a:pPr>
            <a:r>
              <a:rPr lang="en-US" sz="1700" dirty="0" smtClean="0">
                <a:solidFill>
                  <a:srgbClr val="00B050"/>
                </a:solidFill>
                <a:latin typeface="SimSun" pitchFamily="2" charset="-122"/>
              </a:rPr>
              <a:t>	</a:t>
            </a:r>
            <a:r>
              <a:rPr lang="en-US" sz="1300" dirty="0" smtClean="0">
                <a:solidFill>
                  <a:srgbClr val="00B050"/>
                </a:solidFill>
                <a:latin typeface="SimSun" pitchFamily="2" charset="-122"/>
              </a:rPr>
              <a:t>// Another simpler implementation for remove </a:t>
            </a:r>
            <a:r>
              <a:rPr lang="en-US" sz="1300" b="1" dirty="0" smtClean="0">
                <a:solidFill>
                  <a:srgbClr val="00B050"/>
                </a:solidFill>
                <a:latin typeface="SimSun" pitchFamily="2" charset="-122"/>
              </a:rPr>
              <a:t>(optional)</a:t>
            </a:r>
            <a:endParaRPr lang="en-US" sz="1700" b="1" dirty="0" smtClean="0">
              <a:solidFill>
                <a:srgbClr val="00B050"/>
              </a:solidFill>
              <a:latin typeface="SimSun" pitchFamily="2" charset="-122"/>
            </a:endParaRPr>
          </a:p>
          <a:p>
            <a:pPr>
              <a:lnSpc>
                <a:spcPct val="90000"/>
              </a:lnSpc>
              <a:buFontTx/>
              <a:buNone/>
            </a:pPr>
            <a:r>
              <a:rPr lang="en-US" sz="1700" b="1" dirty="0" smtClean="0">
                <a:solidFill>
                  <a:srgbClr val="002060"/>
                </a:solidFill>
                <a:latin typeface="SimSun" pitchFamily="2" charset="-122"/>
              </a:rPr>
              <a:t>	public void </a:t>
            </a:r>
            <a:r>
              <a:rPr lang="en-US" sz="1700" dirty="0" smtClean="0">
                <a:latin typeface="SimSun" pitchFamily="2" charset="-122"/>
              </a:rPr>
              <a:t>remove() {</a:t>
            </a:r>
          </a:p>
          <a:p>
            <a:pPr>
              <a:lnSpc>
                <a:spcPct val="90000"/>
              </a:lnSpc>
              <a:buFontTx/>
              <a:buNone/>
            </a:pPr>
            <a:r>
              <a:rPr lang="en-US" sz="1700" dirty="0" smtClean="0">
                <a:latin typeface="SimSun" pitchFamily="2" charset="-122"/>
              </a:rPr>
              <a:t>		</a:t>
            </a:r>
            <a:r>
              <a:rPr lang="en-US" sz="1300" dirty="0" smtClean="0">
                <a:solidFill>
                  <a:srgbClr val="00B050"/>
                </a:solidFill>
                <a:latin typeface="SimSun" pitchFamily="2" charset="-122"/>
              </a:rPr>
              <a:t>// if current is </a:t>
            </a:r>
            <a:r>
              <a:rPr lang="en-US" sz="1300" b="1" dirty="0" smtClean="0">
                <a:solidFill>
                  <a:srgbClr val="00B050"/>
                </a:solidFill>
                <a:latin typeface="SimSun" pitchFamily="2" charset="-122"/>
              </a:rPr>
              <a:t>first</a:t>
            </a:r>
            <a:r>
              <a:rPr lang="en-US" sz="1300" dirty="0" smtClean="0">
                <a:solidFill>
                  <a:srgbClr val="00B050"/>
                </a:solidFill>
                <a:latin typeface="SimSun" pitchFamily="2" charset="-122"/>
              </a:rPr>
              <a:t> only move right (no node before it)</a:t>
            </a:r>
          </a:p>
          <a:p>
            <a:pPr>
              <a:lnSpc>
                <a:spcPct val="90000"/>
              </a:lnSpc>
              <a:buFontTx/>
              <a:buNone/>
            </a:pPr>
            <a:r>
              <a:rPr lang="en-US" sz="1300" dirty="0" smtClean="0">
                <a:solidFill>
                  <a:srgbClr val="00B050"/>
                </a:solidFill>
                <a:latin typeface="SimSun" pitchFamily="2" charset="-122"/>
              </a:rPr>
              <a:t>		// otherwise (there is a node before it) connect </a:t>
            </a:r>
            <a:r>
              <a:rPr lang="en-US" sz="1300" b="1" dirty="0" smtClean="0">
                <a:solidFill>
                  <a:srgbClr val="00B050"/>
                </a:solidFill>
                <a:latin typeface="SimSun" pitchFamily="2" charset="-122"/>
              </a:rPr>
              <a:t>previous</a:t>
            </a:r>
            <a:r>
              <a:rPr lang="en-US" sz="1300" dirty="0" smtClean="0">
                <a:solidFill>
                  <a:srgbClr val="00B050"/>
                </a:solidFill>
                <a:latin typeface="SimSun" pitchFamily="2" charset="-122"/>
              </a:rPr>
              <a:t> with </a:t>
            </a:r>
            <a:r>
              <a:rPr lang="en-US" sz="1300" b="1" dirty="0" smtClean="0">
                <a:solidFill>
                  <a:srgbClr val="00B050"/>
                </a:solidFill>
                <a:latin typeface="SimSun" pitchFamily="2" charset="-122"/>
              </a:rPr>
              <a:t>next</a:t>
            </a:r>
          </a:p>
          <a:p>
            <a:pPr>
              <a:lnSpc>
                <a:spcPct val="90000"/>
              </a:lnSpc>
              <a:buFontTx/>
              <a:buNone/>
            </a:pPr>
            <a:r>
              <a:rPr lang="en-US" sz="1700" b="1" dirty="0" smtClean="0">
                <a:solidFill>
                  <a:srgbClr val="002060"/>
                </a:solidFill>
                <a:latin typeface="SimSun" pitchFamily="2" charset="-122"/>
              </a:rPr>
              <a:t>		if</a:t>
            </a:r>
            <a:r>
              <a:rPr lang="en-US" sz="1700" dirty="0" smtClean="0">
                <a:latin typeface="SimSun" pitchFamily="2" charset="-122"/>
              </a:rPr>
              <a:t>(current == head)</a:t>
            </a:r>
          </a:p>
          <a:p>
            <a:pPr>
              <a:lnSpc>
                <a:spcPct val="90000"/>
              </a:lnSpc>
              <a:buFontTx/>
              <a:buNone/>
            </a:pPr>
            <a:r>
              <a:rPr lang="en-US" sz="1700" dirty="0" smtClean="0">
                <a:latin typeface="SimSun" pitchFamily="2" charset="-122"/>
              </a:rPr>
              <a:t>			head = </a:t>
            </a:r>
            <a:r>
              <a:rPr lang="en-US" sz="1700" dirty="0" err="1" smtClean="0">
                <a:latin typeface="SimSun" pitchFamily="2" charset="-122"/>
              </a:rPr>
              <a:t>head.next</a:t>
            </a:r>
            <a:r>
              <a:rPr lang="en-US" sz="1700" dirty="0" smtClean="0">
                <a:latin typeface="SimSun" pitchFamily="2" charset="-122"/>
              </a:rPr>
              <a:t>;</a:t>
            </a:r>
          </a:p>
          <a:p>
            <a:pPr>
              <a:lnSpc>
                <a:spcPct val="90000"/>
              </a:lnSpc>
              <a:buFontTx/>
              <a:buNone/>
            </a:pPr>
            <a:r>
              <a:rPr lang="en-US" sz="1700" b="1" dirty="0" smtClean="0">
                <a:solidFill>
                  <a:srgbClr val="002060"/>
                </a:solidFill>
                <a:latin typeface="SimSun" pitchFamily="2" charset="-122"/>
              </a:rPr>
              <a:t>		else</a:t>
            </a:r>
          </a:p>
          <a:p>
            <a:pPr>
              <a:lnSpc>
                <a:spcPct val="90000"/>
              </a:lnSpc>
              <a:buFontTx/>
              <a:buNone/>
            </a:pPr>
            <a:r>
              <a:rPr lang="en-US" sz="1700" dirty="0" smtClean="0">
                <a:latin typeface="SimSun" pitchFamily="2" charset="-122"/>
              </a:rPr>
              <a:t>			</a:t>
            </a:r>
            <a:r>
              <a:rPr lang="en-US" sz="1700" dirty="0" err="1" smtClean="0">
                <a:latin typeface="SimSun" pitchFamily="2" charset="-122"/>
              </a:rPr>
              <a:t>current.previous.next</a:t>
            </a:r>
            <a:r>
              <a:rPr lang="en-US" sz="1700" dirty="0" smtClean="0">
                <a:latin typeface="SimSun" pitchFamily="2" charset="-122"/>
              </a:rPr>
              <a:t> = </a:t>
            </a:r>
            <a:r>
              <a:rPr lang="en-US" sz="1700" dirty="0" err="1" smtClean="0">
                <a:latin typeface="SimSun" pitchFamily="2" charset="-122"/>
              </a:rPr>
              <a:t>current.next</a:t>
            </a:r>
            <a:endParaRPr lang="en-US" sz="1700" dirty="0" smtClean="0">
              <a:latin typeface="SimSun" pitchFamily="2" charset="-122"/>
            </a:endParaRPr>
          </a:p>
          <a:p>
            <a:pPr>
              <a:lnSpc>
                <a:spcPct val="90000"/>
              </a:lnSpc>
              <a:buFontTx/>
              <a:buNone/>
            </a:pPr>
            <a:endParaRPr lang="en-US" sz="1700" dirty="0" smtClean="0">
              <a:solidFill>
                <a:srgbClr val="00B050"/>
              </a:solidFill>
              <a:latin typeface="SimSun" pitchFamily="2" charset="-122"/>
            </a:endParaRPr>
          </a:p>
          <a:p>
            <a:pPr>
              <a:lnSpc>
                <a:spcPct val="90000"/>
              </a:lnSpc>
              <a:buFontTx/>
              <a:buNone/>
            </a:pPr>
            <a:r>
              <a:rPr lang="en-US" sz="1700" dirty="0" smtClean="0">
                <a:solidFill>
                  <a:srgbClr val="00B050"/>
                </a:solidFill>
                <a:latin typeface="SimSun" pitchFamily="2" charset="-122"/>
              </a:rPr>
              <a:t>		</a:t>
            </a:r>
            <a:r>
              <a:rPr lang="en-US" sz="1300" dirty="0" smtClean="0">
                <a:solidFill>
                  <a:srgbClr val="00B050"/>
                </a:solidFill>
                <a:latin typeface="SimSun" pitchFamily="2" charset="-122"/>
              </a:rPr>
              <a:t>// if current is </a:t>
            </a:r>
            <a:r>
              <a:rPr lang="en-US" sz="1300" b="1" dirty="0" smtClean="0">
                <a:solidFill>
                  <a:srgbClr val="00B050"/>
                </a:solidFill>
                <a:latin typeface="SimSun" pitchFamily="2" charset="-122"/>
              </a:rPr>
              <a:t>not last </a:t>
            </a:r>
            <a:r>
              <a:rPr lang="en-US" sz="1300" dirty="0" smtClean="0">
                <a:solidFill>
                  <a:srgbClr val="00B050"/>
                </a:solidFill>
                <a:latin typeface="SimSun" pitchFamily="2" charset="-122"/>
              </a:rPr>
              <a:t>(there is a node after it), then connect </a:t>
            </a:r>
            <a:r>
              <a:rPr lang="en-US" sz="1300" b="1" dirty="0" smtClean="0">
                <a:solidFill>
                  <a:srgbClr val="00B050"/>
                </a:solidFill>
                <a:latin typeface="SimSun" pitchFamily="2" charset="-122"/>
              </a:rPr>
              <a:t>next</a:t>
            </a:r>
            <a:r>
              <a:rPr lang="en-US" sz="1300" dirty="0" smtClean="0">
                <a:solidFill>
                  <a:srgbClr val="00B050"/>
                </a:solidFill>
                <a:latin typeface="SimSun" pitchFamily="2" charset="-122"/>
              </a:rPr>
              <a:t> with </a:t>
            </a:r>
            <a:r>
              <a:rPr lang="en-US" sz="1300" b="1" dirty="0" smtClean="0">
                <a:solidFill>
                  <a:srgbClr val="00B050"/>
                </a:solidFill>
                <a:latin typeface="SimSun" pitchFamily="2" charset="-122"/>
              </a:rPr>
              <a:t>previous</a:t>
            </a:r>
            <a:endParaRPr lang="en-US" sz="1700" dirty="0" smtClean="0">
              <a:latin typeface="SimSun" pitchFamily="2" charset="-122"/>
            </a:endParaRPr>
          </a:p>
          <a:p>
            <a:pPr>
              <a:lnSpc>
                <a:spcPct val="90000"/>
              </a:lnSpc>
              <a:buFontTx/>
              <a:buNone/>
            </a:pPr>
            <a:r>
              <a:rPr lang="en-US" sz="1700" b="1" dirty="0" smtClean="0">
                <a:solidFill>
                  <a:srgbClr val="002060"/>
                </a:solidFill>
                <a:latin typeface="SimSun" pitchFamily="2" charset="-122"/>
              </a:rPr>
              <a:t>		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err="1" smtClean="0">
                <a:latin typeface="SimSun" pitchFamily="2" charset="-122"/>
              </a:rPr>
              <a:t>current.next.previous</a:t>
            </a:r>
            <a:r>
              <a:rPr lang="en-US" sz="1700" dirty="0" smtClean="0">
                <a:latin typeface="SimSun" pitchFamily="2" charset="-122"/>
              </a:rPr>
              <a:t> = </a:t>
            </a:r>
            <a:r>
              <a:rPr lang="en-US" sz="1700" dirty="0" err="1" smtClean="0">
                <a:latin typeface="SimSun" pitchFamily="2" charset="-122"/>
              </a:rPr>
              <a:t>current.previous</a:t>
            </a:r>
            <a:r>
              <a:rPr lang="en-US" sz="1700" dirty="0" smtClean="0">
                <a:latin typeface="SimSun" pitchFamily="2" charset="-122"/>
              </a:rPr>
              <a:t>;</a:t>
            </a:r>
          </a:p>
          <a:p>
            <a:pPr>
              <a:lnSpc>
                <a:spcPct val="90000"/>
              </a:lnSpc>
              <a:buFontTx/>
              <a:buNone/>
            </a:pP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300" dirty="0" smtClean="0">
                <a:solidFill>
                  <a:srgbClr val="00B050"/>
                </a:solidFill>
                <a:latin typeface="SimSun" pitchFamily="2" charset="-122"/>
              </a:rPr>
              <a:t>// move current either to </a:t>
            </a:r>
            <a:r>
              <a:rPr lang="en-US" sz="1300" b="1" dirty="0" smtClean="0">
                <a:solidFill>
                  <a:srgbClr val="00B050"/>
                </a:solidFill>
                <a:latin typeface="SimSun" pitchFamily="2" charset="-122"/>
              </a:rPr>
              <a:t>first </a:t>
            </a:r>
            <a:r>
              <a:rPr lang="en-US" sz="1300" dirty="0" smtClean="0">
                <a:solidFill>
                  <a:srgbClr val="00B050"/>
                </a:solidFill>
                <a:latin typeface="SimSun" pitchFamily="2" charset="-122"/>
              </a:rPr>
              <a:t>(when it is </a:t>
            </a:r>
            <a:r>
              <a:rPr lang="en-US" sz="1300" b="1" dirty="0" smtClean="0">
                <a:solidFill>
                  <a:srgbClr val="00B050"/>
                </a:solidFill>
                <a:latin typeface="SimSun" pitchFamily="2" charset="-122"/>
              </a:rPr>
              <a:t>last</a:t>
            </a:r>
            <a:r>
              <a:rPr lang="en-US" sz="1300" dirty="0" smtClean="0">
                <a:solidFill>
                  <a:srgbClr val="00B050"/>
                </a:solidFill>
                <a:latin typeface="SimSun" pitchFamily="2" charset="-122"/>
              </a:rPr>
              <a:t>)</a:t>
            </a:r>
          </a:p>
          <a:p>
            <a:pPr>
              <a:lnSpc>
                <a:spcPct val="90000"/>
              </a:lnSpc>
              <a:buFontTx/>
              <a:buNone/>
            </a:pPr>
            <a:r>
              <a:rPr lang="en-US" sz="1300" dirty="0" smtClean="0">
                <a:solidFill>
                  <a:srgbClr val="00B050"/>
                </a:solidFill>
                <a:latin typeface="SimSun" pitchFamily="2" charset="-122"/>
              </a:rPr>
              <a:t>		// otherwise, move it </a:t>
            </a:r>
            <a:r>
              <a:rPr lang="en-US" sz="1300" b="1" dirty="0" smtClean="0">
                <a:solidFill>
                  <a:srgbClr val="00B050"/>
                </a:solidFill>
                <a:latin typeface="SimSun" pitchFamily="2" charset="-122"/>
              </a:rPr>
              <a:t>next</a:t>
            </a:r>
          </a:p>
          <a:p>
            <a:pPr>
              <a:lnSpc>
                <a:spcPct val="90000"/>
              </a:lnSpc>
              <a:buFontTx/>
              <a:buNone/>
            </a:pPr>
            <a:r>
              <a:rPr lang="en-US" sz="1700" b="1" dirty="0" smtClean="0">
                <a:solidFill>
                  <a:srgbClr val="002060"/>
                </a:solidFill>
                <a:latin typeface="SimSun" pitchFamily="2" charset="-122"/>
              </a:rPr>
              <a:t>		if</a:t>
            </a:r>
            <a:r>
              <a:rPr lang="en-US" sz="1700" dirty="0" smtClean="0">
                <a:latin typeface="SimSun" pitchFamily="2" charset="-122"/>
              </a:rPr>
              <a:t>(</a:t>
            </a:r>
            <a:r>
              <a:rPr lang="en-US" sz="1700" dirty="0" err="1" smtClean="0">
                <a:latin typeface="SimSun" pitchFamily="2" charset="-122"/>
              </a:rPr>
              <a:t>current.next</a:t>
            </a:r>
            <a:r>
              <a:rPr lang="en-US" sz="1700" dirty="0" smtClean="0">
                <a:latin typeface="SimSun" pitchFamily="2" charset="-122"/>
              </a:rPr>
              <a:t> == </a:t>
            </a:r>
            <a:r>
              <a:rPr lang="en-US" sz="1700" b="1" dirty="0" smtClean="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current = head;</a:t>
            </a:r>
          </a:p>
          <a:p>
            <a:pPr>
              <a:lnSpc>
                <a:spcPct val="90000"/>
              </a:lnSpc>
              <a:buFontTx/>
              <a:buNone/>
            </a:pPr>
            <a:r>
              <a:rPr lang="en-US" sz="1700" b="1" dirty="0" smtClean="0">
                <a:solidFill>
                  <a:srgbClr val="002060"/>
                </a:solidFill>
                <a:latin typeface="SimSun" pitchFamily="2" charset="-122"/>
              </a:rPr>
              <a:t>		else</a:t>
            </a:r>
          </a:p>
          <a:p>
            <a:pPr>
              <a:lnSpc>
                <a:spcPct val="90000"/>
              </a:lnSpc>
              <a:buFontTx/>
              <a:buNone/>
            </a:pPr>
            <a:r>
              <a:rPr lang="en-US" sz="1700" b="1" dirty="0" smtClean="0">
                <a:solidFill>
                  <a:srgbClr val="002060"/>
                </a:solidFill>
                <a:latin typeface="SimSun" pitchFamily="2" charset="-122"/>
              </a:rPr>
              <a:t>			</a:t>
            </a:r>
            <a:r>
              <a:rPr lang="en-US" sz="1700" dirty="0" smtClean="0">
                <a:latin typeface="SimSun" pitchFamily="2" charset="-122"/>
              </a:rPr>
              <a:t>current = </a:t>
            </a:r>
            <a:r>
              <a:rPr lang="en-US" sz="1700" dirty="0" err="1" smtClean="0">
                <a:latin typeface="SimSun" pitchFamily="2" charset="-122"/>
              </a:rPr>
              <a:t>current.next</a:t>
            </a:r>
            <a:r>
              <a:rPr lang="en-US" sz="1700" dirty="0" smtClean="0">
                <a:latin typeface="SimSun" pitchFamily="2" charset="-122"/>
              </a:rPr>
              <a:t>;</a:t>
            </a:r>
          </a:p>
          <a:p>
            <a:pPr>
              <a:lnSpc>
                <a:spcPct val="90000"/>
              </a:lnSpc>
              <a:buFontTx/>
              <a:buNone/>
            </a:pPr>
            <a:r>
              <a:rPr lang="en-US" sz="1700" dirty="0" smtClean="0">
                <a:latin typeface="SimSun" pitchFamily="2" charset="-122"/>
              </a:rPr>
              <a:t>	}</a:t>
            </a: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AE3ED6C8-19CD-40EE-A457-43385FE9937B}" type="slidenum">
              <a:rPr lang="en-US"/>
              <a:pPr/>
              <a:t>13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Complexity so far? </a:t>
            </a:r>
            <a:endParaRPr lang="en-US" dirty="0"/>
          </a:p>
        </p:txBody>
      </p:sp>
      <p:graphicFrame>
        <p:nvGraphicFramePr>
          <p:cNvPr id="4" name="Content Placeholder 3"/>
          <p:cNvGraphicFramePr>
            <a:graphicFrameLocks noGrp="1"/>
          </p:cNvGraphicFramePr>
          <p:nvPr>
            <p:ph idx="1"/>
          </p:nvPr>
        </p:nvGraphicFramePr>
        <p:xfrm>
          <a:off x="457200" y="1600200"/>
          <a:ext cx="8229601" cy="4079240"/>
        </p:xfrm>
        <a:graphic>
          <a:graphicData uri="http://schemas.openxmlformats.org/drawingml/2006/table">
            <a:tbl>
              <a:tblPr firstRow="1" bandRow="1">
                <a:tableStyleId>{5C22544A-7EE6-4342-B048-85BDC9FD1C3A}</a:tableStyleId>
              </a:tblPr>
              <a:tblGrid>
                <a:gridCol w="1371600"/>
                <a:gridCol w="2133600"/>
                <a:gridCol w="2286000"/>
                <a:gridCol w="2438401"/>
              </a:tblGrid>
              <a:tr h="370840">
                <a:tc>
                  <a:txBody>
                    <a:bodyPr/>
                    <a:lstStyle/>
                    <a:p>
                      <a:pPr algn="l"/>
                      <a:r>
                        <a:rPr lang="en-US" dirty="0" smtClean="0"/>
                        <a:t>Operation</a:t>
                      </a:r>
                      <a:endParaRPr lang="en-US" dirty="0"/>
                    </a:p>
                  </a:txBody>
                  <a:tcPr/>
                </a:tc>
                <a:tc>
                  <a:txBody>
                    <a:bodyPr/>
                    <a:lstStyle/>
                    <a:p>
                      <a:pPr algn="ctr"/>
                      <a:r>
                        <a:rPr lang="en-US" dirty="0" smtClean="0"/>
                        <a:t>Array List</a:t>
                      </a:r>
                      <a:endParaRPr lang="en-US" dirty="0"/>
                    </a:p>
                  </a:txBody>
                  <a:tcPr/>
                </a:tc>
                <a:tc>
                  <a:txBody>
                    <a:bodyPr/>
                    <a:lstStyle/>
                    <a:p>
                      <a:pPr algn="ctr"/>
                      <a:r>
                        <a:rPr lang="en-US" dirty="0" smtClean="0"/>
                        <a:t>Linked List</a:t>
                      </a:r>
                      <a:endParaRPr lang="en-US" dirty="0"/>
                    </a:p>
                  </a:txBody>
                  <a:tcPr/>
                </a:tc>
                <a:tc>
                  <a:txBody>
                    <a:bodyPr/>
                    <a:lstStyle/>
                    <a:p>
                      <a:pPr algn="ctr"/>
                      <a:r>
                        <a:rPr lang="en-US" dirty="0" smtClean="0"/>
                        <a:t>Double-Linked</a:t>
                      </a:r>
                      <a:r>
                        <a:rPr lang="en-US" baseline="0" dirty="0" smtClean="0"/>
                        <a:t> List</a:t>
                      </a:r>
                      <a:endParaRPr lang="en-US" dirty="0"/>
                    </a:p>
                  </a:txBody>
                  <a:tcPr/>
                </a:tc>
              </a:tr>
              <a:tr h="370840">
                <a:tc>
                  <a:txBody>
                    <a:bodyPr/>
                    <a:lstStyle/>
                    <a:p>
                      <a:pPr algn="l"/>
                      <a:r>
                        <a:rPr lang="en-US" sz="1400" b="1" dirty="0" smtClean="0"/>
                        <a:t>Empty</a:t>
                      </a:r>
                      <a:endParaRPr lang="en-US" sz="1400" b="1" dirty="0"/>
                    </a:p>
                  </a:txBody>
                  <a:tcPr/>
                </a:tc>
                <a:tc>
                  <a:txBody>
                    <a:bodyPr/>
                    <a:lstStyle/>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tc>
                  <a:txBody>
                    <a:bodyPr/>
                    <a:lstStyle/>
                    <a:p>
                      <a:pPr algn="ctr"/>
                      <a:endParaRPr lang="en-US" sz="1400" dirty="0"/>
                    </a:p>
                  </a:txBody>
                  <a:tcPr/>
                </a:tc>
              </a:tr>
              <a:tr h="370840">
                <a:tc>
                  <a:txBody>
                    <a:bodyPr/>
                    <a:lstStyle/>
                    <a:p>
                      <a:pPr algn="l"/>
                      <a:r>
                        <a:rPr lang="en-US" sz="1400" b="1" dirty="0" smtClean="0"/>
                        <a:t>Last</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smtClean="0"/>
                        <a:t>Full</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err="1" smtClean="0"/>
                        <a:t>FindFirst</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err="1" smtClean="0"/>
                        <a:t>FindNext</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err="1" smtClean="0"/>
                        <a:t>FindPrevious</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smtClean="0"/>
                        <a:t>Retrieve</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smtClean="0"/>
                        <a:t>Update</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smtClean="0"/>
                        <a:t>Insert</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smtClean="0"/>
                        <a:t>Remove</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Complexity so far? </a:t>
            </a:r>
            <a:endParaRPr lang="en-US" dirty="0"/>
          </a:p>
        </p:txBody>
      </p:sp>
      <p:graphicFrame>
        <p:nvGraphicFramePr>
          <p:cNvPr id="4" name="Content Placeholder 3"/>
          <p:cNvGraphicFramePr>
            <a:graphicFrameLocks noGrp="1"/>
          </p:cNvGraphicFramePr>
          <p:nvPr>
            <p:ph idx="1"/>
          </p:nvPr>
        </p:nvGraphicFramePr>
        <p:xfrm>
          <a:off x="457200" y="1600200"/>
          <a:ext cx="8229601" cy="4079240"/>
        </p:xfrm>
        <a:graphic>
          <a:graphicData uri="http://schemas.openxmlformats.org/drawingml/2006/table">
            <a:tbl>
              <a:tblPr firstRow="1" bandRow="1">
                <a:tableStyleId>{5C22544A-7EE6-4342-B048-85BDC9FD1C3A}</a:tableStyleId>
              </a:tblPr>
              <a:tblGrid>
                <a:gridCol w="1371600"/>
                <a:gridCol w="2133600"/>
                <a:gridCol w="2286000"/>
                <a:gridCol w="2438401"/>
              </a:tblGrid>
              <a:tr h="370840">
                <a:tc>
                  <a:txBody>
                    <a:bodyPr/>
                    <a:lstStyle/>
                    <a:p>
                      <a:pPr algn="l"/>
                      <a:r>
                        <a:rPr lang="en-US" dirty="0" smtClean="0"/>
                        <a:t>Operation</a:t>
                      </a:r>
                      <a:endParaRPr lang="en-US" dirty="0"/>
                    </a:p>
                  </a:txBody>
                  <a:tcPr/>
                </a:tc>
                <a:tc>
                  <a:txBody>
                    <a:bodyPr/>
                    <a:lstStyle/>
                    <a:p>
                      <a:pPr algn="ctr"/>
                      <a:r>
                        <a:rPr lang="en-US" dirty="0" smtClean="0"/>
                        <a:t>Array List</a:t>
                      </a:r>
                      <a:endParaRPr lang="en-US" dirty="0"/>
                    </a:p>
                  </a:txBody>
                  <a:tcPr/>
                </a:tc>
                <a:tc>
                  <a:txBody>
                    <a:bodyPr/>
                    <a:lstStyle/>
                    <a:p>
                      <a:pPr algn="ctr"/>
                      <a:r>
                        <a:rPr lang="en-US" dirty="0" smtClean="0"/>
                        <a:t>Linked List</a:t>
                      </a:r>
                      <a:endParaRPr lang="en-US" dirty="0"/>
                    </a:p>
                  </a:txBody>
                  <a:tcPr/>
                </a:tc>
                <a:tc>
                  <a:txBody>
                    <a:bodyPr/>
                    <a:lstStyle/>
                    <a:p>
                      <a:pPr algn="ctr"/>
                      <a:r>
                        <a:rPr lang="en-US" dirty="0" smtClean="0"/>
                        <a:t>Double-Linked</a:t>
                      </a:r>
                      <a:r>
                        <a:rPr lang="en-US" baseline="0" dirty="0" smtClean="0"/>
                        <a:t> List</a:t>
                      </a:r>
                      <a:endParaRPr lang="en-US" dirty="0"/>
                    </a:p>
                  </a:txBody>
                  <a:tcPr/>
                </a:tc>
              </a:tr>
              <a:tr h="370840">
                <a:tc>
                  <a:txBody>
                    <a:bodyPr/>
                    <a:lstStyle/>
                    <a:p>
                      <a:pPr algn="l"/>
                      <a:r>
                        <a:rPr lang="en-US" sz="1400" b="1" dirty="0" smtClean="0"/>
                        <a:t>Empty</a:t>
                      </a:r>
                      <a:endParaRPr lang="en-US" sz="1400" b="1" dirty="0"/>
                    </a:p>
                  </a:txBody>
                  <a:tcPr/>
                </a:tc>
                <a:tc>
                  <a:txBody>
                    <a:bodyPr/>
                    <a:lstStyle/>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smtClean="0"/>
                    </a:p>
                  </a:txBody>
                  <a:tcPr/>
                </a:tc>
                <a:tc>
                  <a:txBody>
                    <a:bodyPr/>
                    <a:lstStyle/>
                    <a:p>
                      <a:pPr algn="ctr"/>
                      <a:endParaRPr lang="en-US" sz="1400" dirty="0"/>
                    </a:p>
                  </a:txBody>
                  <a:tcPr/>
                </a:tc>
              </a:tr>
              <a:tr h="370840">
                <a:tc>
                  <a:txBody>
                    <a:bodyPr/>
                    <a:lstStyle/>
                    <a:p>
                      <a:pPr algn="l"/>
                      <a:r>
                        <a:rPr lang="en-US" sz="1400" b="1" dirty="0" smtClean="0"/>
                        <a:t>Last</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smtClean="0"/>
                        <a:t>Full</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err="1" smtClean="0"/>
                        <a:t>FindFirst</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err="1" smtClean="0"/>
                        <a:t>FindNext</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err="1" smtClean="0"/>
                        <a:t>FindPrevious</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smtClean="0"/>
                        <a:t>Retrieve</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smtClean="0"/>
                        <a:t>Update</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smtClean="0"/>
                        <a:t>Insert</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70840">
                <a:tc>
                  <a:txBody>
                    <a:bodyPr/>
                    <a:lstStyle/>
                    <a:p>
                      <a:pPr algn="l"/>
                      <a:r>
                        <a:rPr lang="en-US" sz="1400" b="1" dirty="0" smtClean="0"/>
                        <a:t>Remove</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bl>
          </a:graphicData>
        </a:graphic>
      </p:graphicFrame>
    </p:spTree>
    <p:extLst>
      <p:ext uri="{BB962C8B-B14F-4D97-AF65-F5344CB8AC3E}">
        <p14:creationId xmlns:p14="http://schemas.microsoft.com/office/powerpoint/2010/main" val="385444102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Complexity so far? </a:t>
            </a:r>
            <a:endParaRPr lang="en-US" dirty="0"/>
          </a:p>
        </p:txBody>
      </p:sp>
      <p:graphicFrame>
        <p:nvGraphicFramePr>
          <p:cNvPr id="4" name="Content Placeholder 3"/>
          <p:cNvGraphicFramePr>
            <a:graphicFrameLocks noGrp="1"/>
          </p:cNvGraphicFramePr>
          <p:nvPr>
            <p:ph idx="1"/>
          </p:nvPr>
        </p:nvGraphicFramePr>
        <p:xfrm>
          <a:off x="457200" y="1600200"/>
          <a:ext cx="8229601" cy="4079240"/>
        </p:xfrm>
        <a:graphic>
          <a:graphicData uri="http://schemas.openxmlformats.org/drawingml/2006/table">
            <a:tbl>
              <a:tblPr firstRow="1" bandRow="1">
                <a:tableStyleId>{5C22544A-7EE6-4342-B048-85BDC9FD1C3A}</a:tableStyleId>
              </a:tblPr>
              <a:tblGrid>
                <a:gridCol w="1371600"/>
                <a:gridCol w="2133600"/>
                <a:gridCol w="2286000"/>
                <a:gridCol w="2438401"/>
              </a:tblGrid>
              <a:tr h="370840">
                <a:tc>
                  <a:txBody>
                    <a:bodyPr/>
                    <a:lstStyle/>
                    <a:p>
                      <a:pPr algn="l"/>
                      <a:r>
                        <a:rPr lang="en-US" dirty="0" smtClean="0"/>
                        <a:t>Operation</a:t>
                      </a:r>
                      <a:endParaRPr lang="en-US" dirty="0"/>
                    </a:p>
                  </a:txBody>
                  <a:tcPr/>
                </a:tc>
                <a:tc>
                  <a:txBody>
                    <a:bodyPr/>
                    <a:lstStyle/>
                    <a:p>
                      <a:pPr algn="ctr"/>
                      <a:r>
                        <a:rPr lang="en-US" dirty="0" smtClean="0"/>
                        <a:t>Array List</a:t>
                      </a:r>
                      <a:endParaRPr lang="en-US" dirty="0"/>
                    </a:p>
                  </a:txBody>
                  <a:tcPr/>
                </a:tc>
                <a:tc>
                  <a:txBody>
                    <a:bodyPr/>
                    <a:lstStyle/>
                    <a:p>
                      <a:pPr algn="ctr"/>
                      <a:r>
                        <a:rPr lang="en-US" dirty="0" smtClean="0"/>
                        <a:t>Linked List</a:t>
                      </a:r>
                      <a:endParaRPr lang="en-US" dirty="0"/>
                    </a:p>
                  </a:txBody>
                  <a:tcPr/>
                </a:tc>
                <a:tc>
                  <a:txBody>
                    <a:bodyPr/>
                    <a:lstStyle/>
                    <a:p>
                      <a:pPr algn="ctr"/>
                      <a:r>
                        <a:rPr lang="en-US" dirty="0" smtClean="0"/>
                        <a:t>Double-Linked</a:t>
                      </a:r>
                      <a:r>
                        <a:rPr lang="en-US" baseline="0" dirty="0" smtClean="0"/>
                        <a:t> List</a:t>
                      </a:r>
                      <a:endParaRPr lang="en-US" dirty="0"/>
                    </a:p>
                  </a:txBody>
                  <a:tcPr/>
                </a:tc>
              </a:tr>
              <a:tr h="370840">
                <a:tc>
                  <a:txBody>
                    <a:bodyPr/>
                    <a:lstStyle/>
                    <a:p>
                      <a:pPr algn="l"/>
                      <a:r>
                        <a:rPr lang="en-US" sz="1400" b="1" dirty="0" smtClean="0"/>
                        <a:t>Empty</a:t>
                      </a:r>
                      <a:endParaRPr lang="en-US" sz="1400" b="1" dirty="0"/>
                    </a:p>
                  </a:txBody>
                  <a:tcPr/>
                </a:tc>
                <a:tc>
                  <a:txBody>
                    <a:bodyPr/>
                    <a:lstStyle/>
                    <a:p>
                      <a:pPr algn="ctr"/>
                      <a:r>
                        <a:rPr lang="en-US" sz="1400" dirty="0" smtClean="0"/>
                        <a:t>O(1)</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O(1)</a:t>
                      </a:r>
                    </a:p>
                  </a:txBody>
                  <a:tcPr/>
                </a:tc>
                <a:tc>
                  <a:txBody>
                    <a:bodyPr/>
                    <a:lstStyle/>
                    <a:p>
                      <a:pPr algn="ctr"/>
                      <a:r>
                        <a:rPr lang="en-US" sz="1400" dirty="0" smtClean="0"/>
                        <a:t>?</a:t>
                      </a:r>
                      <a:endParaRPr lang="en-US" sz="1400" dirty="0"/>
                    </a:p>
                  </a:txBody>
                  <a:tcPr/>
                </a:tc>
              </a:tr>
              <a:tr h="370840">
                <a:tc>
                  <a:txBody>
                    <a:bodyPr/>
                    <a:lstStyle/>
                    <a:p>
                      <a:pPr algn="l"/>
                      <a:r>
                        <a:rPr lang="en-US" sz="1400" b="1" dirty="0" smtClean="0"/>
                        <a:t>Last</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a:t>
                      </a:r>
                      <a:endParaRPr lang="en-US" sz="1400" dirty="0"/>
                    </a:p>
                  </a:txBody>
                  <a:tcPr/>
                </a:tc>
              </a:tr>
              <a:tr h="370840">
                <a:tc>
                  <a:txBody>
                    <a:bodyPr/>
                    <a:lstStyle/>
                    <a:p>
                      <a:pPr algn="l"/>
                      <a:r>
                        <a:rPr lang="en-US" sz="1400" b="1" dirty="0" smtClean="0"/>
                        <a:t>Full</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a:t>
                      </a:r>
                      <a:endParaRPr lang="en-US" sz="1400" dirty="0"/>
                    </a:p>
                  </a:txBody>
                  <a:tcPr/>
                </a:tc>
              </a:tr>
              <a:tr h="370840">
                <a:tc>
                  <a:txBody>
                    <a:bodyPr/>
                    <a:lstStyle/>
                    <a:p>
                      <a:pPr algn="l"/>
                      <a:r>
                        <a:rPr lang="en-US" sz="1400" b="1" dirty="0" err="1" smtClean="0"/>
                        <a:t>FindFirst</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a:t>
                      </a:r>
                      <a:endParaRPr lang="en-US" sz="1400" dirty="0"/>
                    </a:p>
                  </a:txBody>
                  <a:tcPr/>
                </a:tc>
              </a:tr>
              <a:tr h="370840">
                <a:tc>
                  <a:txBody>
                    <a:bodyPr/>
                    <a:lstStyle/>
                    <a:p>
                      <a:pPr algn="l"/>
                      <a:r>
                        <a:rPr lang="en-US" sz="1400" b="1" dirty="0" err="1" smtClean="0"/>
                        <a:t>FindNext</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a:t>
                      </a:r>
                      <a:endParaRPr lang="en-US" sz="1400" dirty="0"/>
                    </a:p>
                  </a:txBody>
                  <a:tcPr/>
                </a:tc>
              </a:tr>
              <a:tr h="370840">
                <a:tc>
                  <a:txBody>
                    <a:bodyPr/>
                    <a:lstStyle/>
                    <a:p>
                      <a:pPr algn="l"/>
                      <a:r>
                        <a:rPr lang="en-US" sz="1400" b="1" dirty="0" err="1" smtClean="0"/>
                        <a:t>FindPrevious</a:t>
                      </a:r>
                      <a:endParaRPr lang="en-US" sz="1400" b="1"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a:t>
                      </a:r>
                      <a:endParaRPr lang="en-US" sz="1400" dirty="0"/>
                    </a:p>
                  </a:txBody>
                  <a:tcPr/>
                </a:tc>
              </a:tr>
              <a:tr h="370840">
                <a:tc>
                  <a:txBody>
                    <a:bodyPr/>
                    <a:lstStyle/>
                    <a:p>
                      <a:pPr algn="l"/>
                      <a:r>
                        <a:rPr lang="en-US" sz="1400" b="1" dirty="0" smtClean="0"/>
                        <a:t>Retrieve</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a:t>
                      </a:r>
                      <a:endParaRPr lang="en-US" sz="1400" dirty="0"/>
                    </a:p>
                  </a:txBody>
                  <a:tcPr/>
                </a:tc>
              </a:tr>
              <a:tr h="370840">
                <a:tc>
                  <a:txBody>
                    <a:bodyPr/>
                    <a:lstStyle/>
                    <a:p>
                      <a:pPr algn="l"/>
                      <a:r>
                        <a:rPr lang="en-US" sz="1400" b="1" dirty="0" smtClean="0"/>
                        <a:t>Update</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a:t>
                      </a:r>
                      <a:endParaRPr lang="en-US" sz="1400" dirty="0"/>
                    </a:p>
                  </a:txBody>
                  <a:tcPr/>
                </a:tc>
              </a:tr>
              <a:tr h="370840">
                <a:tc>
                  <a:txBody>
                    <a:bodyPr/>
                    <a:lstStyle/>
                    <a:p>
                      <a:pPr algn="l"/>
                      <a:r>
                        <a:rPr lang="en-US" sz="1400" b="1" dirty="0" smtClean="0"/>
                        <a:t>Insert</a:t>
                      </a:r>
                      <a:endParaRPr lang="en-US" sz="1400" b="1" dirty="0"/>
                    </a:p>
                  </a:txBody>
                  <a:tcPr/>
                </a:tc>
                <a:tc>
                  <a:txBody>
                    <a:bodyPr/>
                    <a:lstStyle/>
                    <a:p>
                      <a:pPr algn="ctr"/>
                      <a:r>
                        <a:rPr lang="en-US" sz="1400" dirty="0" smtClean="0"/>
                        <a:t>O(n)</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a:t>
                      </a:r>
                      <a:endParaRPr lang="en-US" sz="1400" dirty="0"/>
                    </a:p>
                  </a:txBody>
                  <a:tcPr/>
                </a:tc>
              </a:tr>
              <a:tr h="370840">
                <a:tc>
                  <a:txBody>
                    <a:bodyPr/>
                    <a:lstStyle/>
                    <a:p>
                      <a:pPr algn="l"/>
                      <a:r>
                        <a:rPr lang="en-US" sz="1400" b="1" dirty="0" smtClean="0"/>
                        <a:t>Remove</a:t>
                      </a:r>
                      <a:endParaRPr lang="en-US" sz="1400" b="1" dirty="0"/>
                    </a:p>
                  </a:txBody>
                  <a:tcPr/>
                </a:tc>
                <a:tc>
                  <a:txBody>
                    <a:bodyPr/>
                    <a:lstStyle/>
                    <a:p>
                      <a:pPr algn="ctr"/>
                      <a:r>
                        <a:rPr lang="en-US" sz="1400" dirty="0" smtClean="0"/>
                        <a:t>O(n)</a:t>
                      </a:r>
                      <a:endParaRPr lang="en-US" sz="1400" dirty="0"/>
                    </a:p>
                  </a:txBody>
                  <a:tcPr/>
                </a:tc>
                <a:tc>
                  <a:txBody>
                    <a:bodyPr/>
                    <a:lstStyle/>
                    <a:p>
                      <a:pPr algn="ctr"/>
                      <a:r>
                        <a:rPr lang="en-US" sz="1400" dirty="0" smtClean="0"/>
                        <a:t>O(n)</a:t>
                      </a:r>
                      <a:endParaRPr lang="en-US" sz="1400" dirty="0"/>
                    </a:p>
                  </a:txBody>
                  <a:tcPr/>
                </a:tc>
                <a:tc>
                  <a:txBody>
                    <a:bodyPr/>
                    <a:lstStyle/>
                    <a:p>
                      <a:pPr algn="ctr"/>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1447266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ToDo</a:t>
            </a:r>
            <a:endParaRPr lang="en-US" dirty="0"/>
          </a:p>
        </p:txBody>
      </p:sp>
      <p:sp>
        <p:nvSpPr>
          <p:cNvPr id="5" name="Content Placeholder 4"/>
          <p:cNvSpPr>
            <a:spLocks noGrp="1"/>
          </p:cNvSpPr>
          <p:nvPr>
            <p:ph idx="1"/>
          </p:nvPr>
        </p:nvSpPr>
        <p:spPr/>
        <p:txBody>
          <a:bodyPr/>
          <a:lstStyle/>
          <a:p>
            <a:r>
              <a:rPr lang="en-US" dirty="0" smtClean="0"/>
              <a:t>For </a:t>
            </a:r>
            <a:r>
              <a:rPr lang="en-US" b="1" dirty="0" smtClean="0"/>
              <a:t>Array List </a:t>
            </a:r>
            <a:r>
              <a:rPr lang="en-US" dirty="0" smtClean="0"/>
              <a:t>and </a:t>
            </a:r>
            <a:r>
              <a:rPr lang="en-US" b="1" dirty="0" smtClean="0"/>
              <a:t>Linked List</a:t>
            </a:r>
            <a:r>
              <a:rPr lang="en-US" dirty="0" smtClean="0"/>
              <a:t>:</a:t>
            </a:r>
          </a:p>
          <a:p>
            <a:pPr lvl="1"/>
            <a:r>
              <a:rPr lang="en-US" dirty="0" smtClean="0"/>
              <a:t>Implement member method </a:t>
            </a:r>
            <a:r>
              <a:rPr lang="en-US" b="1" dirty="0" err="1" smtClean="0"/>
              <a:t>FindPrevious</a:t>
            </a:r>
            <a:r>
              <a:rPr lang="en-US" dirty="0" smtClean="0"/>
              <a:t>.</a:t>
            </a:r>
          </a:p>
          <a:p>
            <a:pPr lvl="1"/>
            <a:r>
              <a:rPr lang="en-US" dirty="0" smtClean="0"/>
              <a:t>Find the complexity for both implementations.</a:t>
            </a:r>
          </a:p>
          <a:p>
            <a:r>
              <a:rPr lang="en-US" dirty="0" smtClean="0"/>
              <a:t>For </a:t>
            </a:r>
            <a:r>
              <a:rPr lang="en-US" b="1" dirty="0" smtClean="0"/>
              <a:t>Double-Linked List</a:t>
            </a:r>
            <a:r>
              <a:rPr lang="en-US" dirty="0" smtClean="0"/>
              <a:t>:</a:t>
            </a:r>
          </a:p>
          <a:p>
            <a:pPr lvl="1"/>
            <a:r>
              <a:rPr lang="en-US" dirty="0" smtClean="0"/>
              <a:t>Find the complexity for all of the methods.</a:t>
            </a:r>
          </a:p>
          <a:p>
            <a:pPr lvl="1"/>
            <a:r>
              <a:rPr lang="en-US" dirty="0" smtClean="0"/>
              <a:t>Implement the member method </a:t>
            </a:r>
            <a:r>
              <a:rPr lang="en-US" b="1" dirty="0" err="1" smtClean="0"/>
              <a:t>FindLast</a:t>
            </a:r>
            <a:r>
              <a:rPr lang="en-US" b="1" dirty="0" smtClean="0"/>
              <a:t>:</a:t>
            </a:r>
          </a:p>
          <a:p>
            <a:pPr marL="609600" indent="-609600">
              <a:lnSpc>
                <a:spcPct val="90000"/>
              </a:lnSpc>
              <a:buNone/>
            </a:pPr>
            <a:r>
              <a:rPr lang="en-US" sz="2000" b="1" dirty="0" smtClean="0"/>
              <a:t>		</a:t>
            </a:r>
            <a:r>
              <a:rPr lang="en-US" sz="1600" b="1" dirty="0" smtClean="0"/>
              <a:t>Method</a:t>
            </a:r>
            <a:r>
              <a:rPr lang="en-US" sz="1600" dirty="0" smtClean="0"/>
              <a:t> </a:t>
            </a:r>
            <a:r>
              <a:rPr lang="en-US" sz="1600" dirty="0" err="1" smtClean="0"/>
              <a:t>FindLast</a:t>
            </a:r>
            <a:r>
              <a:rPr lang="en-US" sz="1600" dirty="0" smtClean="0"/>
              <a:t> ( )</a:t>
            </a:r>
          </a:p>
          <a:p>
            <a:pPr marL="609600" indent="-609600">
              <a:lnSpc>
                <a:spcPct val="90000"/>
              </a:lnSpc>
              <a:buFontTx/>
              <a:buNone/>
            </a:pPr>
            <a:r>
              <a:rPr lang="en-US" sz="1600" dirty="0" smtClean="0"/>
              <a:t>		</a:t>
            </a:r>
            <a:r>
              <a:rPr lang="en-US" sz="1600" b="1" dirty="0" smtClean="0"/>
              <a:t>requires:</a:t>
            </a:r>
            <a:r>
              <a:rPr lang="en-US" sz="1600" dirty="0" smtClean="0"/>
              <a:t> list L is not empty.  </a:t>
            </a:r>
            <a:r>
              <a:rPr lang="en-US" sz="1600" b="1" dirty="0" smtClean="0"/>
              <a:t>input:</a:t>
            </a:r>
            <a:r>
              <a:rPr lang="en-US" sz="1600" dirty="0" smtClean="0"/>
              <a:t> none</a:t>
            </a:r>
          </a:p>
          <a:p>
            <a:pPr marL="609600" indent="-609600">
              <a:lnSpc>
                <a:spcPct val="90000"/>
              </a:lnSpc>
              <a:buFontTx/>
              <a:buNone/>
            </a:pPr>
            <a:r>
              <a:rPr lang="en-US" sz="1600" dirty="0" smtClean="0"/>
              <a:t>		</a:t>
            </a:r>
            <a:r>
              <a:rPr lang="en-US" sz="1600" b="1" dirty="0" smtClean="0"/>
              <a:t>results:</a:t>
            </a:r>
            <a:r>
              <a:rPr lang="en-US" sz="1600" dirty="0" smtClean="0"/>
              <a:t> last element is set as the current element. </a:t>
            </a:r>
            <a:r>
              <a:rPr lang="en-US" sz="1600" b="1" dirty="0" smtClean="0"/>
              <a:t>output:</a:t>
            </a:r>
            <a:r>
              <a:rPr lang="en-US" sz="1600" dirty="0" smtClean="0"/>
              <a:t> none.</a:t>
            </a:r>
          </a:p>
          <a:p>
            <a:pPr lvl="1"/>
            <a:endParaRPr lang="x-none" dirty="0"/>
          </a:p>
        </p:txBody>
      </p:sp>
    </p:spTree>
    <p:extLst>
      <p:ext uri="{BB962C8B-B14F-4D97-AF65-F5344CB8AC3E}">
        <p14:creationId xmlns:p14="http://schemas.microsoft.com/office/powerpoint/2010/main" val="3320685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a:t>
            </a:r>
            <a:r>
              <a:rPr lang="en-US" sz="2400" dirty="0" smtClean="0"/>
              <a:t>List (Array List): </a:t>
            </a:r>
            <a:r>
              <a:rPr lang="en-US" sz="2400" dirty="0" err="1" smtClean="0"/>
              <a:t>FindPrevious</a:t>
            </a:r>
            <a:endParaRPr lang="en-US" sz="2400" dirty="0"/>
          </a:p>
        </p:txBody>
      </p:sp>
      <p:sp>
        <p:nvSpPr>
          <p:cNvPr id="134147" name="Rectangle 3"/>
          <p:cNvSpPr>
            <a:spLocks noGrp="1" noChangeArrowheads="1"/>
          </p:cNvSpPr>
          <p:nvPr>
            <p:ph idx="1"/>
          </p:nvPr>
        </p:nvSpPr>
        <p:spPr/>
        <p:txBody>
          <a:bodyPr>
            <a:normAutofit/>
          </a:bodyPr>
          <a:lstStyle/>
          <a:p>
            <a:pPr>
              <a:lnSpc>
                <a:spcPct val="90000"/>
              </a:lnSpc>
              <a:buFontTx/>
              <a:buNone/>
            </a:pPr>
            <a:r>
              <a:rPr lang="en-US" sz="2400" dirty="0">
                <a:solidFill>
                  <a:srgbClr val="0000FF"/>
                </a:solidFill>
                <a:latin typeface="SimSun" pitchFamily="2" charset="-122"/>
              </a:rPr>
              <a:t>	</a:t>
            </a:r>
            <a:endParaRPr lang="en-US" sz="2400" dirty="0" smtClean="0">
              <a:solidFill>
                <a:srgbClr val="0000FF"/>
              </a:solidFill>
              <a:latin typeface="SimSun" pitchFamily="2" charset="-122"/>
            </a:endParaRPr>
          </a:p>
          <a:p>
            <a:pPr>
              <a:lnSpc>
                <a:spcPct val="90000"/>
              </a:lnSpc>
              <a:buFontTx/>
              <a:buNone/>
            </a:pPr>
            <a:r>
              <a:rPr lang="en-US" sz="2400" b="1" dirty="0" smtClean="0">
                <a:solidFill>
                  <a:srgbClr val="002060"/>
                </a:solidFill>
                <a:latin typeface="SimSun" pitchFamily="2" charset="-122"/>
              </a:rPr>
              <a:t>	public void </a:t>
            </a:r>
            <a:r>
              <a:rPr lang="en-US" sz="2400" dirty="0" err="1" smtClean="0">
                <a:latin typeface="SimSun" pitchFamily="2" charset="-122"/>
              </a:rPr>
              <a:t>findPrevious</a:t>
            </a:r>
            <a:r>
              <a:rPr lang="en-US" sz="2400" dirty="0" smtClean="0">
                <a:latin typeface="SimSun" pitchFamily="2" charset="-122"/>
              </a:rPr>
              <a:t>() {</a:t>
            </a:r>
          </a:p>
          <a:p>
            <a:pPr>
              <a:lnSpc>
                <a:spcPct val="90000"/>
              </a:lnSpc>
              <a:buFontTx/>
              <a:buNone/>
            </a:pPr>
            <a:r>
              <a:rPr lang="en-US" sz="2400" dirty="0" smtClean="0">
                <a:latin typeface="SimSun" pitchFamily="2" charset="-122"/>
              </a:rPr>
              <a:t>		current--;</a:t>
            </a:r>
          </a:p>
          <a:p>
            <a:pPr>
              <a:lnSpc>
                <a:spcPct val="90000"/>
              </a:lnSpc>
              <a:buFontTx/>
              <a:buNone/>
            </a:pPr>
            <a:r>
              <a:rPr lang="en-US" sz="2400" dirty="0" smtClean="0">
                <a:latin typeface="SimSun" pitchFamily="2" charset="-122"/>
              </a:rPr>
              <a:t>	}	</a:t>
            </a:r>
            <a:endParaRPr lang="en-US" sz="2400" dirty="0">
              <a:latin typeface="SimSun" pitchFamily="2" charset="-122"/>
            </a:endParaRPr>
          </a:p>
        </p:txBody>
      </p:sp>
      <p:sp>
        <p:nvSpPr>
          <p:cNvPr id="6" name="Slide Number Placeholder 5"/>
          <p:cNvSpPr>
            <a:spLocks noGrp="1"/>
          </p:cNvSpPr>
          <p:nvPr>
            <p:ph type="sldNum" sz="quarter" idx="12"/>
          </p:nvPr>
        </p:nvSpPr>
        <p:spPr/>
        <p:txBody>
          <a:bodyPr/>
          <a:lstStyle/>
          <a:p>
            <a:fld id="{BD1E6D6B-60BB-40FD-8ED9-46C0EAD994AD}" type="slidenum">
              <a:rPr lang="en-US"/>
              <a:pPr/>
              <a:t>18</a:t>
            </a:fld>
            <a:endParaRPr lang="en-US"/>
          </a:p>
        </p:txBody>
      </p:sp>
    </p:spTree>
    <p:extLst>
      <p:ext uri="{BB962C8B-B14F-4D97-AF65-F5344CB8AC3E}">
        <p14:creationId xmlns:p14="http://schemas.microsoft.com/office/powerpoint/2010/main" val="712618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a:t>
            </a:r>
            <a:r>
              <a:rPr lang="en-US" sz="2400" dirty="0" smtClean="0"/>
              <a:t>List (Linked List): </a:t>
            </a:r>
            <a:r>
              <a:rPr lang="en-US" sz="2400" dirty="0" err="1" smtClean="0"/>
              <a:t>FindPrevious</a:t>
            </a:r>
            <a:endParaRPr lang="en-US" sz="2400" dirty="0"/>
          </a:p>
        </p:txBody>
      </p:sp>
      <p:sp>
        <p:nvSpPr>
          <p:cNvPr id="134147" name="Rectangle 3"/>
          <p:cNvSpPr>
            <a:spLocks noGrp="1" noChangeArrowheads="1"/>
          </p:cNvSpPr>
          <p:nvPr>
            <p:ph idx="1"/>
          </p:nvPr>
        </p:nvSpPr>
        <p:spPr/>
        <p:txBody>
          <a:bodyPr>
            <a:normAutofit/>
          </a:bodyPr>
          <a:lstStyle/>
          <a:p>
            <a:pPr>
              <a:lnSpc>
                <a:spcPct val="90000"/>
              </a:lnSpc>
              <a:buFontTx/>
              <a:buNone/>
            </a:pPr>
            <a:r>
              <a:rPr lang="en-US" sz="2400" b="1" dirty="0" smtClean="0">
                <a:solidFill>
                  <a:srgbClr val="002060"/>
                </a:solidFill>
                <a:latin typeface="SimSun" pitchFamily="2" charset="-122"/>
              </a:rPr>
              <a:t>	</a:t>
            </a:r>
          </a:p>
          <a:p>
            <a:pPr>
              <a:lnSpc>
                <a:spcPct val="90000"/>
              </a:lnSpc>
              <a:buFontTx/>
              <a:buNone/>
            </a:pPr>
            <a:r>
              <a:rPr lang="en-US" sz="2400" b="1" dirty="0" smtClean="0">
                <a:solidFill>
                  <a:srgbClr val="002060"/>
                </a:solidFill>
                <a:latin typeface="SimSun" pitchFamily="2" charset="-122"/>
              </a:rPr>
              <a:t>	public void </a:t>
            </a:r>
            <a:r>
              <a:rPr lang="en-US" sz="2400" dirty="0" err="1" smtClean="0">
                <a:latin typeface="SimSun" pitchFamily="2" charset="-122"/>
              </a:rPr>
              <a:t>findPrevious</a:t>
            </a:r>
            <a:r>
              <a:rPr lang="en-US" sz="2400" dirty="0" smtClean="0">
                <a:latin typeface="SimSun" pitchFamily="2" charset="-122"/>
              </a:rPr>
              <a:t>() {</a:t>
            </a:r>
          </a:p>
          <a:p>
            <a:pPr>
              <a:lnSpc>
                <a:spcPct val="90000"/>
              </a:lnSpc>
              <a:buFontTx/>
              <a:buNone/>
            </a:pPr>
            <a:r>
              <a:rPr lang="en-US" sz="2400" dirty="0" smtClean="0">
                <a:latin typeface="SimSun" pitchFamily="2" charset="-122"/>
              </a:rPr>
              <a:t>		Node&lt;T&gt; </a:t>
            </a:r>
            <a:r>
              <a:rPr lang="en-US" sz="2400" dirty="0" err="1" smtClean="0">
                <a:latin typeface="SimSun" pitchFamily="2" charset="-122"/>
              </a:rPr>
              <a:t>tmp</a:t>
            </a:r>
            <a:r>
              <a:rPr lang="en-US" sz="2400" dirty="0" smtClean="0">
                <a:latin typeface="SimSun" pitchFamily="2" charset="-122"/>
              </a:rPr>
              <a:t> = head;</a:t>
            </a:r>
          </a:p>
          <a:p>
            <a:pPr>
              <a:lnSpc>
                <a:spcPct val="90000"/>
              </a:lnSpc>
              <a:buFontTx/>
              <a:buNone/>
            </a:pPr>
            <a:r>
              <a:rPr lang="en-US" sz="2400" dirty="0" smtClean="0">
                <a:latin typeface="SimSun" pitchFamily="2" charset="-122"/>
              </a:rPr>
              <a:t>		while(</a:t>
            </a:r>
            <a:r>
              <a:rPr lang="en-US" sz="2400" dirty="0" err="1" smtClean="0">
                <a:latin typeface="SimSun" pitchFamily="2" charset="-122"/>
              </a:rPr>
              <a:t>tmp.next</a:t>
            </a:r>
            <a:r>
              <a:rPr lang="en-US" sz="2400" dirty="0" smtClean="0">
                <a:latin typeface="SimSun" pitchFamily="2" charset="-122"/>
              </a:rPr>
              <a:t> != current)</a:t>
            </a:r>
          </a:p>
          <a:p>
            <a:pPr>
              <a:lnSpc>
                <a:spcPct val="90000"/>
              </a:lnSpc>
              <a:buFontTx/>
              <a:buNone/>
            </a:pPr>
            <a:r>
              <a:rPr lang="en-US" sz="2400" dirty="0" smtClean="0">
                <a:latin typeface="SimSun" pitchFamily="2" charset="-122"/>
              </a:rPr>
              <a:t>			 </a:t>
            </a:r>
            <a:r>
              <a:rPr lang="en-US" sz="2400" dirty="0" err="1" smtClean="0">
                <a:latin typeface="SimSun" pitchFamily="2" charset="-122"/>
              </a:rPr>
              <a:t>tmp</a:t>
            </a:r>
            <a:r>
              <a:rPr lang="en-US" sz="2400" dirty="0" smtClean="0">
                <a:latin typeface="SimSun" pitchFamily="2" charset="-122"/>
              </a:rPr>
              <a:t> = </a:t>
            </a:r>
            <a:r>
              <a:rPr lang="en-US" sz="2400" dirty="0" err="1" smtClean="0">
                <a:latin typeface="SimSun" pitchFamily="2" charset="-122"/>
              </a:rPr>
              <a:t>tmp.next</a:t>
            </a:r>
            <a:r>
              <a:rPr lang="en-US" sz="2400" dirty="0" smtClean="0">
                <a:latin typeface="SimSun" pitchFamily="2" charset="-122"/>
              </a:rPr>
              <a:t>;</a:t>
            </a:r>
          </a:p>
          <a:p>
            <a:pPr>
              <a:lnSpc>
                <a:spcPct val="90000"/>
              </a:lnSpc>
              <a:buFontTx/>
              <a:buNone/>
            </a:pPr>
            <a:r>
              <a:rPr lang="en-US" sz="2400" dirty="0" smtClean="0">
                <a:latin typeface="SimSun" pitchFamily="2" charset="-122"/>
              </a:rPr>
              <a:t>		current = </a:t>
            </a:r>
            <a:r>
              <a:rPr lang="en-US" sz="2400" dirty="0" err="1" smtClean="0">
                <a:latin typeface="SimSun" pitchFamily="2" charset="-122"/>
              </a:rPr>
              <a:t>tmp</a:t>
            </a:r>
            <a:r>
              <a:rPr lang="en-US" sz="2400" dirty="0" smtClean="0">
                <a:latin typeface="SimSun" pitchFamily="2" charset="-122"/>
              </a:rPr>
              <a:t>;</a:t>
            </a:r>
          </a:p>
          <a:p>
            <a:pPr>
              <a:lnSpc>
                <a:spcPct val="90000"/>
              </a:lnSpc>
              <a:buFontTx/>
              <a:buNone/>
            </a:pPr>
            <a:r>
              <a:rPr lang="en-US" sz="2400" dirty="0" smtClean="0">
                <a:latin typeface="SimSun" pitchFamily="2" charset="-122"/>
              </a:rPr>
              <a:t>	}</a:t>
            </a:r>
            <a:endParaRPr lang="en-US" sz="2400" b="1" dirty="0" smtClean="0">
              <a:solidFill>
                <a:srgbClr val="FF0000"/>
              </a:solidFill>
              <a:latin typeface="SimSun" pitchFamily="2" charset="-122"/>
            </a:endParaRPr>
          </a:p>
          <a:p>
            <a:pPr>
              <a:lnSpc>
                <a:spcPct val="90000"/>
              </a:lnSpc>
              <a:buFontTx/>
              <a:buNone/>
            </a:pPr>
            <a:r>
              <a:rPr lang="en-US" sz="2400" dirty="0" smtClean="0">
                <a:latin typeface="SimSun" pitchFamily="2" charset="-122"/>
              </a:rPr>
              <a:t>	</a:t>
            </a:r>
            <a:endParaRPr lang="en-US" sz="2400" dirty="0">
              <a:latin typeface="SimSun" pitchFamily="2" charset="-122"/>
            </a:endParaRPr>
          </a:p>
        </p:txBody>
      </p:sp>
      <p:sp>
        <p:nvSpPr>
          <p:cNvPr id="6" name="Slide Number Placeholder 5"/>
          <p:cNvSpPr>
            <a:spLocks noGrp="1"/>
          </p:cNvSpPr>
          <p:nvPr>
            <p:ph type="sldNum" sz="quarter" idx="12"/>
          </p:nvPr>
        </p:nvSpPr>
        <p:spPr/>
        <p:txBody>
          <a:bodyPr/>
          <a:lstStyle/>
          <a:p>
            <a:fld id="{BD1E6D6B-60BB-40FD-8ED9-46C0EAD994AD}" type="slidenum">
              <a:rPr lang="en-US"/>
              <a:pPr/>
              <a:t>19</a:t>
            </a:fld>
            <a:endParaRPr lang="en-US"/>
          </a:p>
        </p:txBody>
      </p:sp>
    </p:spTree>
    <p:extLst>
      <p:ext uri="{BB962C8B-B14F-4D97-AF65-F5344CB8AC3E}">
        <p14:creationId xmlns:p14="http://schemas.microsoft.com/office/powerpoint/2010/main" val="3117034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dirty="0"/>
              <a:t>ADT List: Specification</a:t>
            </a:r>
          </a:p>
        </p:txBody>
      </p:sp>
      <p:sp>
        <p:nvSpPr>
          <p:cNvPr id="126979" name="Rectangle 3"/>
          <p:cNvSpPr>
            <a:spLocks noGrp="1" noChangeArrowheads="1"/>
          </p:cNvSpPr>
          <p:nvPr>
            <p:ph idx="1"/>
          </p:nvPr>
        </p:nvSpPr>
        <p:spPr/>
        <p:txBody>
          <a:bodyPr>
            <a:normAutofit/>
          </a:bodyPr>
          <a:lstStyle/>
          <a:p>
            <a:pPr>
              <a:buNone/>
            </a:pPr>
            <a:r>
              <a:rPr lang="en-US" sz="2400" b="1" u="sng" dirty="0" smtClean="0"/>
              <a:t>Elements:</a:t>
            </a:r>
            <a:r>
              <a:rPr lang="en-US" sz="2400" dirty="0" smtClean="0"/>
              <a:t> The elements are of generic type &lt;Type&gt; (The elements are placed in nodes for linked list implementation).</a:t>
            </a:r>
          </a:p>
          <a:p>
            <a:pPr>
              <a:buNone/>
            </a:pPr>
            <a:endParaRPr lang="en-US" sz="2400" b="1" u="sng" dirty="0" smtClean="0"/>
          </a:p>
          <a:p>
            <a:pPr>
              <a:buNone/>
            </a:pPr>
            <a:r>
              <a:rPr lang="en-US" sz="2400" b="1" u="sng" dirty="0" smtClean="0"/>
              <a:t>Structure:</a:t>
            </a:r>
            <a:r>
              <a:rPr lang="en-US" sz="2400" dirty="0" smtClean="0"/>
              <a:t> the elements are linearly arranged. The first element is called </a:t>
            </a:r>
            <a:r>
              <a:rPr lang="en-US" sz="2400" u="sng" dirty="0" smtClean="0"/>
              <a:t>head</a:t>
            </a:r>
            <a:r>
              <a:rPr lang="en-US" sz="2400" dirty="0" smtClean="0"/>
              <a:t>, there is a element called </a:t>
            </a:r>
            <a:r>
              <a:rPr lang="en-US" sz="2400" u="sng" dirty="0" smtClean="0"/>
              <a:t>current</a:t>
            </a:r>
            <a:r>
              <a:rPr lang="en-US" sz="2400" dirty="0" smtClean="0"/>
              <a:t>.</a:t>
            </a:r>
          </a:p>
          <a:p>
            <a:pPr>
              <a:buNone/>
            </a:pPr>
            <a:endParaRPr lang="en-US" sz="2400" dirty="0" smtClean="0"/>
          </a:p>
          <a:p>
            <a:pPr>
              <a:buNone/>
            </a:pPr>
            <a:r>
              <a:rPr lang="en-US" sz="2400" b="1" u="sng" dirty="0" smtClean="0"/>
              <a:t>Domain:</a:t>
            </a:r>
            <a:r>
              <a:rPr lang="en-US" sz="2400" dirty="0" smtClean="0"/>
              <a:t> the number of elements in the list is bounded therefore the domain is finite. Type name of elements in the domain: List</a:t>
            </a:r>
          </a:p>
        </p:txBody>
      </p:sp>
      <p:sp>
        <p:nvSpPr>
          <p:cNvPr id="6" name="Slide Number Placeholder 5"/>
          <p:cNvSpPr>
            <a:spLocks noGrp="1"/>
          </p:cNvSpPr>
          <p:nvPr>
            <p:ph type="sldNum" sz="quarter" idx="12"/>
          </p:nvPr>
        </p:nvSpPr>
        <p:spPr/>
        <p:txBody>
          <a:bodyPr/>
          <a:lstStyle/>
          <a:p>
            <a:fld id="{94F1A70D-7E19-45BD-8238-538FC8B8A970}" type="slidenum">
              <a:rPr lang="en-US"/>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a:t>
            </a:r>
            <a:r>
              <a:rPr lang="en-US" sz="2400" dirty="0" smtClean="0"/>
              <a:t>List (Double-Linked List): </a:t>
            </a:r>
            <a:r>
              <a:rPr lang="en-US" sz="2400" dirty="0" err="1" smtClean="0"/>
              <a:t>FindLast</a:t>
            </a:r>
            <a:endParaRPr lang="en-US" sz="2400" dirty="0"/>
          </a:p>
        </p:txBody>
      </p:sp>
      <p:sp>
        <p:nvSpPr>
          <p:cNvPr id="134147" name="Rectangle 3"/>
          <p:cNvSpPr>
            <a:spLocks noGrp="1" noChangeArrowheads="1"/>
          </p:cNvSpPr>
          <p:nvPr>
            <p:ph idx="1"/>
          </p:nvPr>
        </p:nvSpPr>
        <p:spPr/>
        <p:txBody>
          <a:bodyPr>
            <a:normAutofit/>
          </a:bodyPr>
          <a:lstStyle/>
          <a:p>
            <a:pPr>
              <a:lnSpc>
                <a:spcPct val="90000"/>
              </a:lnSpc>
              <a:buFontTx/>
              <a:buNone/>
            </a:pPr>
            <a:r>
              <a:rPr lang="en-US" sz="2400" b="1" dirty="0" smtClean="0">
                <a:solidFill>
                  <a:srgbClr val="002060"/>
                </a:solidFill>
                <a:latin typeface="SimSun" pitchFamily="2" charset="-122"/>
              </a:rPr>
              <a:t>	</a:t>
            </a:r>
          </a:p>
          <a:p>
            <a:pPr>
              <a:lnSpc>
                <a:spcPct val="90000"/>
              </a:lnSpc>
              <a:buFontTx/>
              <a:buNone/>
            </a:pPr>
            <a:r>
              <a:rPr lang="en-US" sz="2400" b="1" dirty="0" smtClean="0">
                <a:solidFill>
                  <a:srgbClr val="002060"/>
                </a:solidFill>
                <a:latin typeface="SimSun" pitchFamily="2" charset="-122"/>
              </a:rPr>
              <a:t>	public void </a:t>
            </a:r>
            <a:r>
              <a:rPr lang="en-US" sz="2400" dirty="0" err="1" smtClean="0">
                <a:latin typeface="SimSun" pitchFamily="2" charset="-122"/>
              </a:rPr>
              <a:t>findLast</a:t>
            </a:r>
            <a:r>
              <a:rPr lang="en-US" sz="2400" dirty="0" smtClean="0">
                <a:latin typeface="SimSun" pitchFamily="2" charset="-122"/>
              </a:rPr>
              <a:t>() {</a:t>
            </a:r>
          </a:p>
          <a:p>
            <a:pPr>
              <a:lnSpc>
                <a:spcPct val="90000"/>
              </a:lnSpc>
              <a:buFontTx/>
              <a:buNone/>
            </a:pPr>
            <a:r>
              <a:rPr lang="en-US" sz="2400" dirty="0" smtClean="0">
                <a:latin typeface="SimSun" pitchFamily="2" charset="-122"/>
              </a:rPr>
              <a:t>		while(</a:t>
            </a:r>
            <a:r>
              <a:rPr lang="en-US" sz="2400" dirty="0" err="1" smtClean="0">
                <a:latin typeface="SimSun" pitchFamily="2" charset="-122"/>
              </a:rPr>
              <a:t>current.next</a:t>
            </a:r>
            <a:r>
              <a:rPr lang="en-US" sz="2400" dirty="0" smtClean="0">
                <a:latin typeface="SimSun" pitchFamily="2" charset="-122"/>
              </a:rPr>
              <a:t> != null)</a:t>
            </a:r>
          </a:p>
          <a:p>
            <a:pPr>
              <a:lnSpc>
                <a:spcPct val="90000"/>
              </a:lnSpc>
              <a:buFontTx/>
              <a:buNone/>
            </a:pPr>
            <a:r>
              <a:rPr lang="en-US" sz="2400" dirty="0" smtClean="0">
                <a:latin typeface="SimSun" pitchFamily="2" charset="-122"/>
              </a:rPr>
              <a:t>			 current = </a:t>
            </a:r>
            <a:r>
              <a:rPr lang="en-US" sz="2400" dirty="0" err="1" smtClean="0">
                <a:latin typeface="SimSun" pitchFamily="2" charset="-122"/>
              </a:rPr>
              <a:t>current.next</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endParaRPr lang="en-US" sz="2400" b="1" dirty="0" smtClean="0">
              <a:solidFill>
                <a:srgbClr val="FF0000"/>
              </a:solidFill>
              <a:latin typeface="SimSun" pitchFamily="2" charset="-122"/>
            </a:endParaRPr>
          </a:p>
          <a:p>
            <a:pPr algn="ctr">
              <a:lnSpc>
                <a:spcPct val="90000"/>
              </a:lnSpc>
              <a:buFontTx/>
              <a:buNone/>
            </a:pPr>
            <a:r>
              <a:rPr lang="en-US" sz="4000" b="1" dirty="0" smtClean="0">
                <a:solidFill>
                  <a:srgbClr val="FF0000"/>
                </a:solidFill>
                <a:latin typeface="SimSun" pitchFamily="2" charset="-122"/>
              </a:rPr>
              <a:t>O(n)</a:t>
            </a:r>
          </a:p>
          <a:p>
            <a:pPr>
              <a:lnSpc>
                <a:spcPct val="90000"/>
              </a:lnSpc>
              <a:buFontTx/>
              <a:buNone/>
            </a:pPr>
            <a:r>
              <a:rPr lang="en-US" sz="2400" dirty="0" smtClean="0">
                <a:latin typeface="SimSun" pitchFamily="2" charset="-122"/>
              </a:rPr>
              <a:t>	</a:t>
            </a:r>
            <a:endParaRPr lang="en-US" sz="2400" dirty="0">
              <a:latin typeface="SimSun" pitchFamily="2" charset="-122"/>
            </a:endParaRPr>
          </a:p>
        </p:txBody>
      </p:sp>
      <p:sp>
        <p:nvSpPr>
          <p:cNvPr id="6" name="Slide Number Placeholder 5"/>
          <p:cNvSpPr>
            <a:spLocks noGrp="1"/>
          </p:cNvSpPr>
          <p:nvPr>
            <p:ph type="sldNum" sz="quarter" idx="12"/>
          </p:nvPr>
        </p:nvSpPr>
        <p:spPr/>
        <p:txBody>
          <a:bodyPr/>
          <a:lstStyle/>
          <a:p>
            <a:fld id="{BD1E6D6B-60BB-40FD-8ED9-46C0EAD994AD}" type="slidenum">
              <a:rPr lang="en-US"/>
              <a:pPr/>
              <a:t>20</a:t>
            </a:fld>
            <a:endParaRPr lang="en-US"/>
          </a:p>
        </p:txBody>
      </p:sp>
    </p:spTree>
    <p:extLst>
      <p:ext uri="{BB962C8B-B14F-4D97-AF65-F5344CB8AC3E}">
        <p14:creationId xmlns:p14="http://schemas.microsoft.com/office/powerpoint/2010/main" val="3447940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Complexity so far? </a:t>
            </a:r>
            <a:endParaRPr lang="en-US" dirty="0"/>
          </a:p>
        </p:txBody>
      </p:sp>
      <p:graphicFrame>
        <p:nvGraphicFramePr>
          <p:cNvPr id="4" name="Content Placeholder 3"/>
          <p:cNvGraphicFramePr>
            <a:graphicFrameLocks noGrp="1"/>
          </p:cNvGraphicFramePr>
          <p:nvPr>
            <p:ph idx="1"/>
          </p:nvPr>
        </p:nvGraphicFramePr>
        <p:xfrm>
          <a:off x="457200" y="1600200"/>
          <a:ext cx="8229601" cy="4079240"/>
        </p:xfrm>
        <a:graphic>
          <a:graphicData uri="http://schemas.openxmlformats.org/drawingml/2006/table">
            <a:tbl>
              <a:tblPr firstRow="1" bandRow="1">
                <a:tableStyleId>{5C22544A-7EE6-4342-B048-85BDC9FD1C3A}</a:tableStyleId>
              </a:tblPr>
              <a:tblGrid>
                <a:gridCol w="1371600"/>
                <a:gridCol w="2133600"/>
                <a:gridCol w="2286000"/>
                <a:gridCol w="2438401"/>
              </a:tblGrid>
              <a:tr h="370840">
                <a:tc>
                  <a:txBody>
                    <a:bodyPr/>
                    <a:lstStyle/>
                    <a:p>
                      <a:pPr algn="l"/>
                      <a:r>
                        <a:rPr lang="en-US" dirty="0" smtClean="0"/>
                        <a:t>Operation</a:t>
                      </a:r>
                      <a:endParaRPr lang="en-US" dirty="0"/>
                    </a:p>
                  </a:txBody>
                  <a:tcPr/>
                </a:tc>
                <a:tc>
                  <a:txBody>
                    <a:bodyPr/>
                    <a:lstStyle/>
                    <a:p>
                      <a:pPr algn="ctr"/>
                      <a:r>
                        <a:rPr lang="en-US" dirty="0" smtClean="0"/>
                        <a:t>Array List</a:t>
                      </a:r>
                      <a:endParaRPr lang="en-US" dirty="0"/>
                    </a:p>
                  </a:txBody>
                  <a:tcPr/>
                </a:tc>
                <a:tc>
                  <a:txBody>
                    <a:bodyPr/>
                    <a:lstStyle/>
                    <a:p>
                      <a:pPr algn="ctr"/>
                      <a:r>
                        <a:rPr lang="en-US" dirty="0" smtClean="0"/>
                        <a:t>Linked List</a:t>
                      </a:r>
                      <a:endParaRPr lang="en-US" dirty="0"/>
                    </a:p>
                  </a:txBody>
                  <a:tcPr/>
                </a:tc>
                <a:tc>
                  <a:txBody>
                    <a:bodyPr/>
                    <a:lstStyle/>
                    <a:p>
                      <a:pPr algn="ctr"/>
                      <a:r>
                        <a:rPr lang="en-US" dirty="0" smtClean="0"/>
                        <a:t>Double-Linked</a:t>
                      </a:r>
                      <a:r>
                        <a:rPr lang="en-US" baseline="0" dirty="0" smtClean="0"/>
                        <a:t> List</a:t>
                      </a:r>
                      <a:endParaRPr lang="en-US" dirty="0"/>
                    </a:p>
                  </a:txBody>
                  <a:tcPr/>
                </a:tc>
              </a:tr>
              <a:tr h="370840">
                <a:tc>
                  <a:txBody>
                    <a:bodyPr/>
                    <a:lstStyle/>
                    <a:p>
                      <a:pPr algn="l"/>
                      <a:r>
                        <a:rPr lang="en-US" sz="1400" b="1" dirty="0" smtClean="0"/>
                        <a:t>Empty</a:t>
                      </a:r>
                      <a:endParaRPr lang="en-US" sz="1400" b="1" dirty="0"/>
                    </a:p>
                  </a:txBody>
                  <a:tcPr/>
                </a:tc>
                <a:tc>
                  <a:txBody>
                    <a:bodyPr/>
                    <a:lstStyle/>
                    <a:p>
                      <a:pPr algn="ctr"/>
                      <a:r>
                        <a:rPr lang="en-US" sz="1400" dirty="0" smtClean="0"/>
                        <a:t>O(1)</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O(1)</a:t>
                      </a:r>
                    </a:p>
                  </a:txBody>
                  <a:tcPr/>
                </a:tc>
                <a:tc>
                  <a:txBody>
                    <a:bodyPr/>
                    <a:lstStyle/>
                    <a:p>
                      <a:pPr algn="ctr"/>
                      <a:r>
                        <a:rPr lang="en-US" sz="1400" dirty="0" smtClean="0"/>
                        <a:t>O(1)</a:t>
                      </a:r>
                      <a:endParaRPr lang="en-US" sz="1400" dirty="0"/>
                    </a:p>
                  </a:txBody>
                  <a:tcPr/>
                </a:tc>
              </a:tr>
              <a:tr h="370840">
                <a:tc>
                  <a:txBody>
                    <a:bodyPr/>
                    <a:lstStyle/>
                    <a:p>
                      <a:pPr algn="l"/>
                      <a:r>
                        <a:rPr lang="en-US" sz="1400" b="1" dirty="0" smtClean="0"/>
                        <a:t>Last</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r>
              <a:tr h="370840">
                <a:tc>
                  <a:txBody>
                    <a:bodyPr/>
                    <a:lstStyle/>
                    <a:p>
                      <a:pPr algn="l"/>
                      <a:r>
                        <a:rPr lang="en-US" sz="1400" b="1" dirty="0" smtClean="0"/>
                        <a:t>Full</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r>
              <a:tr h="370840">
                <a:tc>
                  <a:txBody>
                    <a:bodyPr/>
                    <a:lstStyle/>
                    <a:p>
                      <a:pPr algn="l"/>
                      <a:r>
                        <a:rPr lang="en-US" sz="1400" b="1" dirty="0" err="1" smtClean="0"/>
                        <a:t>FindFirst</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r>
              <a:tr h="370840">
                <a:tc>
                  <a:txBody>
                    <a:bodyPr/>
                    <a:lstStyle/>
                    <a:p>
                      <a:pPr algn="l"/>
                      <a:r>
                        <a:rPr lang="en-US" sz="1400" b="1" dirty="0" err="1" smtClean="0"/>
                        <a:t>FindNext</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r>
              <a:tr h="370840">
                <a:tc>
                  <a:txBody>
                    <a:bodyPr/>
                    <a:lstStyle/>
                    <a:p>
                      <a:pPr algn="l"/>
                      <a:r>
                        <a:rPr lang="en-US" sz="1400" b="1" dirty="0" err="1" smtClean="0"/>
                        <a:t>FindPrevious</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O(n)</a:t>
                      </a:r>
                      <a:endParaRPr lang="en-US" sz="1400" dirty="0"/>
                    </a:p>
                  </a:txBody>
                  <a:tcPr/>
                </a:tc>
                <a:tc>
                  <a:txBody>
                    <a:bodyPr/>
                    <a:lstStyle/>
                    <a:p>
                      <a:pPr algn="ctr"/>
                      <a:r>
                        <a:rPr lang="en-US" sz="1400" dirty="0" smtClean="0"/>
                        <a:t>O(1)</a:t>
                      </a:r>
                      <a:endParaRPr lang="en-US" sz="1400" dirty="0"/>
                    </a:p>
                  </a:txBody>
                  <a:tcPr/>
                </a:tc>
              </a:tr>
              <a:tr h="370840">
                <a:tc>
                  <a:txBody>
                    <a:bodyPr/>
                    <a:lstStyle/>
                    <a:p>
                      <a:pPr algn="l"/>
                      <a:r>
                        <a:rPr lang="en-US" sz="1400" b="1" dirty="0" smtClean="0"/>
                        <a:t>Retrieve</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r>
              <a:tr h="370840">
                <a:tc>
                  <a:txBody>
                    <a:bodyPr/>
                    <a:lstStyle/>
                    <a:p>
                      <a:pPr algn="l"/>
                      <a:r>
                        <a:rPr lang="en-US" sz="1400" b="1" dirty="0" smtClean="0"/>
                        <a:t>Update</a:t>
                      </a:r>
                      <a:endParaRPr lang="en-US" sz="1400" b="1"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r>
              <a:tr h="370840">
                <a:tc>
                  <a:txBody>
                    <a:bodyPr/>
                    <a:lstStyle/>
                    <a:p>
                      <a:pPr algn="l"/>
                      <a:r>
                        <a:rPr lang="en-US" sz="1400" b="1" dirty="0" smtClean="0"/>
                        <a:t>Insert</a:t>
                      </a:r>
                      <a:endParaRPr lang="en-US" sz="1400" b="1" dirty="0"/>
                    </a:p>
                  </a:txBody>
                  <a:tcPr/>
                </a:tc>
                <a:tc>
                  <a:txBody>
                    <a:bodyPr/>
                    <a:lstStyle/>
                    <a:p>
                      <a:pPr algn="ctr"/>
                      <a:r>
                        <a:rPr lang="en-US" sz="1400" dirty="0" smtClean="0"/>
                        <a:t>O(n)</a:t>
                      </a:r>
                      <a:endParaRPr lang="en-US" sz="1400" dirty="0"/>
                    </a:p>
                  </a:txBody>
                  <a:tcPr/>
                </a:tc>
                <a:tc>
                  <a:txBody>
                    <a:bodyPr/>
                    <a:lstStyle/>
                    <a:p>
                      <a:pPr algn="ctr"/>
                      <a:r>
                        <a:rPr lang="en-US" sz="1400" dirty="0" smtClean="0"/>
                        <a:t>O(1)</a:t>
                      </a:r>
                      <a:endParaRPr lang="en-US" sz="1400" dirty="0"/>
                    </a:p>
                  </a:txBody>
                  <a:tcPr/>
                </a:tc>
                <a:tc>
                  <a:txBody>
                    <a:bodyPr/>
                    <a:lstStyle/>
                    <a:p>
                      <a:pPr algn="ctr"/>
                      <a:r>
                        <a:rPr lang="en-US" sz="1400" dirty="0" smtClean="0"/>
                        <a:t>O(1)</a:t>
                      </a:r>
                      <a:endParaRPr lang="en-US" sz="1400" dirty="0"/>
                    </a:p>
                  </a:txBody>
                  <a:tcPr/>
                </a:tc>
              </a:tr>
              <a:tr h="370840">
                <a:tc>
                  <a:txBody>
                    <a:bodyPr/>
                    <a:lstStyle/>
                    <a:p>
                      <a:pPr algn="l"/>
                      <a:r>
                        <a:rPr lang="en-US" sz="1400" b="1" dirty="0" smtClean="0"/>
                        <a:t>Remove</a:t>
                      </a:r>
                      <a:endParaRPr lang="en-US" sz="1400" b="1" dirty="0"/>
                    </a:p>
                  </a:txBody>
                  <a:tcPr/>
                </a:tc>
                <a:tc>
                  <a:txBody>
                    <a:bodyPr/>
                    <a:lstStyle/>
                    <a:p>
                      <a:pPr algn="ctr"/>
                      <a:r>
                        <a:rPr lang="en-US" sz="1400" dirty="0" smtClean="0"/>
                        <a:t>O(n)</a:t>
                      </a:r>
                      <a:endParaRPr lang="en-US" sz="1400" dirty="0"/>
                    </a:p>
                  </a:txBody>
                  <a:tcPr/>
                </a:tc>
                <a:tc>
                  <a:txBody>
                    <a:bodyPr/>
                    <a:lstStyle/>
                    <a:p>
                      <a:pPr algn="ctr"/>
                      <a:r>
                        <a:rPr lang="en-US" sz="1400" dirty="0" smtClean="0"/>
                        <a:t>O(n)</a:t>
                      </a:r>
                      <a:endParaRPr lang="en-US" sz="1400" dirty="0"/>
                    </a:p>
                  </a:txBody>
                  <a:tcPr/>
                </a:tc>
                <a:tc>
                  <a:txBody>
                    <a:bodyPr/>
                    <a:lstStyle/>
                    <a:p>
                      <a:pPr algn="ctr"/>
                      <a:r>
                        <a:rPr lang="en-US" sz="1400" dirty="0" smtClean="0"/>
                        <a:t>O(1)</a:t>
                      </a:r>
                      <a:endParaRPr lang="en-US" sz="1400" dirty="0"/>
                    </a:p>
                  </a:txBody>
                  <a:tcPr/>
                </a:tc>
              </a:tr>
            </a:tbl>
          </a:graphicData>
        </a:graphic>
      </p:graphicFrame>
    </p:spTree>
    <p:extLst>
      <p:ext uri="{BB962C8B-B14F-4D97-AF65-F5344CB8AC3E}">
        <p14:creationId xmlns:p14="http://schemas.microsoft.com/office/powerpoint/2010/main" val="280433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ADT List: Specification</a:t>
            </a:r>
          </a:p>
        </p:txBody>
      </p:sp>
      <p:sp>
        <p:nvSpPr>
          <p:cNvPr id="128003" name="Rectangle 3"/>
          <p:cNvSpPr>
            <a:spLocks noGrp="1" noChangeArrowheads="1"/>
          </p:cNvSpPr>
          <p:nvPr>
            <p:ph idx="1"/>
          </p:nvPr>
        </p:nvSpPr>
        <p:spPr/>
        <p:txBody>
          <a:bodyPr>
            <a:normAutofit fontScale="92500" lnSpcReduction="10000"/>
          </a:bodyPr>
          <a:lstStyle/>
          <a:p>
            <a:pPr marL="609600" indent="-609600">
              <a:lnSpc>
                <a:spcPct val="90000"/>
              </a:lnSpc>
              <a:buFontTx/>
              <a:buNone/>
            </a:pPr>
            <a:r>
              <a:rPr lang="en-US" sz="2000" b="1" u="sng" dirty="0"/>
              <a:t>Operations:</a:t>
            </a:r>
            <a:r>
              <a:rPr lang="en-US" sz="2000" dirty="0"/>
              <a:t>  We assume all operations operate on a list L.</a:t>
            </a:r>
          </a:p>
          <a:p>
            <a:pPr marL="609600" indent="-609600">
              <a:lnSpc>
                <a:spcPct val="90000"/>
              </a:lnSpc>
              <a:buFontTx/>
              <a:buAutoNum type="arabicPeriod"/>
            </a:pPr>
            <a:r>
              <a:rPr lang="en-US" sz="2000" b="1" dirty="0"/>
              <a:t>Method</a:t>
            </a:r>
            <a:r>
              <a:rPr lang="en-US" sz="2000" dirty="0"/>
              <a:t> </a:t>
            </a:r>
            <a:r>
              <a:rPr lang="en-US" sz="2000" dirty="0" err="1"/>
              <a:t>FindFirst</a:t>
            </a:r>
            <a:r>
              <a:rPr lang="en-US" sz="2000" dirty="0"/>
              <a:t> ( )</a:t>
            </a:r>
          </a:p>
          <a:p>
            <a:pPr marL="609600" indent="-609600">
              <a:lnSpc>
                <a:spcPct val="90000"/>
              </a:lnSpc>
              <a:buFontTx/>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lnSpc>
                <a:spcPct val="90000"/>
              </a:lnSpc>
              <a:buFontTx/>
              <a:buNone/>
            </a:pPr>
            <a:r>
              <a:rPr lang="en-US" sz="2000" dirty="0"/>
              <a:t>	</a:t>
            </a:r>
            <a:r>
              <a:rPr lang="en-US" sz="2000" b="1" dirty="0"/>
              <a:t>results:</a:t>
            </a:r>
            <a:r>
              <a:rPr lang="en-US" sz="2000" dirty="0"/>
              <a:t> first element set as the current element. </a:t>
            </a:r>
            <a:r>
              <a:rPr lang="en-US" sz="2000" b="1" dirty="0"/>
              <a:t>output:</a:t>
            </a:r>
            <a:r>
              <a:rPr lang="en-US" sz="2000" dirty="0"/>
              <a:t> none.</a:t>
            </a:r>
          </a:p>
          <a:p>
            <a:pPr marL="609600" indent="-609600">
              <a:lnSpc>
                <a:spcPct val="90000"/>
              </a:lnSpc>
              <a:buFontTx/>
              <a:buAutoNum type="arabicPeriod" startAt="2"/>
            </a:pPr>
            <a:r>
              <a:rPr lang="en-US" sz="2000" b="1" dirty="0"/>
              <a:t>Method</a:t>
            </a:r>
            <a:r>
              <a:rPr lang="en-US" sz="2000" dirty="0"/>
              <a:t> </a:t>
            </a:r>
            <a:r>
              <a:rPr lang="en-US" sz="2000" dirty="0" err="1"/>
              <a:t>FindNext</a:t>
            </a:r>
            <a:r>
              <a:rPr lang="en-US" sz="2000" dirty="0"/>
              <a:t> ( )</a:t>
            </a:r>
          </a:p>
          <a:p>
            <a:pPr marL="609600" indent="-609600">
              <a:lnSpc>
                <a:spcPct val="90000"/>
              </a:lnSpc>
              <a:buFontTx/>
              <a:buNone/>
            </a:pPr>
            <a:r>
              <a:rPr lang="en-US" sz="2000" dirty="0"/>
              <a:t>	</a:t>
            </a:r>
            <a:r>
              <a:rPr lang="en-US" sz="2000" b="1" dirty="0"/>
              <a:t>requires</a:t>
            </a:r>
            <a:r>
              <a:rPr lang="en-US" sz="2000" dirty="0"/>
              <a:t>: list L is not empty. Cur is not last.  </a:t>
            </a:r>
            <a:r>
              <a:rPr lang="en-US" sz="2000" b="1" dirty="0"/>
              <a:t>input</a:t>
            </a:r>
            <a:r>
              <a:rPr lang="en-US" sz="2000" dirty="0"/>
              <a:t>: none</a:t>
            </a:r>
          </a:p>
          <a:p>
            <a:pPr marL="609600" indent="-609600">
              <a:lnSpc>
                <a:spcPct val="90000"/>
              </a:lnSpc>
              <a:buFontTx/>
              <a:buNone/>
            </a:pPr>
            <a:r>
              <a:rPr lang="en-US" sz="2000" dirty="0"/>
              <a:t>	</a:t>
            </a:r>
            <a:r>
              <a:rPr lang="en-US" sz="2000" b="1" dirty="0"/>
              <a:t>results</a:t>
            </a:r>
            <a:r>
              <a:rPr lang="en-US" sz="2000" dirty="0"/>
              <a:t>: element following the current element is made the current element.</a:t>
            </a:r>
          </a:p>
          <a:p>
            <a:pPr marL="609600" indent="-609600">
              <a:lnSpc>
                <a:spcPct val="90000"/>
              </a:lnSpc>
              <a:buFontTx/>
              <a:buNone/>
            </a:pPr>
            <a:r>
              <a:rPr lang="en-US" sz="2000" dirty="0"/>
              <a:t>	</a:t>
            </a:r>
            <a:r>
              <a:rPr lang="en-US" sz="2000" b="1" dirty="0"/>
              <a:t>output</a:t>
            </a:r>
            <a:r>
              <a:rPr lang="en-US" sz="2000" dirty="0"/>
              <a:t>: </a:t>
            </a:r>
            <a:r>
              <a:rPr lang="en-US" sz="2000" dirty="0" smtClean="0"/>
              <a:t>none.</a:t>
            </a:r>
          </a:p>
          <a:p>
            <a:pPr marL="609600" indent="-609600">
              <a:lnSpc>
                <a:spcPct val="90000"/>
              </a:lnSpc>
              <a:buFont typeface="+mj-lt"/>
              <a:buAutoNum type="arabicPeriod" startAt="3"/>
            </a:pPr>
            <a:r>
              <a:rPr lang="en-US" sz="2000" b="1" dirty="0" smtClean="0"/>
              <a:t>Method</a:t>
            </a:r>
            <a:r>
              <a:rPr lang="en-US" sz="2000" dirty="0" smtClean="0"/>
              <a:t> </a:t>
            </a:r>
            <a:r>
              <a:rPr lang="en-US" sz="2000" dirty="0" err="1" smtClean="0"/>
              <a:t>FindPrevious</a:t>
            </a:r>
            <a:r>
              <a:rPr lang="en-US" sz="2000" dirty="0" smtClean="0"/>
              <a:t> ( )</a:t>
            </a:r>
          </a:p>
          <a:p>
            <a:pPr marL="609600" indent="-609600">
              <a:lnSpc>
                <a:spcPct val="90000"/>
              </a:lnSpc>
              <a:buFontTx/>
              <a:buNone/>
            </a:pPr>
            <a:r>
              <a:rPr lang="en-US" sz="2000" dirty="0" smtClean="0"/>
              <a:t>	</a:t>
            </a:r>
            <a:r>
              <a:rPr lang="en-US" sz="2000" b="1" dirty="0" smtClean="0"/>
              <a:t>requires</a:t>
            </a:r>
            <a:r>
              <a:rPr lang="en-US" sz="2000" dirty="0" smtClean="0"/>
              <a:t>: list L is not empty. Cur is not Head.  </a:t>
            </a:r>
            <a:r>
              <a:rPr lang="en-US" sz="2000" b="1" dirty="0" smtClean="0"/>
              <a:t>input</a:t>
            </a:r>
            <a:r>
              <a:rPr lang="en-US" sz="2000" dirty="0" smtClean="0"/>
              <a:t>: none</a:t>
            </a:r>
          </a:p>
          <a:p>
            <a:pPr marL="609600" indent="-609600">
              <a:lnSpc>
                <a:spcPct val="90000"/>
              </a:lnSpc>
              <a:buFontTx/>
              <a:buNone/>
            </a:pPr>
            <a:r>
              <a:rPr lang="en-US" sz="2000" dirty="0" smtClean="0"/>
              <a:t>	</a:t>
            </a:r>
            <a:r>
              <a:rPr lang="en-US" sz="2000" b="1" dirty="0" smtClean="0"/>
              <a:t>results</a:t>
            </a:r>
            <a:r>
              <a:rPr lang="en-US" sz="2000" dirty="0" smtClean="0"/>
              <a:t>: element Previous to the current element is made the current element.</a:t>
            </a:r>
          </a:p>
          <a:p>
            <a:pPr marL="609600" indent="-609600">
              <a:lnSpc>
                <a:spcPct val="90000"/>
              </a:lnSpc>
              <a:buFontTx/>
              <a:buNone/>
            </a:pPr>
            <a:r>
              <a:rPr lang="en-US" sz="2000" dirty="0" smtClean="0"/>
              <a:t>	</a:t>
            </a:r>
            <a:r>
              <a:rPr lang="en-US" sz="2000" b="1" dirty="0" smtClean="0"/>
              <a:t>output</a:t>
            </a:r>
            <a:r>
              <a:rPr lang="en-US" sz="2000" dirty="0" smtClean="0"/>
              <a:t>: none.</a:t>
            </a:r>
            <a:endParaRPr lang="en-US" sz="2000" dirty="0"/>
          </a:p>
          <a:p>
            <a:pPr marL="609600" indent="-609600">
              <a:lnSpc>
                <a:spcPct val="90000"/>
              </a:lnSpc>
              <a:buFont typeface="+mj-lt"/>
              <a:buAutoNum type="arabicPeriod" startAt="4"/>
            </a:pPr>
            <a:r>
              <a:rPr lang="en-US" sz="2000" b="1" dirty="0"/>
              <a:t>Method</a:t>
            </a:r>
            <a:r>
              <a:rPr lang="en-US" sz="2000" dirty="0"/>
              <a:t> Retrieve (Type e)</a:t>
            </a:r>
          </a:p>
          <a:p>
            <a:pPr marL="609600" indent="-609600">
              <a:lnSpc>
                <a:spcPct val="90000"/>
              </a:lnSpc>
              <a:buFontTx/>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lnSpc>
                <a:spcPct val="90000"/>
              </a:lnSpc>
              <a:buFontTx/>
              <a:buNone/>
            </a:pPr>
            <a:r>
              <a:rPr lang="en-US" sz="2000" dirty="0"/>
              <a:t>	</a:t>
            </a:r>
            <a:r>
              <a:rPr lang="en-US" sz="2000" b="1" dirty="0"/>
              <a:t>results</a:t>
            </a:r>
            <a:r>
              <a:rPr lang="en-US" sz="2000" dirty="0"/>
              <a:t>: current element is copied into e. </a:t>
            </a:r>
            <a:r>
              <a:rPr lang="en-US" sz="2000" b="1" dirty="0"/>
              <a:t>output</a:t>
            </a:r>
            <a:r>
              <a:rPr lang="en-US" sz="2000" dirty="0"/>
              <a:t>: element e.</a:t>
            </a:r>
          </a:p>
        </p:txBody>
      </p:sp>
      <p:sp>
        <p:nvSpPr>
          <p:cNvPr id="6" name="Slide Number Placeholder 5"/>
          <p:cNvSpPr>
            <a:spLocks noGrp="1"/>
          </p:cNvSpPr>
          <p:nvPr>
            <p:ph type="sldNum" sz="quarter" idx="12"/>
          </p:nvPr>
        </p:nvSpPr>
        <p:spPr/>
        <p:txBody>
          <a:bodyPr/>
          <a:lstStyle/>
          <a:p>
            <a:fld id="{268FA710-3220-4F91-852E-8215DB596316}" type="slidenum">
              <a:rPr lang="en-US"/>
              <a:pPr/>
              <a:t>3</a:t>
            </a:fld>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t>ADT List: Specification</a:t>
            </a:r>
          </a:p>
        </p:txBody>
      </p:sp>
      <p:sp>
        <p:nvSpPr>
          <p:cNvPr id="129027" name="Rectangle 3"/>
          <p:cNvSpPr>
            <a:spLocks noGrp="1" noChangeArrowheads="1"/>
          </p:cNvSpPr>
          <p:nvPr>
            <p:ph idx="1"/>
          </p:nvPr>
        </p:nvSpPr>
        <p:spPr/>
        <p:txBody>
          <a:bodyPr/>
          <a:lstStyle/>
          <a:p>
            <a:pPr marL="609600" indent="-609600">
              <a:buFontTx/>
              <a:buNone/>
            </a:pPr>
            <a:r>
              <a:rPr lang="en-US" sz="2000" b="1" u="sng" dirty="0"/>
              <a:t>Operations</a:t>
            </a:r>
            <a:r>
              <a:rPr lang="en-US" sz="2000" dirty="0"/>
              <a:t>:</a:t>
            </a:r>
          </a:p>
          <a:p>
            <a:pPr marL="609600" indent="-609600">
              <a:buFont typeface="+mj-lt"/>
              <a:buAutoNum type="arabicPeriod" startAt="5"/>
            </a:pPr>
            <a:r>
              <a:rPr lang="en-US" sz="2000" b="1" dirty="0"/>
              <a:t>Method</a:t>
            </a:r>
            <a:r>
              <a:rPr lang="en-US" sz="2000" dirty="0"/>
              <a:t> Update (Type e).</a:t>
            </a:r>
          </a:p>
          <a:p>
            <a:pPr marL="609600" indent="-609600">
              <a:buFontTx/>
              <a:buNone/>
            </a:pPr>
            <a:r>
              <a:rPr lang="en-US" sz="2000" dirty="0"/>
              <a:t>	</a:t>
            </a:r>
            <a:r>
              <a:rPr lang="en-US" sz="2000" b="1" dirty="0"/>
              <a:t>requires</a:t>
            </a:r>
            <a:r>
              <a:rPr lang="en-US" sz="2000" dirty="0"/>
              <a:t>: list L is not empty. </a:t>
            </a:r>
            <a:r>
              <a:rPr lang="en-US" sz="2000" b="1" dirty="0"/>
              <a:t>input</a:t>
            </a:r>
            <a:r>
              <a:rPr lang="en-US" sz="2000" dirty="0"/>
              <a:t>:  e.</a:t>
            </a:r>
          </a:p>
          <a:p>
            <a:pPr marL="609600" indent="-609600">
              <a:buFontTx/>
              <a:buNone/>
            </a:pPr>
            <a:r>
              <a:rPr lang="en-US" sz="2000" dirty="0"/>
              <a:t>	</a:t>
            </a:r>
            <a:r>
              <a:rPr lang="en-US" sz="2000" b="1" dirty="0"/>
              <a:t>results</a:t>
            </a:r>
            <a:r>
              <a:rPr lang="en-US" sz="2000" dirty="0"/>
              <a:t>: the element e is copied into the current node.</a:t>
            </a:r>
          </a:p>
          <a:p>
            <a:pPr marL="609600" indent="-609600">
              <a:buFontTx/>
              <a:buNone/>
            </a:pPr>
            <a:r>
              <a:rPr lang="en-US" sz="2000" dirty="0"/>
              <a:t>	</a:t>
            </a:r>
            <a:r>
              <a:rPr lang="en-US" sz="2000" b="1" dirty="0"/>
              <a:t>output</a:t>
            </a:r>
            <a:r>
              <a:rPr lang="en-US" sz="2000" dirty="0"/>
              <a:t>: </a:t>
            </a:r>
            <a:r>
              <a:rPr lang="en-US" sz="2000" dirty="0" smtClean="0"/>
              <a:t>none.</a:t>
            </a:r>
          </a:p>
          <a:p>
            <a:pPr marL="609600" indent="-609600">
              <a:buFont typeface="+mj-lt"/>
              <a:buAutoNum type="arabicPeriod" startAt="6"/>
            </a:pPr>
            <a:r>
              <a:rPr lang="en-US" sz="2000" b="1" dirty="0" smtClean="0"/>
              <a:t>Method</a:t>
            </a:r>
            <a:r>
              <a:rPr lang="en-US" sz="2000" dirty="0" smtClean="0"/>
              <a:t> </a:t>
            </a:r>
            <a:r>
              <a:rPr lang="en-US" sz="2000" dirty="0"/>
              <a:t>Insert (Type e).</a:t>
            </a:r>
          </a:p>
          <a:p>
            <a:pPr marL="609600" indent="-609600">
              <a:buFontTx/>
              <a:buNone/>
            </a:pPr>
            <a:r>
              <a:rPr lang="en-US" sz="2000" dirty="0"/>
              <a:t>	</a:t>
            </a:r>
            <a:r>
              <a:rPr lang="en-US" sz="2000" b="1" dirty="0"/>
              <a:t>requires</a:t>
            </a:r>
            <a:r>
              <a:rPr lang="en-US" sz="2000" dirty="0"/>
              <a:t>: list L is not full.</a:t>
            </a:r>
            <a:r>
              <a:rPr lang="en-US" sz="2000" b="1" dirty="0"/>
              <a:t> input</a:t>
            </a:r>
            <a:r>
              <a:rPr lang="en-US" sz="2000" dirty="0"/>
              <a:t>: e.</a:t>
            </a:r>
          </a:p>
          <a:p>
            <a:pPr marL="609600" indent="-609600">
              <a:buFontTx/>
              <a:buNone/>
            </a:pPr>
            <a:r>
              <a:rPr lang="en-US" sz="2000" dirty="0"/>
              <a:t>	</a:t>
            </a:r>
            <a:r>
              <a:rPr lang="en-US" sz="2000" b="1" dirty="0"/>
              <a:t>results</a:t>
            </a:r>
            <a:r>
              <a:rPr lang="en-US" sz="2000" dirty="0"/>
              <a:t>: a new node containing element e is created and inserted after the current element in the list. The new element e is made the current element. If the list is empty e is also made the head element. </a:t>
            </a:r>
            <a:r>
              <a:rPr lang="en-US" sz="2000" b="1" dirty="0"/>
              <a:t>output</a:t>
            </a:r>
            <a:r>
              <a:rPr lang="en-US" sz="2000" dirty="0"/>
              <a:t>: none.</a:t>
            </a:r>
          </a:p>
        </p:txBody>
      </p:sp>
      <p:sp>
        <p:nvSpPr>
          <p:cNvPr id="6" name="Slide Number Placeholder 5"/>
          <p:cNvSpPr>
            <a:spLocks noGrp="1"/>
          </p:cNvSpPr>
          <p:nvPr>
            <p:ph type="sldNum" sz="quarter" idx="12"/>
          </p:nvPr>
        </p:nvSpPr>
        <p:spPr/>
        <p:txBody>
          <a:bodyPr/>
          <a:lstStyle/>
          <a:p>
            <a:fld id="{305767FD-E877-4A2E-9E90-2C61D917843B}" type="slidenum">
              <a:rPr lang="en-US"/>
              <a:pPr/>
              <a:t>4</a:t>
            </a:fld>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ADT List: Specification</a:t>
            </a:r>
          </a:p>
        </p:txBody>
      </p:sp>
      <p:sp>
        <p:nvSpPr>
          <p:cNvPr id="130051" name="Rectangle 3"/>
          <p:cNvSpPr>
            <a:spLocks noGrp="1" noChangeArrowheads="1"/>
          </p:cNvSpPr>
          <p:nvPr>
            <p:ph idx="1"/>
          </p:nvPr>
        </p:nvSpPr>
        <p:spPr/>
        <p:txBody>
          <a:bodyPr/>
          <a:lstStyle/>
          <a:p>
            <a:pPr marL="609600" indent="-609600">
              <a:buFontTx/>
              <a:buNone/>
            </a:pPr>
            <a:r>
              <a:rPr lang="en-US" sz="2000" b="1" u="sng" dirty="0"/>
              <a:t>Operations</a:t>
            </a:r>
            <a:r>
              <a:rPr lang="en-US" sz="2000" dirty="0"/>
              <a:t>:</a:t>
            </a:r>
          </a:p>
          <a:p>
            <a:pPr marL="609600" indent="-609600">
              <a:buFont typeface="+mj-lt"/>
              <a:buAutoNum type="arabicPeriod" startAt="7"/>
            </a:pPr>
            <a:r>
              <a:rPr lang="en-US" sz="2000" b="1" dirty="0"/>
              <a:t>Method</a:t>
            </a:r>
            <a:r>
              <a:rPr lang="en-US" sz="2000" dirty="0"/>
              <a:t> Remove ( )</a:t>
            </a:r>
          </a:p>
          <a:p>
            <a:pPr marL="609600" indent="-609600">
              <a:buFontTx/>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buFontTx/>
              <a:buNone/>
            </a:pPr>
            <a:r>
              <a:rPr lang="en-US" sz="2000" dirty="0"/>
              <a:t>	</a:t>
            </a:r>
            <a:r>
              <a:rPr lang="en-US" sz="2000" b="1" dirty="0"/>
              <a:t>results</a:t>
            </a:r>
            <a:r>
              <a:rPr lang="en-US" sz="2000" dirty="0"/>
              <a:t>: the current element is removed from the list.  If the resulting list is empty current is set to NULL. If successor of the deleted element exists it is made the new current element otherwise first element is made the new current element. </a:t>
            </a:r>
            <a:r>
              <a:rPr lang="en-US" sz="2000" b="1" dirty="0"/>
              <a:t>output</a:t>
            </a:r>
            <a:r>
              <a:rPr lang="en-US" sz="2000" dirty="0"/>
              <a:t>: </a:t>
            </a:r>
            <a:r>
              <a:rPr lang="en-US" sz="2000" dirty="0" smtClean="0"/>
              <a:t>none.</a:t>
            </a:r>
          </a:p>
          <a:p>
            <a:pPr marL="609600" indent="-609600">
              <a:buFont typeface="+mj-lt"/>
              <a:buAutoNum type="arabicPeriod" startAt="8"/>
            </a:pPr>
            <a:r>
              <a:rPr lang="en-US" sz="2000" b="1" dirty="0" smtClean="0"/>
              <a:t>Method</a:t>
            </a:r>
            <a:r>
              <a:rPr lang="en-US" sz="2000" dirty="0" smtClean="0"/>
              <a:t> </a:t>
            </a:r>
            <a:r>
              <a:rPr lang="en-US" sz="2000" dirty="0"/>
              <a:t>Full (</a:t>
            </a:r>
            <a:r>
              <a:rPr lang="en-US" sz="2000" dirty="0" err="1"/>
              <a:t>boolean</a:t>
            </a:r>
            <a:r>
              <a:rPr lang="en-US" sz="2000" dirty="0"/>
              <a:t> flag)</a:t>
            </a:r>
          </a:p>
          <a:p>
            <a:pPr marL="609600" indent="-609600">
              <a:buFontTx/>
              <a:buNone/>
            </a:pPr>
            <a:r>
              <a:rPr lang="en-US" sz="2000" dirty="0"/>
              <a:t>	</a:t>
            </a:r>
            <a:r>
              <a:rPr lang="en-US" sz="2000" b="1" dirty="0"/>
              <a:t>input</a:t>
            </a:r>
            <a:r>
              <a:rPr lang="en-US" sz="2000" dirty="0"/>
              <a:t>: none. </a:t>
            </a:r>
            <a:r>
              <a:rPr lang="en-US" sz="2000" b="1" dirty="0"/>
              <a:t>returns</a:t>
            </a:r>
            <a:r>
              <a:rPr lang="en-US" sz="2000" dirty="0"/>
              <a:t>: if the number of elements in L has reached the maximum number allowed then flag is set to true otherwise false. </a:t>
            </a:r>
            <a:r>
              <a:rPr lang="en-US" sz="2000" b="1" dirty="0"/>
              <a:t>output</a:t>
            </a:r>
            <a:r>
              <a:rPr lang="en-US" sz="2000" dirty="0"/>
              <a:t>: flag.</a:t>
            </a:r>
          </a:p>
        </p:txBody>
      </p:sp>
      <p:sp>
        <p:nvSpPr>
          <p:cNvPr id="6" name="Slide Number Placeholder 5"/>
          <p:cNvSpPr>
            <a:spLocks noGrp="1"/>
          </p:cNvSpPr>
          <p:nvPr>
            <p:ph type="sldNum" sz="quarter" idx="12"/>
          </p:nvPr>
        </p:nvSpPr>
        <p:spPr/>
        <p:txBody>
          <a:bodyPr/>
          <a:lstStyle/>
          <a:p>
            <a:fld id="{FC443698-F7F7-4226-B2B7-3AD958D087FC}" type="slidenum">
              <a:rPr lang="en-US"/>
              <a:pPr/>
              <a:t>5</a:t>
            </a:fld>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ADT List: Specification</a:t>
            </a:r>
          </a:p>
        </p:txBody>
      </p:sp>
      <p:sp>
        <p:nvSpPr>
          <p:cNvPr id="131075" name="Rectangle 3"/>
          <p:cNvSpPr>
            <a:spLocks noGrp="1" noChangeArrowheads="1"/>
          </p:cNvSpPr>
          <p:nvPr>
            <p:ph idx="1"/>
          </p:nvPr>
        </p:nvSpPr>
        <p:spPr/>
        <p:txBody>
          <a:bodyPr>
            <a:normAutofit lnSpcReduction="10000"/>
          </a:bodyPr>
          <a:lstStyle/>
          <a:p>
            <a:pPr marL="609600" indent="-609600">
              <a:buFontTx/>
              <a:buNone/>
            </a:pPr>
            <a:r>
              <a:rPr lang="en-US" sz="2400" b="1" u="sng" dirty="0"/>
              <a:t>Operations</a:t>
            </a:r>
            <a:r>
              <a:rPr lang="en-US" sz="2400" dirty="0"/>
              <a:t>:</a:t>
            </a:r>
          </a:p>
          <a:p>
            <a:pPr marL="609600" indent="-609600">
              <a:buFontTx/>
              <a:buAutoNum type="arabicPeriod" startAt="8"/>
            </a:pPr>
            <a:r>
              <a:rPr lang="en-US" sz="2400" b="1" dirty="0"/>
              <a:t>Method</a:t>
            </a:r>
            <a:r>
              <a:rPr lang="en-US" sz="2400" dirty="0"/>
              <a:t> Empty (</a:t>
            </a:r>
            <a:r>
              <a:rPr lang="en-US" sz="2400" dirty="0" err="1"/>
              <a:t>boolean</a:t>
            </a:r>
            <a:r>
              <a:rPr lang="en-US" sz="2400" dirty="0"/>
              <a:t> flag).</a:t>
            </a:r>
          </a:p>
          <a:p>
            <a:pPr marL="609600" indent="-609600">
              <a:buFontTx/>
              <a:buNone/>
            </a:pPr>
            <a:r>
              <a:rPr lang="en-US" sz="2400" dirty="0"/>
              <a:t>	</a:t>
            </a:r>
            <a:r>
              <a:rPr lang="en-US" sz="2400" b="1" dirty="0"/>
              <a:t>input</a:t>
            </a:r>
            <a:r>
              <a:rPr lang="en-US" sz="2400" dirty="0"/>
              <a:t>: none. </a:t>
            </a:r>
            <a:r>
              <a:rPr lang="en-US" sz="2400" b="1" dirty="0"/>
              <a:t>results</a:t>
            </a:r>
            <a:r>
              <a:rPr lang="en-US" sz="2400" dirty="0"/>
              <a:t>: if the number of elements in L is zero, then flag is set to true otherwise false. </a:t>
            </a:r>
            <a:r>
              <a:rPr lang="en-US" sz="2400" b="1" dirty="0"/>
              <a:t>Output</a:t>
            </a:r>
            <a:r>
              <a:rPr lang="en-US" sz="2400" dirty="0"/>
              <a:t>: flag</a:t>
            </a:r>
            <a:r>
              <a:rPr lang="en-US" sz="2400" dirty="0" smtClean="0"/>
              <a:t>.</a:t>
            </a:r>
            <a:endParaRPr lang="en-US" sz="2400" b="1" dirty="0" smtClean="0"/>
          </a:p>
          <a:p>
            <a:pPr marL="609600" indent="-609600">
              <a:buFontTx/>
              <a:buAutoNum type="arabicPeriod" startAt="9"/>
            </a:pPr>
            <a:r>
              <a:rPr lang="en-US" sz="2400" b="1" dirty="0" smtClean="0"/>
              <a:t>Method </a:t>
            </a:r>
            <a:r>
              <a:rPr lang="en-US" sz="2400" dirty="0" smtClean="0"/>
              <a:t>First (</a:t>
            </a:r>
            <a:r>
              <a:rPr lang="en-US" sz="2400" dirty="0" err="1" smtClean="0"/>
              <a:t>boolean</a:t>
            </a:r>
            <a:r>
              <a:rPr lang="en-US" sz="2400" dirty="0" smtClean="0"/>
              <a:t> flag).</a:t>
            </a:r>
          </a:p>
          <a:p>
            <a:pPr marL="609600" indent="-609600">
              <a:buFontTx/>
              <a:buNone/>
            </a:pPr>
            <a:r>
              <a:rPr lang="en-US" sz="2400" dirty="0" smtClean="0"/>
              <a:t>	</a:t>
            </a:r>
            <a:r>
              <a:rPr lang="en-US" sz="2400" b="1" dirty="0" smtClean="0"/>
              <a:t>input</a:t>
            </a:r>
            <a:r>
              <a:rPr lang="en-US" sz="2400" dirty="0" smtClean="0"/>
              <a:t>: none. </a:t>
            </a:r>
            <a:r>
              <a:rPr lang="en-US" sz="2400" b="1" dirty="0" smtClean="0"/>
              <a:t>requires</a:t>
            </a:r>
            <a:r>
              <a:rPr lang="en-US" sz="2400" dirty="0" smtClean="0"/>
              <a:t>: L is not empty. </a:t>
            </a:r>
            <a:r>
              <a:rPr lang="en-US" sz="2400" b="1" dirty="0" smtClean="0"/>
              <a:t>Results</a:t>
            </a:r>
            <a:r>
              <a:rPr lang="en-US" sz="2400" dirty="0" smtClean="0"/>
              <a:t>: if the first element is the current element then flag is set to true otherwise false. </a:t>
            </a:r>
            <a:r>
              <a:rPr lang="en-US" sz="2400" b="1" dirty="0" smtClean="0"/>
              <a:t>Output</a:t>
            </a:r>
            <a:r>
              <a:rPr lang="en-US" sz="2400" dirty="0" smtClean="0"/>
              <a:t>: flag</a:t>
            </a:r>
            <a:endParaRPr lang="en-US" sz="2400" b="1" dirty="0" smtClean="0"/>
          </a:p>
          <a:p>
            <a:pPr marL="609600" indent="-609600">
              <a:buFont typeface="+mj-lt"/>
              <a:buAutoNum type="arabicPeriod" startAt="10"/>
            </a:pPr>
            <a:r>
              <a:rPr lang="en-US" sz="2400" b="1" dirty="0" smtClean="0"/>
              <a:t>Method</a:t>
            </a:r>
            <a:r>
              <a:rPr lang="en-US" sz="2400" dirty="0" smtClean="0"/>
              <a:t> </a:t>
            </a:r>
            <a:r>
              <a:rPr lang="en-US" sz="2400" dirty="0"/>
              <a:t>Last (</a:t>
            </a:r>
            <a:r>
              <a:rPr lang="en-US" sz="2400" dirty="0" err="1"/>
              <a:t>boolean</a:t>
            </a:r>
            <a:r>
              <a:rPr lang="en-US" sz="2400" dirty="0"/>
              <a:t> flag).</a:t>
            </a:r>
          </a:p>
          <a:p>
            <a:pPr marL="609600" indent="-609600">
              <a:buFontTx/>
              <a:buNone/>
            </a:pPr>
            <a:r>
              <a:rPr lang="en-US" sz="2400" dirty="0"/>
              <a:t>	</a:t>
            </a:r>
            <a:r>
              <a:rPr lang="en-US" sz="2400" b="1" dirty="0"/>
              <a:t>input</a:t>
            </a:r>
            <a:r>
              <a:rPr lang="en-US" sz="2400" dirty="0"/>
              <a:t>: none. </a:t>
            </a:r>
            <a:r>
              <a:rPr lang="en-US" sz="2400" b="1" dirty="0"/>
              <a:t>requires</a:t>
            </a:r>
            <a:r>
              <a:rPr lang="en-US" sz="2400" dirty="0"/>
              <a:t>: L is not empty. </a:t>
            </a:r>
            <a:r>
              <a:rPr lang="en-US" sz="2400" b="1" dirty="0"/>
              <a:t>Results</a:t>
            </a:r>
            <a:r>
              <a:rPr lang="en-US" sz="2400" dirty="0"/>
              <a:t>: if the last element is the current element then flag is set to true otherwise false. </a:t>
            </a:r>
            <a:r>
              <a:rPr lang="en-US" sz="2400" b="1" dirty="0"/>
              <a:t>Output</a:t>
            </a:r>
            <a:r>
              <a:rPr lang="en-US" sz="2400" dirty="0"/>
              <a:t>: flag</a:t>
            </a:r>
          </a:p>
        </p:txBody>
      </p:sp>
      <p:sp>
        <p:nvSpPr>
          <p:cNvPr id="6" name="Slide Number Placeholder 5"/>
          <p:cNvSpPr>
            <a:spLocks noGrp="1"/>
          </p:cNvSpPr>
          <p:nvPr>
            <p:ph type="sldNum" sz="quarter" idx="12"/>
          </p:nvPr>
        </p:nvSpPr>
        <p:spPr/>
        <p:txBody>
          <a:bodyPr/>
          <a:lstStyle/>
          <a:p>
            <a:fld id="{86C9AEDF-6642-4A3E-AFE3-B13A69587C26}" type="slidenum">
              <a:rPr lang="en-US"/>
              <a:pPr/>
              <a:t>6</a:t>
            </a:fld>
            <a:endParaRPr lang="en-US"/>
          </a:p>
        </p:txBody>
      </p:sp>
    </p:spTree>
    <p:extLst>
      <p:ext uri="{BB962C8B-B14F-4D97-AF65-F5344CB8AC3E}">
        <p14:creationId xmlns:p14="http://schemas.microsoft.com/office/powerpoint/2010/main" val="41566056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dirty="0" smtClean="0"/>
              <a:t>List: Double-Linked List</a:t>
            </a:r>
          </a:p>
        </p:txBody>
      </p:sp>
      <p:sp>
        <p:nvSpPr>
          <p:cNvPr id="29698" name="Slide Number Placeholder 4"/>
          <p:cNvSpPr>
            <a:spLocks noGrp="1"/>
          </p:cNvSpPr>
          <p:nvPr>
            <p:ph type="sldNum" sz="quarter" idx="12"/>
          </p:nvPr>
        </p:nvSpPr>
        <p:spPr>
          <a:noFill/>
        </p:spPr>
        <p:txBody>
          <a:bodyPr/>
          <a:lstStyle/>
          <a:p>
            <a:fld id="{49BC2131-C7CC-423A-81E1-5A680A49366E}" type="slidenum">
              <a:rPr lang="en-US" smtClean="0"/>
              <a:pPr/>
              <a:t>7</a:t>
            </a:fld>
            <a:endParaRPr lang="en-US" smtClean="0"/>
          </a:p>
        </p:txBody>
      </p:sp>
      <p:pic>
        <p:nvPicPr>
          <p:cNvPr id="40" name="Picture 6" descr="http://aofr.ksu.edu.sa/KSU/images/ksuLogo.gif"/>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100392" y="5733256"/>
            <a:ext cx="827584" cy="914480"/>
          </a:xfrm>
          <a:prstGeom prst="rect">
            <a:avLst/>
          </a:prstGeom>
          <a:noFill/>
        </p:spPr>
      </p:pic>
      <p:grpSp>
        <p:nvGrpSpPr>
          <p:cNvPr id="42" name="Group 31"/>
          <p:cNvGrpSpPr>
            <a:grpSpLocks/>
          </p:cNvGrpSpPr>
          <p:nvPr/>
        </p:nvGrpSpPr>
        <p:grpSpPr bwMode="auto">
          <a:xfrm>
            <a:off x="1676400" y="2819400"/>
            <a:ext cx="6049963" cy="1676400"/>
            <a:chOff x="1152" y="1620"/>
            <a:chExt cx="3811" cy="1056"/>
          </a:xfrm>
        </p:grpSpPr>
        <p:sp>
          <p:nvSpPr>
            <p:cNvPr id="43" name="Rectangle 4"/>
            <p:cNvSpPr>
              <a:spLocks noChangeArrowheads="1"/>
            </p:cNvSpPr>
            <p:nvPr/>
          </p:nvSpPr>
          <p:spPr bwMode="auto">
            <a:xfrm>
              <a:off x="1248" y="1620"/>
              <a:ext cx="576" cy="240"/>
            </a:xfrm>
            <a:prstGeom prst="rect">
              <a:avLst/>
            </a:prstGeom>
            <a:noFill/>
            <a:ln w="9525">
              <a:noFill/>
              <a:miter lim="800000"/>
              <a:headEnd/>
              <a:tailEnd/>
            </a:ln>
          </p:spPr>
          <p:txBody>
            <a:bodyPr wrap="none" anchor="ctr"/>
            <a:lstStyle/>
            <a:p>
              <a:pPr algn="ctr"/>
              <a:r>
                <a:rPr lang="en-US" dirty="0"/>
                <a:t>Head</a:t>
              </a:r>
            </a:p>
          </p:txBody>
        </p:sp>
        <p:sp>
          <p:nvSpPr>
            <p:cNvPr id="44" name="Rectangle 5"/>
            <p:cNvSpPr>
              <a:spLocks noChangeArrowheads="1"/>
            </p:cNvSpPr>
            <p:nvPr/>
          </p:nvSpPr>
          <p:spPr bwMode="auto">
            <a:xfrm>
              <a:off x="1152" y="2436"/>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Current</a:t>
              </a:r>
            </a:p>
          </p:txBody>
        </p:sp>
        <p:grpSp>
          <p:nvGrpSpPr>
            <p:cNvPr id="45" name="Group 6"/>
            <p:cNvGrpSpPr>
              <a:grpSpLocks/>
            </p:cNvGrpSpPr>
            <p:nvPr/>
          </p:nvGrpSpPr>
          <p:grpSpPr bwMode="auto">
            <a:xfrm>
              <a:off x="4080" y="1872"/>
              <a:ext cx="336" cy="288"/>
              <a:chOff x="3072" y="3120"/>
              <a:chExt cx="336" cy="288"/>
            </a:xfrm>
          </p:grpSpPr>
          <p:sp>
            <p:nvSpPr>
              <p:cNvPr id="64" name="Rectangle 7"/>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65" name="Rectangle 8"/>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6" name="Group 9"/>
            <p:cNvGrpSpPr>
              <a:grpSpLocks/>
            </p:cNvGrpSpPr>
            <p:nvPr/>
          </p:nvGrpSpPr>
          <p:grpSpPr bwMode="auto">
            <a:xfrm>
              <a:off x="3456" y="1872"/>
              <a:ext cx="336" cy="288"/>
              <a:chOff x="3072" y="3120"/>
              <a:chExt cx="336" cy="288"/>
            </a:xfrm>
          </p:grpSpPr>
          <p:sp>
            <p:nvSpPr>
              <p:cNvPr id="62" name="Rectangle 10"/>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63" name="Rectangle 11"/>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7" name="Group 12"/>
            <p:cNvGrpSpPr>
              <a:grpSpLocks/>
            </p:cNvGrpSpPr>
            <p:nvPr/>
          </p:nvGrpSpPr>
          <p:grpSpPr bwMode="auto">
            <a:xfrm flipV="1">
              <a:off x="2832" y="1872"/>
              <a:ext cx="336" cy="288"/>
              <a:chOff x="3072" y="3120"/>
              <a:chExt cx="336" cy="288"/>
            </a:xfrm>
          </p:grpSpPr>
          <p:sp>
            <p:nvSpPr>
              <p:cNvPr id="60" name="Rectangle 13"/>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61" name="Rectangle 14"/>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8" name="Group 15"/>
            <p:cNvGrpSpPr>
              <a:grpSpLocks/>
            </p:cNvGrpSpPr>
            <p:nvPr/>
          </p:nvGrpSpPr>
          <p:grpSpPr bwMode="auto">
            <a:xfrm>
              <a:off x="2208" y="1872"/>
              <a:ext cx="336" cy="288"/>
              <a:chOff x="3072" y="3120"/>
              <a:chExt cx="336" cy="288"/>
            </a:xfrm>
          </p:grpSpPr>
          <p:sp>
            <p:nvSpPr>
              <p:cNvPr id="58" name="Rectangle 16"/>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49" name="Line 19"/>
            <p:cNvSpPr>
              <a:spLocks noChangeShapeType="1"/>
            </p:cNvSpPr>
            <p:nvPr/>
          </p:nvSpPr>
          <p:spPr bwMode="auto">
            <a:xfrm>
              <a:off x="1776" y="2544"/>
              <a:ext cx="1152" cy="0"/>
            </a:xfrm>
            <a:prstGeom prst="line">
              <a:avLst/>
            </a:prstGeom>
            <a:noFill/>
            <a:ln w="9525">
              <a:solidFill>
                <a:schemeClr val="bg1">
                  <a:lumMod val="50000"/>
                </a:schemeClr>
              </a:solidFill>
              <a:round/>
              <a:headEnd/>
              <a:tailEnd/>
            </a:ln>
          </p:spPr>
          <p:txBody>
            <a:bodyPr/>
            <a:lstStyle/>
            <a:p>
              <a:endParaRPr lang="en-US"/>
            </a:p>
          </p:txBody>
        </p:sp>
        <p:sp>
          <p:nvSpPr>
            <p:cNvPr id="50" name="Line 20"/>
            <p:cNvSpPr>
              <a:spLocks noChangeShapeType="1"/>
            </p:cNvSpPr>
            <p:nvPr/>
          </p:nvSpPr>
          <p:spPr bwMode="auto">
            <a:xfrm flipV="1">
              <a:off x="2928" y="2160"/>
              <a:ext cx="0" cy="384"/>
            </a:xfrm>
            <a:prstGeom prst="line">
              <a:avLst/>
            </a:prstGeom>
            <a:noFill/>
            <a:ln w="9525">
              <a:solidFill>
                <a:schemeClr val="bg1">
                  <a:lumMod val="50000"/>
                </a:schemeClr>
              </a:solidFill>
              <a:round/>
              <a:headEnd/>
              <a:tailEnd type="triangle" w="med" len="med"/>
            </a:ln>
          </p:spPr>
          <p:txBody>
            <a:bodyPr/>
            <a:lstStyle/>
            <a:p>
              <a:endParaRPr lang="en-US"/>
            </a:p>
          </p:txBody>
        </p:sp>
        <p:sp>
          <p:nvSpPr>
            <p:cNvPr id="51" name="Line 21"/>
            <p:cNvSpPr>
              <a:spLocks noChangeShapeType="1"/>
            </p:cNvSpPr>
            <p:nvPr/>
          </p:nvSpPr>
          <p:spPr bwMode="auto">
            <a:xfrm>
              <a:off x="2304" y="1716"/>
              <a:ext cx="0" cy="152"/>
            </a:xfrm>
            <a:prstGeom prst="line">
              <a:avLst/>
            </a:prstGeom>
            <a:noFill/>
            <a:ln w="9525">
              <a:solidFill>
                <a:schemeClr val="tx1"/>
              </a:solidFill>
              <a:round/>
              <a:headEnd/>
              <a:tailEnd type="triangle" w="med" len="med"/>
            </a:ln>
          </p:spPr>
          <p:txBody>
            <a:bodyPr/>
            <a:lstStyle/>
            <a:p>
              <a:endParaRPr lang="en-US"/>
            </a:p>
          </p:txBody>
        </p:sp>
        <p:sp>
          <p:nvSpPr>
            <p:cNvPr id="52" name="Line 22"/>
            <p:cNvSpPr>
              <a:spLocks noChangeShapeType="1"/>
            </p:cNvSpPr>
            <p:nvPr/>
          </p:nvSpPr>
          <p:spPr bwMode="auto">
            <a:xfrm>
              <a:off x="2496" y="1968"/>
              <a:ext cx="240" cy="0"/>
            </a:xfrm>
            <a:prstGeom prst="line">
              <a:avLst/>
            </a:prstGeom>
            <a:noFill/>
            <a:ln w="9525">
              <a:solidFill>
                <a:schemeClr val="tx1"/>
              </a:solidFill>
              <a:round/>
              <a:headEnd type="oval"/>
              <a:tailEnd type="triangle" w="med" len="med"/>
            </a:ln>
          </p:spPr>
          <p:txBody>
            <a:bodyPr/>
            <a:lstStyle/>
            <a:p>
              <a:endParaRPr lang="en-US"/>
            </a:p>
          </p:txBody>
        </p:sp>
        <p:sp>
          <p:nvSpPr>
            <p:cNvPr id="53" name="Line 23"/>
            <p:cNvSpPr>
              <a:spLocks noChangeShapeType="1"/>
            </p:cNvSpPr>
            <p:nvPr/>
          </p:nvSpPr>
          <p:spPr bwMode="auto">
            <a:xfrm>
              <a:off x="3120" y="1968"/>
              <a:ext cx="240" cy="0"/>
            </a:xfrm>
            <a:prstGeom prst="line">
              <a:avLst/>
            </a:prstGeom>
            <a:noFill/>
            <a:ln w="9525">
              <a:solidFill>
                <a:schemeClr val="tx1"/>
              </a:solidFill>
              <a:round/>
              <a:headEnd type="oval"/>
              <a:tailEnd type="triangle" w="med" len="med"/>
            </a:ln>
          </p:spPr>
          <p:txBody>
            <a:bodyPr/>
            <a:lstStyle/>
            <a:p>
              <a:endParaRPr lang="en-US"/>
            </a:p>
          </p:txBody>
        </p:sp>
        <p:sp>
          <p:nvSpPr>
            <p:cNvPr id="54" name="Line 24"/>
            <p:cNvSpPr>
              <a:spLocks noChangeShapeType="1"/>
            </p:cNvSpPr>
            <p:nvPr/>
          </p:nvSpPr>
          <p:spPr bwMode="auto">
            <a:xfrm>
              <a:off x="3744" y="1968"/>
              <a:ext cx="240" cy="0"/>
            </a:xfrm>
            <a:prstGeom prst="line">
              <a:avLst/>
            </a:prstGeom>
            <a:noFill/>
            <a:ln w="9525">
              <a:solidFill>
                <a:schemeClr val="tx1"/>
              </a:solidFill>
              <a:round/>
              <a:headEnd type="oval"/>
              <a:tailEnd type="triangle" w="med" len="med"/>
            </a:ln>
          </p:spPr>
          <p:txBody>
            <a:bodyPr/>
            <a:lstStyle/>
            <a:p>
              <a:endParaRPr lang="en-US"/>
            </a:p>
          </p:txBody>
        </p:sp>
        <p:sp>
          <p:nvSpPr>
            <p:cNvPr id="55" name="Line 25"/>
            <p:cNvSpPr>
              <a:spLocks noChangeShapeType="1"/>
            </p:cNvSpPr>
            <p:nvPr/>
          </p:nvSpPr>
          <p:spPr bwMode="auto">
            <a:xfrm>
              <a:off x="4368" y="1968"/>
              <a:ext cx="240" cy="0"/>
            </a:xfrm>
            <a:prstGeom prst="line">
              <a:avLst/>
            </a:prstGeom>
            <a:noFill/>
            <a:ln w="9525">
              <a:solidFill>
                <a:schemeClr val="tx1"/>
              </a:solidFill>
              <a:round/>
              <a:headEnd type="oval"/>
              <a:tailEnd type="triangle" w="med" len="med"/>
            </a:ln>
          </p:spPr>
          <p:txBody>
            <a:bodyPr/>
            <a:lstStyle/>
            <a:p>
              <a:endParaRPr lang="en-US"/>
            </a:p>
          </p:txBody>
        </p:sp>
        <p:sp>
          <p:nvSpPr>
            <p:cNvPr id="56" name="Text Box 27"/>
            <p:cNvSpPr txBox="1">
              <a:spLocks noChangeArrowheads="1"/>
            </p:cNvSpPr>
            <p:nvPr/>
          </p:nvSpPr>
          <p:spPr bwMode="auto">
            <a:xfrm>
              <a:off x="1958" y="2169"/>
              <a:ext cx="116" cy="250"/>
            </a:xfrm>
            <a:prstGeom prst="rect">
              <a:avLst/>
            </a:prstGeom>
            <a:noFill/>
            <a:ln w="9525">
              <a:noFill/>
              <a:miter lim="800000"/>
              <a:headEnd/>
              <a:tailEnd/>
            </a:ln>
          </p:spPr>
          <p:txBody>
            <a:bodyPr wrap="none">
              <a:spAutoFit/>
            </a:bodyPr>
            <a:lstStyle/>
            <a:p>
              <a:endParaRPr lang="en-US"/>
            </a:p>
          </p:txBody>
        </p:sp>
        <p:sp>
          <p:nvSpPr>
            <p:cNvPr id="57" name="Text Box 30"/>
            <p:cNvSpPr txBox="1">
              <a:spLocks noChangeArrowheads="1"/>
            </p:cNvSpPr>
            <p:nvPr/>
          </p:nvSpPr>
          <p:spPr bwMode="auto">
            <a:xfrm>
              <a:off x="4582" y="1849"/>
              <a:ext cx="381" cy="233"/>
            </a:xfrm>
            <a:prstGeom prst="rect">
              <a:avLst/>
            </a:prstGeom>
            <a:noFill/>
            <a:ln w="9525">
              <a:noFill/>
              <a:miter lim="800000"/>
              <a:headEnd/>
              <a:tailEnd/>
            </a:ln>
          </p:spPr>
          <p:txBody>
            <a:bodyPr wrap="none">
              <a:spAutoFit/>
            </a:bodyPr>
            <a:lstStyle/>
            <a:p>
              <a:r>
                <a:rPr lang="en-US" dirty="0" smtClean="0"/>
                <a:t>null</a:t>
              </a:r>
              <a:endParaRPr lang="en-US" dirty="0"/>
            </a:p>
          </p:txBody>
        </p:sp>
      </p:grpSp>
      <p:sp>
        <p:nvSpPr>
          <p:cNvPr id="66" name="Text Box 61"/>
          <p:cNvSpPr txBox="1">
            <a:spLocks noChangeArrowheads="1"/>
          </p:cNvSpPr>
          <p:nvPr/>
        </p:nvSpPr>
        <p:spPr bwMode="auto">
          <a:xfrm>
            <a:off x="4738885" y="3905250"/>
            <a:ext cx="2318262" cy="369332"/>
          </a:xfrm>
          <a:prstGeom prst="rect">
            <a:avLst/>
          </a:prstGeom>
          <a:noFill/>
          <a:ln w="9525">
            <a:noFill/>
            <a:miter lim="800000"/>
            <a:headEnd/>
            <a:tailEnd/>
          </a:ln>
        </p:spPr>
        <p:txBody>
          <a:bodyPr wrap="none">
            <a:spAutoFit/>
          </a:bodyPr>
          <a:lstStyle/>
          <a:p>
            <a:pPr algn="ctr"/>
            <a:r>
              <a:rPr lang="en-US" dirty="0" smtClean="0"/>
              <a:t>Doubly-Linked List</a:t>
            </a:r>
          </a:p>
        </p:txBody>
      </p:sp>
      <p:sp>
        <p:nvSpPr>
          <p:cNvPr id="67" name="Rectangle 16"/>
          <p:cNvSpPr>
            <a:spLocks noChangeArrowheads="1"/>
          </p:cNvSpPr>
          <p:nvPr/>
        </p:nvSpPr>
        <p:spPr bwMode="auto">
          <a:xfrm>
            <a:off x="32004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8" name="Rectangle 16"/>
          <p:cNvSpPr>
            <a:spLocks noChangeArrowheads="1"/>
          </p:cNvSpPr>
          <p:nvPr/>
        </p:nvSpPr>
        <p:spPr bwMode="auto">
          <a:xfrm>
            <a:off x="41910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9" name="Rectangle 16"/>
          <p:cNvSpPr>
            <a:spLocks noChangeArrowheads="1"/>
          </p:cNvSpPr>
          <p:nvPr/>
        </p:nvSpPr>
        <p:spPr bwMode="auto">
          <a:xfrm>
            <a:off x="51816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6"/>
          <p:cNvSpPr>
            <a:spLocks noChangeArrowheads="1"/>
          </p:cNvSpPr>
          <p:nvPr/>
        </p:nvSpPr>
        <p:spPr bwMode="auto">
          <a:xfrm>
            <a:off x="61722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Line 22"/>
          <p:cNvSpPr>
            <a:spLocks noChangeShapeType="1"/>
          </p:cNvSpPr>
          <p:nvPr/>
        </p:nvSpPr>
        <p:spPr bwMode="auto">
          <a:xfrm>
            <a:off x="38862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72" name="Line 23"/>
          <p:cNvSpPr>
            <a:spLocks noChangeShapeType="1"/>
          </p:cNvSpPr>
          <p:nvPr/>
        </p:nvSpPr>
        <p:spPr bwMode="auto">
          <a:xfrm>
            <a:off x="48768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73" name="Line 24"/>
          <p:cNvSpPr>
            <a:spLocks noChangeShapeType="1"/>
          </p:cNvSpPr>
          <p:nvPr/>
        </p:nvSpPr>
        <p:spPr bwMode="auto">
          <a:xfrm>
            <a:off x="58674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74" name="Line 22"/>
          <p:cNvSpPr>
            <a:spLocks noChangeShapeType="1"/>
          </p:cNvSpPr>
          <p:nvPr/>
        </p:nvSpPr>
        <p:spPr bwMode="auto">
          <a:xfrm>
            <a:off x="2895600" y="3524250"/>
            <a:ext cx="381000" cy="0"/>
          </a:xfrm>
          <a:prstGeom prst="line">
            <a:avLst/>
          </a:prstGeom>
          <a:noFill/>
          <a:ln w="9525">
            <a:solidFill>
              <a:schemeClr val="tx1"/>
            </a:solidFill>
            <a:round/>
            <a:headEnd type="triangle"/>
            <a:tailEnd type="oval" w="med" len="med"/>
          </a:ln>
        </p:spPr>
        <p:txBody>
          <a:bodyPr/>
          <a:lstStyle/>
          <a:p>
            <a:endParaRPr lang="en-US"/>
          </a:p>
        </p:txBody>
      </p:sp>
      <p:cxnSp>
        <p:nvCxnSpPr>
          <p:cNvPr id="75" name="Straight Connector 74"/>
          <p:cNvCxnSpPr>
            <a:stCxn id="51" idx="0"/>
          </p:cNvCxnSpPr>
          <p:nvPr/>
        </p:nvCxnSpPr>
        <p:spPr>
          <a:xfrm flipH="1">
            <a:off x="2667000" y="29718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 Box 30"/>
          <p:cNvSpPr txBox="1">
            <a:spLocks noChangeArrowheads="1"/>
          </p:cNvSpPr>
          <p:nvPr/>
        </p:nvSpPr>
        <p:spPr bwMode="auto">
          <a:xfrm>
            <a:off x="2362200" y="3370262"/>
            <a:ext cx="604838" cy="369888"/>
          </a:xfrm>
          <a:prstGeom prst="rect">
            <a:avLst/>
          </a:prstGeom>
          <a:noFill/>
          <a:ln w="9525">
            <a:noFill/>
            <a:miter lim="800000"/>
            <a:headEnd/>
            <a:tailEnd/>
          </a:ln>
        </p:spPr>
        <p:txBody>
          <a:bodyPr wrap="none">
            <a:spAutoFit/>
          </a:bodyPr>
          <a:lstStyle/>
          <a:p>
            <a:r>
              <a:rPr lang="en-US" dirty="0" smtClean="0"/>
              <a:t>null</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Autofit/>
          </a:bodyPr>
          <a:lstStyle/>
          <a:p>
            <a:r>
              <a:rPr lang="en-US" sz="2400" dirty="0"/>
              <a:t>ADT </a:t>
            </a:r>
            <a:r>
              <a:rPr lang="en-US" sz="2400" dirty="0" smtClean="0"/>
              <a:t>List (Double-Linked List): Element</a:t>
            </a:r>
            <a:endParaRPr lang="en-US" sz="2400" dirty="0"/>
          </a:p>
        </p:txBody>
      </p:sp>
      <p:sp>
        <p:nvSpPr>
          <p:cNvPr id="126979" name="Rectangle 3"/>
          <p:cNvSpPr>
            <a:spLocks noGrp="1" noChangeArrowheads="1"/>
          </p:cNvSpPr>
          <p:nvPr>
            <p:ph idx="1"/>
          </p:nvPr>
        </p:nvSpPr>
        <p:spPr/>
        <p:txBody>
          <a:bodyPr>
            <a:normAutofit fontScale="70000" lnSpcReduction="20000"/>
          </a:bodyPr>
          <a:lstStyle/>
          <a:p>
            <a:pPr>
              <a:lnSpc>
                <a:spcPct val="90000"/>
              </a:lnSpc>
              <a:buFontTx/>
              <a:buNone/>
            </a:pPr>
            <a:r>
              <a:rPr lang="en-US" sz="2400" b="1" dirty="0" smtClean="0">
                <a:solidFill>
                  <a:srgbClr val="002060"/>
                </a:solidFill>
                <a:latin typeface="SimSun" pitchFamily="2" charset="-122"/>
              </a:rPr>
              <a:t>public </a:t>
            </a:r>
            <a:r>
              <a:rPr lang="en-US" sz="2400" b="1" dirty="0">
                <a:solidFill>
                  <a:srgbClr val="002060"/>
                </a:solidFill>
                <a:latin typeface="SimSun" pitchFamily="2" charset="-122"/>
              </a:rPr>
              <a:t>class </a:t>
            </a:r>
            <a:r>
              <a:rPr lang="en-US" sz="2400" dirty="0">
                <a:latin typeface="SimSun" pitchFamily="2" charset="-122"/>
              </a:rPr>
              <a:t>Node&lt;T</a:t>
            </a:r>
            <a:r>
              <a:rPr lang="en-US" sz="2400" dirty="0" smtClean="0">
                <a:latin typeface="SimSun" pitchFamily="2" charset="-122"/>
              </a:rPr>
              <a:t>&gt; </a:t>
            </a:r>
            <a:r>
              <a:rPr lang="en-US" sz="2400" dirty="0">
                <a:latin typeface="SimSun" pitchFamily="2" charset="-122"/>
              </a:rPr>
              <a:t>{</a:t>
            </a:r>
          </a:p>
          <a:p>
            <a:pPr>
              <a:lnSpc>
                <a:spcPct val="90000"/>
              </a:lnSpc>
              <a:buFontTx/>
              <a:buNone/>
            </a:pPr>
            <a:r>
              <a:rPr lang="en-US" sz="2400" dirty="0">
                <a:latin typeface="SimSun" pitchFamily="2" charset="-122"/>
              </a:rPr>
              <a:t>	</a:t>
            </a:r>
            <a:r>
              <a:rPr lang="en-US" sz="2400" b="1" dirty="0" smtClean="0">
                <a:solidFill>
                  <a:srgbClr val="002060"/>
                </a:solidFill>
                <a:latin typeface="SimSun" pitchFamily="2" charset="-122"/>
              </a:rPr>
              <a:t>public</a:t>
            </a:r>
            <a:r>
              <a:rPr lang="en-US" sz="2400" dirty="0" smtClean="0">
                <a:latin typeface="SimSun" pitchFamily="2" charset="-122"/>
              </a:rPr>
              <a:t> </a:t>
            </a:r>
            <a:r>
              <a:rPr lang="en-US" sz="2400" dirty="0">
                <a:latin typeface="SimSun" pitchFamily="2" charset="-122"/>
              </a:rPr>
              <a:t>T data;</a:t>
            </a:r>
          </a:p>
          <a:p>
            <a:pPr>
              <a:lnSpc>
                <a:spcPct val="90000"/>
              </a:lnSpc>
              <a:buFontTx/>
              <a:buNone/>
            </a:pPr>
            <a:r>
              <a:rPr lang="en-US" sz="2400" dirty="0">
                <a:latin typeface="SimSun" pitchFamily="2" charset="-122"/>
              </a:rPr>
              <a:t>	</a:t>
            </a:r>
            <a:r>
              <a:rPr lang="en-US" sz="2400" b="1" dirty="0" smtClean="0">
                <a:solidFill>
                  <a:srgbClr val="002060"/>
                </a:solidFill>
                <a:latin typeface="SimSun" pitchFamily="2" charset="-122"/>
              </a:rPr>
              <a:t>public</a:t>
            </a:r>
            <a:r>
              <a:rPr lang="en-US" sz="2400" dirty="0" smtClean="0">
                <a:latin typeface="SimSun" pitchFamily="2" charset="-122"/>
              </a:rPr>
              <a:t> </a:t>
            </a:r>
            <a:r>
              <a:rPr lang="en-US" sz="2400" dirty="0">
                <a:latin typeface="SimSun" pitchFamily="2" charset="-122"/>
              </a:rPr>
              <a:t>Node&lt;T&gt; next</a:t>
            </a:r>
            <a:r>
              <a:rPr lang="en-US" sz="2400" dirty="0" smtClean="0">
                <a:latin typeface="SimSun" pitchFamily="2" charset="-122"/>
              </a:rPr>
              <a:t>;</a:t>
            </a:r>
          </a:p>
          <a:p>
            <a:pPr>
              <a:lnSpc>
                <a:spcPct val="90000"/>
              </a:lnSpc>
              <a:buFontTx/>
              <a:buNone/>
            </a:pPr>
            <a:r>
              <a:rPr lang="en-US" sz="2400" dirty="0" smtClean="0">
                <a:latin typeface="SimSun" pitchFamily="2" charset="-122"/>
              </a:rPr>
              <a:t>	</a:t>
            </a:r>
            <a:r>
              <a:rPr lang="en-US" sz="2400" b="1" dirty="0" smtClean="0">
                <a:solidFill>
                  <a:srgbClr val="002060"/>
                </a:solidFill>
                <a:latin typeface="SimSun" pitchFamily="2" charset="-122"/>
              </a:rPr>
              <a:t>public</a:t>
            </a:r>
            <a:r>
              <a:rPr lang="en-US" sz="2400" dirty="0" smtClean="0">
                <a:latin typeface="SimSun" pitchFamily="2" charset="-122"/>
              </a:rPr>
              <a:t> Node&lt;T&gt; previous;</a:t>
            </a:r>
          </a:p>
          <a:p>
            <a:pPr>
              <a:lnSpc>
                <a:spcPct val="90000"/>
              </a:lnSpc>
              <a:buFontTx/>
              <a:buNone/>
            </a:pP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smtClean="0">
                <a:solidFill>
                  <a:srgbClr val="002060"/>
                </a:solidFill>
                <a:latin typeface="SimSun" pitchFamily="2" charset="-122"/>
              </a:rPr>
              <a:t>public</a:t>
            </a:r>
            <a:r>
              <a:rPr lang="en-US" sz="2400" dirty="0" smtClean="0">
                <a:latin typeface="SimSun" pitchFamily="2" charset="-122"/>
              </a:rPr>
              <a:t> </a:t>
            </a:r>
            <a:r>
              <a:rPr lang="en-US" sz="2400" dirty="0">
                <a:latin typeface="SimSun" pitchFamily="2" charset="-122"/>
              </a:rPr>
              <a:t>Node () {</a:t>
            </a:r>
          </a:p>
          <a:p>
            <a:pPr>
              <a:lnSpc>
                <a:spcPct val="90000"/>
              </a:lnSpc>
              <a:buFontTx/>
              <a:buNone/>
            </a:pPr>
            <a:r>
              <a:rPr lang="en-US" sz="2400" dirty="0" smtClean="0">
                <a:latin typeface="SimSun" pitchFamily="2" charset="-122"/>
              </a:rPr>
              <a:t>		data </a:t>
            </a:r>
            <a:r>
              <a:rPr lang="en-US" sz="2400" dirty="0">
                <a:latin typeface="SimSun" pitchFamily="2" charset="-122"/>
              </a:rPr>
              <a:t>= </a:t>
            </a:r>
            <a:r>
              <a:rPr lang="en-US" sz="2400" b="1" dirty="0">
                <a:solidFill>
                  <a:srgbClr val="002060"/>
                </a:solidFill>
                <a:latin typeface="SimSun" pitchFamily="2" charset="-122"/>
              </a:rPr>
              <a:t>null</a:t>
            </a:r>
            <a:r>
              <a:rPr lang="en-US" sz="2400" dirty="0" smtClean="0">
                <a:latin typeface="SimSun" pitchFamily="2" charset="-122"/>
              </a:rPr>
              <a:t>;</a:t>
            </a:r>
          </a:p>
          <a:p>
            <a:pPr>
              <a:lnSpc>
                <a:spcPct val="90000"/>
              </a:lnSpc>
              <a:buFontTx/>
              <a:buNone/>
            </a:pPr>
            <a:r>
              <a:rPr lang="en-US" sz="2400" dirty="0" smtClean="0">
                <a:latin typeface="SimSun" pitchFamily="2" charset="-122"/>
              </a:rPr>
              <a:t>		next </a:t>
            </a:r>
            <a:r>
              <a:rPr lang="en-US" sz="2400" dirty="0">
                <a:latin typeface="SimSun" pitchFamily="2" charset="-122"/>
              </a:rPr>
              <a:t>= </a:t>
            </a:r>
            <a:r>
              <a:rPr lang="en-US" sz="2400" b="1" dirty="0">
                <a:solidFill>
                  <a:srgbClr val="002060"/>
                </a:solidFill>
                <a:latin typeface="SimSun" pitchFamily="2" charset="-122"/>
              </a:rPr>
              <a:t>null</a:t>
            </a:r>
            <a:r>
              <a:rPr lang="en-US" sz="2400" dirty="0" smtClean="0">
                <a:latin typeface="SimSun" pitchFamily="2" charset="-122"/>
              </a:rPr>
              <a:t>;</a:t>
            </a:r>
          </a:p>
          <a:p>
            <a:pPr>
              <a:lnSpc>
                <a:spcPct val="90000"/>
              </a:lnSpc>
              <a:buFontTx/>
              <a:buNone/>
            </a:pPr>
            <a:r>
              <a:rPr lang="en-US" sz="2400" dirty="0" smtClean="0">
                <a:latin typeface="SimSun" pitchFamily="2" charset="-122"/>
              </a:rPr>
              <a:t>		previous = </a:t>
            </a:r>
            <a:r>
              <a:rPr lang="en-US" sz="2400" b="1" dirty="0" smtClean="0">
                <a:solidFill>
                  <a:srgbClr val="002060"/>
                </a:solidFill>
                <a:latin typeface="SimSun" pitchFamily="2" charset="-122"/>
              </a:rPr>
              <a:t>null</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Node (T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smtClean="0">
                <a:latin typeface="SimSun" pitchFamily="2" charset="-122"/>
              </a:rPr>
              <a:t>		data </a:t>
            </a:r>
            <a:r>
              <a:rPr lang="en-US" sz="2400" dirty="0">
                <a:latin typeface="SimSun" pitchFamily="2" charset="-122"/>
              </a:rPr>
              <a:t>= </a:t>
            </a:r>
            <a:r>
              <a:rPr lang="en-US" sz="2400" dirty="0" err="1">
                <a:latin typeface="SimSun" pitchFamily="2" charset="-122"/>
              </a:rPr>
              <a:t>val</a:t>
            </a:r>
            <a:r>
              <a:rPr lang="en-US" sz="2400" dirty="0" smtClean="0">
                <a:latin typeface="SimSun" pitchFamily="2" charset="-122"/>
              </a:rPr>
              <a:t>;</a:t>
            </a:r>
          </a:p>
          <a:p>
            <a:pPr>
              <a:lnSpc>
                <a:spcPct val="90000"/>
              </a:lnSpc>
              <a:buFontTx/>
              <a:buNone/>
            </a:pPr>
            <a:r>
              <a:rPr lang="en-US" sz="2400" dirty="0" smtClean="0">
                <a:latin typeface="SimSun" pitchFamily="2" charset="-122"/>
              </a:rPr>
              <a:t>		next </a:t>
            </a:r>
            <a:r>
              <a:rPr lang="en-US" sz="2400" dirty="0">
                <a:latin typeface="SimSun" pitchFamily="2" charset="-122"/>
              </a:rPr>
              <a:t>= </a:t>
            </a:r>
            <a:r>
              <a:rPr lang="en-US" sz="2400" b="1" dirty="0">
                <a:solidFill>
                  <a:srgbClr val="002060"/>
                </a:solidFill>
                <a:latin typeface="SimSun" pitchFamily="2" charset="-122"/>
              </a:rPr>
              <a:t>null</a:t>
            </a:r>
            <a:r>
              <a:rPr lang="en-US" sz="2400" dirty="0" smtClean="0">
                <a:latin typeface="SimSun" pitchFamily="2" charset="-122"/>
              </a:rPr>
              <a:t>;</a:t>
            </a:r>
          </a:p>
          <a:p>
            <a:pPr>
              <a:lnSpc>
                <a:spcPct val="90000"/>
              </a:lnSpc>
              <a:buFontTx/>
              <a:buNone/>
            </a:pPr>
            <a:r>
              <a:rPr lang="en-US" sz="2400" dirty="0" smtClean="0">
                <a:latin typeface="SimSun" pitchFamily="2" charset="-122"/>
              </a:rPr>
              <a:t>		previous= </a:t>
            </a:r>
            <a:r>
              <a:rPr lang="en-US" sz="2400" b="1" dirty="0" smtClean="0">
                <a:solidFill>
                  <a:srgbClr val="002060"/>
                </a:solidFill>
                <a:latin typeface="SimSun" pitchFamily="2" charset="-122"/>
              </a:rPr>
              <a:t>null</a:t>
            </a:r>
            <a:r>
              <a:rPr lang="en-US" sz="2400" dirty="0" smtClean="0">
                <a:latin typeface="SimSun" pitchFamily="2" charset="-122"/>
              </a:rPr>
              <a:t>;</a:t>
            </a:r>
          </a:p>
          <a:p>
            <a:pPr>
              <a:lnSpc>
                <a:spcPct val="90000"/>
              </a:lnSpc>
              <a:buFontTx/>
              <a:buNone/>
            </a:pPr>
            <a:r>
              <a:rPr lang="en-US" sz="2400" dirty="0" smtClean="0">
                <a:latin typeface="SimSun" pitchFamily="2" charset="-122"/>
              </a:rPr>
              <a:t>	}</a:t>
            </a:r>
          </a:p>
          <a:p>
            <a:pPr>
              <a:lnSpc>
                <a:spcPct val="90000"/>
              </a:lnSpc>
              <a:buFontTx/>
              <a:buNone/>
            </a:pPr>
            <a:endParaRPr lang="en-US" sz="2400" dirty="0" smtClean="0">
              <a:latin typeface="SimSun" pitchFamily="2" charset="-122"/>
            </a:endParaRPr>
          </a:p>
          <a:p>
            <a:pPr>
              <a:lnSpc>
                <a:spcPct val="90000"/>
              </a:lnSpc>
              <a:buFontTx/>
              <a:buNone/>
            </a:pPr>
            <a:r>
              <a:rPr lang="en-US" sz="2400" dirty="0" smtClean="0">
                <a:latin typeface="SimSun" pitchFamily="2" charset="-122"/>
              </a:rPr>
              <a:t>	</a:t>
            </a:r>
            <a:r>
              <a:rPr lang="en-US" sz="2400" dirty="0" smtClean="0">
                <a:solidFill>
                  <a:srgbClr val="00B050"/>
                </a:solidFill>
                <a:latin typeface="SimSun" pitchFamily="2" charset="-122"/>
              </a:rPr>
              <a:t>// Setters/Getters...</a:t>
            </a:r>
            <a:endParaRPr lang="en-US" sz="2400" dirty="0">
              <a:solidFill>
                <a:srgbClr val="00B050"/>
              </a:solidFill>
              <a:latin typeface="SimSun" pitchFamily="2" charset="-122"/>
            </a:endParaRPr>
          </a:p>
          <a:p>
            <a:pPr>
              <a:lnSpc>
                <a:spcPct val="90000"/>
              </a:lnSpc>
              <a:buFontTx/>
              <a:buNone/>
            </a:pPr>
            <a:r>
              <a:rPr lang="en-US" sz="2400" dirty="0">
                <a:latin typeface="SimSun" pitchFamily="2" charset="-122"/>
              </a:rPr>
              <a:t>}</a:t>
            </a:r>
          </a:p>
        </p:txBody>
      </p:sp>
      <p:sp>
        <p:nvSpPr>
          <p:cNvPr id="6" name="Slide Number Placeholder 5"/>
          <p:cNvSpPr>
            <a:spLocks noGrp="1"/>
          </p:cNvSpPr>
          <p:nvPr>
            <p:ph type="sldNum" sz="quarter" idx="12"/>
          </p:nvPr>
        </p:nvSpPr>
        <p:spPr/>
        <p:txBody>
          <a:bodyPr/>
          <a:lstStyle/>
          <a:p>
            <a:fld id="{94F1A70D-7E19-45BD-8238-538FC8B8A970}" type="slidenum">
              <a:rPr lang="en-US"/>
              <a:pPr/>
              <a:t>8</a:t>
            </a:fld>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r>
              <a:rPr lang="en-US" sz="2400" dirty="0"/>
              <a:t>ADT </a:t>
            </a:r>
            <a:r>
              <a:rPr lang="en-US" sz="2400" dirty="0" smtClean="0"/>
              <a:t>List (Double-Linked List): Representation</a:t>
            </a:r>
            <a:endParaRPr lang="en-US" sz="2400" dirty="0"/>
          </a:p>
        </p:txBody>
      </p:sp>
      <p:sp>
        <p:nvSpPr>
          <p:cNvPr id="132099" name="Rectangle 3"/>
          <p:cNvSpPr>
            <a:spLocks noGrp="1" noChangeArrowheads="1"/>
          </p:cNvSpPr>
          <p:nvPr>
            <p:ph idx="1"/>
          </p:nvPr>
        </p:nvSpPr>
        <p:spPr/>
        <p:txBody>
          <a:bodyPr>
            <a:noAutofit/>
          </a:bodyPr>
          <a:lstStyle/>
          <a:p>
            <a:pPr>
              <a:lnSpc>
                <a:spcPct val="90000"/>
              </a:lnSpc>
              <a:buFontTx/>
              <a:buNone/>
            </a:pPr>
            <a:r>
              <a:rPr lang="en-US" sz="1700" b="1" dirty="0" smtClean="0">
                <a:solidFill>
                  <a:srgbClr val="002060"/>
                </a:solidFill>
                <a:latin typeface="SimSun" pitchFamily="2" charset="-122"/>
              </a:rPr>
              <a:t>public </a:t>
            </a:r>
            <a:r>
              <a:rPr lang="en-US" sz="1700" b="1" dirty="0">
                <a:solidFill>
                  <a:srgbClr val="002060"/>
                </a:solidFill>
                <a:latin typeface="SimSun" pitchFamily="2" charset="-122"/>
              </a:rPr>
              <a:t>class </a:t>
            </a:r>
            <a:r>
              <a:rPr lang="en-US" sz="1700" dirty="0" err="1" smtClean="0">
                <a:latin typeface="SimSun" pitchFamily="2" charset="-122"/>
              </a:rPr>
              <a:t>DoubleLinkedList</a:t>
            </a:r>
            <a:r>
              <a:rPr lang="en-US" sz="1700" dirty="0" smtClean="0">
                <a:latin typeface="SimSun" pitchFamily="2" charset="-122"/>
              </a:rPr>
              <a:t>&lt;T</a:t>
            </a:r>
            <a:r>
              <a:rPr lang="en-US" sz="1700" dirty="0">
                <a:latin typeface="SimSun" pitchFamily="2" charset="-122"/>
              </a:rPr>
              <a:t>&gt;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smtClean="0">
                <a:solidFill>
                  <a:srgbClr val="002060"/>
                </a:solidFill>
                <a:latin typeface="SimSun" pitchFamily="2" charset="-122"/>
              </a:rPr>
              <a:t>private</a:t>
            </a:r>
            <a:r>
              <a:rPr lang="en-US" sz="1700" dirty="0" smtClean="0">
                <a:latin typeface="SimSun" pitchFamily="2" charset="-122"/>
              </a:rPr>
              <a:t> </a:t>
            </a:r>
            <a:r>
              <a:rPr lang="en-US" sz="1700" dirty="0">
                <a:latin typeface="SimSun" pitchFamily="2" charset="-122"/>
              </a:rPr>
              <a:t>Node&lt;T&gt; head;</a:t>
            </a:r>
          </a:p>
          <a:p>
            <a:pPr>
              <a:lnSpc>
                <a:spcPct val="90000"/>
              </a:lnSpc>
              <a:buFontTx/>
              <a:buNone/>
            </a:pPr>
            <a:r>
              <a:rPr lang="en-US" sz="1700" dirty="0">
                <a:latin typeface="SimSun" pitchFamily="2" charset="-122"/>
              </a:rPr>
              <a:t>	</a:t>
            </a:r>
            <a:r>
              <a:rPr lang="en-US" sz="1700" b="1" dirty="0" smtClean="0">
                <a:solidFill>
                  <a:srgbClr val="002060"/>
                </a:solidFill>
                <a:latin typeface="SimSun" pitchFamily="2" charset="-122"/>
              </a:rPr>
              <a:t>private</a:t>
            </a:r>
            <a:r>
              <a:rPr lang="en-US" sz="1700" dirty="0" smtClean="0">
                <a:latin typeface="SimSun" pitchFamily="2" charset="-122"/>
              </a:rPr>
              <a:t> </a:t>
            </a:r>
            <a:r>
              <a:rPr lang="en-US" sz="1700" dirty="0">
                <a:latin typeface="SimSun" pitchFamily="2" charset="-122"/>
              </a:rPr>
              <a:t>Node&lt;T&gt; current;</a:t>
            </a:r>
          </a:p>
          <a:p>
            <a:pPr>
              <a:lnSpc>
                <a:spcPct val="90000"/>
              </a:lnSpc>
              <a:buFontTx/>
              <a:buNone/>
            </a:pPr>
            <a:r>
              <a:rPr lang="en-US" sz="1700" dirty="0" smtClean="0">
                <a:latin typeface="SimSun" pitchFamily="2" charset="-122"/>
              </a:rPr>
              <a:t>	</a:t>
            </a:r>
            <a:endParaRPr lang="en-US" sz="1700" dirty="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a:t>
            </a:r>
            <a:r>
              <a:rPr lang="en-US" sz="1700" dirty="0" smtClean="0">
                <a:latin typeface="SimSun" pitchFamily="2" charset="-122"/>
              </a:rPr>
              <a:t> </a:t>
            </a:r>
            <a:r>
              <a:rPr lang="en-US" sz="1700" dirty="0" err="1" smtClean="0">
                <a:latin typeface="SimSun" pitchFamily="2" charset="-122"/>
              </a:rPr>
              <a:t>DoubleLinkedList</a:t>
            </a:r>
            <a:r>
              <a:rPr lang="en-US" sz="1700" dirty="0" smtClean="0">
                <a:latin typeface="SimSun" pitchFamily="2" charset="-122"/>
              </a:rPr>
              <a:t>() </a:t>
            </a:r>
            <a:r>
              <a:rPr lang="en-US" sz="1700" dirty="0">
                <a:latin typeface="SimSun" pitchFamily="2" charset="-122"/>
              </a:rPr>
              <a:t>{</a:t>
            </a:r>
          </a:p>
          <a:p>
            <a:pPr>
              <a:lnSpc>
                <a:spcPct val="90000"/>
              </a:lnSpc>
              <a:buFontTx/>
              <a:buNone/>
            </a:pPr>
            <a:r>
              <a:rPr lang="en-US" sz="1700" dirty="0" smtClean="0">
                <a:latin typeface="SimSun" pitchFamily="2" charset="-122"/>
              </a:rPr>
              <a:t>		head </a:t>
            </a:r>
            <a:r>
              <a:rPr lang="en-US" sz="1700" dirty="0">
                <a:latin typeface="SimSun" pitchFamily="2" charset="-122"/>
              </a:rPr>
              <a:t>= current = </a:t>
            </a:r>
            <a:r>
              <a:rPr lang="en-US" sz="1700" b="1" dirty="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smtClean="0">
                <a:latin typeface="SimSun" pitchFamily="2" charset="-122"/>
              </a:rPr>
              <a:t>}</a:t>
            </a:r>
            <a:endParaRPr lang="en-US" sz="1700" dirty="0" smtClean="0">
              <a:latin typeface="SimSun" pitchFamily="2" charset="-122"/>
            </a:endParaRP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public</a:t>
            </a:r>
            <a:r>
              <a:rPr lang="en-US" sz="1700" dirty="0" smtClean="0">
                <a:latin typeface="SimSun" pitchFamily="2" charset="-122"/>
              </a:rPr>
              <a:t> </a:t>
            </a:r>
            <a:r>
              <a:rPr lang="en-US" sz="1700" b="1" dirty="0" err="1">
                <a:solidFill>
                  <a:srgbClr val="002060"/>
                </a:solidFill>
                <a:latin typeface="SimSun" pitchFamily="2" charset="-122"/>
              </a:rPr>
              <a:t>boolean</a:t>
            </a:r>
            <a:r>
              <a:rPr lang="en-US" sz="1700" dirty="0">
                <a:latin typeface="SimSun" pitchFamily="2" charset="-122"/>
              </a:rPr>
              <a:t> </a:t>
            </a:r>
            <a:r>
              <a:rPr lang="en-US" sz="1700" dirty="0" smtClean="0">
                <a:latin typeface="SimSun" pitchFamily="2" charset="-122"/>
              </a:rPr>
              <a:t>empty() {</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return</a:t>
            </a:r>
            <a:r>
              <a:rPr lang="en-US" sz="1700" dirty="0" smtClean="0">
                <a:latin typeface="SimSun" pitchFamily="2" charset="-122"/>
              </a:rPr>
              <a:t> </a:t>
            </a:r>
            <a:r>
              <a:rPr lang="en-US" sz="1700" dirty="0">
                <a:latin typeface="SimSun" pitchFamily="2" charset="-122"/>
              </a:rPr>
              <a:t>head == </a:t>
            </a:r>
            <a:r>
              <a:rPr lang="en-US" sz="1700" b="1" dirty="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smtClean="0">
                <a:latin typeface="SimSun" pitchFamily="2" charset="-122"/>
              </a:rPr>
              <a:t>}</a:t>
            </a: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smtClean="0">
                <a:solidFill>
                  <a:srgbClr val="002060"/>
                </a:solidFill>
                <a:latin typeface="SimSun" pitchFamily="2" charset="-122"/>
              </a:rPr>
              <a:t>public</a:t>
            </a:r>
            <a:r>
              <a:rPr lang="en-US" sz="1700" dirty="0" smtClean="0">
                <a:latin typeface="SimSun" pitchFamily="2" charset="-122"/>
              </a:rPr>
              <a:t> </a:t>
            </a:r>
            <a:r>
              <a:rPr lang="en-US" sz="1700" b="1" dirty="0" err="1">
                <a:solidFill>
                  <a:srgbClr val="002060"/>
                </a:solidFill>
                <a:latin typeface="SimSun" pitchFamily="2" charset="-122"/>
              </a:rPr>
              <a:t>boolean</a:t>
            </a:r>
            <a:r>
              <a:rPr lang="en-US" sz="1700" dirty="0">
                <a:latin typeface="SimSun" pitchFamily="2" charset="-122"/>
              </a:rPr>
              <a:t> </a:t>
            </a:r>
            <a:r>
              <a:rPr lang="en-US" sz="1700" dirty="0" smtClean="0">
                <a:latin typeface="SimSun" pitchFamily="2" charset="-122"/>
              </a:rPr>
              <a:t>last() </a:t>
            </a:r>
            <a:r>
              <a:rPr lang="en-US" sz="1700" dirty="0">
                <a:latin typeface="SimSun" pitchFamily="2" charset="-122"/>
              </a:rPr>
              <a:t>{</a:t>
            </a:r>
          </a:p>
          <a:p>
            <a:pPr>
              <a:lnSpc>
                <a:spcPct val="90000"/>
              </a:lnSpc>
              <a:buFontTx/>
              <a:buNone/>
            </a:pPr>
            <a:r>
              <a:rPr lang="en-US" sz="1700" dirty="0" smtClean="0">
                <a:latin typeface="SimSun" pitchFamily="2" charset="-122"/>
              </a:rPr>
              <a:t>		</a:t>
            </a:r>
            <a:r>
              <a:rPr lang="en-US" sz="1700" b="1" dirty="0" smtClean="0">
                <a:solidFill>
                  <a:srgbClr val="002060"/>
                </a:solidFill>
                <a:latin typeface="SimSun" pitchFamily="2" charset="-122"/>
              </a:rPr>
              <a:t>return</a:t>
            </a:r>
            <a:r>
              <a:rPr lang="en-US" sz="1700" dirty="0" smtClean="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smtClean="0">
                <a:latin typeface="SimSun" pitchFamily="2" charset="-122"/>
              </a:rPr>
              <a:t>;</a:t>
            </a:r>
          </a:p>
          <a:p>
            <a:pPr>
              <a:lnSpc>
                <a:spcPct val="90000"/>
              </a:lnSpc>
              <a:buFontTx/>
              <a:buNone/>
            </a:pPr>
            <a:r>
              <a:rPr lang="en-US" sz="1700" dirty="0" smtClean="0">
                <a:latin typeface="SimSun" pitchFamily="2" charset="-122"/>
              </a:rPr>
              <a:t>	</a:t>
            </a:r>
            <a:r>
              <a:rPr lang="en-US" sz="1700" dirty="0" smtClean="0">
                <a:latin typeface="SimSun" pitchFamily="2" charset="-122"/>
              </a:rPr>
              <a:t>}</a:t>
            </a:r>
          </a:p>
          <a:p>
            <a:pPr>
              <a:lnSpc>
                <a:spcPct val="90000"/>
              </a:lnSpc>
              <a:buFontTx/>
              <a:buNone/>
            </a:pPr>
            <a:r>
              <a:rPr lang="en-US" sz="1800" b="1" dirty="0">
                <a:solidFill>
                  <a:srgbClr val="002060"/>
                </a:solidFill>
                <a:latin typeface="SimSun" pitchFamily="2" charset="-122"/>
              </a:rPr>
              <a:t>public</a:t>
            </a:r>
            <a:r>
              <a:rPr lang="en-US" sz="1800" dirty="0">
                <a:latin typeface="SimSun" pitchFamily="2" charset="-122"/>
              </a:rPr>
              <a:t> </a:t>
            </a:r>
            <a:r>
              <a:rPr lang="en-US" sz="1800" b="1" dirty="0" err="1">
                <a:solidFill>
                  <a:srgbClr val="002060"/>
                </a:solidFill>
                <a:latin typeface="SimSun" pitchFamily="2" charset="-122"/>
              </a:rPr>
              <a:t>boolean</a:t>
            </a:r>
            <a:r>
              <a:rPr lang="en-US" sz="1800" dirty="0">
                <a:latin typeface="SimSun" pitchFamily="2" charset="-122"/>
              </a:rPr>
              <a:t> first() {</a:t>
            </a:r>
          </a:p>
          <a:p>
            <a:pPr>
              <a:lnSpc>
                <a:spcPct val="90000"/>
              </a:lnSpc>
              <a:buFontTx/>
              <a:buNone/>
            </a:pPr>
            <a:r>
              <a:rPr lang="en-US" sz="1800" dirty="0">
                <a:latin typeface="SimSun" pitchFamily="2" charset="-122"/>
              </a:rPr>
              <a:t>		</a:t>
            </a:r>
            <a:r>
              <a:rPr lang="en-US" sz="1800" b="1" dirty="0">
                <a:solidFill>
                  <a:srgbClr val="002060"/>
                </a:solidFill>
                <a:latin typeface="SimSun" pitchFamily="2" charset="-122"/>
              </a:rPr>
              <a:t>return</a:t>
            </a:r>
            <a:r>
              <a:rPr lang="en-US" sz="1800" dirty="0">
                <a:latin typeface="SimSun" pitchFamily="2" charset="-122"/>
              </a:rPr>
              <a:t> </a:t>
            </a:r>
            <a:r>
              <a:rPr lang="en-US" sz="1800" dirty="0" err="1">
                <a:latin typeface="SimSun" pitchFamily="2" charset="-122"/>
              </a:rPr>
              <a:t>current.previous</a:t>
            </a:r>
            <a:r>
              <a:rPr lang="en-US" sz="1800" dirty="0">
                <a:latin typeface="SimSun" pitchFamily="2" charset="-122"/>
              </a:rPr>
              <a:t> == </a:t>
            </a:r>
            <a:r>
              <a:rPr lang="en-US" sz="1800" b="1" dirty="0">
                <a:solidFill>
                  <a:srgbClr val="002060"/>
                </a:solidFill>
                <a:latin typeface="SimSun" pitchFamily="2" charset="-122"/>
              </a:rPr>
              <a:t>null</a:t>
            </a:r>
            <a:r>
              <a:rPr lang="en-US" sz="1800" dirty="0">
                <a:latin typeface="SimSun" pitchFamily="2" charset="-122"/>
              </a:rPr>
              <a:t>;</a:t>
            </a:r>
          </a:p>
          <a:p>
            <a:pPr>
              <a:lnSpc>
                <a:spcPct val="90000"/>
              </a:lnSpc>
              <a:buFontTx/>
              <a:buNone/>
            </a:pPr>
            <a:r>
              <a:rPr lang="en-US" sz="1800" dirty="0">
                <a:latin typeface="SimSun" pitchFamily="2" charset="-122"/>
              </a:rPr>
              <a:t>	}</a:t>
            </a:r>
          </a:p>
          <a:p>
            <a:pPr>
              <a:lnSpc>
                <a:spcPct val="90000"/>
              </a:lnSpc>
              <a:buFontTx/>
              <a:buNone/>
            </a:pPr>
            <a:endParaRPr lang="en-US" sz="1700" dirty="0">
              <a:latin typeface="SimSun" pitchFamily="2" charset="-122"/>
            </a:endParaRPr>
          </a:p>
        </p:txBody>
      </p:sp>
      <p:sp>
        <p:nvSpPr>
          <p:cNvPr id="6" name="Slide Number Placeholder 5"/>
          <p:cNvSpPr>
            <a:spLocks noGrp="1"/>
          </p:cNvSpPr>
          <p:nvPr>
            <p:ph type="sldNum" sz="quarter" idx="12"/>
          </p:nvPr>
        </p:nvSpPr>
        <p:spPr/>
        <p:txBody>
          <a:bodyPr/>
          <a:lstStyle/>
          <a:p>
            <a:fld id="{3EB2C598-D50C-4776-8B67-2CA49707925F}" type="slidenum">
              <a:rPr lang="en-US"/>
              <a:pPr/>
              <a:t>9</a:t>
            </a:fld>
            <a:endParaRPr lang="en-US"/>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926</TotalTime>
  <Words>628</Words>
  <Application>Microsoft Macintosh PowerPoint</Application>
  <PresentationFormat>On-screen Show (4:3)</PresentationFormat>
  <Paragraphs>355</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Clarity</vt:lpstr>
      <vt:lpstr>PowerPoint Presentation</vt:lpstr>
      <vt:lpstr>ADT List: Specification</vt:lpstr>
      <vt:lpstr>ADT List: Specification</vt:lpstr>
      <vt:lpstr>ADT List: Specification</vt:lpstr>
      <vt:lpstr>ADT List: Specification</vt:lpstr>
      <vt:lpstr>ADT List: Specification</vt:lpstr>
      <vt:lpstr>List: Double-Linked List</vt:lpstr>
      <vt:lpstr>ADT List (Double-Linked List): Element</vt:lpstr>
      <vt:lpstr>ADT List (Double-Linked List): Representation</vt:lpstr>
      <vt:lpstr>ADT List (Double-Linked List): Implementation</vt:lpstr>
      <vt:lpstr>ADT List (Double-Linked List): Implementation</vt:lpstr>
      <vt:lpstr>ADT List (Double-Linked List): Implementation</vt:lpstr>
      <vt:lpstr>ADT List (Double-Linked List): Remove #2</vt:lpstr>
      <vt:lpstr>Complexity so far? </vt:lpstr>
      <vt:lpstr>Complexity so far? </vt:lpstr>
      <vt:lpstr>Complexity so far? </vt:lpstr>
      <vt:lpstr>ToDo</vt:lpstr>
      <vt:lpstr>ADT List (Array List): FindPrevious</vt:lpstr>
      <vt:lpstr>ADT List (Linked List): FindPrevious</vt:lpstr>
      <vt:lpstr>ADT List (Double-Linked List): FindLast</vt:lpstr>
      <vt:lpstr>Complexity so far?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MacBook Pro</cp:lastModifiedBy>
  <cp:revision>114</cp:revision>
  <dcterms:created xsi:type="dcterms:W3CDTF">2011-10-04T10:49:24Z</dcterms:created>
  <dcterms:modified xsi:type="dcterms:W3CDTF">2015-10-03T16:46:25Z</dcterms:modified>
</cp:coreProperties>
</file>