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5765800" cy="3244850"/>
  <p:notesSz cx="5765800" cy="324485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67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99895"/>
            <a:ext cx="57658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880360" cy="140335"/>
          </a:xfrm>
          <a:custGeom>
            <a:avLst/>
            <a:gdLst/>
            <a:ahLst/>
            <a:cxnLst/>
            <a:rect l="l" t="t" r="r" b="b"/>
            <a:pathLst>
              <a:path w="2880360" h="140335">
                <a:moveTo>
                  <a:pt x="0" y="140017"/>
                </a:moveTo>
                <a:lnTo>
                  <a:pt x="2880004" y="140017"/>
                </a:lnTo>
                <a:lnTo>
                  <a:pt x="2880004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80004" y="0"/>
            <a:ext cx="2880360" cy="140335"/>
          </a:xfrm>
          <a:custGeom>
            <a:avLst/>
            <a:gdLst/>
            <a:ahLst/>
            <a:cxnLst/>
            <a:rect l="l" t="t" r="r" b="b"/>
            <a:pathLst>
              <a:path w="2880360" h="140335">
                <a:moveTo>
                  <a:pt x="0" y="140017"/>
                </a:moveTo>
                <a:lnTo>
                  <a:pt x="2880004" y="140017"/>
                </a:lnTo>
                <a:lnTo>
                  <a:pt x="2880004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0017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0" y="350126"/>
                </a:moveTo>
                <a:lnTo>
                  <a:pt x="5759996" y="350126"/>
                </a:lnTo>
                <a:lnTo>
                  <a:pt x="5759996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99895"/>
            <a:ext cx="57658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26" y="1112476"/>
            <a:ext cx="5502147" cy="113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1.png"/><Relationship Id="rId1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37.png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4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25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9.png"/><Relationship Id="rId10" Type="http://schemas.openxmlformats.org/officeDocument/2006/relationships/slide" Target="slide1.xml"/><Relationship Id="rId4" Type="http://schemas.openxmlformats.org/officeDocument/2006/relationships/image" Target="../media/image7.png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25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4.png"/><Relationship Id="rId7" Type="http://schemas.openxmlformats.org/officeDocument/2006/relationships/image" Target="../media/image9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9.png"/><Relationship Id="rId7" Type="http://schemas.openxmlformats.org/officeDocument/2006/relationships/image" Target="../media/image10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12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5.png"/><Relationship Id="rId4" Type="http://schemas.openxmlformats.org/officeDocument/2006/relationships/image" Target="../media/image7.png"/><Relationship Id="rId9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25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9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25.png"/><Relationship Id="rId4" Type="http://schemas.openxmlformats.org/officeDocument/2006/relationships/image" Target="../media/image110.png"/><Relationship Id="rId9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4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25.png"/><Relationship Id="rId4" Type="http://schemas.openxmlformats.org/officeDocument/2006/relationships/image" Target="../media/image8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15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25.png"/><Relationship Id="rId4" Type="http://schemas.openxmlformats.org/officeDocument/2006/relationships/image" Target="../media/image1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17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25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25.png"/><Relationship Id="rId4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2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25.png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3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25.png"/><Relationship Id="rId4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4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slide" Target="slide1.xml"/><Relationship Id="rId5" Type="http://schemas.openxmlformats.org/officeDocument/2006/relationships/image" Target="../media/image25.png"/><Relationship Id="rId10" Type="http://schemas.openxmlformats.org/officeDocument/2006/relationships/image" Target="../media/image128.png"/><Relationship Id="rId4" Type="http://schemas.openxmlformats.org/officeDocument/2006/relationships/image" Target="../media/image125.png"/><Relationship Id="rId9" Type="http://schemas.openxmlformats.org/officeDocument/2006/relationships/image" Target="../media/image1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44" y="970191"/>
            <a:ext cx="10159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344" y="957490"/>
            <a:ext cx="553370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323" y="411759"/>
            <a:ext cx="50727" cy="55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3" y="405611"/>
            <a:ext cx="5584825" cy="615950"/>
          </a:xfrm>
          <a:custGeom>
            <a:avLst/>
            <a:gdLst/>
            <a:ahLst/>
            <a:cxnLst/>
            <a:rect l="l" t="t" r="r" b="b"/>
            <a:pathLst>
              <a:path w="5584825" h="615950">
                <a:moveTo>
                  <a:pt x="5584580" y="0"/>
                </a:moveTo>
                <a:lnTo>
                  <a:pt x="0" y="0"/>
                </a:lnTo>
                <a:lnTo>
                  <a:pt x="0" y="564579"/>
                </a:lnTo>
                <a:lnTo>
                  <a:pt x="4008" y="584304"/>
                </a:lnTo>
                <a:lnTo>
                  <a:pt x="14922" y="600456"/>
                </a:lnTo>
                <a:lnTo>
                  <a:pt x="31075" y="611371"/>
                </a:lnTo>
                <a:lnTo>
                  <a:pt x="50800" y="615379"/>
                </a:lnTo>
                <a:lnTo>
                  <a:pt x="5533779" y="615379"/>
                </a:lnTo>
                <a:lnTo>
                  <a:pt x="5553504" y="611371"/>
                </a:lnTo>
                <a:lnTo>
                  <a:pt x="5569657" y="600456"/>
                </a:lnTo>
                <a:lnTo>
                  <a:pt x="5580571" y="584304"/>
                </a:lnTo>
                <a:lnTo>
                  <a:pt x="5584580" y="56457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2323" y="449848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3" y="437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424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411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2992" y="408951"/>
            <a:ext cx="1554480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 rtl="0">
              <a:lnSpc>
                <a:spcPct val="100000"/>
              </a:lnSpc>
              <a:spcBef>
                <a:spcPts val="565"/>
              </a:spcBef>
            </a:pP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Sorting</a:t>
            </a:r>
            <a:endParaRPr sz="1400">
              <a:latin typeface="Tahoma"/>
              <a:cs typeface="Tahoma"/>
            </a:endParaRPr>
          </a:p>
          <a:p>
            <a:pPr algn="ctr" rtl="0">
              <a:lnSpc>
                <a:spcPct val="100000"/>
              </a:lnSpc>
              <a:spcBef>
                <a:spcPts val="325"/>
              </a:spcBef>
            </a:pPr>
            <a:r>
              <a:rPr sz="1100" spc="15" dirty="0">
                <a:solidFill>
                  <a:srgbClr val="CC0000"/>
                </a:solidFill>
                <a:latin typeface="Tahoma"/>
                <a:cs typeface="Tahoma"/>
              </a:rPr>
              <a:t>CSC </a:t>
            </a:r>
            <a:r>
              <a:rPr sz="1100" spc="-65" dirty="0">
                <a:solidFill>
                  <a:srgbClr val="CC0000"/>
                </a:solidFill>
                <a:latin typeface="Tahoma"/>
                <a:cs typeface="Tahoma"/>
              </a:rPr>
              <a:t>212: </a:t>
            </a:r>
            <a:r>
              <a:rPr sz="1100" spc="-1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1100" spc="-1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CC0000"/>
                </a:solidFill>
                <a:latin typeface="Tahoma"/>
                <a:cs typeface="Tahoma"/>
              </a:rPr>
              <a:t>Structures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4699" y="1457577"/>
            <a:ext cx="97091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Lucida Sans Unicode"/>
                <a:cs typeface="Lucida Sans Unicode"/>
              </a:rPr>
              <a:t>King </a:t>
            </a:r>
            <a:r>
              <a:rPr sz="800" spc="-35" dirty="0">
                <a:latin typeface="Lucida Sans Unicode"/>
                <a:cs typeface="Lucida Sans Unicode"/>
              </a:rPr>
              <a:t>Saud</a:t>
            </a:r>
            <a:r>
              <a:rPr sz="800" spc="40" dirty="0">
                <a:latin typeface="Lucida Sans Unicode"/>
                <a:cs typeface="Lucida Sans Unicode"/>
              </a:rPr>
              <a:t> </a:t>
            </a:r>
            <a:r>
              <a:rPr sz="800" spc="-40" dirty="0">
                <a:latin typeface="Lucida Sans Unicode"/>
                <a:cs typeface="Lucida Sans Unicode"/>
              </a:rPr>
              <a:t>University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0002" y="1989399"/>
            <a:ext cx="540012" cy="830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Properties </a:t>
            </a:r>
            <a:r>
              <a:rPr spc="-40" dirty="0"/>
              <a:t>of </a:t>
            </a:r>
            <a:r>
              <a:rPr spc="-45" dirty="0"/>
              <a:t>sorting</a:t>
            </a:r>
            <a:r>
              <a:rPr spc="155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4" y="1169403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1535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152284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047699"/>
            <a:ext cx="50727" cy="487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3685"/>
            <a:ext cx="5584825" cy="372745"/>
          </a:xfrm>
          <a:custGeom>
            <a:avLst/>
            <a:gdLst/>
            <a:ahLst/>
            <a:cxnLst/>
            <a:rect l="l" t="t" r="r" b="b"/>
            <a:pathLst>
              <a:path w="5584825" h="372744">
                <a:moveTo>
                  <a:pt x="5584580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5533779" y="372659"/>
                </a:lnTo>
                <a:lnTo>
                  <a:pt x="5553504" y="368650"/>
                </a:lnTo>
                <a:lnTo>
                  <a:pt x="5569657" y="357736"/>
                </a:lnTo>
                <a:lnTo>
                  <a:pt x="5580571" y="341583"/>
                </a:lnTo>
                <a:lnTo>
                  <a:pt x="5584580" y="32185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085793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8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07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060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047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28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899322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4" y="2073224"/>
            <a:ext cx="5584579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4" y="2999511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344" y="2986811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2323" y="1943557"/>
            <a:ext cx="50727" cy="10559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43" y="2117506"/>
            <a:ext cx="5584825" cy="932815"/>
          </a:xfrm>
          <a:custGeom>
            <a:avLst/>
            <a:gdLst/>
            <a:ahLst/>
            <a:cxnLst/>
            <a:rect l="l" t="t" r="r" b="b"/>
            <a:pathLst>
              <a:path w="5584825" h="932814">
                <a:moveTo>
                  <a:pt x="5584580" y="0"/>
                </a:moveTo>
                <a:lnTo>
                  <a:pt x="0" y="0"/>
                </a:lnTo>
                <a:lnTo>
                  <a:pt x="0" y="882005"/>
                </a:lnTo>
                <a:lnTo>
                  <a:pt x="4008" y="901729"/>
                </a:lnTo>
                <a:lnTo>
                  <a:pt x="14922" y="917882"/>
                </a:lnTo>
                <a:lnTo>
                  <a:pt x="31075" y="928796"/>
                </a:lnTo>
                <a:lnTo>
                  <a:pt x="50800" y="932805"/>
                </a:lnTo>
                <a:lnTo>
                  <a:pt x="5533779" y="932805"/>
                </a:lnTo>
                <a:lnTo>
                  <a:pt x="5553504" y="928796"/>
                </a:lnTo>
                <a:lnTo>
                  <a:pt x="5569657" y="917882"/>
                </a:lnTo>
                <a:lnTo>
                  <a:pt x="5580571" y="901729"/>
                </a:lnTo>
                <a:lnTo>
                  <a:pt x="5584580" y="882005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2323" y="1981653"/>
            <a:ext cx="0" cy="1036955"/>
          </a:xfrm>
          <a:custGeom>
            <a:avLst/>
            <a:gdLst/>
            <a:ahLst/>
            <a:cxnLst/>
            <a:rect l="l" t="t" r="r" b="b"/>
            <a:pathLst>
              <a:path h="1036955">
                <a:moveTo>
                  <a:pt x="0" y="103690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2323" y="1968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2323" y="1956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2323" y="19435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5844" y="577239"/>
            <a:ext cx="5508625" cy="1861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Definition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265"/>
              </a:spcBef>
            </a:pP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i="1" spc="-5" dirty="0">
                <a:latin typeface="Calibri"/>
                <a:cs typeface="Calibri"/>
              </a:rPr>
              <a:t>in-place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894"/>
              </a:spcBef>
            </a:pPr>
            <a:r>
              <a:rPr sz="1100" spc="-20" dirty="0">
                <a:latin typeface="Tahoma"/>
                <a:cs typeface="Tahoma"/>
              </a:rPr>
              <a:t>Stability: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i="1" spc="-15" dirty="0">
                <a:latin typeface="Calibri"/>
                <a:cs typeface="Calibri"/>
              </a:rPr>
              <a:t>stable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marR="75565" algn="l" rtl="0">
              <a:lnSpc>
                <a:spcPts val="1200"/>
              </a:lnSpc>
              <a:spcBef>
                <a:spcPts val="500"/>
              </a:spcBef>
            </a:pP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60" dirty="0">
                <a:latin typeface="Tahoma"/>
                <a:cs typeface="Tahoma"/>
              </a:rPr>
              <a:t>array: </a:t>
            </a:r>
            <a:r>
              <a:rPr sz="1100" spc="45" dirty="0">
                <a:latin typeface="Lucida Sans Unicode"/>
                <a:cs typeface="Lucida Sans Unicode"/>
              </a:rPr>
              <a:t>{</a:t>
            </a:r>
            <a:r>
              <a:rPr sz="1100" spc="45" dirty="0">
                <a:latin typeface="Arial"/>
                <a:cs typeface="Arial"/>
              </a:rPr>
              <a:t>(5</a:t>
            </a:r>
            <a:r>
              <a:rPr sz="1100" i="1" spc="45" dirty="0">
                <a:latin typeface="Georgia"/>
                <a:cs typeface="Georgia"/>
              </a:rPr>
              <a:t>, 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(7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90" dirty="0">
                <a:latin typeface="Georgia"/>
                <a:cs typeface="Georgia"/>
              </a:rPr>
              <a:t>B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90" dirty="0">
                <a:latin typeface="Tahoma"/>
                <a:cs typeface="Tahoma"/>
              </a:rPr>
              <a:t>,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according 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integers),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2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2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2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Properties </a:t>
            </a:r>
            <a:r>
              <a:rPr spc="-40" dirty="0"/>
              <a:t>of </a:t>
            </a:r>
            <a:r>
              <a:rPr spc="-45" dirty="0"/>
              <a:t>sorting</a:t>
            </a:r>
            <a:r>
              <a:rPr spc="155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4" y="1169403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1535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152284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047699"/>
            <a:ext cx="50727" cy="487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3685"/>
            <a:ext cx="5584825" cy="372745"/>
          </a:xfrm>
          <a:custGeom>
            <a:avLst/>
            <a:gdLst/>
            <a:ahLst/>
            <a:cxnLst/>
            <a:rect l="l" t="t" r="r" b="b"/>
            <a:pathLst>
              <a:path w="5584825" h="372744">
                <a:moveTo>
                  <a:pt x="5584580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5533779" y="372659"/>
                </a:lnTo>
                <a:lnTo>
                  <a:pt x="5553504" y="368650"/>
                </a:lnTo>
                <a:lnTo>
                  <a:pt x="5569657" y="357736"/>
                </a:lnTo>
                <a:lnTo>
                  <a:pt x="5580571" y="341583"/>
                </a:lnTo>
                <a:lnTo>
                  <a:pt x="5584580" y="32185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085793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8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07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060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047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28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899322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4" y="577239"/>
            <a:ext cx="5508625" cy="1497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Definition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265"/>
              </a:spcBef>
            </a:pP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i="1" spc="-5" dirty="0">
                <a:latin typeface="Calibri"/>
                <a:cs typeface="Calibri"/>
              </a:rPr>
              <a:t>in-place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894"/>
              </a:spcBef>
            </a:pPr>
            <a:r>
              <a:rPr sz="1100" spc="-20" dirty="0">
                <a:latin typeface="Tahoma"/>
                <a:cs typeface="Tahoma"/>
              </a:rPr>
              <a:t>Stability: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i="1" spc="-15" dirty="0">
                <a:latin typeface="Calibri"/>
                <a:cs typeface="Calibri"/>
              </a:rPr>
              <a:t>stable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44" y="2073224"/>
            <a:ext cx="5584579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4" y="2999511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344" y="2986811"/>
            <a:ext cx="5533706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23" y="1943557"/>
            <a:ext cx="50727" cy="10559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2117506"/>
            <a:ext cx="5584825" cy="932815"/>
          </a:xfrm>
          <a:custGeom>
            <a:avLst/>
            <a:gdLst/>
            <a:ahLst/>
            <a:cxnLst/>
            <a:rect l="l" t="t" r="r" b="b"/>
            <a:pathLst>
              <a:path w="5584825" h="932814">
                <a:moveTo>
                  <a:pt x="5584580" y="0"/>
                </a:moveTo>
                <a:lnTo>
                  <a:pt x="0" y="0"/>
                </a:lnTo>
                <a:lnTo>
                  <a:pt x="0" y="882005"/>
                </a:lnTo>
                <a:lnTo>
                  <a:pt x="4008" y="901729"/>
                </a:lnTo>
                <a:lnTo>
                  <a:pt x="14922" y="917882"/>
                </a:lnTo>
                <a:lnTo>
                  <a:pt x="31075" y="928796"/>
                </a:lnTo>
                <a:lnTo>
                  <a:pt x="50800" y="932805"/>
                </a:lnTo>
                <a:lnTo>
                  <a:pt x="5533779" y="932805"/>
                </a:lnTo>
                <a:lnTo>
                  <a:pt x="5553504" y="928796"/>
                </a:lnTo>
                <a:lnTo>
                  <a:pt x="5569657" y="917882"/>
                </a:lnTo>
                <a:lnTo>
                  <a:pt x="5580571" y="901729"/>
                </a:lnTo>
                <a:lnTo>
                  <a:pt x="5584580" y="882005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2323" y="1981653"/>
            <a:ext cx="0" cy="1036955"/>
          </a:xfrm>
          <a:custGeom>
            <a:avLst/>
            <a:gdLst/>
            <a:ahLst/>
            <a:cxnLst/>
            <a:rect l="l" t="t" r="r" b="b"/>
            <a:pathLst>
              <a:path h="1036955">
                <a:moveTo>
                  <a:pt x="0" y="103690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2323" y="1968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2323" y="1956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323" y="19435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844" y="2095486"/>
            <a:ext cx="54375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60" dirty="0">
                <a:latin typeface="Tahoma"/>
                <a:cs typeface="Tahoma"/>
              </a:rPr>
              <a:t>array: </a:t>
            </a:r>
            <a:r>
              <a:rPr sz="1100" spc="45" dirty="0">
                <a:latin typeface="Lucida Sans Unicode"/>
                <a:cs typeface="Lucida Sans Unicode"/>
              </a:rPr>
              <a:t>{</a:t>
            </a:r>
            <a:r>
              <a:rPr sz="1100" spc="45" dirty="0">
                <a:latin typeface="Arial"/>
                <a:cs typeface="Arial"/>
              </a:rPr>
              <a:t>(5</a:t>
            </a:r>
            <a:r>
              <a:rPr sz="1100" i="1" spc="45" dirty="0">
                <a:latin typeface="Georgia"/>
                <a:cs typeface="Georgia"/>
              </a:rPr>
              <a:t>, 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(7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90" dirty="0">
                <a:latin typeface="Georgia"/>
                <a:cs typeface="Georgia"/>
              </a:rPr>
              <a:t>B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90" dirty="0">
                <a:latin typeface="Tahoma"/>
                <a:cs typeface="Tahoma"/>
              </a:rPr>
              <a:t>,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according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3776" y="2571178"/>
            <a:ext cx="52590" cy="52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844" y="2166815"/>
            <a:ext cx="3244215" cy="4978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725"/>
              </a:spcBef>
            </a:pP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integers),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570"/>
              </a:spcBef>
            </a:pPr>
            <a:r>
              <a:rPr sz="1000" spc="40" dirty="0">
                <a:latin typeface="Lucida Sans Unicode"/>
                <a:cs typeface="Lucida Sans Unicode"/>
              </a:rPr>
              <a:t>{</a:t>
            </a:r>
            <a:r>
              <a:rPr sz="1000" spc="40" dirty="0">
                <a:latin typeface="Arial"/>
                <a:cs typeface="Arial"/>
              </a:rPr>
              <a:t>(1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(2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65" dirty="0">
                <a:latin typeface="Georgia"/>
                <a:cs typeface="Georgia"/>
              </a:rPr>
              <a:t>C</a:t>
            </a:r>
            <a:r>
              <a:rPr sz="1000" spc="65" dirty="0">
                <a:latin typeface="Arial"/>
                <a:cs typeface="Arial"/>
              </a:rPr>
              <a:t>)</a:t>
            </a:r>
            <a:r>
              <a:rPr sz="1000" i="1" spc="6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(2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(5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0" dirty="0">
                <a:latin typeface="Georgia"/>
                <a:cs typeface="Georgia"/>
              </a:rPr>
              <a:t> </a:t>
            </a:r>
            <a:r>
              <a:rPr sz="1000" i="1" spc="40" dirty="0">
                <a:latin typeface="Georgia"/>
                <a:cs typeface="Georgia"/>
              </a:rPr>
              <a:t>A</a:t>
            </a:r>
            <a:r>
              <a:rPr sz="1000" spc="40" dirty="0">
                <a:latin typeface="Arial"/>
                <a:cs typeface="Arial"/>
              </a:rPr>
              <a:t>)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(7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95" dirty="0">
                <a:latin typeface="Georgia"/>
                <a:cs typeface="Georgia"/>
              </a:rPr>
              <a:t>A</a:t>
            </a:r>
            <a:r>
              <a:rPr sz="1000" spc="95" dirty="0">
                <a:latin typeface="Arial"/>
                <a:cs typeface="Arial"/>
              </a:rPr>
              <a:t>)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sorting.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Properties </a:t>
            </a:r>
            <a:r>
              <a:rPr spc="-40" dirty="0"/>
              <a:t>of </a:t>
            </a:r>
            <a:r>
              <a:rPr spc="-45" dirty="0"/>
              <a:t>sorting</a:t>
            </a:r>
            <a:r>
              <a:rPr spc="155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4" y="1169403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1535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152284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047699"/>
            <a:ext cx="50727" cy="487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3685"/>
            <a:ext cx="5584825" cy="372745"/>
          </a:xfrm>
          <a:custGeom>
            <a:avLst/>
            <a:gdLst/>
            <a:ahLst/>
            <a:cxnLst/>
            <a:rect l="l" t="t" r="r" b="b"/>
            <a:pathLst>
              <a:path w="5584825" h="372744">
                <a:moveTo>
                  <a:pt x="5584580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5533779" y="372659"/>
                </a:lnTo>
                <a:lnTo>
                  <a:pt x="5553504" y="368650"/>
                </a:lnTo>
                <a:lnTo>
                  <a:pt x="5569657" y="357736"/>
                </a:lnTo>
                <a:lnTo>
                  <a:pt x="5580571" y="341583"/>
                </a:lnTo>
                <a:lnTo>
                  <a:pt x="5584580" y="32185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085793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8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07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060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047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28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899322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4" y="577239"/>
            <a:ext cx="5508625" cy="1497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Definition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265"/>
              </a:spcBef>
            </a:pP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i="1" spc="-5" dirty="0">
                <a:latin typeface="Calibri"/>
                <a:cs typeface="Calibri"/>
              </a:rPr>
              <a:t>in-place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894"/>
              </a:spcBef>
            </a:pPr>
            <a:r>
              <a:rPr sz="1100" spc="-20" dirty="0">
                <a:latin typeface="Tahoma"/>
                <a:cs typeface="Tahoma"/>
              </a:rPr>
              <a:t>Stability: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i="1" spc="-15" dirty="0">
                <a:latin typeface="Calibri"/>
                <a:cs typeface="Calibri"/>
              </a:rPr>
              <a:t>stable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744" y="2073224"/>
            <a:ext cx="5584579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4" y="2999511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344" y="2986811"/>
            <a:ext cx="5533706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23" y="1943557"/>
            <a:ext cx="50727" cy="10559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2117506"/>
            <a:ext cx="5584825" cy="932815"/>
          </a:xfrm>
          <a:custGeom>
            <a:avLst/>
            <a:gdLst/>
            <a:ahLst/>
            <a:cxnLst/>
            <a:rect l="l" t="t" r="r" b="b"/>
            <a:pathLst>
              <a:path w="5584825" h="932814">
                <a:moveTo>
                  <a:pt x="5584580" y="0"/>
                </a:moveTo>
                <a:lnTo>
                  <a:pt x="0" y="0"/>
                </a:lnTo>
                <a:lnTo>
                  <a:pt x="0" y="882005"/>
                </a:lnTo>
                <a:lnTo>
                  <a:pt x="4008" y="901729"/>
                </a:lnTo>
                <a:lnTo>
                  <a:pt x="14922" y="917882"/>
                </a:lnTo>
                <a:lnTo>
                  <a:pt x="31075" y="928796"/>
                </a:lnTo>
                <a:lnTo>
                  <a:pt x="50800" y="932805"/>
                </a:lnTo>
                <a:lnTo>
                  <a:pt x="5533779" y="932805"/>
                </a:lnTo>
                <a:lnTo>
                  <a:pt x="5553504" y="928796"/>
                </a:lnTo>
                <a:lnTo>
                  <a:pt x="5569657" y="917882"/>
                </a:lnTo>
                <a:lnTo>
                  <a:pt x="5580571" y="901729"/>
                </a:lnTo>
                <a:lnTo>
                  <a:pt x="5584580" y="882005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2323" y="1981653"/>
            <a:ext cx="0" cy="1036955"/>
          </a:xfrm>
          <a:custGeom>
            <a:avLst/>
            <a:gdLst/>
            <a:ahLst/>
            <a:cxnLst/>
            <a:rect l="l" t="t" r="r" b="b"/>
            <a:pathLst>
              <a:path h="1036955">
                <a:moveTo>
                  <a:pt x="0" y="103690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2323" y="1968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2323" y="1956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323" y="19435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844" y="2095486"/>
            <a:ext cx="54375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60" dirty="0">
                <a:latin typeface="Tahoma"/>
                <a:cs typeface="Tahoma"/>
              </a:rPr>
              <a:t>array: </a:t>
            </a:r>
            <a:r>
              <a:rPr sz="1100" spc="45" dirty="0">
                <a:latin typeface="Lucida Sans Unicode"/>
                <a:cs typeface="Lucida Sans Unicode"/>
              </a:rPr>
              <a:t>{</a:t>
            </a:r>
            <a:r>
              <a:rPr sz="1100" spc="45" dirty="0">
                <a:latin typeface="Arial"/>
                <a:cs typeface="Arial"/>
              </a:rPr>
              <a:t>(5</a:t>
            </a:r>
            <a:r>
              <a:rPr sz="1100" i="1" spc="45" dirty="0">
                <a:latin typeface="Georgia"/>
                <a:cs typeface="Georgia"/>
              </a:rPr>
              <a:t>, 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(7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 </a:t>
            </a:r>
            <a:r>
              <a:rPr sz="1100" i="1" spc="90" dirty="0">
                <a:latin typeface="Georgia"/>
                <a:cs typeface="Georgia"/>
              </a:rPr>
              <a:t>B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90" dirty="0">
                <a:latin typeface="Tahoma"/>
                <a:cs typeface="Tahoma"/>
              </a:rPr>
              <a:t>,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according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3776" y="2571178"/>
            <a:ext cx="52590" cy="52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844" y="2166815"/>
            <a:ext cx="3244215" cy="4978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725"/>
              </a:spcBef>
            </a:pP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integers),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570"/>
              </a:spcBef>
            </a:pPr>
            <a:r>
              <a:rPr sz="1000" spc="40" dirty="0">
                <a:latin typeface="Lucida Sans Unicode"/>
                <a:cs typeface="Lucida Sans Unicode"/>
              </a:rPr>
              <a:t>{</a:t>
            </a:r>
            <a:r>
              <a:rPr sz="1000" spc="40" dirty="0">
                <a:latin typeface="Arial"/>
                <a:cs typeface="Arial"/>
              </a:rPr>
              <a:t>(1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(2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65" dirty="0">
                <a:latin typeface="Georgia"/>
                <a:cs typeface="Georgia"/>
              </a:rPr>
              <a:t>C</a:t>
            </a:r>
            <a:r>
              <a:rPr sz="1000" spc="65" dirty="0">
                <a:latin typeface="Arial"/>
                <a:cs typeface="Arial"/>
              </a:rPr>
              <a:t>)</a:t>
            </a:r>
            <a:r>
              <a:rPr sz="1000" i="1" spc="6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(2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(5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0" dirty="0">
                <a:latin typeface="Georgia"/>
                <a:cs typeface="Georgia"/>
              </a:rPr>
              <a:t> </a:t>
            </a:r>
            <a:r>
              <a:rPr sz="1000" i="1" spc="40" dirty="0">
                <a:latin typeface="Georgia"/>
                <a:cs typeface="Georgia"/>
              </a:rPr>
              <a:t>A</a:t>
            </a:r>
            <a:r>
              <a:rPr sz="1000" spc="40" dirty="0">
                <a:latin typeface="Arial"/>
                <a:cs typeface="Arial"/>
              </a:rPr>
              <a:t>)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(7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95" dirty="0">
                <a:latin typeface="Georgia"/>
                <a:cs typeface="Georgia"/>
              </a:rPr>
              <a:t>A</a:t>
            </a:r>
            <a:r>
              <a:rPr sz="1000" spc="95" dirty="0">
                <a:latin typeface="Arial"/>
                <a:cs typeface="Arial"/>
              </a:rPr>
              <a:t>)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sorting.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3776" y="2798927"/>
            <a:ext cx="52590" cy="52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932" y="2714820"/>
            <a:ext cx="52222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 rtl="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Lucida Sans Unicode"/>
                <a:cs typeface="Lucida Sans Unicode"/>
              </a:rPr>
              <a:t>{</a:t>
            </a:r>
            <a:r>
              <a:rPr sz="1000" spc="40" dirty="0">
                <a:latin typeface="Arial"/>
                <a:cs typeface="Arial"/>
              </a:rPr>
              <a:t>(1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(2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0" dirty="0">
                <a:latin typeface="Georgia"/>
                <a:cs typeface="Georgia"/>
              </a:rPr>
              <a:t> </a:t>
            </a:r>
            <a:r>
              <a:rPr sz="1000" i="1" spc="70" dirty="0">
                <a:latin typeface="Georgia"/>
                <a:cs typeface="Georgia"/>
              </a:rPr>
              <a:t>B</a:t>
            </a:r>
            <a:r>
              <a:rPr sz="1000" spc="70" dirty="0">
                <a:latin typeface="Arial"/>
                <a:cs typeface="Arial"/>
              </a:rPr>
              <a:t>)</a:t>
            </a:r>
            <a:r>
              <a:rPr sz="1000" i="1" spc="7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(2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0" dirty="0">
                <a:latin typeface="Georgia"/>
                <a:cs typeface="Georgia"/>
              </a:rPr>
              <a:t> </a:t>
            </a:r>
            <a:r>
              <a:rPr sz="1000" i="1" spc="65" dirty="0">
                <a:latin typeface="Georgia"/>
                <a:cs typeface="Georgia"/>
              </a:rPr>
              <a:t>C</a:t>
            </a:r>
            <a:r>
              <a:rPr sz="1000" spc="65" dirty="0">
                <a:latin typeface="Arial"/>
                <a:cs typeface="Arial"/>
              </a:rPr>
              <a:t>)</a:t>
            </a:r>
            <a:r>
              <a:rPr sz="1000" i="1" spc="6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(5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40" dirty="0">
                <a:latin typeface="Georgia"/>
                <a:cs typeface="Georgia"/>
              </a:rPr>
              <a:t>A</a:t>
            </a:r>
            <a:r>
              <a:rPr sz="1000" spc="40" dirty="0">
                <a:latin typeface="Arial"/>
                <a:cs typeface="Arial"/>
              </a:rPr>
              <a:t>)</a:t>
            </a:r>
            <a:r>
              <a:rPr sz="1000" i="1" spc="40" dirty="0">
                <a:latin typeface="Georgia"/>
                <a:cs typeface="Georgia"/>
              </a:rPr>
              <a:t>,</a:t>
            </a:r>
            <a:r>
              <a:rPr sz="1000" i="1" spc="-70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(7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95" dirty="0">
                <a:latin typeface="Georgia"/>
                <a:cs typeface="Georgia"/>
              </a:rPr>
              <a:t>A</a:t>
            </a:r>
            <a:r>
              <a:rPr sz="1000" spc="95" dirty="0">
                <a:latin typeface="Arial"/>
                <a:cs typeface="Arial"/>
              </a:rPr>
              <a:t>)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sorting,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order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(2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100" dirty="0">
                <a:latin typeface="Georgia"/>
                <a:cs typeface="Georgia"/>
              </a:rPr>
              <a:t>B</a:t>
            </a:r>
            <a:r>
              <a:rPr sz="1000" spc="10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" dirty="0">
                <a:latin typeface="Arial"/>
                <a:cs typeface="Arial"/>
              </a:rPr>
              <a:t>(2</a:t>
            </a:r>
            <a:r>
              <a:rPr sz="1000" i="1" spc="-5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95" dirty="0">
                <a:latin typeface="Georgia"/>
                <a:cs typeface="Georgia"/>
              </a:rPr>
              <a:t>C</a:t>
            </a:r>
            <a:r>
              <a:rPr sz="1000" spc="95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55" dirty="0">
                <a:latin typeface="Tahoma"/>
                <a:cs typeface="Tahoma"/>
              </a:rPr>
              <a:t>reversed.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4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General purpose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sorting</a:t>
            </a:r>
            <a:r>
              <a:rPr sz="1400" spc="20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algorithms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36185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74397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278418"/>
            <a:ext cx="523176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2075" algn="l" rtl="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first </a:t>
            </a:r>
            <a:r>
              <a:rPr sz="1100" spc="-45" dirty="0">
                <a:latin typeface="Tahoma"/>
                <a:cs typeface="Tahoma"/>
              </a:rPr>
              <a:t>type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sorting algorithms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going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90" dirty="0">
                <a:latin typeface="Tahoma"/>
                <a:cs typeface="Tahoma"/>
              </a:rPr>
              <a:t>see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sorting algorithms which </a:t>
            </a:r>
            <a:r>
              <a:rPr sz="1100" spc="-45" dirty="0">
                <a:latin typeface="Tahoma"/>
                <a:cs typeface="Tahoma"/>
              </a:rPr>
              <a:t>can 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45" dirty="0">
                <a:latin typeface="Tahoma"/>
                <a:cs typeface="Tahoma"/>
              </a:rPr>
              <a:t>type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keys.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based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50" dirty="0">
                <a:latin typeface="Tahoma"/>
                <a:cs typeface="Tahoma"/>
              </a:rPr>
              <a:t>comparison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50" dirty="0">
                <a:latin typeface="Tahoma"/>
                <a:cs typeface="Tahoma"/>
              </a:rPr>
              <a:t>and 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70" dirty="0">
                <a:latin typeface="Tahoma"/>
                <a:cs typeface="Tahoma"/>
              </a:rPr>
              <a:t>assume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45" dirty="0">
                <a:latin typeface="Tahoma"/>
                <a:cs typeface="Tahoma"/>
              </a:rPr>
              <a:t>property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35" dirty="0">
                <a:latin typeface="Tahoma"/>
                <a:cs typeface="Tahoma"/>
              </a:rPr>
              <a:t>(for  </a:t>
            </a:r>
            <a:r>
              <a:rPr sz="1100" spc="-55" dirty="0">
                <a:latin typeface="Tahoma"/>
                <a:cs typeface="Tahoma"/>
              </a:rPr>
              <a:t>example,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integers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strings).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5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808937"/>
            <a:ext cx="54603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Insertion </a:t>
            </a:r>
            <a:r>
              <a:rPr sz="1100" spc="-40" dirty="0">
                <a:latin typeface="Tahoma"/>
                <a:cs typeface="Tahoma"/>
              </a:rPr>
              <a:t>sort gradually </a:t>
            </a:r>
            <a:r>
              <a:rPr sz="1100" spc="-35" dirty="0">
                <a:latin typeface="Tahoma"/>
                <a:cs typeface="Tahoma"/>
              </a:rPr>
              <a:t>builds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sorted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putting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75" dirty="0">
                <a:latin typeface="Tahoma"/>
                <a:cs typeface="Tahoma"/>
              </a:rPr>
              <a:t>new </a:t>
            </a:r>
            <a:r>
              <a:rPr sz="1100" spc="-65" dirty="0">
                <a:latin typeface="Tahoma"/>
                <a:cs typeface="Tahoma"/>
              </a:rPr>
              <a:t>key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its </a:t>
            </a:r>
            <a:r>
              <a:rPr sz="1100" spc="-40" dirty="0">
                <a:latin typeface="Tahoma"/>
                <a:cs typeface="Tahoma"/>
              </a:rPr>
              <a:t>correct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7969" y="1048710"/>
            <a:ext cx="5746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n)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87" y="1048710"/>
            <a:ext cx="29432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0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7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195" dirty="0">
                <a:latin typeface="Times New Roman"/>
                <a:cs typeface="Times New Roman"/>
              </a:rPr>
              <a:t>insertion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155" dirty="0">
                <a:latin typeface="Times New Roman"/>
                <a:cs typeface="Times New Roman"/>
              </a:rPr>
              <a:t>Sort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endParaRPr sz="900" dirty="0">
              <a:latin typeface="Times New Roman"/>
              <a:cs typeface="Times New Roman"/>
            </a:endParaRPr>
          </a:p>
          <a:p>
            <a:pPr marL="22796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44386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265" dirty="0">
                <a:latin typeface="Times New Roman"/>
                <a:cs typeface="Times New Roman"/>
              </a:rPr>
              <a:t>i;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7694" y="1466235"/>
            <a:ext cx="657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Times New Roman"/>
                <a:cs typeface="Times New Roman"/>
              </a:rPr>
              <a:t>&gt;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j])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267" y="1466235"/>
            <a:ext cx="173355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&gt; </a:t>
            </a:r>
            <a:r>
              <a:rPr sz="900" spc="20" dirty="0">
                <a:latin typeface="Times New Roman"/>
                <a:cs typeface="Times New Roman"/>
              </a:rPr>
              <a:t>0 </a:t>
            </a:r>
            <a:r>
              <a:rPr sz="900" spc="-200" dirty="0">
                <a:latin typeface="Times New Roman"/>
                <a:cs typeface="Times New Roman"/>
              </a:rPr>
              <a:t>&amp;&amp;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170" dirty="0">
                <a:latin typeface="Times New Roman"/>
                <a:cs typeface="Times New Roman"/>
              </a:rPr>
              <a:t>-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125" dirty="0">
                <a:latin typeface="Times New Roman"/>
                <a:cs typeface="Times New Roman"/>
              </a:rPr>
              <a:t>1]</a:t>
            </a:r>
            <a:endParaRPr sz="900" dirty="0">
              <a:latin typeface="Times New Roman"/>
              <a:cs typeface="Times New Roman"/>
            </a:endParaRPr>
          </a:p>
          <a:p>
            <a:pPr marL="227329" marR="364490" indent="1270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tmp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j];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170" dirty="0">
                <a:latin typeface="Times New Roman"/>
                <a:cs typeface="Times New Roman"/>
              </a:rPr>
              <a:t>-</a:t>
            </a:r>
            <a:r>
              <a:rPr sz="900" spc="525" dirty="0">
                <a:latin typeface="Times New Roman"/>
                <a:cs typeface="Times New Roman"/>
              </a:rPr>
              <a:t> </a:t>
            </a:r>
            <a:r>
              <a:rPr sz="900" spc="180" dirty="0">
                <a:latin typeface="Times New Roman"/>
                <a:cs typeface="Times New Roman"/>
              </a:rPr>
              <a:t>1];</a:t>
            </a:r>
            <a:endParaRPr sz="900" dirty="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25" dirty="0">
                <a:latin typeface="Times New Roman"/>
                <a:cs typeface="Times New Roman"/>
              </a:rPr>
              <a:t>1]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tmp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5"/>
              </a:spcBef>
            </a:pPr>
            <a:r>
              <a:rPr sz="900" spc="265" dirty="0">
                <a:latin typeface="Times New Roman"/>
                <a:cs typeface="Times New Roman"/>
              </a:rPr>
              <a:t>j--;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826" y="2301311"/>
            <a:ext cx="30099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368" y="842553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199895"/>
            <a:ext cx="5760085" cy="78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Insertion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925" y="145808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637" y="1493683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220345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636" y="145808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199895"/>
            <a:ext cx="5760085" cy="78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Insertion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2966" y="1454936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643" y="1454936"/>
            <a:ext cx="127635" cy="5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637" y="1884424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20320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2966" y="1845677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59977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50718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643" y="1459977"/>
            <a:ext cx="127635" cy="973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R="192405" algn="ctr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4145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8046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7120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346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6194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643" y="1480463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9744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637" y="2665893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2966" y="265267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51461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4220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346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3294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643" y="1451461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9744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637" y="2665893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51130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2966" y="2623671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99652" y="147948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9867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5836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633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2962" y="147948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4717" y="3117639"/>
            <a:ext cx="244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2F2F2"/>
                </a:solidFill>
                <a:latin typeface="Lucida Sans Unicode"/>
                <a:cs typeface="Lucida Sans Unicode"/>
              </a:rPr>
              <a:t>(KSU)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46857" y="3117639"/>
            <a:ext cx="2667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91518" y="311763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1108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2111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109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80072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95254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499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1083853"/>
            <a:ext cx="4257675" cy="11872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sorting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problem.</a:t>
            </a:r>
            <a:endParaRPr sz="1100" dirty="0">
              <a:latin typeface="Tahoma"/>
              <a:cs typeface="Tahoma"/>
            </a:endParaRPr>
          </a:p>
          <a:p>
            <a:pPr marL="12700" marR="2186940" algn="l" rtl="0">
              <a:lnSpc>
                <a:spcPct val="113199"/>
              </a:lnSpc>
              <a:spcBef>
                <a:spcPts val="160"/>
              </a:spcBef>
            </a:pPr>
            <a:r>
              <a:rPr sz="1100" spc="-30" dirty="0">
                <a:latin typeface="Tahoma"/>
                <a:cs typeface="Tahoma"/>
              </a:rPr>
              <a:t>Properties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sorting algorithms.  </a:t>
            </a:r>
            <a:r>
              <a:rPr sz="1100" spc="-50" dirty="0">
                <a:latin typeface="Tahoma"/>
                <a:cs typeface="Tahoma"/>
              </a:rPr>
              <a:t>General </a:t>
            </a:r>
            <a:r>
              <a:rPr sz="1100" spc="-55" dirty="0">
                <a:latin typeface="Tahoma"/>
                <a:cs typeface="Tahoma"/>
              </a:rPr>
              <a:t>purpose </a:t>
            </a:r>
            <a:r>
              <a:rPr sz="1100" spc="-40" dirty="0">
                <a:latin typeface="Tahoma"/>
                <a:cs typeface="Tahoma"/>
              </a:rPr>
              <a:t>sorting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algorithms:</a:t>
            </a:r>
            <a:endParaRPr sz="1100" dirty="0">
              <a:latin typeface="Tahoma"/>
              <a:cs typeface="Tahoma"/>
            </a:endParaRPr>
          </a:p>
          <a:p>
            <a:pPr marL="289560" marR="5080" algn="l" rtl="0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Quadratic </a:t>
            </a:r>
            <a:r>
              <a:rPr sz="1000" spc="-35" dirty="0">
                <a:latin typeface="Tahoma"/>
                <a:cs typeface="Tahoma"/>
              </a:rPr>
              <a:t>sorting </a:t>
            </a:r>
            <a:r>
              <a:rPr sz="1000" spc="-40" dirty="0">
                <a:latin typeface="Tahoma"/>
                <a:cs typeface="Tahoma"/>
              </a:rPr>
              <a:t>algorithms: </a:t>
            </a:r>
            <a:r>
              <a:rPr sz="1000" spc="-30" dirty="0">
                <a:latin typeface="Tahoma"/>
                <a:cs typeface="Tahoma"/>
              </a:rPr>
              <a:t>insertion </a:t>
            </a:r>
            <a:r>
              <a:rPr sz="1000" spc="-35" dirty="0">
                <a:latin typeface="Tahoma"/>
                <a:cs typeface="Tahoma"/>
              </a:rPr>
              <a:t>sort, selection sort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bubble </a:t>
            </a:r>
            <a:r>
              <a:rPr sz="1000" spc="-35" dirty="0">
                <a:latin typeface="Tahoma"/>
                <a:cs typeface="Tahoma"/>
              </a:rPr>
              <a:t>sort.  </a:t>
            </a:r>
            <a:r>
              <a:rPr sz="1000" spc="-30" dirty="0">
                <a:latin typeface="Tahoma"/>
                <a:cs typeface="Tahoma"/>
              </a:rPr>
              <a:t>Sub-quadratic </a:t>
            </a:r>
            <a:r>
              <a:rPr sz="1000" spc="-35" dirty="0">
                <a:latin typeface="Tahoma"/>
                <a:cs typeface="Tahoma"/>
              </a:rPr>
              <a:t>sorting </a:t>
            </a:r>
            <a:r>
              <a:rPr sz="1000" spc="-40" dirty="0">
                <a:latin typeface="Tahoma"/>
                <a:cs typeface="Tahoma"/>
              </a:rPr>
              <a:t>algorithms: </a:t>
            </a:r>
            <a:r>
              <a:rPr sz="1000" spc="-60" dirty="0">
                <a:latin typeface="Tahoma"/>
                <a:cs typeface="Tahoma"/>
              </a:rPr>
              <a:t>merge </a:t>
            </a:r>
            <a:r>
              <a:rPr sz="1000" spc="-35" dirty="0">
                <a:latin typeface="Tahoma"/>
                <a:cs typeface="Tahoma"/>
              </a:rPr>
              <a:t>sort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quicksort.</a:t>
            </a:r>
            <a:endParaRPr sz="10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0"/>
              </a:spcBef>
            </a:pPr>
            <a:r>
              <a:rPr sz="1100" spc="-30" dirty="0">
                <a:latin typeface="Tahoma"/>
                <a:cs typeface="Tahoma"/>
              </a:rPr>
              <a:t>Specialized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45" dirty="0">
                <a:latin typeface="Tahoma"/>
                <a:cs typeface="Tahoma"/>
              </a:rPr>
              <a:t>algorithms: </a:t>
            </a:r>
            <a:r>
              <a:rPr sz="1100" spc="-40" dirty="0">
                <a:latin typeface="Tahoma"/>
                <a:cs typeface="Tahoma"/>
              </a:rPr>
              <a:t>bucket sort, </a:t>
            </a:r>
            <a:r>
              <a:rPr sz="1100" spc="-35" dirty="0">
                <a:latin typeface="Tahoma"/>
                <a:cs typeface="Tahoma"/>
              </a:rPr>
              <a:t>counting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radix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2</a:t>
            </a:fld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5798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4872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643" y="1457983"/>
            <a:ext cx="127635" cy="973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R="192405" algn="ctr">
              <a:lnSpc>
                <a:spcPts val="819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3946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9867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5836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1633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2962" y="1481340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99652" y="1481340"/>
            <a:ext cx="127635" cy="5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5348" y="1797391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1317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633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2962" y="1872081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9643" y="2661781"/>
            <a:ext cx="12763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32966" y="2661781"/>
            <a:ext cx="12763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9744" y="2601230"/>
            <a:ext cx="5841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1637" y="2700530"/>
            <a:ext cx="956944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0232" y="2818971"/>
            <a:ext cx="793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8868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7942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643" y="1488682"/>
            <a:ext cx="127635" cy="973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0346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637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2966" y="227016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9867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05836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1633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2962" y="148868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5348" y="1797391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1317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633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2962" y="187942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99652" y="1488682"/>
            <a:ext cx="127635" cy="973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71203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0715" y="2188119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01633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32962" y="227016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9643" y="2692480"/>
            <a:ext cx="12763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2966" y="2692480"/>
            <a:ext cx="12763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9744" y="2601230"/>
            <a:ext cx="5841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1637" y="2700530"/>
            <a:ext cx="956944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0232" y="2818971"/>
            <a:ext cx="793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8868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7942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346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7016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643" y="1488682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232" y="27966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744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1637" y="266589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2966" y="266089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9867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5836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633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2962" y="148868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5348" y="1797391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1317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01633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2962" y="187942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1203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0715" y="2188119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01633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32962" y="227016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99652" y="1488682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71076" y="27966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30715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01633" y="266589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2962" y="2660892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165068"/>
            <a:ext cx="101600" cy="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152368"/>
            <a:ext cx="5533706" cy="87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52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2"/>
            <a:ext cx="5584825" cy="2397125"/>
          </a:xfrm>
          <a:custGeom>
            <a:avLst/>
            <a:gdLst/>
            <a:ahLst/>
            <a:cxnLst/>
            <a:rect l="l" t="t" r="r" b="b"/>
            <a:pathLst>
              <a:path w="5584825" h="2397125">
                <a:moveTo>
                  <a:pt x="5584580" y="0"/>
                </a:moveTo>
                <a:lnTo>
                  <a:pt x="0" y="0"/>
                </a:lnTo>
                <a:lnTo>
                  <a:pt x="0" y="2346176"/>
                </a:lnTo>
                <a:lnTo>
                  <a:pt x="4008" y="2365901"/>
                </a:lnTo>
                <a:lnTo>
                  <a:pt x="14922" y="2382054"/>
                </a:lnTo>
                <a:lnTo>
                  <a:pt x="31075" y="2392968"/>
                </a:lnTo>
                <a:lnTo>
                  <a:pt x="50800" y="2396976"/>
                </a:lnTo>
                <a:lnTo>
                  <a:pt x="5533779" y="2396976"/>
                </a:lnTo>
                <a:lnTo>
                  <a:pt x="5553504" y="2392968"/>
                </a:lnTo>
                <a:lnTo>
                  <a:pt x="5569657" y="2382054"/>
                </a:lnTo>
                <a:lnTo>
                  <a:pt x="5580571" y="2365901"/>
                </a:lnTo>
                <a:lnTo>
                  <a:pt x="5584580" y="234617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39"/>
            <a:ext cx="0" cy="2447925"/>
          </a:xfrm>
          <a:custGeom>
            <a:avLst/>
            <a:gdLst/>
            <a:ahLst/>
            <a:cxnLst/>
            <a:rect l="l" t="t" r="r" b="b"/>
            <a:pathLst>
              <a:path h="2447925">
                <a:moveTo>
                  <a:pt x="0" y="0"/>
                </a:moveTo>
                <a:lnTo>
                  <a:pt x="0" y="244730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44662"/>
            <a:ext cx="1681480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⇓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j</a:t>
            </a:r>
            <a:r>
              <a:rPr sz="1100" spc="7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529" y="1406650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498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637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2966" y="147626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84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896" y="179739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637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966" y="186700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377" y="2188119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346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37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2966" y="225774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643" y="1476263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232" y="27966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744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1637" y="266589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2966" y="264847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9867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5836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633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2962" y="147626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5348" y="1797391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1317" y="20151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01633" y="1884424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2962" y="1867004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1203" y="24058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0715" y="2188119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01633" y="2275152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32962" y="2257745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99652" y="1476263"/>
            <a:ext cx="127635" cy="1363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71076" y="27966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30715" y="257886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01633" y="266589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2962" y="264847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99648" y="147626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30825" y="1406650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60" dirty="0">
                <a:latin typeface="Lucida Sans Unicode"/>
                <a:cs typeface="Lucida Sans Unicode"/>
              </a:rPr>
              <a:t>⇓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01629" y="1493683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6807" y="162439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2959" y="147626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Insertion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61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713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814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9143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0146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532" y="1176190"/>
            <a:ext cx="286321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l" rtl="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Georgia"/>
                <a:cs typeface="Georgia"/>
              </a:rPr>
              <a:t>n</a:t>
            </a:r>
            <a:r>
              <a:rPr sz="1200" spc="67" baseline="27777" dirty="0">
                <a:latin typeface="Castellar"/>
                <a:cs typeface="Castellar"/>
              </a:rPr>
              <a:t>2</a:t>
            </a:r>
            <a:r>
              <a:rPr sz="1100" spc="45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(quadratic).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O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200" spc="44" baseline="27777" dirty="0">
                <a:latin typeface="Castellar"/>
                <a:cs typeface="Castellar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3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8100" marR="1393190" algn="l" rtl="0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10" dirty="0">
                <a:latin typeface="Georgia"/>
                <a:cs typeface="Georgia"/>
              </a:rPr>
              <a:t>O</a:t>
            </a:r>
            <a:r>
              <a:rPr sz="1100" spc="10" dirty="0">
                <a:latin typeface="Arial"/>
                <a:cs typeface="Arial"/>
              </a:rPr>
              <a:t>(1)</a:t>
            </a:r>
            <a:r>
              <a:rPr sz="1100" spc="10" dirty="0">
                <a:latin typeface="Tahoma"/>
                <a:cs typeface="Tahoma"/>
              </a:rPr>
              <a:t>.  </a:t>
            </a:r>
            <a:r>
              <a:rPr sz="1100" spc="-55" dirty="0">
                <a:latin typeface="Tahoma"/>
                <a:cs typeface="Tahoma"/>
              </a:rPr>
              <a:t>In-place: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  <a:p>
            <a:pPr marL="38100" algn="l" rtl="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8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608150"/>
            <a:ext cx="5507355" cy="7696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795"/>
              </a:spcBef>
            </a:pPr>
            <a:r>
              <a:rPr sz="1100" spc="-35" dirty="0">
                <a:latin typeface="Tahoma"/>
                <a:cs typeface="Tahoma"/>
              </a:rPr>
              <a:t>Selection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gradually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builds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sorted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finding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correct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position.</a:t>
            </a:r>
            <a:endParaRPr sz="1100" dirty="0">
              <a:latin typeface="Tahoma"/>
              <a:cs typeface="Tahoma"/>
            </a:endParaRPr>
          </a:p>
          <a:p>
            <a:pPr marL="30480" algn="l" rtl="0">
              <a:lnSpc>
                <a:spcPct val="100000"/>
              </a:lnSpc>
              <a:spcBef>
                <a:spcPts val="570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8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190" dirty="0">
                <a:latin typeface="Times New Roman"/>
                <a:cs typeface="Times New Roman"/>
              </a:rPr>
              <a:t>selection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155" dirty="0">
                <a:latin typeface="Times New Roman"/>
                <a:cs typeface="Times New Roman"/>
              </a:rPr>
              <a:t>Sort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n)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245745" algn="l" rtl="0">
              <a:lnSpc>
                <a:spcPct val="100000"/>
              </a:lnSpc>
              <a:spcBef>
                <a:spcPts val="20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20" dirty="0">
                <a:latin typeface="Times New Roman"/>
                <a:cs typeface="Times New Roman"/>
              </a:rPr>
              <a:t>n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140" dirty="0">
                <a:latin typeface="Times New Roman"/>
                <a:cs typeface="Times New Roman"/>
              </a:rPr>
              <a:t>i++)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46164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min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265" dirty="0">
                <a:latin typeface="Times New Roman"/>
                <a:cs typeface="Times New Roman"/>
              </a:rPr>
              <a:t>i;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0860" y="1354894"/>
            <a:ext cx="15830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7F7F7F"/>
                </a:solidFill>
                <a:latin typeface="Times New Roman"/>
                <a:cs typeface="Times New Roman"/>
              </a:rPr>
              <a:t>Search </a:t>
            </a:r>
            <a:r>
              <a:rPr sz="900" spc="165" dirty="0">
                <a:solidFill>
                  <a:srgbClr val="7F7F7F"/>
                </a:solidFill>
                <a:latin typeface="Times New Roman"/>
                <a:cs typeface="Times New Roman"/>
              </a:rPr>
              <a:t>for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the</a:t>
            </a:r>
            <a:r>
              <a:rPr sz="900" spc="39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35" dirty="0">
                <a:solidFill>
                  <a:srgbClr val="7F7F7F"/>
                </a:solidFill>
                <a:latin typeface="Times New Roman"/>
                <a:cs typeface="Times New Roman"/>
              </a:rPr>
              <a:t>minimum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267" y="1354894"/>
            <a:ext cx="259461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j++)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endParaRPr sz="900" dirty="0">
              <a:latin typeface="Times New Roman"/>
              <a:cs typeface="Times New Roman"/>
            </a:endParaRPr>
          </a:p>
          <a:p>
            <a:pPr marL="445770" marR="1080770" indent="-19939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85" dirty="0">
                <a:latin typeface="Trebuchet MS"/>
                <a:cs typeface="Trebuchet MS"/>
              </a:rPr>
              <a:t> </a:t>
            </a:r>
            <a:r>
              <a:rPr sz="900" b="1" spc="-35" dirty="0">
                <a:latin typeface="Trebuchet MS"/>
                <a:cs typeface="Trebuchet MS"/>
              </a:rPr>
              <a:t>f</a:t>
            </a:r>
            <a:r>
              <a:rPr sz="900" b="1" spc="45" dirty="0">
                <a:latin typeface="Trebuchet MS"/>
                <a:cs typeface="Trebuchet MS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40" dirty="0">
                <a:latin typeface="Times New Roman"/>
                <a:cs typeface="Times New Roman"/>
              </a:rPr>
              <a:t>j]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&lt;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min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])  </a:t>
            </a:r>
            <a:r>
              <a:rPr sz="900" spc="45" dirty="0">
                <a:latin typeface="Times New Roman"/>
                <a:cs typeface="Times New Roman"/>
              </a:rPr>
              <a:t>min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265" dirty="0">
                <a:latin typeface="Times New Roman"/>
                <a:cs typeface="Times New Roman"/>
              </a:rPr>
              <a:t>j;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14604" algn="l" rtl="0">
              <a:lnSpc>
                <a:spcPct val="100000"/>
              </a:lnSpc>
              <a:spcBef>
                <a:spcPts val="15"/>
              </a:spcBef>
            </a:pP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25" dirty="0">
                <a:solidFill>
                  <a:srgbClr val="7F7F7F"/>
                </a:solidFill>
                <a:latin typeface="Times New Roman"/>
                <a:cs typeface="Times New Roman"/>
              </a:rPr>
              <a:t>Swap </a:t>
            </a:r>
            <a:r>
              <a:rPr sz="900" spc="40" dirty="0">
                <a:solidFill>
                  <a:srgbClr val="7F7F7F"/>
                </a:solidFill>
                <a:latin typeface="Times New Roman"/>
                <a:cs typeface="Times New Roman"/>
              </a:rPr>
              <a:t>A[ </a:t>
            </a:r>
            <a:r>
              <a:rPr sz="900" spc="240" dirty="0">
                <a:solidFill>
                  <a:srgbClr val="7F7F7F"/>
                </a:solidFill>
                <a:latin typeface="Times New Roman"/>
                <a:cs typeface="Times New Roman"/>
              </a:rPr>
              <a:t>i] </a:t>
            </a:r>
            <a:r>
              <a:rPr sz="900" spc="125" dirty="0">
                <a:solidFill>
                  <a:srgbClr val="7F7F7F"/>
                </a:solidFill>
                <a:latin typeface="Times New Roman"/>
                <a:cs typeface="Times New Roman"/>
              </a:rPr>
              <a:t>with </a:t>
            </a:r>
            <a:r>
              <a:rPr sz="900" spc="-18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sz="900" spc="-1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70" dirty="0">
                <a:solidFill>
                  <a:srgbClr val="7F7F7F"/>
                </a:solidFill>
                <a:latin typeface="Times New Roman"/>
                <a:cs typeface="Times New Roman"/>
              </a:rPr>
              <a:t>[ </a:t>
            </a:r>
            <a:r>
              <a:rPr sz="900" spc="45" dirty="0">
                <a:solidFill>
                  <a:srgbClr val="7F7F7F"/>
                </a:solidFill>
                <a:latin typeface="Times New Roman"/>
                <a:cs typeface="Times New Roman"/>
              </a:rPr>
              <a:t>min</a:t>
            </a:r>
            <a:r>
              <a:rPr sz="9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7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900" dirty="0">
              <a:latin typeface="Times New Roman"/>
              <a:cs typeface="Times New Roman"/>
            </a:endParaRPr>
          </a:p>
          <a:p>
            <a:pPr marL="12700" marR="1511300" indent="1270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50" dirty="0">
                <a:latin typeface="Times New Roman"/>
                <a:cs typeface="Times New Roman"/>
              </a:rPr>
              <a:t>tmp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i];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50" dirty="0">
                <a:latin typeface="Times New Roman"/>
                <a:cs typeface="Times New Roman"/>
              </a:rPr>
              <a:t>min </a:t>
            </a:r>
            <a:r>
              <a:rPr sz="900" spc="225" dirty="0">
                <a:latin typeface="Times New Roman"/>
                <a:cs typeface="Times New Roman"/>
              </a:rPr>
              <a:t>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50" dirty="0">
                <a:latin typeface="Times New Roman"/>
                <a:cs typeface="Times New Roman"/>
              </a:rPr>
              <a:t>min </a:t>
            </a:r>
            <a:r>
              <a:rPr sz="900" spc="170" dirty="0">
                <a:latin typeface="Times New Roman"/>
                <a:cs typeface="Times New Roman"/>
              </a:rPr>
              <a:t>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50" dirty="0">
                <a:latin typeface="Times New Roman"/>
                <a:cs typeface="Times New Roman"/>
              </a:rPr>
              <a:t>tmp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26" y="2468328"/>
            <a:ext cx="30099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6118" y="3135783"/>
            <a:ext cx="2393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9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795705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4" y="96961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44" y="27237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4" y="2711081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3" y="839939"/>
            <a:ext cx="50727" cy="188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43" y="1013878"/>
            <a:ext cx="5584825" cy="1760855"/>
          </a:xfrm>
          <a:custGeom>
            <a:avLst/>
            <a:gdLst/>
            <a:ahLst/>
            <a:cxnLst/>
            <a:rect l="l" t="t" r="r" b="b"/>
            <a:pathLst>
              <a:path w="5584825" h="1760855">
                <a:moveTo>
                  <a:pt x="5584580" y="0"/>
                </a:moveTo>
                <a:lnTo>
                  <a:pt x="0" y="0"/>
                </a:lnTo>
                <a:lnTo>
                  <a:pt x="0" y="1709903"/>
                </a:lnTo>
                <a:lnTo>
                  <a:pt x="4008" y="1729627"/>
                </a:lnTo>
                <a:lnTo>
                  <a:pt x="14922" y="1745780"/>
                </a:lnTo>
                <a:lnTo>
                  <a:pt x="31075" y="1756695"/>
                </a:lnTo>
                <a:lnTo>
                  <a:pt x="50800" y="1760703"/>
                </a:lnTo>
                <a:lnTo>
                  <a:pt x="5533779" y="1760703"/>
                </a:lnTo>
                <a:lnTo>
                  <a:pt x="5553504" y="1756695"/>
                </a:lnTo>
                <a:lnTo>
                  <a:pt x="5569657" y="1745780"/>
                </a:lnTo>
                <a:lnTo>
                  <a:pt x="5580571" y="1729627"/>
                </a:lnTo>
                <a:lnTo>
                  <a:pt x="5584580" y="1709903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878025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8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865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852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839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199895"/>
            <a:ext cx="5760085" cy="9759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Selection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 marL="138430" algn="l" rtl="0">
              <a:lnSpc>
                <a:spcPct val="100000"/>
              </a:lnSpc>
              <a:spcBef>
                <a:spcPts val="114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38430" algn="l" rtl="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⇑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min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9647" y="1655830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628" y="1681046"/>
            <a:ext cx="95694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4889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2970" y="1655830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10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95705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96961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7237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711081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839939"/>
            <a:ext cx="50727" cy="188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13878"/>
            <a:ext cx="5584825" cy="1760855"/>
          </a:xfrm>
          <a:custGeom>
            <a:avLst/>
            <a:gdLst/>
            <a:ahLst/>
            <a:cxnLst/>
            <a:rect l="l" t="t" r="r" b="b"/>
            <a:pathLst>
              <a:path w="5584825" h="1760855">
                <a:moveTo>
                  <a:pt x="5584580" y="0"/>
                </a:moveTo>
                <a:lnTo>
                  <a:pt x="0" y="0"/>
                </a:lnTo>
                <a:lnTo>
                  <a:pt x="0" y="1709903"/>
                </a:lnTo>
                <a:lnTo>
                  <a:pt x="4008" y="1729627"/>
                </a:lnTo>
                <a:lnTo>
                  <a:pt x="14922" y="1745780"/>
                </a:lnTo>
                <a:lnTo>
                  <a:pt x="31075" y="1756695"/>
                </a:lnTo>
                <a:lnTo>
                  <a:pt x="50800" y="1760703"/>
                </a:lnTo>
                <a:lnTo>
                  <a:pt x="5533779" y="1760703"/>
                </a:lnTo>
                <a:lnTo>
                  <a:pt x="5553504" y="1756695"/>
                </a:lnTo>
                <a:lnTo>
                  <a:pt x="5569657" y="1745780"/>
                </a:lnTo>
                <a:lnTo>
                  <a:pt x="5580571" y="1729627"/>
                </a:lnTo>
                <a:lnTo>
                  <a:pt x="5584580" y="1709903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878025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8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865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852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839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739632"/>
            <a:ext cx="1868805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⇑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min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9647" y="1628763"/>
            <a:ext cx="12763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1628" y="1681046"/>
            <a:ext cx="956944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4889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  <a:p>
            <a:pPr marL="12700" algn="l" rtl="0">
              <a:lnSpc>
                <a:spcPts val="1180"/>
              </a:lnSpc>
              <a:spcBef>
                <a:spcPts val="1019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17970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5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970" y="1628763"/>
            <a:ext cx="12763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10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95705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96961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7237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711081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839939"/>
            <a:ext cx="50727" cy="188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13878"/>
            <a:ext cx="5584825" cy="1760855"/>
          </a:xfrm>
          <a:custGeom>
            <a:avLst/>
            <a:gdLst/>
            <a:ahLst/>
            <a:cxnLst/>
            <a:rect l="l" t="t" r="r" b="b"/>
            <a:pathLst>
              <a:path w="5584825" h="1760855">
                <a:moveTo>
                  <a:pt x="5584580" y="0"/>
                </a:moveTo>
                <a:lnTo>
                  <a:pt x="0" y="0"/>
                </a:lnTo>
                <a:lnTo>
                  <a:pt x="0" y="1709903"/>
                </a:lnTo>
                <a:lnTo>
                  <a:pt x="4008" y="1729627"/>
                </a:lnTo>
                <a:lnTo>
                  <a:pt x="14922" y="1745780"/>
                </a:lnTo>
                <a:lnTo>
                  <a:pt x="31075" y="1756695"/>
                </a:lnTo>
                <a:lnTo>
                  <a:pt x="50800" y="1760703"/>
                </a:lnTo>
                <a:lnTo>
                  <a:pt x="5533779" y="1760703"/>
                </a:lnTo>
                <a:lnTo>
                  <a:pt x="5553504" y="1756695"/>
                </a:lnTo>
                <a:lnTo>
                  <a:pt x="5569657" y="1745780"/>
                </a:lnTo>
                <a:lnTo>
                  <a:pt x="5580571" y="1729627"/>
                </a:lnTo>
                <a:lnTo>
                  <a:pt x="5584580" y="1709903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878025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8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865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852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839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739632"/>
            <a:ext cx="1868805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⇑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min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628" y="1681046"/>
            <a:ext cx="956944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4889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  <a:p>
            <a:pPr marL="12700" algn="l" rtl="0">
              <a:lnSpc>
                <a:spcPts val="1180"/>
              </a:lnSpc>
              <a:spcBef>
                <a:spcPts val="1019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17970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5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9647" y="1634106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970" y="1634106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1628" y="2481925"/>
            <a:ext cx="956944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994"/>
              </a:lnSpc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310515" algn="l" rtl="0">
              <a:lnSpc>
                <a:spcPts val="819"/>
              </a:lnSpc>
              <a:tabLst>
                <a:tab pos="681990" algn="l"/>
              </a:tabLst>
            </a:pPr>
            <a:r>
              <a:rPr sz="800" spc="-100" dirty="0">
                <a:latin typeface="Lucida Sans Unicode"/>
                <a:cs typeface="Lucida Sans Unicode"/>
              </a:rPr>
              <a:t>⇑	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10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95705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7744" y="96961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7237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711081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839939"/>
            <a:ext cx="50727" cy="188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13878"/>
            <a:ext cx="5584825" cy="1760855"/>
          </a:xfrm>
          <a:custGeom>
            <a:avLst/>
            <a:gdLst/>
            <a:ahLst/>
            <a:cxnLst/>
            <a:rect l="l" t="t" r="r" b="b"/>
            <a:pathLst>
              <a:path w="5584825" h="1760855">
                <a:moveTo>
                  <a:pt x="5584580" y="0"/>
                </a:moveTo>
                <a:lnTo>
                  <a:pt x="0" y="0"/>
                </a:lnTo>
                <a:lnTo>
                  <a:pt x="0" y="1709903"/>
                </a:lnTo>
                <a:lnTo>
                  <a:pt x="4008" y="1729627"/>
                </a:lnTo>
                <a:lnTo>
                  <a:pt x="14922" y="1745780"/>
                </a:lnTo>
                <a:lnTo>
                  <a:pt x="31075" y="1756695"/>
                </a:lnTo>
                <a:lnTo>
                  <a:pt x="50800" y="1760703"/>
                </a:lnTo>
                <a:lnTo>
                  <a:pt x="5533779" y="1760703"/>
                </a:lnTo>
                <a:lnTo>
                  <a:pt x="5553504" y="1756695"/>
                </a:lnTo>
                <a:lnTo>
                  <a:pt x="5569657" y="1745780"/>
                </a:lnTo>
                <a:lnTo>
                  <a:pt x="5580571" y="1729627"/>
                </a:lnTo>
                <a:lnTo>
                  <a:pt x="5584580" y="1709903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878025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8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865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852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839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739632"/>
            <a:ext cx="1868805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⇑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min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628" y="1681046"/>
            <a:ext cx="956944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4889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  <a:p>
            <a:pPr marL="12700" algn="l" rtl="0">
              <a:lnSpc>
                <a:spcPts val="1180"/>
              </a:lnSpc>
              <a:spcBef>
                <a:spcPts val="1019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17970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5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9647" y="1676349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970" y="1676349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9644" y="167634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0593" y="1811755"/>
            <a:ext cx="2857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" algn="l"/>
              </a:tabLst>
            </a:pPr>
            <a:r>
              <a:rPr sz="800" spc="-100" dirty="0">
                <a:latin typeface="Lucida Sans Unicode"/>
                <a:cs typeface="Lucida Sans Unicode"/>
              </a:rPr>
              <a:t>⇑	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1638" y="1681046"/>
            <a:ext cx="9569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2967" y="167634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1628" y="2481925"/>
            <a:ext cx="956944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994"/>
              </a:lnSpc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310515" algn="l" rtl="0">
              <a:lnSpc>
                <a:spcPts val="819"/>
              </a:lnSpc>
              <a:tabLst>
                <a:tab pos="681990" algn="l"/>
              </a:tabLst>
            </a:pPr>
            <a:r>
              <a:rPr sz="800" spc="-100" dirty="0">
                <a:latin typeface="Lucida Sans Unicode"/>
                <a:cs typeface="Lucida Sans Unicode"/>
              </a:rPr>
              <a:t>⇑	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10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 </a:t>
            </a:r>
            <a:r>
              <a:rPr spc="-45" dirty="0"/>
              <a:t>sorting</a:t>
            </a:r>
            <a:r>
              <a:rPr spc="70" dirty="0"/>
              <a:t> </a:t>
            </a:r>
            <a:r>
              <a:rPr spc="-6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9276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3097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590382"/>
            <a:ext cx="542226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Georgia"/>
                <a:cs typeface="Georgia"/>
              </a:rPr>
              <a:t>n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Tahoma"/>
                <a:cs typeface="Tahoma"/>
              </a:rPr>
              <a:t>totally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orderable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items,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rearrange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decreasing)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order.</a:t>
            </a:r>
            <a:endParaRPr sz="1100" dirty="0">
              <a:latin typeface="Tahoma"/>
              <a:cs typeface="Tahoma"/>
            </a:endParaRPr>
          </a:p>
          <a:p>
            <a:pPr marL="289560" marR="276860" algn="l" rtl="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Totally </a:t>
            </a:r>
            <a:r>
              <a:rPr sz="1100" spc="-55" dirty="0">
                <a:latin typeface="Tahoma"/>
                <a:cs typeface="Tahoma"/>
              </a:rPr>
              <a:t>orderable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compared: </a:t>
            </a:r>
            <a:r>
              <a:rPr sz="1100" spc="-50" dirty="0">
                <a:latin typeface="Tahoma"/>
                <a:cs typeface="Tahoma"/>
              </a:rPr>
              <a:t>numbers, </a:t>
            </a:r>
            <a:r>
              <a:rPr sz="1100" spc="-45" dirty="0">
                <a:latin typeface="Tahoma"/>
                <a:cs typeface="Tahoma"/>
              </a:rPr>
              <a:t>characters, 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usually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keys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95705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96961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72378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711081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839939"/>
            <a:ext cx="50727" cy="188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13878"/>
            <a:ext cx="5584825" cy="1760855"/>
          </a:xfrm>
          <a:custGeom>
            <a:avLst/>
            <a:gdLst/>
            <a:ahLst/>
            <a:cxnLst/>
            <a:rect l="l" t="t" r="r" b="b"/>
            <a:pathLst>
              <a:path w="5584825" h="1760855">
                <a:moveTo>
                  <a:pt x="5584580" y="0"/>
                </a:moveTo>
                <a:lnTo>
                  <a:pt x="0" y="0"/>
                </a:lnTo>
                <a:lnTo>
                  <a:pt x="0" y="1709903"/>
                </a:lnTo>
                <a:lnTo>
                  <a:pt x="4008" y="1729627"/>
                </a:lnTo>
                <a:lnTo>
                  <a:pt x="14922" y="1745780"/>
                </a:lnTo>
                <a:lnTo>
                  <a:pt x="31075" y="1756695"/>
                </a:lnTo>
                <a:lnTo>
                  <a:pt x="50800" y="1760703"/>
                </a:lnTo>
                <a:lnTo>
                  <a:pt x="5533779" y="1760703"/>
                </a:lnTo>
                <a:lnTo>
                  <a:pt x="5553504" y="1756695"/>
                </a:lnTo>
                <a:lnTo>
                  <a:pt x="5569657" y="1745780"/>
                </a:lnTo>
                <a:lnTo>
                  <a:pt x="5580571" y="1729627"/>
                </a:lnTo>
                <a:lnTo>
                  <a:pt x="5584580" y="1709903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878025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80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865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852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839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739632"/>
            <a:ext cx="1868805" cy="436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95"/>
              </a:spcBef>
            </a:pPr>
            <a:r>
              <a:rPr sz="1100" spc="-185" dirty="0">
                <a:latin typeface="Lucida Sans Unicode"/>
                <a:cs typeface="Lucida Sans Unicode"/>
              </a:rPr>
              <a:t>⇑ </a:t>
            </a:r>
            <a:r>
              <a:rPr sz="1100" spc="-35" dirty="0">
                <a:latin typeface="Tahoma"/>
                <a:cs typeface="Tahoma"/>
              </a:rPr>
              <a:t>indicates 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-40" dirty="0">
                <a:latin typeface="Lucida Sans Unicode"/>
                <a:cs typeface="Lucida Sans Unicode"/>
              </a:rPr>
              <a:t>↑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min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628" y="1681046"/>
            <a:ext cx="956944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ts val="118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4889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  <a:p>
            <a:pPr marL="12700" algn="l" rtl="0">
              <a:lnSpc>
                <a:spcPts val="1180"/>
              </a:lnSpc>
              <a:spcBef>
                <a:spcPts val="1019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  <a:p>
            <a:pPr marL="179705" algn="l" rtl="0">
              <a:lnSpc>
                <a:spcPts val="819"/>
              </a:lnSpc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r>
              <a:rPr sz="800" spc="-55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9647" y="1670064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970" y="1670064"/>
            <a:ext cx="12763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170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0593" y="1811755"/>
            <a:ext cx="2857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  <a:tabLst>
                <a:tab pos="218440" algn="l"/>
              </a:tabLst>
            </a:pPr>
            <a:r>
              <a:rPr sz="800" spc="-100" dirty="0">
                <a:latin typeface="Lucida Sans Unicode"/>
                <a:cs typeface="Lucida Sans Unicode"/>
              </a:rPr>
              <a:t>⇑	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1638" y="1681046"/>
            <a:ext cx="9569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2967" y="1670064"/>
            <a:ext cx="1276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9644" y="1670064"/>
            <a:ext cx="12763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1695"/>
              </a:spcBef>
            </a:pPr>
            <a:r>
              <a:rPr sz="1100" spc="434" dirty="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0707" y="2194876"/>
            <a:ext cx="9144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800" spc="-100" dirty="0">
                <a:latin typeface="Lucida Sans Unicode"/>
                <a:cs typeface="Lucida Sans Unicode"/>
              </a:rPr>
              <a:t>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1638" y="2064167"/>
            <a:ext cx="9569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2967" y="2053185"/>
            <a:ext cx="1276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434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1628" y="2481925"/>
            <a:ext cx="9569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994"/>
              </a:lnSpc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70" dirty="0"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310515" algn="l" rtl="0">
              <a:lnSpc>
                <a:spcPts val="819"/>
              </a:lnSpc>
              <a:tabLst>
                <a:tab pos="681990" algn="l"/>
              </a:tabLst>
            </a:pPr>
            <a:r>
              <a:rPr sz="800" spc="-100" dirty="0">
                <a:latin typeface="Lucida Sans Unicode"/>
                <a:cs typeface="Lucida Sans Unicode"/>
              </a:rPr>
              <a:t>⇑	</a:t>
            </a:r>
            <a:r>
              <a:rPr sz="800" spc="-5" dirty="0">
                <a:latin typeface="Lucida Sans Unicode"/>
                <a:cs typeface="Lucida Sans Unicode"/>
              </a:rPr>
              <a:t>↑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10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Selection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0451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552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6523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7526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8530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205436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4" y="2228265"/>
            <a:ext cx="5584579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544" y="243001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344" y="2417317"/>
            <a:ext cx="553370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2098598"/>
            <a:ext cx="50727" cy="331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2272539"/>
            <a:ext cx="5584825" cy="208279"/>
          </a:xfrm>
          <a:custGeom>
            <a:avLst/>
            <a:gdLst/>
            <a:ahLst/>
            <a:cxnLst/>
            <a:rect l="l" t="t" r="r" b="b"/>
            <a:pathLst>
              <a:path w="5584825" h="208280">
                <a:moveTo>
                  <a:pt x="5584580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5533779" y="208279"/>
                </a:lnTo>
                <a:lnTo>
                  <a:pt x="5553504" y="204270"/>
                </a:lnTo>
                <a:lnTo>
                  <a:pt x="5569657" y="193356"/>
                </a:lnTo>
                <a:lnTo>
                  <a:pt x="5580571" y="177203"/>
                </a:lnTo>
                <a:lnTo>
                  <a:pt x="5584580" y="15747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2323" y="2136686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3123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323" y="21239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2323" y="21112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2323" y="20985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744" y="917941"/>
            <a:ext cx="435419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1231265" algn="l" rtl="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Georgia"/>
                <a:cs typeface="Georgia"/>
              </a:rPr>
              <a:t>n</a:t>
            </a:r>
            <a:r>
              <a:rPr sz="1200" spc="67" baseline="27777" dirty="0">
                <a:latin typeface="Castellar"/>
                <a:cs typeface="Castellar"/>
              </a:rPr>
              <a:t>2</a:t>
            </a:r>
            <a:r>
              <a:rPr sz="1100" spc="45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(quadratic).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O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200" spc="44" baseline="27777" dirty="0">
                <a:latin typeface="Castellar"/>
                <a:cs typeface="Castellar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3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27660" marR="2594610" algn="l" rtl="0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10" dirty="0">
                <a:latin typeface="Georgia"/>
                <a:cs typeface="Georgia"/>
              </a:rPr>
              <a:t>O</a:t>
            </a:r>
            <a:r>
              <a:rPr sz="1100" spc="10" dirty="0">
                <a:latin typeface="Arial"/>
                <a:cs typeface="Arial"/>
              </a:rPr>
              <a:t>(1)</a:t>
            </a:r>
            <a:r>
              <a:rPr sz="1100" spc="10" dirty="0">
                <a:latin typeface="Tahoma"/>
                <a:cs typeface="Tahoma"/>
              </a:rPr>
              <a:t>.  </a:t>
            </a:r>
            <a:r>
              <a:rPr sz="1100" spc="-55" dirty="0">
                <a:latin typeface="Tahoma"/>
                <a:cs typeface="Tahoma"/>
              </a:rPr>
              <a:t>In-place: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  <a:p>
            <a:pPr marL="327660" algn="l" rtl="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No.</a:t>
            </a:r>
            <a:endParaRPr sz="1100" dirty="0">
              <a:latin typeface="Tahoma"/>
              <a:cs typeface="Tahoma"/>
            </a:endParaRPr>
          </a:p>
          <a:p>
            <a:pPr marL="50800" algn="l" rtl="0">
              <a:lnSpc>
                <a:spcPct val="100000"/>
              </a:lnSpc>
              <a:spcBef>
                <a:spcPts val="53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50800" algn="l" rtl="0">
              <a:lnSpc>
                <a:spcPct val="100000"/>
              </a:lnSpc>
              <a:spcBef>
                <a:spcPts val="3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(2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i="1" spc="7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30" dirty="0">
                <a:latin typeface="Georgia"/>
                <a:cs typeface="Georgia"/>
              </a:rPr>
              <a:t>C</a:t>
            </a:r>
            <a:r>
              <a:rPr sz="1100" spc="130" dirty="0">
                <a:latin typeface="Arial"/>
                <a:cs typeface="Arial"/>
              </a:rPr>
              <a:t>)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sorted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(1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0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0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0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11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Bubble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684439"/>
            <a:ext cx="5410200" cy="2105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l" rtl="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Bubble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50" dirty="0">
                <a:latin typeface="Tahoma"/>
                <a:cs typeface="Tahoma"/>
              </a:rPr>
              <a:t>sorts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5" dirty="0">
                <a:latin typeface="Tahoma"/>
                <a:cs typeface="Tahoma"/>
              </a:rPr>
              <a:t>repeatedly </a:t>
            </a:r>
            <a:r>
              <a:rPr sz="1100" spc="-55" dirty="0">
                <a:latin typeface="Tahoma"/>
                <a:cs typeface="Tahoma"/>
              </a:rPr>
              <a:t>swapping </a:t>
            </a:r>
            <a:r>
              <a:rPr sz="1100" spc="-60" dirty="0">
                <a:latin typeface="Tahoma"/>
                <a:cs typeface="Tahoma"/>
              </a:rPr>
              <a:t>non-ordered </a:t>
            </a:r>
            <a:r>
              <a:rPr sz="1100" spc="-40" dirty="0">
                <a:latin typeface="Tahoma"/>
                <a:cs typeface="Tahoma"/>
              </a:rPr>
              <a:t>adjacent </a:t>
            </a:r>
            <a:r>
              <a:rPr sz="1100" spc="-60" dirty="0">
                <a:latin typeface="Tahoma"/>
                <a:cs typeface="Tahoma"/>
              </a:rPr>
              <a:t>keys. </a:t>
            </a:r>
            <a:r>
              <a:rPr sz="1100" spc="-10" dirty="0">
                <a:latin typeface="Tahoma"/>
                <a:cs typeface="Tahoma"/>
              </a:rPr>
              <a:t>After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iteration,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maximum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moved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bubbled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towards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end.</a:t>
            </a:r>
            <a:endParaRPr sz="1100" dirty="0">
              <a:latin typeface="Tahoma"/>
              <a:cs typeface="Tahoma"/>
            </a:endParaRPr>
          </a:p>
          <a:p>
            <a:pPr marL="30480" algn="l" rtl="0">
              <a:lnSpc>
                <a:spcPct val="100000"/>
              </a:lnSpc>
              <a:spcBef>
                <a:spcPts val="57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8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6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bubbleSort(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A[],</a:t>
            </a:r>
            <a:r>
              <a:rPr sz="900" spc="54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n)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24574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20" dirty="0">
                <a:latin typeface="Times New Roman"/>
                <a:cs typeface="Times New Roman"/>
              </a:rPr>
              <a:t>n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140" dirty="0">
                <a:latin typeface="Times New Roman"/>
                <a:cs typeface="Times New Roman"/>
              </a:rPr>
              <a:t>i++)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461009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20" dirty="0">
                <a:latin typeface="Times New Roman"/>
                <a:cs typeface="Times New Roman"/>
              </a:rPr>
              <a:t>n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20" dirty="0">
                <a:latin typeface="Times New Roman"/>
                <a:cs typeface="Times New Roman"/>
              </a:rPr>
              <a:t>1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265" dirty="0">
                <a:latin typeface="Times New Roman"/>
                <a:cs typeface="Times New Roman"/>
              </a:rPr>
              <a:t>i; </a:t>
            </a:r>
            <a:r>
              <a:rPr sz="900" spc="140" dirty="0">
                <a:latin typeface="Times New Roman"/>
                <a:cs typeface="Times New Roman"/>
              </a:rPr>
              <a:t>j++)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68326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&gt;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165" dirty="0">
                <a:latin typeface="Times New Roman"/>
                <a:cs typeface="Times New Roman"/>
              </a:rPr>
              <a:t>1])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881380" algn="l" rtl="0">
              <a:lnSpc>
                <a:spcPct val="100000"/>
              </a:lnSpc>
              <a:spcBef>
                <a:spcPts val="15"/>
              </a:spcBef>
            </a:pP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25" dirty="0">
                <a:solidFill>
                  <a:srgbClr val="7F7F7F"/>
                </a:solidFill>
                <a:latin typeface="Times New Roman"/>
                <a:cs typeface="Times New Roman"/>
              </a:rPr>
              <a:t>Swap </a:t>
            </a:r>
            <a:r>
              <a:rPr sz="900" spc="40" dirty="0">
                <a:solidFill>
                  <a:srgbClr val="7F7F7F"/>
                </a:solidFill>
                <a:latin typeface="Times New Roman"/>
                <a:cs typeface="Times New Roman"/>
              </a:rPr>
              <a:t>A[ </a:t>
            </a:r>
            <a:r>
              <a:rPr sz="900" spc="240" dirty="0">
                <a:solidFill>
                  <a:srgbClr val="7F7F7F"/>
                </a:solidFill>
                <a:latin typeface="Times New Roman"/>
                <a:cs typeface="Times New Roman"/>
              </a:rPr>
              <a:t>j] </a:t>
            </a:r>
            <a:r>
              <a:rPr sz="900" spc="125" dirty="0">
                <a:solidFill>
                  <a:srgbClr val="7F7F7F"/>
                </a:solidFill>
                <a:latin typeface="Times New Roman"/>
                <a:cs typeface="Times New Roman"/>
              </a:rPr>
              <a:t>with </a:t>
            </a:r>
            <a:r>
              <a:rPr sz="900" spc="40" dirty="0">
                <a:solidFill>
                  <a:srgbClr val="7F7F7F"/>
                </a:solidFill>
                <a:latin typeface="Times New Roman"/>
                <a:cs typeface="Times New Roman"/>
              </a:rPr>
              <a:t>A[ </a:t>
            </a:r>
            <a:r>
              <a:rPr sz="900" spc="220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900" spc="3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-40" dirty="0">
                <a:solidFill>
                  <a:srgbClr val="7F7F7F"/>
                </a:solidFill>
                <a:latin typeface="Times New Roman"/>
                <a:cs typeface="Times New Roman"/>
              </a:rPr>
              <a:t>+ </a:t>
            </a:r>
            <a:r>
              <a:rPr sz="900" spc="125" dirty="0">
                <a:solidFill>
                  <a:srgbClr val="7F7F7F"/>
                </a:solidFill>
                <a:latin typeface="Times New Roman"/>
                <a:cs typeface="Times New Roman"/>
              </a:rPr>
              <a:t>1]</a:t>
            </a:r>
            <a:endParaRPr sz="900" dirty="0">
              <a:latin typeface="Times New Roman"/>
              <a:cs typeface="Times New Roman"/>
            </a:endParaRPr>
          </a:p>
          <a:p>
            <a:pPr marL="879475" marR="3389629" indent="1270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tmp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j];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+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180" dirty="0">
                <a:latin typeface="Times New Roman"/>
                <a:cs typeface="Times New Roman"/>
              </a:rPr>
              <a:t>1];</a:t>
            </a:r>
            <a:endParaRPr sz="900" dirty="0">
              <a:latin typeface="Times New Roman"/>
              <a:cs typeface="Times New Roman"/>
            </a:endParaRPr>
          </a:p>
          <a:p>
            <a:pPr marL="879475" algn="l" rtl="0">
              <a:lnSpc>
                <a:spcPct val="100000"/>
              </a:lnSpc>
              <a:spcBef>
                <a:spcPts val="20"/>
              </a:spcBef>
            </a:pP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125" dirty="0">
                <a:latin typeface="Times New Roman"/>
                <a:cs typeface="Times New Roman"/>
              </a:rPr>
              <a:t>1]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50" dirty="0">
                <a:latin typeface="Times New Roman"/>
                <a:cs typeface="Times New Roman"/>
              </a:rPr>
              <a:t>tmp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66421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448945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233679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18415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12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Bubble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1090078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073148"/>
            <a:ext cx="5149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4" y="1263992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22822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2269515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134313"/>
            <a:ext cx="50727" cy="1147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08255"/>
            <a:ext cx="5584825" cy="1024890"/>
          </a:xfrm>
          <a:custGeom>
            <a:avLst/>
            <a:gdLst/>
            <a:ahLst/>
            <a:cxnLst/>
            <a:rect l="l" t="t" r="r" b="b"/>
            <a:pathLst>
              <a:path w="5584825" h="1024889">
                <a:moveTo>
                  <a:pt x="5584580" y="0"/>
                </a:moveTo>
                <a:lnTo>
                  <a:pt x="0" y="0"/>
                </a:lnTo>
                <a:lnTo>
                  <a:pt x="0" y="973959"/>
                </a:lnTo>
                <a:lnTo>
                  <a:pt x="4008" y="993684"/>
                </a:lnTo>
                <a:lnTo>
                  <a:pt x="14922" y="1009837"/>
                </a:lnTo>
                <a:lnTo>
                  <a:pt x="31075" y="1020751"/>
                </a:lnTo>
                <a:lnTo>
                  <a:pt x="50800" y="1024759"/>
                </a:lnTo>
                <a:lnTo>
                  <a:pt x="5533779" y="1024759"/>
                </a:lnTo>
                <a:lnTo>
                  <a:pt x="5553504" y="1020751"/>
                </a:lnTo>
                <a:lnTo>
                  <a:pt x="5569657" y="1009837"/>
                </a:lnTo>
                <a:lnTo>
                  <a:pt x="5580571" y="993684"/>
                </a:lnTo>
                <a:lnTo>
                  <a:pt x="5584580" y="97395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172402"/>
            <a:ext cx="0" cy="1129030"/>
          </a:xfrm>
          <a:custGeom>
            <a:avLst/>
            <a:gdLst/>
            <a:ahLst/>
            <a:cxnLst/>
            <a:rect l="l" t="t" r="r" b="b"/>
            <a:pathLst>
              <a:path h="1129030">
                <a:moveTo>
                  <a:pt x="0" y="112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159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147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134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8514" y="1665654"/>
            <a:ext cx="11029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Bubble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1090078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1263992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2822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269515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1134313"/>
            <a:ext cx="50727" cy="1147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308255"/>
            <a:ext cx="5584825" cy="1024890"/>
          </a:xfrm>
          <a:custGeom>
            <a:avLst/>
            <a:gdLst/>
            <a:ahLst/>
            <a:cxnLst/>
            <a:rect l="l" t="t" r="r" b="b"/>
            <a:pathLst>
              <a:path w="5584825" h="1024889">
                <a:moveTo>
                  <a:pt x="5584580" y="0"/>
                </a:moveTo>
                <a:lnTo>
                  <a:pt x="0" y="0"/>
                </a:lnTo>
                <a:lnTo>
                  <a:pt x="0" y="973959"/>
                </a:lnTo>
                <a:lnTo>
                  <a:pt x="4008" y="993684"/>
                </a:lnTo>
                <a:lnTo>
                  <a:pt x="14922" y="1009837"/>
                </a:lnTo>
                <a:lnTo>
                  <a:pt x="31075" y="1020751"/>
                </a:lnTo>
                <a:lnTo>
                  <a:pt x="50800" y="1024759"/>
                </a:lnTo>
                <a:lnTo>
                  <a:pt x="5533779" y="1024759"/>
                </a:lnTo>
                <a:lnTo>
                  <a:pt x="5553504" y="1020751"/>
                </a:lnTo>
                <a:lnTo>
                  <a:pt x="5569657" y="1009837"/>
                </a:lnTo>
                <a:lnTo>
                  <a:pt x="5580571" y="993684"/>
                </a:lnTo>
                <a:lnTo>
                  <a:pt x="5584580" y="97395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1172402"/>
            <a:ext cx="0" cy="1129030"/>
          </a:xfrm>
          <a:custGeom>
            <a:avLst/>
            <a:gdLst/>
            <a:ahLst/>
            <a:cxnLst/>
            <a:rect l="l" t="t" r="r" b="b"/>
            <a:pathLst>
              <a:path h="1129030">
                <a:moveTo>
                  <a:pt x="0" y="112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159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147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134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1073148"/>
            <a:ext cx="2045970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955040" algn="l" rtl="0">
              <a:lnSpc>
                <a:spcPct val="100000"/>
              </a:lnSpc>
              <a:spcBef>
                <a:spcPts val="690"/>
              </a:spcBef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  <a:p>
            <a:pPr marL="955040" algn="l" rtl="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16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Bubble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1090078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1263992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2822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269515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1134313"/>
            <a:ext cx="50727" cy="1147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308255"/>
            <a:ext cx="5584825" cy="1024890"/>
          </a:xfrm>
          <a:custGeom>
            <a:avLst/>
            <a:gdLst/>
            <a:ahLst/>
            <a:cxnLst/>
            <a:rect l="l" t="t" r="r" b="b"/>
            <a:pathLst>
              <a:path w="5584825" h="1024889">
                <a:moveTo>
                  <a:pt x="5584580" y="0"/>
                </a:moveTo>
                <a:lnTo>
                  <a:pt x="0" y="0"/>
                </a:lnTo>
                <a:lnTo>
                  <a:pt x="0" y="973959"/>
                </a:lnTo>
                <a:lnTo>
                  <a:pt x="4008" y="993684"/>
                </a:lnTo>
                <a:lnTo>
                  <a:pt x="14922" y="1009837"/>
                </a:lnTo>
                <a:lnTo>
                  <a:pt x="31075" y="1020751"/>
                </a:lnTo>
                <a:lnTo>
                  <a:pt x="50800" y="1024759"/>
                </a:lnTo>
                <a:lnTo>
                  <a:pt x="5533779" y="1024759"/>
                </a:lnTo>
                <a:lnTo>
                  <a:pt x="5553504" y="1020751"/>
                </a:lnTo>
                <a:lnTo>
                  <a:pt x="5569657" y="1009837"/>
                </a:lnTo>
                <a:lnTo>
                  <a:pt x="5580571" y="993684"/>
                </a:lnTo>
                <a:lnTo>
                  <a:pt x="5584580" y="97395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1172402"/>
            <a:ext cx="0" cy="1129030"/>
          </a:xfrm>
          <a:custGeom>
            <a:avLst/>
            <a:gdLst/>
            <a:ahLst/>
            <a:cxnLst/>
            <a:rect l="l" t="t" r="r" b="b"/>
            <a:pathLst>
              <a:path h="1129030">
                <a:moveTo>
                  <a:pt x="0" y="112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159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147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134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1073148"/>
            <a:ext cx="2045970" cy="120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955040" algn="l" rtl="0">
              <a:lnSpc>
                <a:spcPct val="100000"/>
              </a:lnSpc>
              <a:spcBef>
                <a:spcPts val="690"/>
              </a:spcBef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  <a:p>
            <a:pPr marL="955040" algn="l" rtl="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16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  <a:p>
            <a:pPr marL="955040" algn="l" rtl="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12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Bubble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1090078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073148"/>
            <a:ext cx="5149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4" y="1263992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22822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2269515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134313"/>
            <a:ext cx="50727" cy="1147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08255"/>
            <a:ext cx="5584825" cy="1024890"/>
          </a:xfrm>
          <a:custGeom>
            <a:avLst/>
            <a:gdLst/>
            <a:ahLst/>
            <a:cxnLst/>
            <a:rect l="l" t="t" r="r" b="b"/>
            <a:pathLst>
              <a:path w="5584825" h="1024889">
                <a:moveTo>
                  <a:pt x="5584580" y="0"/>
                </a:moveTo>
                <a:lnTo>
                  <a:pt x="0" y="0"/>
                </a:lnTo>
                <a:lnTo>
                  <a:pt x="0" y="973959"/>
                </a:lnTo>
                <a:lnTo>
                  <a:pt x="4008" y="993684"/>
                </a:lnTo>
                <a:lnTo>
                  <a:pt x="14922" y="1009837"/>
                </a:lnTo>
                <a:lnTo>
                  <a:pt x="31075" y="1020751"/>
                </a:lnTo>
                <a:lnTo>
                  <a:pt x="50800" y="1024759"/>
                </a:lnTo>
                <a:lnTo>
                  <a:pt x="5533779" y="1024759"/>
                </a:lnTo>
                <a:lnTo>
                  <a:pt x="5553504" y="1020751"/>
                </a:lnTo>
                <a:lnTo>
                  <a:pt x="5569657" y="1009837"/>
                </a:lnTo>
                <a:lnTo>
                  <a:pt x="5580571" y="993684"/>
                </a:lnTo>
                <a:lnTo>
                  <a:pt x="5584580" y="97395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672323" y="1172402"/>
            <a:ext cx="0" cy="1129030"/>
          </a:xfrm>
          <a:custGeom>
            <a:avLst/>
            <a:gdLst/>
            <a:ahLst/>
            <a:cxnLst/>
            <a:rect l="l" t="t" r="r" b="b"/>
            <a:pathLst>
              <a:path h="1129030">
                <a:moveTo>
                  <a:pt x="0" y="112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159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147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134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8514" y="1621876"/>
            <a:ext cx="11029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16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12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8511" y="1665654"/>
            <a:ext cx="11029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9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1182" y="313578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Bubble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1090078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073148"/>
            <a:ext cx="51498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4" y="1263992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22822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2269515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134313"/>
            <a:ext cx="50727" cy="1147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08255"/>
            <a:ext cx="5584825" cy="1024890"/>
          </a:xfrm>
          <a:custGeom>
            <a:avLst/>
            <a:gdLst/>
            <a:ahLst/>
            <a:cxnLst/>
            <a:rect l="l" t="t" r="r" b="b"/>
            <a:pathLst>
              <a:path w="5584825" h="1024889">
                <a:moveTo>
                  <a:pt x="5584580" y="0"/>
                </a:moveTo>
                <a:lnTo>
                  <a:pt x="0" y="0"/>
                </a:lnTo>
                <a:lnTo>
                  <a:pt x="0" y="973959"/>
                </a:lnTo>
                <a:lnTo>
                  <a:pt x="4008" y="993684"/>
                </a:lnTo>
                <a:lnTo>
                  <a:pt x="14922" y="1009837"/>
                </a:lnTo>
                <a:lnTo>
                  <a:pt x="31075" y="1020751"/>
                </a:lnTo>
                <a:lnTo>
                  <a:pt x="50800" y="1024759"/>
                </a:lnTo>
                <a:lnTo>
                  <a:pt x="5533779" y="1024759"/>
                </a:lnTo>
                <a:lnTo>
                  <a:pt x="5553504" y="1020751"/>
                </a:lnTo>
                <a:lnTo>
                  <a:pt x="5569657" y="1009837"/>
                </a:lnTo>
                <a:lnTo>
                  <a:pt x="5580571" y="993684"/>
                </a:lnTo>
                <a:lnTo>
                  <a:pt x="5584580" y="97395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172402"/>
            <a:ext cx="0" cy="1129030"/>
          </a:xfrm>
          <a:custGeom>
            <a:avLst/>
            <a:gdLst/>
            <a:ahLst/>
            <a:cxnLst/>
            <a:rect l="l" t="t" r="r" b="b"/>
            <a:pathLst>
              <a:path h="1129030">
                <a:moveTo>
                  <a:pt x="0" y="112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159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147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134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8514" y="1621876"/>
            <a:ext cx="11029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Arial"/>
                <a:cs typeface="Arial"/>
              </a:rPr>
              <a:t>31)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16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12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8511" y="1621876"/>
            <a:ext cx="110299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9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Arial"/>
                <a:cs typeface="Arial"/>
              </a:rPr>
              <a:t>8</a:t>
            </a:r>
            <a:r>
              <a:rPr sz="1100" i="1" spc="-60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Bubble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97049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8052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9056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0059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106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2055608"/>
            <a:ext cx="5584825" cy="179070"/>
          </a:xfrm>
          <a:custGeom>
            <a:avLst/>
            <a:gdLst/>
            <a:ahLst/>
            <a:cxnLst/>
            <a:rect l="l" t="t" r="r" b="b"/>
            <a:pathLst>
              <a:path w="5584825" h="17906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5584580" y="178597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4" y="2221547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544" y="2579992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344" y="2567292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2099843"/>
            <a:ext cx="50727" cy="480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2265830"/>
            <a:ext cx="5584825" cy="365125"/>
          </a:xfrm>
          <a:custGeom>
            <a:avLst/>
            <a:gdLst/>
            <a:ahLst/>
            <a:cxnLst/>
            <a:rect l="l" t="t" r="r" b="b"/>
            <a:pathLst>
              <a:path w="5584825" h="365125">
                <a:moveTo>
                  <a:pt x="5584580" y="0"/>
                </a:moveTo>
                <a:lnTo>
                  <a:pt x="0" y="0"/>
                </a:lnTo>
                <a:lnTo>
                  <a:pt x="0" y="314161"/>
                </a:lnTo>
                <a:lnTo>
                  <a:pt x="4008" y="333886"/>
                </a:lnTo>
                <a:lnTo>
                  <a:pt x="14922" y="350039"/>
                </a:lnTo>
                <a:lnTo>
                  <a:pt x="31075" y="360953"/>
                </a:lnTo>
                <a:lnTo>
                  <a:pt x="50800" y="364962"/>
                </a:lnTo>
                <a:lnTo>
                  <a:pt x="5533779" y="364962"/>
                </a:lnTo>
                <a:lnTo>
                  <a:pt x="5553504" y="360953"/>
                </a:lnTo>
                <a:lnTo>
                  <a:pt x="5569657" y="350039"/>
                </a:lnTo>
                <a:lnTo>
                  <a:pt x="5580571" y="333886"/>
                </a:lnTo>
                <a:lnTo>
                  <a:pt x="5584580" y="314161"/>
                </a:lnTo>
                <a:lnTo>
                  <a:pt x="558458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2323" y="2137938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4">
                <a:moveTo>
                  <a:pt x="0" y="46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323" y="21252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2323" y="21125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2323" y="20998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444" y="843264"/>
            <a:ext cx="525462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2144395" algn="l" rtl="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Georgia"/>
                <a:cs typeface="Georgia"/>
              </a:rPr>
              <a:t>n</a:t>
            </a:r>
            <a:r>
              <a:rPr sz="1200" spc="67" baseline="27777" dirty="0">
                <a:latin typeface="Castellar"/>
                <a:cs typeface="Castellar"/>
              </a:rPr>
              <a:t>2</a:t>
            </a:r>
            <a:r>
              <a:rPr sz="1100" spc="45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(quadratic).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O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200" spc="44" baseline="27777" dirty="0">
                <a:latin typeface="Castellar"/>
                <a:cs typeface="Castellar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marR="3507740" algn="l" rtl="0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10" dirty="0">
                <a:latin typeface="Georgia"/>
                <a:cs typeface="Georgia"/>
              </a:rPr>
              <a:t>O</a:t>
            </a:r>
            <a:r>
              <a:rPr sz="1100" spc="10" dirty="0">
                <a:latin typeface="Arial"/>
                <a:cs typeface="Arial"/>
              </a:rPr>
              <a:t>(1)</a:t>
            </a:r>
            <a:r>
              <a:rPr sz="1100" spc="10" dirty="0">
                <a:latin typeface="Tahoma"/>
                <a:cs typeface="Tahoma"/>
              </a:rPr>
              <a:t>.  </a:t>
            </a:r>
            <a:r>
              <a:rPr sz="1100" spc="-55" dirty="0">
                <a:latin typeface="Tahoma"/>
                <a:cs typeface="Tahoma"/>
              </a:rPr>
              <a:t>In-place: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>
              <a:latin typeface="Tahoma"/>
              <a:cs typeface="Tahoma"/>
            </a:endParaRPr>
          </a:p>
          <a:p>
            <a:pPr marL="314960" algn="l" rtl="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38100" algn="l" rtl="0">
              <a:lnSpc>
                <a:spcPct val="100000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Remark</a:t>
            </a:r>
            <a:endParaRPr sz="1100">
              <a:latin typeface="Tahoma"/>
              <a:cs typeface="Tahoma"/>
            </a:endParaRPr>
          </a:p>
          <a:p>
            <a:pPr marL="38100" marR="17780" algn="l" rtl="0">
              <a:lnSpc>
                <a:spcPct val="102600"/>
              </a:lnSpc>
              <a:spcBef>
                <a:spcPts val="200"/>
              </a:spcBef>
            </a:pPr>
            <a:r>
              <a:rPr sz="1100" spc="-25" dirty="0">
                <a:latin typeface="Tahoma"/>
                <a:cs typeface="Tahoma"/>
              </a:rPr>
              <a:t>Bubble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50" dirty="0">
                <a:latin typeface="Tahoma"/>
                <a:cs typeface="Tahoma"/>
              </a:rPr>
              <a:t>performs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lot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5" dirty="0">
                <a:latin typeface="Tahoma"/>
                <a:cs typeface="Tahoma"/>
              </a:rPr>
              <a:t>swaps,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result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practice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poor </a:t>
            </a:r>
            <a:r>
              <a:rPr sz="1100" spc="-50" dirty="0">
                <a:latin typeface="Tahoma"/>
                <a:cs typeface="Tahoma"/>
              </a:rPr>
              <a:t>performance  </a:t>
            </a:r>
            <a:r>
              <a:rPr sz="1100" spc="-55" dirty="0">
                <a:latin typeface="Tahoma"/>
                <a:cs typeface="Tahoma"/>
              </a:rPr>
              <a:t>compared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insertion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selection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182" y="3135783"/>
            <a:ext cx="2540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14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Merge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848663"/>
            <a:ext cx="44938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Merge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divide-and-conquer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5" dirty="0">
                <a:latin typeface="Georgia"/>
                <a:cs typeface="Georgia"/>
              </a:rPr>
              <a:t>n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spc="-60" dirty="0">
                <a:latin typeface="Tahoma"/>
                <a:cs typeface="Tahoma"/>
              </a:rPr>
              <a:t>elements: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11282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109988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322854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917" y="130992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153288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51995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014918"/>
            <a:ext cx="219138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Divide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60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40" dirty="0">
                <a:latin typeface="Tahoma"/>
                <a:cs typeface="Tahoma"/>
              </a:rPr>
              <a:t>parts.  </a:t>
            </a: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5" dirty="0">
                <a:latin typeface="Tahoma"/>
                <a:cs typeface="Tahoma"/>
              </a:rPr>
              <a:t>part </a:t>
            </a:r>
            <a:r>
              <a:rPr sz="1100" spc="-40" dirty="0">
                <a:latin typeface="Tahoma"/>
                <a:cs typeface="Tahoma"/>
              </a:rPr>
              <a:t>apart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(recursively).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Merge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sorted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parts.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43" y="1975941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4" y="2149855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544" y="2523680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2510980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323" y="2020176"/>
            <a:ext cx="50727" cy="503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2194124"/>
            <a:ext cx="5584825" cy="380365"/>
          </a:xfrm>
          <a:custGeom>
            <a:avLst/>
            <a:gdLst/>
            <a:ahLst/>
            <a:cxnLst/>
            <a:rect l="l" t="t" r="r" b="b"/>
            <a:pathLst>
              <a:path w="5584825" h="380364">
                <a:moveTo>
                  <a:pt x="5584580" y="0"/>
                </a:moveTo>
                <a:lnTo>
                  <a:pt x="0" y="0"/>
                </a:lnTo>
                <a:lnTo>
                  <a:pt x="0" y="329555"/>
                </a:lnTo>
                <a:lnTo>
                  <a:pt x="4008" y="349280"/>
                </a:lnTo>
                <a:lnTo>
                  <a:pt x="14922" y="365433"/>
                </a:lnTo>
                <a:lnTo>
                  <a:pt x="31075" y="376347"/>
                </a:lnTo>
                <a:lnTo>
                  <a:pt x="50800" y="380355"/>
                </a:lnTo>
                <a:lnTo>
                  <a:pt x="5533779" y="380355"/>
                </a:lnTo>
                <a:lnTo>
                  <a:pt x="5553504" y="376347"/>
                </a:lnTo>
                <a:lnTo>
                  <a:pt x="5569657" y="365433"/>
                </a:lnTo>
                <a:lnTo>
                  <a:pt x="5580571" y="349280"/>
                </a:lnTo>
                <a:lnTo>
                  <a:pt x="5584580" y="329555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2323" y="2058271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48445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2323" y="20455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2323" y="20328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323" y="20201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5844" y="1688793"/>
            <a:ext cx="4991100" cy="847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key </a:t>
            </a:r>
            <a:r>
              <a:rPr sz="1100" spc="-50" dirty="0">
                <a:latin typeface="Tahoma"/>
                <a:cs typeface="Tahoma"/>
              </a:rPr>
              <a:t>step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70" dirty="0">
                <a:latin typeface="Tahoma"/>
                <a:cs typeface="Tahoma"/>
              </a:rPr>
              <a:t>merge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merging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sorted </a:t>
            </a:r>
            <a:r>
              <a:rPr sz="1100" spc="-55" dirty="0">
                <a:latin typeface="Tahoma"/>
                <a:cs typeface="Tahoma"/>
              </a:rPr>
              <a:t>arrays,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done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O</a:t>
            </a:r>
            <a:r>
              <a:rPr sz="1100" spc="25" dirty="0">
                <a:latin typeface="Arial"/>
                <a:cs typeface="Arial"/>
              </a:rPr>
              <a:t>(</a:t>
            </a:r>
            <a:r>
              <a:rPr sz="1100" i="1" spc="25" dirty="0">
                <a:latin typeface="Georgia"/>
                <a:cs typeface="Georgia"/>
              </a:rPr>
              <a:t>n</a:t>
            </a:r>
            <a:r>
              <a:rPr sz="1100" spc="25" dirty="0">
                <a:latin typeface="Arial"/>
                <a:cs typeface="Arial"/>
              </a:rPr>
              <a:t>)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80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60"/>
              </a:spcBef>
            </a:pP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60" dirty="0">
                <a:latin typeface="Tahoma"/>
                <a:cs typeface="Tahoma"/>
              </a:rPr>
              <a:t>arrays </a:t>
            </a:r>
            <a:r>
              <a:rPr sz="1100" i="1" spc="105" dirty="0">
                <a:latin typeface="Georgia"/>
                <a:cs typeface="Georgia"/>
              </a:rPr>
              <a:t>B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55" dirty="0">
                <a:latin typeface="Arial"/>
                <a:cs typeface="Arial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}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70" dirty="0">
                <a:latin typeface="Georgia"/>
                <a:cs typeface="Georgia"/>
              </a:rPr>
              <a:t>C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2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8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result of </a:t>
            </a:r>
            <a:r>
              <a:rPr sz="1100" spc="-50" dirty="0">
                <a:latin typeface="Tahoma"/>
                <a:cs typeface="Tahoma"/>
              </a:rPr>
              <a:t>merging </a:t>
            </a:r>
            <a:r>
              <a:rPr sz="1100" i="1" spc="105" dirty="0">
                <a:latin typeface="Georgia"/>
                <a:cs typeface="Georgia"/>
              </a:rPr>
              <a:t>B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i="1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6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25" dirty="0">
                <a:latin typeface="Arial"/>
                <a:cs typeface="Arial"/>
              </a:rPr>
              <a:t>8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15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 </a:t>
            </a:r>
            <a:r>
              <a:rPr spc="-45" dirty="0"/>
              <a:t>sorting</a:t>
            </a:r>
            <a:r>
              <a:rPr spc="70" dirty="0"/>
              <a:t> </a:t>
            </a:r>
            <a:r>
              <a:rPr spc="-6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9276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3097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1543709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4" y="1717611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44" y="2845435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344" y="283273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1587944"/>
            <a:ext cx="50727" cy="12574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761882"/>
            <a:ext cx="5584825" cy="1134745"/>
          </a:xfrm>
          <a:custGeom>
            <a:avLst/>
            <a:gdLst/>
            <a:ahLst/>
            <a:cxnLst/>
            <a:rect l="l" t="t" r="r" b="b"/>
            <a:pathLst>
              <a:path w="5584825" h="1134745">
                <a:moveTo>
                  <a:pt x="5584580" y="0"/>
                </a:moveTo>
                <a:lnTo>
                  <a:pt x="0" y="0"/>
                </a:lnTo>
                <a:lnTo>
                  <a:pt x="0" y="1083552"/>
                </a:lnTo>
                <a:lnTo>
                  <a:pt x="4008" y="1103277"/>
                </a:lnTo>
                <a:lnTo>
                  <a:pt x="14922" y="1119430"/>
                </a:lnTo>
                <a:lnTo>
                  <a:pt x="31075" y="1130344"/>
                </a:lnTo>
                <a:lnTo>
                  <a:pt x="50800" y="1134352"/>
                </a:lnTo>
                <a:lnTo>
                  <a:pt x="5533779" y="1134352"/>
                </a:lnTo>
                <a:lnTo>
                  <a:pt x="5553504" y="1130344"/>
                </a:lnTo>
                <a:lnTo>
                  <a:pt x="5569657" y="1119430"/>
                </a:lnTo>
                <a:lnTo>
                  <a:pt x="5580571" y="1103277"/>
                </a:lnTo>
                <a:lnTo>
                  <a:pt x="5584580" y="1083552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626029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6133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6006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2323" y="1587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590382"/>
            <a:ext cx="5422265" cy="1645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Georgia"/>
                <a:cs typeface="Georgia"/>
              </a:rPr>
              <a:t>n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Tahoma"/>
                <a:cs typeface="Tahoma"/>
              </a:rPr>
              <a:t>totally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orderable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items,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rearrange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decreasing)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order.</a:t>
            </a:r>
            <a:endParaRPr sz="1100" dirty="0">
              <a:latin typeface="Tahoma"/>
              <a:cs typeface="Tahoma"/>
            </a:endParaRPr>
          </a:p>
          <a:p>
            <a:pPr marL="289560" marR="276860" algn="l" rtl="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Totally </a:t>
            </a:r>
            <a:r>
              <a:rPr sz="1100" spc="-55" dirty="0">
                <a:latin typeface="Tahoma"/>
                <a:cs typeface="Tahoma"/>
              </a:rPr>
              <a:t>orderable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compared: </a:t>
            </a:r>
            <a:r>
              <a:rPr sz="1100" spc="-50" dirty="0">
                <a:latin typeface="Tahoma"/>
                <a:cs typeface="Tahoma"/>
              </a:rPr>
              <a:t>numbers, </a:t>
            </a:r>
            <a:r>
              <a:rPr sz="1100" spc="-45" dirty="0">
                <a:latin typeface="Tahoma"/>
                <a:cs typeface="Tahoma"/>
              </a:rPr>
              <a:t>characters, 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usually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keys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20"/>
              </a:spcBef>
            </a:pPr>
            <a:endParaRPr sz="85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40" dirty="0">
                <a:latin typeface="Tahoma"/>
                <a:cs typeface="Tahoma"/>
              </a:rPr>
              <a:t>instance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sorting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problem: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ahoma"/>
              <a:cs typeface="Tahoma"/>
            </a:endParaRPr>
          </a:p>
          <a:p>
            <a:pPr marL="85725" algn="ctr" rtl="0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5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Merge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2907" y="1112476"/>
            <a:ext cx="8051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442" y="1808360"/>
            <a:ext cx="2933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5" dirty="0">
                <a:solidFill>
                  <a:srgbClr val="7F7F7F"/>
                </a:solidFill>
                <a:latin typeface="Times New Roman"/>
                <a:cs typeface="Times New Roman"/>
              </a:rPr>
              <a:t>h</a:t>
            </a:r>
            <a:r>
              <a:rPr sz="900" spc="145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sz="900" spc="295" dirty="0">
                <a:solidFill>
                  <a:srgbClr val="7F7F7F"/>
                </a:solidFill>
                <a:latin typeface="Times New Roman"/>
                <a:cs typeface="Times New Roman"/>
              </a:rPr>
              <a:t>l</a:t>
            </a:r>
            <a:r>
              <a:rPr sz="900" spc="170" dirty="0">
                <a:solidFill>
                  <a:srgbClr val="7F7F7F"/>
                </a:solidFill>
                <a:latin typeface="Times New Roman"/>
                <a:cs typeface="Times New Roman"/>
              </a:rPr>
              <a:t>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1826" y="1112476"/>
            <a:ext cx="5502147" cy="84548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015" marR="13970" indent="-222885" rtl="0">
              <a:lnSpc>
                <a:spcPct val="101499"/>
              </a:lnSpc>
              <a:spcBef>
                <a:spcPts val="80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8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mergeSort(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l </a:t>
            </a:r>
            <a:r>
              <a:rPr sz="900" spc="-15" dirty="0">
                <a:latin typeface="Times New Roman"/>
                <a:cs typeface="Times New Roman"/>
              </a:rPr>
              <a:t>&gt;=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endParaRPr sz="900">
              <a:latin typeface="Times New Roman"/>
              <a:cs typeface="Times New Roman"/>
            </a:endParaRPr>
          </a:p>
          <a:p>
            <a:pPr marL="452755" rtl="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00" dirty="0">
                <a:latin typeface="Trebuchet MS"/>
                <a:cs typeface="Trebuchet MS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>
              <a:latin typeface="Times New Roman"/>
              <a:cs typeface="Times New Roman"/>
            </a:endParaRPr>
          </a:p>
          <a:p>
            <a:pPr marL="240665" algn="just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-229" dirty="0">
                <a:latin typeface="Times New Roman"/>
                <a:cs typeface="Times New Roman"/>
              </a:rPr>
              <a:t>m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l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15" dirty="0">
                <a:latin typeface="Times New Roman"/>
                <a:cs typeface="Times New Roman"/>
              </a:rPr>
              <a:t>r) </a:t>
            </a:r>
            <a:r>
              <a:rPr sz="900" spc="220" dirty="0">
                <a:latin typeface="Times New Roman"/>
                <a:cs typeface="Times New Roman"/>
              </a:rPr>
              <a:t>/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2;</a:t>
            </a:r>
            <a:endParaRPr sz="900">
              <a:latin typeface="Times New Roman"/>
              <a:cs typeface="Times New Roman"/>
            </a:endParaRPr>
          </a:p>
          <a:p>
            <a:pPr marL="231775" marR="5080" indent="635" algn="just" rtl="0">
              <a:lnSpc>
                <a:spcPct val="101499"/>
              </a:lnSpc>
            </a:pPr>
            <a:r>
              <a:rPr sz="900" spc="140" dirty="0">
                <a:latin typeface="Times New Roman"/>
                <a:cs typeface="Times New Roman"/>
              </a:rPr>
              <a:t>mergeSort(A,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spc="110" dirty="0">
                <a:latin typeface="Times New Roman"/>
                <a:cs typeface="Times New Roman"/>
              </a:rPr>
              <a:t>m);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Sort </a:t>
            </a:r>
            <a:r>
              <a:rPr sz="900" spc="240" dirty="0">
                <a:solidFill>
                  <a:srgbClr val="7F7F7F"/>
                </a:solidFill>
                <a:latin typeface="Times New Roman"/>
                <a:cs typeface="Times New Roman"/>
              </a:rPr>
              <a:t>first </a:t>
            </a:r>
            <a:r>
              <a:rPr sz="900" spc="175" dirty="0">
                <a:solidFill>
                  <a:srgbClr val="7F7F7F"/>
                </a:solidFill>
                <a:latin typeface="Times New Roman"/>
                <a:cs typeface="Times New Roman"/>
              </a:rPr>
              <a:t>half  </a:t>
            </a:r>
            <a:r>
              <a:rPr sz="900" spc="140" dirty="0">
                <a:latin typeface="Times New Roman"/>
                <a:cs typeface="Times New Roman"/>
              </a:rPr>
              <a:t>mergeSort(A, </a:t>
            </a:r>
            <a:r>
              <a:rPr sz="900" spc="-229" dirty="0">
                <a:latin typeface="Times New Roman"/>
                <a:cs typeface="Times New Roman"/>
              </a:rPr>
              <a:t>m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0" dirty="0">
                <a:latin typeface="Times New Roman"/>
                <a:cs typeface="Times New Roman"/>
              </a:rPr>
              <a:t>1 </a:t>
            </a:r>
            <a:r>
              <a:rPr sz="900" spc="245" dirty="0">
                <a:latin typeface="Times New Roman"/>
                <a:cs typeface="Times New Roman"/>
              </a:rPr>
              <a:t>, r);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Sort </a:t>
            </a:r>
            <a:r>
              <a:rPr sz="900" spc="120" dirty="0">
                <a:solidFill>
                  <a:srgbClr val="7F7F7F"/>
                </a:solidFill>
                <a:latin typeface="Times New Roman"/>
                <a:cs typeface="Times New Roman"/>
              </a:rPr>
              <a:t>second  </a:t>
            </a:r>
            <a:r>
              <a:rPr sz="900" spc="114" dirty="0">
                <a:latin typeface="Times New Roman"/>
                <a:cs typeface="Times New Roman"/>
              </a:rPr>
              <a:t>merge(A,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spc="60" dirty="0">
                <a:latin typeface="Times New Roman"/>
                <a:cs typeface="Times New Roman"/>
              </a:rPr>
              <a:t>m, </a:t>
            </a:r>
            <a:r>
              <a:rPr sz="900" spc="245" dirty="0">
                <a:latin typeface="Times New Roman"/>
                <a:cs typeface="Times New Roman"/>
              </a:rPr>
              <a:t>r);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900" spc="3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60" dirty="0">
                <a:solidFill>
                  <a:srgbClr val="7F7F7F"/>
                </a:solidFill>
                <a:latin typeface="Times New Roman"/>
                <a:cs typeface="Times New Roman"/>
              </a:rPr>
              <a:t>Merge</a:t>
            </a:r>
            <a:endParaRPr sz="900">
              <a:latin typeface="Times New Roman"/>
              <a:cs typeface="Times New Roman"/>
            </a:endParaRPr>
          </a:p>
          <a:p>
            <a:pPr marL="12700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16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Merge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5700" y="583642"/>
            <a:ext cx="1579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60" dirty="0">
                <a:latin typeface="Times New Roman"/>
                <a:cs typeface="Times New Roman"/>
              </a:rPr>
              <a:t>m,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05" y="594373"/>
            <a:ext cx="5418074" cy="199759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37490" marR="5080" indent="-212725" algn="l" rtl="0">
              <a:lnSpc>
                <a:spcPct val="101499"/>
              </a:lnSpc>
              <a:spcBef>
                <a:spcPts val="80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45" dirty="0">
                <a:latin typeface="Trebuchet MS"/>
                <a:cs typeface="Trebuchet MS"/>
              </a:rPr>
              <a:t> </a:t>
            </a:r>
            <a:r>
              <a:rPr lang="ar-SA" sz="900" b="1" spc="-45" dirty="0" smtClean="0">
                <a:latin typeface="Trebuchet MS"/>
                <a:cs typeface="Trebuchet MS"/>
              </a:rPr>
              <a:t>  </a:t>
            </a:r>
            <a:r>
              <a:rPr sz="900" b="1" spc="-15" dirty="0" smtClean="0">
                <a:latin typeface="Trebuchet MS"/>
                <a:cs typeface="Trebuchet MS"/>
              </a:rPr>
              <a:t>s</a:t>
            </a:r>
            <a:r>
              <a:rPr sz="900" b="1" spc="-110" dirty="0" smtClean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70" dirty="0">
                <a:latin typeface="Trebuchet MS"/>
                <a:cs typeface="Trebuchet MS"/>
              </a:rPr>
              <a:t> </a:t>
            </a:r>
            <a:r>
              <a:rPr lang="ar-SA" sz="900" b="1" spc="70" dirty="0" smtClean="0">
                <a:latin typeface="Trebuchet MS"/>
                <a:cs typeface="Trebuchet MS"/>
              </a:rPr>
              <a:t>  </a:t>
            </a:r>
            <a:r>
              <a:rPr sz="900" b="1" spc="-30" dirty="0" smtClean="0">
                <a:latin typeface="Trebuchet MS"/>
                <a:cs typeface="Trebuchet MS"/>
              </a:rPr>
              <a:t>v</a:t>
            </a:r>
            <a:r>
              <a:rPr sz="900" b="1" spc="-155" dirty="0" smtClean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229" dirty="0">
                <a:latin typeface="Trebuchet MS"/>
                <a:cs typeface="Trebuchet MS"/>
              </a:rPr>
              <a:t> </a:t>
            </a:r>
            <a:r>
              <a:rPr sz="900" spc="114" dirty="0">
                <a:latin typeface="Times New Roman"/>
                <a:cs typeface="Times New Roman"/>
              </a:rPr>
              <a:t>merge(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  </a:t>
            </a:r>
            <a:endParaRPr lang="ar-SA" sz="900" spc="85" dirty="0" smtClean="0">
              <a:latin typeface="Times New Roman"/>
              <a:cs typeface="Times New Roman"/>
            </a:endParaRPr>
          </a:p>
          <a:p>
            <a:pPr marL="237490" marR="5080" indent="-212725" algn="l" rtl="0">
              <a:lnSpc>
                <a:spcPct val="101499"/>
              </a:lnSpc>
              <a:spcBef>
                <a:spcPts val="80"/>
              </a:spcBef>
            </a:pPr>
            <a:r>
              <a:rPr sz="900" b="1" spc="-40" dirty="0" err="1" smtClean="0">
                <a:latin typeface="Trebuchet MS"/>
                <a:cs typeface="Trebuchet MS"/>
              </a:rPr>
              <a:t>i</a:t>
            </a:r>
            <a:r>
              <a:rPr sz="900" b="1" spc="-40" dirty="0" smtClean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-130" dirty="0">
                <a:latin typeface="Times New Roman"/>
                <a:cs typeface="Times New Roman"/>
              </a:rPr>
              <a:t>B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r - </a:t>
            </a:r>
            <a:r>
              <a:rPr sz="900" spc="220" dirty="0">
                <a:latin typeface="Times New Roman"/>
                <a:cs typeface="Times New Roman"/>
              </a:rPr>
              <a:t>l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180" dirty="0">
                <a:latin typeface="Times New Roman"/>
                <a:cs typeface="Times New Roman"/>
              </a:rPr>
              <a:t>1]; </a:t>
            </a:r>
            <a:endParaRPr lang="ar-SA" sz="900" spc="180" dirty="0" smtClean="0">
              <a:latin typeface="Times New Roman"/>
              <a:cs typeface="Times New Roman"/>
            </a:endParaRPr>
          </a:p>
          <a:p>
            <a:pPr marL="237490" marR="5080" indent="-212725" algn="l" rtl="0">
              <a:lnSpc>
                <a:spcPct val="101499"/>
              </a:lnSpc>
              <a:spcBef>
                <a:spcPts val="80"/>
              </a:spcBef>
            </a:pPr>
            <a:r>
              <a:rPr lang="ar-SA" sz="900" spc="180" dirty="0">
                <a:latin typeface="Times New Roman"/>
                <a:cs typeface="Times New Roman"/>
              </a:rPr>
              <a:t> </a:t>
            </a:r>
            <a:r>
              <a:rPr lang="ar-SA" sz="900" spc="180" dirty="0" smtClean="0">
                <a:latin typeface="Times New Roman"/>
                <a:cs typeface="Times New Roman"/>
              </a:rPr>
              <a:t>    </a:t>
            </a:r>
            <a:r>
              <a:rPr sz="900" spc="180" dirty="0" smtClean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-229" dirty="0">
                <a:latin typeface="Times New Roman"/>
                <a:cs typeface="Times New Roman"/>
              </a:rPr>
              <a:t>m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0" dirty="0">
                <a:latin typeface="Times New Roman"/>
                <a:cs typeface="Times New Roman"/>
              </a:rPr>
              <a:t>1 </a:t>
            </a:r>
            <a:r>
              <a:rPr sz="900" spc="245" dirty="0">
                <a:latin typeface="Times New Roman"/>
                <a:cs typeface="Times New Roman"/>
              </a:rPr>
              <a:t>,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 </a:t>
            </a:r>
            <a:endParaRPr lang="ar-SA" sz="900" spc="150" dirty="0" smtClean="0">
              <a:latin typeface="Times New Roman"/>
              <a:cs typeface="Times New Roman"/>
            </a:endParaRPr>
          </a:p>
          <a:p>
            <a:pPr marL="237490" marR="5080" indent="-212725" algn="l" rtl="0">
              <a:lnSpc>
                <a:spcPct val="101499"/>
              </a:lnSpc>
              <a:spcBef>
                <a:spcPts val="80"/>
              </a:spcBef>
            </a:pPr>
            <a:r>
              <a:rPr lang="ar-SA" sz="900" b="1" spc="150" dirty="0">
                <a:latin typeface="Times New Roman"/>
                <a:cs typeface="Times New Roman"/>
              </a:rPr>
              <a:t> </a:t>
            </a:r>
            <a:r>
              <a:rPr lang="ar-SA" sz="900" b="1" spc="150" dirty="0" smtClean="0">
                <a:latin typeface="Times New Roman"/>
                <a:cs typeface="Times New Roman"/>
              </a:rPr>
              <a:t>  </a:t>
            </a:r>
            <a:r>
              <a:rPr sz="900" b="1" spc="-40" dirty="0" smtClean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15" dirty="0">
                <a:latin typeface="Times New Roman"/>
                <a:cs typeface="Times New Roman"/>
              </a:rPr>
              <a:t>&lt;= </a:t>
            </a:r>
            <a:r>
              <a:rPr sz="900" spc="-229" dirty="0">
                <a:latin typeface="Times New Roman"/>
                <a:cs typeface="Times New Roman"/>
              </a:rPr>
              <a:t>m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spc="-200" dirty="0">
                <a:latin typeface="Times New Roman"/>
                <a:cs typeface="Times New Roman"/>
              </a:rPr>
              <a:t>&amp;&amp;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15" dirty="0">
                <a:latin typeface="Times New Roman"/>
                <a:cs typeface="Times New Roman"/>
              </a:rPr>
              <a:t>&lt;=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endParaRPr sz="900" dirty="0">
              <a:latin typeface="Times New Roman"/>
              <a:cs typeface="Times New Roman"/>
            </a:endParaRPr>
          </a:p>
          <a:p>
            <a:pPr marL="46228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15" dirty="0">
                <a:latin typeface="Times New Roman"/>
                <a:cs typeface="Times New Roman"/>
              </a:rPr>
              <a:t>&lt;=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j])</a:t>
            </a:r>
            <a:endParaRPr sz="900" dirty="0">
              <a:latin typeface="Times New Roman"/>
              <a:cs typeface="Times New Roman"/>
            </a:endParaRPr>
          </a:p>
          <a:p>
            <a:pPr marL="657860" algn="l" rtl="0">
              <a:lnSpc>
                <a:spcPct val="100000"/>
              </a:lnSpc>
              <a:spcBef>
                <a:spcPts val="15"/>
              </a:spcBef>
            </a:pP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75" dirty="0">
                <a:latin typeface="Times New Roman"/>
                <a:cs typeface="Times New Roman"/>
              </a:rPr>
              <a:t>++]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75" dirty="0">
                <a:latin typeface="Times New Roman"/>
                <a:cs typeface="Times New Roman"/>
              </a:rPr>
              <a:t>i++];</a:t>
            </a:r>
            <a:endParaRPr sz="900" dirty="0">
              <a:latin typeface="Times New Roman"/>
              <a:cs typeface="Times New Roman"/>
            </a:endParaRPr>
          </a:p>
          <a:p>
            <a:pPr marL="45529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endParaRPr sz="900" dirty="0">
              <a:latin typeface="Trebuchet MS"/>
              <a:cs typeface="Trebuchet MS"/>
            </a:endParaRPr>
          </a:p>
          <a:p>
            <a:pPr marL="657860" algn="l" rtl="0">
              <a:lnSpc>
                <a:spcPct val="100000"/>
              </a:lnSpc>
              <a:spcBef>
                <a:spcPts val="20"/>
              </a:spcBef>
            </a:pP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75" dirty="0">
                <a:latin typeface="Times New Roman"/>
                <a:cs typeface="Times New Roman"/>
              </a:rPr>
              <a:t>++]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75" dirty="0">
                <a:latin typeface="Times New Roman"/>
                <a:cs typeface="Times New Roman"/>
              </a:rPr>
              <a:t>j++];</a:t>
            </a:r>
            <a:endParaRPr sz="900" dirty="0">
              <a:latin typeface="Times New Roman"/>
              <a:cs typeface="Times New Roman"/>
            </a:endParaRPr>
          </a:p>
          <a:p>
            <a:pPr marL="24701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&gt;</a:t>
            </a:r>
            <a:r>
              <a:rPr sz="900" spc="15" dirty="0">
                <a:latin typeface="Times New Roman"/>
                <a:cs typeface="Times New Roman"/>
              </a:rPr>
              <a:t> m)</a:t>
            </a:r>
            <a:endParaRPr sz="900" dirty="0">
              <a:latin typeface="Times New Roman"/>
              <a:cs typeface="Times New Roman"/>
            </a:endParaRPr>
          </a:p>
          <a:p>
            <a:pPr marL="657860" marR="654050" indent="-20574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15" dirty="0">
                <a:latin typeface="Times New Roman"/>
                <a:cs typeface="Times New Roman"/>
              </a:rPr>
              <a:t>&lt;= </a:t>
            </a:r>
            <a:r>
              <a:rPr sz="900" spc="215" dirty="0">
                <a:latin typeface="Times New Roman"/>
                <a:cs typeface="Times New Roman"/>
              </a:rPr>
              <a:t>r)  </a:t>
            </a: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75" dirty="0">
                <a:latin typeface="Times New Roman"/>
                <a:cs typeface="Times New Roman"/>
              </a:rPr>
              <a:t>++]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75" dirty="0">
                <a:latin typeface="Times New Roman"/>
                <a:cs typeface="Times New Roman"/>
              </a:rPr>
              <a:t>j++];</a:t>
            </a:r>
            <a:endParaRPr sz="900" dirty="0">
              <a:latin typeface="Times New Roman"/>
              <a:cs typeface="Times New Roman"/>
            </a:endParaRPr>
          </a:p>
          <a:p>
            <a:pPr marL="240029" algn="l" rtl="0">
              <a:lnSpc>
                <a:spcPct val="100000"/>
              </a:lnSpc>
              <a:spcBef>
                <a:spcPts val="15"/>
              </a:spcBef>
            </a:pP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endParaRPr sz="900" dirty="0">
              <a:latin typeface="Trebuchet MS"/>
              <a:cs typeface="Trebuchet MS"/>
            </a:endParaRPr>
          </a:p>
          <a:p>
            <a:pPr marL="657860" marR="654050" indent="-20574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15" dirty="0">
                <a:latin typeface="Times New Roman"/>
                <a:cs typeface="Times New Roman"/>
              </a:rPr>
              <a:t>&lt;= </a:t>
            </a:r>
            <a:r>
              <a:rPr sz="900" spc="15" dirty="0">
                <a:latin typeface="Times New Roman"/>
                <a:cs typeface="Times New Roman"/>
              </a:rPr>
              <a:t>m)  </a:t>
            </a: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75" dirty="0">
                <a:latin typeface="Times New Roman"/>
                <a:cs typeface="Times New Roman"/>
              </a:rPr>
              <a:t>++]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75" dirty="0">
                <a:latin typeface="Times New Roman"/>
                <a:cs typeface="Times New Roman"/>
              </a:rPr>
              <a:t>i++];</a:t>
            </a:r>
            <a:endParaRPr sz="900" dirty="0">
              <a:latin typeface="Times New Roman"/>
              <a:cs typeface="Times New Roman"/>
            </a:endParaRPr>
          </a:p>
          <a:p>
            <a:pPr marL="442595" marR="79375" indent="-20383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00" dirty="0">
                <a:latin typeface="Times New Roman"/>
                <a:cs typeface="Times New Roman"/>
              </a:rPr>
              <a:t>B. </a:t>
            </a:r>
            <a:r>
              <a:rPr sz="900" spc="160" dirty="0">
                <a:latin typeface="Times New Roman"/>
                <a:cs typeface="Times New Roman"/>
              </a:rPr>
              <a:t>length </a:t>
            </a:r>
            <a:r>
              <a:rPr sz="900" spc="220" dirty="0">
                <a:latin typeface="Times New Roman"/>
                <a:cs typeface="Times New Roman"/>
              </a:rPr>
              <a:t>;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75" dirty="0">
                <a:latin typeface="Times New Roman"/>
                <a:cs typeface="Times New Roman"/>
              </a:rPr>
              <a:t>++)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0" dirty="0">
                <a:latin typeface="Times New Roman"/>
                <a:cs typeface="Times New Roman"/>
              </a:rPr>
              <a:t>k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40" dirty="0">
                <a:latin typeface="Times New Roman"/>
                <a:cs typeface="Times New Roman"/>
              </a:rPr>
              <a:t>l]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65" dirty="0">
                <a:latin typeface="Times New Roman"/>
                <a:cs typeface="Times New Roman"/>
              </a:rPr>
              <a:t>B[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190" dirty="0">
                <a:latin typeface="Times New Roman"/>
                <a:cs typeface="Times New Roman"/>
              </a:rPr>
              <a:t>k];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17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44" y="96100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4" y="948308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3" y="644969"/>
            <a:ext cx="50727" cy="316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43" y="818924"/>
            <a:ext cx="5584825" cy="193040"/>
          </a:xfrm>
          <a:custGeom>
            <a:avLst/>
            <a:gdLst/>
            <a:ahLst/>
            <a:cxnLst/>
            <a:rect l="l" t="t" r="r" b="b"/>
            <a:pathLst>
              <a:path w="5584825" h="193040">
                <a:moveTo>
                  <a:pt x="5584580" y="0"/>
                </a:moveTo>
                <a:lnTo>
                  <a:pt x="0" y="0"/>
                </a:lnTo>
                <a:lnTo>
                  <a:pt x="0" y="142084"/>
                </a:lnTo>
                <a:lnTo>
                  <a:pt x="4008" y="161809"/>
                </a:lnTo>
                <a:lnTo>
                  <a:pt x="14922" y="177962"/>
                </a:lnTo>
                <a:lnTo>
                  <a:pt x="31075" y="188876"/>
                </a:lnTo>
                <a:lnTo>
                  <a:pt x="50800" y="192885"/>
                </a:lnTo>
                <a:lnTo>
                  <a:pt x="5533779" y="192885"/>
                </a:lnTo>
                <a:lnTo>
                  <a:pt x="5553504" y="188876"/>
                </a:lnTo>
                <a:lnTo>
                  <a:pt x="5569657" y="177962"/>
                </a:lnTo>
                <a:lnTo>
                  <a:pt x="5580571" y="161809"/>
                </a:lnTo>
                <a:lnTo>
                  <a:pt x="5584580" y="142084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683071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9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703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576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449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0" y="199895"/>
            <a:ext cx="5760085" cy="78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Merge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ahoma"/>
              <a:cs typeface="Tahoma"/>
            </a:endParaRPr>
          </a:p>
          <a:p>
            <a:pPr marL="138430" algn="l" rtl="0">
              <a:lnSpc>
                <a:spcPct val="100000"/>
              </a:lnSpc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38430" algn="l" rtl="0">
              <a:lnSpc>
                <a:spcPct val="100000"/>
              </a:lnSpc>
              <a:spcBef>
                <a:spcPts val="295"/>
              </a:spcBef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array: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4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593" y="1184488"/>
            <a:ext cx="1519488" cy="1910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18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Merge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61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713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814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9143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0146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134107"/>
            <a:ext cx="330327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-25" dirty="0">
                <a:latin typeface="Arial"/>
                <a:cs typeface="Arial"/>
              </a:rPr>
              <a:t>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35" dirty="0">
                <a:latin typeface="Tahoma"/>
                <a:cs typeface="Tahoma"/>
              </a:rPr>
              <a:t>(sub-quadratic).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-25" dirty="0">
                <a:latin typeface="Arial"/>
                <a:cs typeface="Arial"/>
              </a:rPr>
              <a:t>log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i="1" spc="10" dirty="0">
                <a:latin typeface="Georgia"/>
                <a:cs typeface="Georgia"/>
              </a:rPr>
              <a:t>n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217170" algn="l" rtl="0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</a:t>
            </a:r>
            <a:r>
              <a:rPr sz="1100" spc="40" dirty="0">
                <a:latin typeface="Arial"/>
                <a:cs typeface="Arial"/>
              </a:rPr>
              <a:t>) </a:t>
            </a:r>
            <a:r>
              <a:rPr sz="1100" spc="-45" dirty="0">
                <a:latin typeface="Tahoma"/>
                <a:cs typeface="Tahoma"/>
              </a:rPr>
              <a:t>(requires </a:t>
            </a:r>
            <a:r>
              <a:rPr sz="1100" spc="-35" dirty="0">
                <a:latin typeface="Tahoma"/>
                <a:cs typeface="Tahoma"/>
              </a:rPr>
              <a:t>auxiliary </a:t>
            </a:r>
            <a:r>
              <a:rPr sz="1100" spc="-50" dirty="0">
                <a:latin typeface="Tahoma"/>
                <a:cs typeface="Tahoma"/>
              </a:rPr>
              <a:t>memory).  </a:t>
            </a:r>
            <a:r>
              <a:rPr sz="1100" spc="-55" dirty="0">
                <a:latin typeface="Tahoma"/>
                <a:cs typeface="Tahoma"/>
              </a:rPr>
              <a:t>In-place: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No.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19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Quick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83105"/>
            <a:ext cx="48399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Quick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divide-and-conquer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5" dirty="0">
                <a:latin typeface="Georgia"/>
                <a:cs typeface="Georgia"/>
              </a:rPr>
              <a:t>n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60" dirty="0">
                <a:latin typeface="Tahoma"/>
                <a:cs typeface="Tahoma"/>
              </a:rPr>
              <a:t>elements: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34725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133431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72935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917" y="171643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211146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20985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293138"/>
            <a:ext cx="513905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6860" algn="l" rtl="0">
              <a:lnSpc>
                <a:spcPct val="102600"/>
              </a:lnSpc>
              <a:spcBef>
                <a:spcPts val="55"/>
              </a:spcBef>
            </a:pPr>
            <a:r>
              <a:rPr sz="1100" spc="10" dirty="0">
                <a:latin typeface="Tahoma"/>
                <a:cs typeface="Tahoma"/>
              </a:rPr>
              <a:t>Pick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call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pivot </a:t>
            </a:r>
            <a:r>
              <a:rPr sz="1100" spc="-30" dirty="0">
                <a:latin typeface="Tahoma"/>
                <a:cs typeface="Tahoma"/>
              </a:rPr>
              <a:t>(the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0" dirty="0">
                <a:latin typeface="Tahoma"/>
                <a:cs typeface="Tahoma"/>
              </a:rPr>
              <a:t>element,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randomly  </a:t>
            </a:r>
            <a:r>
              <a:rPr sz="1100" spc="-60" dirty="0">
                <a:latin typeface="Tahoma"/>
                <a:cs typeface="Tahoma"/>
              </a:rPr>
              <a:t>chosen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50" dirty="0">
                <a:latin typeface="Tahoma"/>
                <a:cs typeface="Tahoma"/>
              </a:rPr>
              <a:t>example)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Rearrange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65" dirty="0">
                <a:latin typeface="Tahoma"/>
                <a:cs typeface="Tahoma"/>
              </a:rPr>
              <a:t>so </a:t>
            </a:r>
            <a:r>
              <a:rPr sz="1100" spc="-15" dirty="0">
                <a:latin typeface="Tahoma"/>
                <a:cs typeface="Tahoma"/>
              </a:rPr>
              <a:t>that all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60" dirty="0">
                <a:latin typeface="Tahoma"/>
                <a:cs typeface="Tahoma"/>
              </a:rPr>
              <a:t>before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pivot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or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pivot, </a:t>
            </a:r>
            <a:r>
              <a:rPr sz="1100" spc="-50" dirty="0">
                <a:latin typeface="Tahoma"/>
                <a:cs typeface="Tahoma"/>
              </a:rPr>
              <a:t>and 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0" dirty="0">
                <a:latin typeface="Tahoma"/>
                <a:cs typeface="Tahoma"/>
              </a:rPr>
              <a:t>those </a:t>
            </a:r>
            <a:r>
              <a:rPr sz="1100" spc="-35" dirty="0">
                <a:latin typeface="Tahoma"/>
                <a:cs typeface="Tahoma"/>
              </a:rPr>
              <a:t>after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pivot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0" dirty="0">
                <a:latin typeface="Tahoma"/>
                <a:cs typeface="Tahoma"/>
              </a:rPr>
              <a:t>greater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equal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pivot (</a:t>
            </a:r>
            <a:r>
              <a:rPr sz="1100" b="1" spc="-25" dirty="0">
                <a:latin typeface="Trebuchet MS"/>
                <a:cs typeface="Trebuchet MS"/>
              </a:rPr>
              <a:t>partitioning</a:t>
            </a:r>
            <a:r>
              <a:rPr sz="1100" spc="-2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40" dirty="0">
                <a:latin typeface="Tahoma"/>
                <a:cs typeface="Tahoma"/>
              </a:rPr>
              <a:t>Recursively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before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pivot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after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pivot.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20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Quick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826" y="1168140"/>
            <a:ext cx="3815715" cy="99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8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135" dirty="0">
                <a:latin typeface="Times New Roman"/>
                <a:cs typeface="Times New Roman"/>
              </a:rPr>
              <a:t>quick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Sort(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195" dirty="0">
                <a:latin typeface="Trebuchet MS"/>
                <a:cs typeface="Trebuchet MS"/>
              </a:rPr>
              <a:t> </a:t>
            </a:r>
            <a:r>
              <a:rPr sz="900" spc="285" dirty="0">
                <a:latin typeface="Times New Roman"/>
                <a:cs typeface="Times New Roman"/>
              </a:rPr>
              <a:t>l,</a:t>
            </a:r>
            <a:r>
              <a:rPr sz="900" spc="5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  <a:p>
            <a:pPr marL="24701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l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  <a:p>
            <a:pPr marL="447675" marR="1439545" indent="825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20" dirty="0">
                <a:latin typeface="Times New Roman"/>
                <a:cs typeface="Times New Roman"/>
              </a:rPr>
              <a:t>s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04" dirty="0">
                <a:latin typeface="Times New Roman"/>
                <a:cs typeface="Times New Roman"/>
              </a:rPr>
              <a:t>partition </a:t>
            </a:r>
            <a:r>
              <a:rPr sz="900" spc="140" dirty="0">
                <a:latin typeface="Times New Roman"/>
                <a:cs typeface="Times New Roman"/>
              </a:rPr>
              <a:t>(A,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spc="245" dirty="0">
                <a:latin typeface="Times New Roman"/>
                <a:cs typeface="Times New Roman"/>
              </a:rPr>
              <a:t>r);  </a:t>
            </a:r>
            <a:r>
              <a:rPr sz="900" spc="135" dirty="0">
                <a:latin typeface="Times New Roman"/>
                <a:cs typeface="Times New Roman"/>
              </a:rPr>
              <a:t>quick </a:t>
            </a:r>
            <a:r>
              <a:rPr sz="900" spc="165" dirty="0">
                <a:latin typeface="Times New Roman"/>
                <a:cs typeface="Times New Roman"/>
              </a:rPr>
              <a:t>Sort(A,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spc="120" dirty="0">
                <a:latin typeface="Times New Roman"/>
                <a:cs typeface="Times New Roman"/>
              </a:rPr>
              <a:t>s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90" dirty="0">
                <a:latin typeface="Times New Roman"/>
                <a:cs typeface="Times New Roman"/>
              </a:rPr>
              <a:t>1);  </a:t>
            </a:r>
            <a:r>
              <a:rPr sz="900" spc="135" dirty="0">
                <a:latin typeface="Times New Roman"/>
                <a:cs typeface="Times New Roman"/>
              </a:rPr>
              <a:t>quick </a:t>
            </a:r>
            <a:r>
              <a:rPr sz="900" spc="165" dirty="0">
                <a:latin typeface="Times New Roman"/>
                <a:cs typeface="Times New Roman"/>
              </a:rPr>
              <a:t>Sort(A, </a:t>
            </a:r>
            <a:r>
              <a:rPr sz="900" spc="120" dirty="0">
                <a:latin typeface="Times New Roman"/>
                <a:cs typeface="Times New Roman"/>
              </a:rPr>
              <a:t>s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0" dirty="0">
                <a:latin typeface="Times New Roman"/>
                <a:cs typeface="Times New Roman"/>
              </a:rPr>
              <a:t>1 </a:t>
            </a:r>
            <a:r>
              <a:rPr sz="900" spc="245" dirty="0">
                <a:latin typeface="Times New Roman"/>
                <a:cs typeface="Times New Roman"/>
              </a:rPr>
              <a:t>,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245" dirty="0">
                <a:latin typeface="Times New Roman"/>
                <a:cs typeface="Times New Roman"/>
              </a:rPr>
              <a:t>r);</a:t>
            </a:r>
            <a:endParaRPr sz="900">
              <a:latin typeface="Times New Roman"/>
              <a:cs typeface="Times New Roman"/>
            </a:endParaRPr>
          </a:p>
          <a:p>
            <a:pPr marL="227329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21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Quick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1000" y="587992"/>
            <a:ext cx="10769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85" dirty="0">
                <a:latin typeface="Times New Roman"/>
                <a:cs typeface="Times New Roman"/>
              </a:rPr>
              <a:t>l,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15" dirty="0">
                <a:latin typeface="Times New Roman"/>
                <a:cs typeface="Times New Roman"/>
              </a:rPr>
              <a:t>r)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081" y="587992"/>
            <a:ext cx="2656205" cy="16935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4790" marR="5080" indent="-212725" algn="l" rtl="0">
              <a:lnSpc>
                <a:spcPct val="101499"/>
              </a:lnSpc>
              <a:spcBef>
                <a:spcPts val="80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4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45" dirty="0">
                <a:latin typeface="Trebuchet MS"/>
                <a:cs typeface="Trebuchet MS"/>
              </a:rPr>
              <a:t> </a:t>
            </a:r>
            <a:r>
              <a:rPr sz="900" spc="204" dirty="0">
                <a:latin typeface="Times New Roman"/>
                <a:cs typeface="Times New Roman"/>
              </a:rPr>
              <a:t>partition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 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70" dirty="0">
                <a:latin typeface="Times New Roman"/>
                <a:cs typeface="Times New Roman"/>
              </a:rPr>
              <a:t>l],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20" dirty="0">
                <a:latin typeface="Times New Roman"/>
                <a:cs typeface="Times New Roman"/>
              </a:rPr>
              <a:t>l </a:t>
            </a:r>
            <a:r>
              <a:rPr sz="900" spc="-40" dirty="0">
                <a:latin typeface="Times New Roman"/>
                <a:cs typeface="Times New Roman"/>
              </a:rPr>
              <a:t>+ </a:t>
            </a:r>
            <a:r>
              <a:rPr sz="900" spc="20" dirty="0">
                <a:latin typeface="Times New Roman"/>
                <a:cs typeface="Times New Roman"/>
              </a:rPr>
              <a:t>1 </a:t>
            </a:r>
            <a:r>
              <a:rPr sz="900" spc="245" dirty="0">
                <a:latin typeface="Times New Roman"/>
                <a:cs typeface="Times New Roman"/>
              </a:rPr>
              <a:t>,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40" dirty="0">
                <a:latin typeface="Times New Roman"/>
                <a:cs typeface="Times New Roman"/>
              </a:rPr>
              <a:t>r;  </a:t>
            </a: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240" dirty="0">
                <a:latin typeface="Times New Roman"/>
                <a:cs typeface="Times New Roman"/>
              </a:rPr>
              <a:t>j)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645795" marR="363220" indent="-20574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15" dirty="0">
                <a:latin typeface="Times New Roman"/>
                <a:cs typeface="Times New Roman"/>
              </a:rPr>
              <a:t>&lt;= </a:t>
            </a:r>
            <a:r>
              <a:rPr sz="900" spc="20" dirty="0">
                <a:latin typeface="Times New Roman"/>
                <a:cs typeface="Times New Roman"/>
              </a:rPr>
              <a:t>p </a:t>
            </a:r>
            <a:r>
              <a:rPr sz="900" spc="-200" dirty="0">
                <a:latin typeface="Times New Roman"/>
                <a:cs typeface="Times New Roman"/>
              </a:rPr>
              <a:t>&amp;&amp;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40" dirty="0">
                <a:latin typeface="Times New Roman"/>
                <a:cs typeface="Times New Roman"/>
              </a:rPr>
              <a:t>j)  </a:t>
            </a:r>
            <a:r>
              <a:rPr sz="900" spc="155" dirty="0">
                <a:latin typeface="Times New Roman"/>
                <a:cs typeface="Times New Roman"/>
              </a:rPr>
              <a:t>i++;</a:t>
            </a:r>
            <a:endParaRPr sz="900" dirty="0">
              <a:latin typeface="Times New Roman"/>
              <a:cs typeface="Times New Roman"/>
            </a:endParaRPr>
          </a:p>
          <a:p>
            <a:pPr marL="643890" marR="434975" indent="-20383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w </a:t>
            </a:r>
            <a:r>
              <a:rPr sz="900" b="1" spc="-35" dirty="0">
                <a:latin typeface="Trebuchet MS"/>
                <a:cs typeface="Trebuchet MS"/>
              </a:rPr>
              <a:t>h </a:t>
            </a:r>
            <a:r>
              <a:rPr sz="900" b="1" spc="-40" dirty="0">
                <a:latin typeface="Trebuchet MS"/>
                <a:cs typeface="Trebuchet MS"/>
              </a:rPr>
              <a:t>i l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&gt; </a:t>
            </a:r>
            <a:r>
              <a:rPr sz="900" spc="20" dirty="0">
                <a:latin typeface="Times New Roman"/>
                <a:cs typeface="Times New Roman"/>
              </a:rPr>
              <a:t>p </a:t>
            </a:r>
            <a:r>
              <a:rPr sz="900" spc="-200" dirty="0">
                <a:latin typeface="Times New Roman"/>
                <a:cs typeface="Times New Roman"/>
              </a:rPr>
              <a:t>&amp;&amp;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240" dirty="0">
                <a:latin typeface="Times New Roman"/>
                <a:cs typeface="Times New Roman"/>
              </a:rPr>
              <a:t>j)  </a:t>
            </a:r>
            <a:r>
              <a:rPr sz="900" spc="265" dirty="0">
                <a:latin typeface="Times New Roman"/>
                <a:cs typeface="Times New Roman"/>
              </a:rPr>
              <a:t>j--;</a:t>
            </a:r>
            <a:endParaRPr sz="900" dirty="0">
              <a:latin typeface="Times New Roman"/>
              <a:cs typeface="Times New Roman"/>
            </a:endParaRPr>
          </a:p>
          <a:p>
            <a:pPr marL="430530" marR="1154430" indent="1270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50" dirty="0">
                <a:latin typeface="Times New Roman"/>
                <a:cs typeface="Times New Roman"/>
              </a:rPr>
              <a:t>tmp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i];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254" dirty="0">
                <a:latin typeface="Times New Roman"/>
                <a:cs typeface="Times New Roman"/>
              </a:rPr>
              <a:t>j];</a:t>
            </a:r>
            <a:endParaRPr sz="900" dirty="0">
              <a:latin typeface="Times New Roman"/>
              <a:cs typeface="Times New Roman"/>
            </a:endParaRPr>
          </a:p>
          <a:p>
            <a:pPr marL="430530" algn="l" rtl="0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50" dirty="0">
                <a:latin typeface="Times New Roman"/>
                <a:cs typeface="Times New Roman"/>
              </a:rPr>
              <a:t>tmp</a:t>
            </a:r>
            <a:r>
              <a:rPr sz="900" spc="-170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215265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22860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5" dirty="0">
                <a:latin typeface="Trebuchet MS"/>
                <a:cs typeface="Trebuchet MS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s;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032" y="2258131"/>
            <a:ext cx="10750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b="1" spc="-40" dirty="0">
                <a:latin typeface="Trebuchet MS"/>
                <a:cs typeface="Trebuchet MS"/>
              </a:rPr>
              <a:t>l </a:t>
            </a:r>
            <a:r>
              <a:rPr sz="900" b="1" spc="-15" dirty="0">
                <a:latin typeface="Trebuchet MS"/>
                <a:cs typeface="Trebuchet MS"/>
              </a:rPr>
              <a:t>s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lang="ar-SA" sz="900" b="1" spc="-60" dirty="0" smtClean="0">
                <a:latin typeface="Trebuchet MS"/>
                <a:cs typeface="Trebuchet MS"/>
              </a:rPr>
              <a:t> </a:t>
            </a:r>
            <a:r>
              <a:rPr lang="en-US" sz="900" b="1" spc="-60" dirty="0" smtClean="0">
                <a:latin typeface="Trebuchet MS"/>
                <a:cs typeface="Trebuchet MS"/>
              </a:rPr>
              <a:t>  </a:t>
            </a:r>
            <a:r>
              <a:rPr sz="900" spc="120" dirty="0" smtClean="0">
                <a:latin typeface="Times New Roman"/>
                <a:cs typeface="Times New Roman"/>
              </a:rPr>
              <a:t>s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170" dirty="0">
                <a:latin typeface="Times New Roman"/>
                <a:cs typeface="Times New Roman"/>
              </a:rPr>
              <a:t>-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1;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040" y="2258131"/>
            <a:ext cx="152019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15" dirty="0">
                <a:latin typeface="Times New Roman"/>
                <a:cs typeface="Times New Roman"/>
              </a:rPr>
              <a:t>&lt;= </a:t>
            </a:r>
            <a:r>
              <a:rPr sz="900" spc="140" dirty="0">
                <a:latin typeface="Times New Roman"/>
                <a:cs typeface="Times New Roman"/>
              </a:rPr>
              <a:t>p) </a:t>
            </a:r>
            <a:r>
              <a:rPr sz="900" spc="120" dirty="0">
                <a:latin typeface="Times New Roman"/>
                <a:cs typeface="Times New Roman"/>
              </a:rPr>
              <a:t>s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65" dirty="0">
                <a:latin typeface="Times New Roman"/>
                <a:cs typeface="Times New Roman"/>
              </a:rPr>
              <a:t>i;</a:t>
            </a:r>
            <a:endParaRPr sz="900" dirty="0">
              <a:latin typeface="Times New Roman"/>
              <a:cs typeface="Times New Roman"/>
            </a:endParaRPr>
          </a:p>
          <a:p>
            <a:pPr marL="12700" marR="437515" indent="12700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lang="ar-SA" sz="900" b="1" spc="5" dirty="0" smtClean="0">
                <a:latin typeface="Trebuchet MS"/>
                <a:cs typeface="Trebuchet MS"/>
              </a:rPr>
              <a:t> </a:t>
            </a:r>
            <a:r>
              <a:rPr sz="900" spc="45" dirty="0" err="1" smtClean="0">
                <a:latin typeface="Times New Roman"/>
                <a:cs typeface="Times New Roman"/>
              </a:rPr>
              <a:t>tmp</a:t>
            </a:r>
            <a:r>
              <a:rPr sz="900" spc="45" dirty="0" smtClean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l];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l]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spc="225" dirty="0">
                <a:latin typeface="Times New Roman"/>
                <a:cs typeface="Times New Roman"/>
              </a:rPr>
              <a:t>s];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90" dirty="0">
                <a:latin typeface="Times New Roman"/>
                <a:cs typeface="Times New Roman"/>
              </a:rPr>
              <a:t>s]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50" dirty="0">
                <a:latin typeface="Times New Roman"/>
                <a:cs typeface="Times New Roman"/>
              </a:rPr>
              <a:t>tmp</a:t>
            </a:r>
            <a:r>
              <a:rPr sz="900" spc="-125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2286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20" dirty="0">
                <a:latin typeface="Trebuchet MS"/>
                <a:cs typeface="Trebuchet MS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s;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26" y="2954014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22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Quick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1554657"/>
            <a:ext cx="1901825" cy="186690"/>
          </a:xfrm>
          <a:custGeom>
            <a:avLst/>
            <a:gdLst/>
            <a:ahLst/>
            <a:cxnLst/>
            <a:rect l="l" t="t" r="r" b="b"/>
            <a:pathLst>
              <a:path w="1901825" h="186689">
                <a:moveTo>
                  <a:pt x="185082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1901624" y="186558"/>
                </a:lnTo>
                <a:lnTo>
                  <a:pt x="1901624" y="50800"/>
                </a:lnTo>
                <a:lnTo>
                  <a:pt x="1897615" y="31075"/>
                </a:lnTo>
                <a:lnTo>
                  <a:pt x="1886701" y="14922"/>
                </a:lnTo>
                <a:lnTo>
                  <a:pt x="1870548" y="4008"/>
                </a:lnTo>
                <a:lnTo>
                  <a:pt x="185082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1728571"/>
            <a:ext cx="1901623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08700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2074303"/>
            <a:ext cx="1850808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0817" y="1598904"/>
            <a:ext cx="50785" cy="488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772841"/>
            <a:ext cx="1901825" cy="365125"/>
          </a:xfrm>
          <a:custGeom>
            <a:avLst/>
            <a:gdLst/>
            <a:ahLst/>
            <a:cxnLst/>
            <a:rect l="l" t="t" r="r" b="b"/>
            <a:pathLst>
              <a:path w="1901825" h="365125">
                <a:moveTo>
                  <a:pt x="1901624" y="0"/>
                </a:moveTo>
                <a:lnTo>
                  <a:pt x="0" y="0"/>
                </a:lnTo>
                <a:lnTo>
                  <a:pt x="0" y="314161"/>
                </a:lnTo>
                <a:lnTo>
                  <a:pt x="4008" y="333886"/>
                </a:lnTo>
                <a:lnTo>
                  <a:pt x="14922" y="350039"/>
                </a:lnTo>
                <a:lnTo>
                  <a:pt x="31075" y="360953"/>
                </a:lnTo>
                <a:lnTo>
                  <a:pt x="50800" y="364962"/>
                </a:lnTo>
                <a:lnTo>
                  <a:pt x="1850823" y="364962"/>
                </a:lnTo>
                <a:lnTo>
                  <a:pt x="1870548" y="360953"/>
                </a:lnTo>
                <a:lnTo>
                  <a:pt x="1886701" y="350039"/>
                </a:lnTo>
                <a:lnTo>
                  <a:pt x="1897615" y="333886"/>
                </a:lnTo>
                <a:lnTo>
                  <a:pt x="1901624" y="314161"/>
                </a:lnTo>
                <a:lnTo>
                  <a:pt x="19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0817" y="1636989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4">
                <a:moveTo>
                  <a:pt x="0" y="46906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0817" y="16242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0817" y="16115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0817" y="15988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498585"/>
            <a:ext cx="1049020" cy="6083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0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95"/>
              </a:spcBef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array: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7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0117" y="728396"/>
            <a:ext cx="2555876" cy="2305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pc="-65" dirty="0"/>
              <a:t>23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Quick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716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02519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066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38814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56961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719643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4" y="1893557"/>
            <a:ext cx="5584579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544" y="2095309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344" y="2082609"/>
            <a:ext cx="553370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763890"/>
            <a:ext cx="50727" cy="331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1937830"/>
            <a:ext cx="5584825" cy="208279"/>
          </a:xfrm>
          <a:custGeom>
            <a:avLst/>
            <a:gdLst/>
            <a:ahLst/>
            <a:cxnLst/>
            <a:rect l="l" t="t" r="r" b="b"/>
            <a:pathLst>
              <a:path w="5584825" h="208280">
                <a:moveTo>
                  <a:pt x="5584580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5533779" y="208279"/>
                </a:lnTo>
                <a:lnTo>
                  <a:pt x="5553504" y="204270"/>
                </a:lnTo>
                <a:lnTo>
                  <a:pt x="5569657" y="193356"/>
                </a:lnTo>
                <a:lnTo>
                  <a:pt x="5580571" y="177203"/>
                </a:lnTo>
                <a:lnTo>
                  <a:pt x="5584580" y="15747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2323" y="180197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3123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323" y="17892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2323" y="17765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2323" y="17638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2283637"/>
            <a:ext cx="5584825" cy="179070"/>
          </a:xfrm>
          <a:custGeom>
            <a:avLst/>
            <a:gdLst/>
            <a:ahLst/>
            <a:cxnLst/>
            <a:rect l="l" t="t" r="r" b="b"/>
            <a:pathLst>
              <a:path w="5584825" h="17906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5584580" y="178597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4" y="2449575"/>
            <a:ext cx="5584579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4" y="2987789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344" y="2975089"/>
            <a:ext cx="553370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2323" y="2327871"/>
            <a:ext cx="50727" cy="6599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2493853"/>
            <a:ext cx="5584825" cy="544830"/>
          </a:xfrm>
          <a:custGeom>
            <a:avLst/>
            <a:gdLst/>
            <a:ahLst/>
            <a:cxnLst/>
            <a:rect l="l" t="t" r="r" b="b"/>
            <a:pathLst>
              <a:path w="5584825" h="544830">
                <a:moveTo>
                  <a:pt x="5584580" y="0"/>
                </a:moveTo>
                <a:lnTo>
                  <a:pt x="0" y="0"/>
                </a:lnTo>
                <a:lnTo>
                  <a:pt x="0" y="493935"/>
                </a:lnTo>
                <a:lnTo>
                  <a:pt x="4008" y="513660"/>
                </a:lnTo>
                <a:lnTo>
                  <a:pt x="14922" y="529813"/>
                </a:lnTo>
                <a:lnTo>
                  <a:pt x="31075" y="540727"/>
                </a:lnTo>
                <a:lnTo>
                  <a:pt x="50800" y="544735"/>
                </a:lnTo>
                <a:lnTo>
                  <a:pt x="5533779" y="544735"/>
                </a:lnTo>
                <a:lnTo>
                  <a:pt x="5553504" y="540727"/>
                </a:lnTo>
                <a:lnTo>
                  <a:pt x="5569657" y="529813"/>
                </a:lnTo>
                <a:lnTo>
                  <a:pt x="5580571" y="513660"/>
                </a:lnTo>
                <a:lnTo>
                  <a:pt x="5584580" y="493935"/>
                </a:lnTo>
                <a:lnTo>
                  <a:pt x="558458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2323" y="2365961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6408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323" y="23532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2323" y="23405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2323" y="23278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344" y="588199"/>
            <a:ext cx="5619115" cy="2412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3060" marR="68580" algn="l" rtl="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Georgia"/>
                <a:cs typeface="Georgia"/>
              </a:rPr>
              <a:t>n</a:t>
            </a:r>
            <a:r>
              <a:rPr sz="1200" spc="67" baseline="27777" dirty="0">
                <a:latin typeface="Castellar"/>
                <a:cs typeface="Castellar"/>
              </a:rPr>
              <a:t>2</a:t>
            </a:r>
            <a:r>
              <a:rPr sz="1100" spc="45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b="1" spc="-25" dirty="0">
                <a:latin typeface="Trebuchet MS"/>
                <a:cs typeface="Trebuchet MS"/>
              </a:rPr>
              <a:t>quadratic</a:t>
            </a:r>
            <a:r>
              <a:rPr sz="1100" spc="-25" dirty="0">
                <a:latin typeface="Tahoma"/>
                <a:cs typeface="Tahoma"/>
              </a:rPr>
              <a:t>).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5" dirty="0">
                <a:latin typeface="Tahoma"/>
                <a:cs typeface="Tahoma"/>
              </a:rPr>
              <a:t>happens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already </a:t>
            </a:r>
            <a:r>
              <a:rPr sz="1100" spc="-50" dirty="0">
                <a:latin typeface="Tahoma"/>
                <a:cs typeface="Tahoma"/>
              </a:rPr>
              <a:t>sorted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example.</a:t>
            </a:r>
            <a:endParaRPr sz="1100" dirty="0">
              <a:latin typeface="Tahoma"/>
              <a:cs typeface="Tahoma"/>
            </a:endParaRPr>
          </a:p>
          <a:p>
            <a:pPr marL="353060" marR="1789430" algn="l" rtl="0">
              <a:lnSpc>
                <a:spcPct val="108200"/>
              </a:lnSpc>
            </a:pP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-25" dirty="0">
                <a:latin typeface="Arial"/>
                <a:cs typeface="Arial"/>
              </a:rPr>
              <a:t>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b="1" spc="-25" dirty="0">
                <a:latin typeface="Trebuchet MS"/>
                <a:cs typeface="Trebuchet MS"/>
              </a:rPr>
              <a:t>sub-quadratic</a:t>
            </a:r>
            <a:r>
              <a:rPr sz="1100" spc="-25" dirty="0">
                <a:latin typeface="Tahoma"/>
                <a:cs typeface="Tahoma"/>
              </a:rPr>
              <a:t>).  </a:t>
            </a: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Georgia"/>
                <a:cs typeface="Georgia"/>
              </a:rPr>
              <a:t>O</a:t>
            </a:r>
            <a:r>
              <a:rPr sz="1100" spc="10" dirty="0">
                <a:latin typeface="Arial"/>
                <a:cs typeface="Arial"/>
              </a:rPr>
              <a:t>(1)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353060" marR="4472940" algn="l" rtl="0">
              <a:lnSpc>
                <a:spcPct val="108300"/>
              </a:lnSpc>
            </a:pPr>
            <a:r>
              <a:rPr sz="1100" spc="-55" dirty="0">
                <a:latin typeface="Tahoma"/>
                <a:cs typeface="Tahoma"/>
              </a:rPr>
              <a:t>In-place: </a:t>
            </a:r>
            <a:r>
              <a:rPr sz="1100" spc="-50" dirty="0">
                <a:latin typeface="Tahoma"/>
                <a:cs typeface="Tahoma"/>
              </a:rPr>
              <a:t>Yes.  </a:t>
            </a: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No.</a:t>
            </a:r>
            <a:endParaRPr sz="1100" dirty="0">
              <a:latin typeface="Tahoma"/>
              <a:cs typeface="Tahoma"/>
            </a:endParaRPr>
          </a:p>
          <a:p>
            <a:pPr marL="76200" algn="l" rtl="0">
              <a:lnSpc>
                <a:spcPct val="100000"/>
              </a:lnSpc>
              <a:spcBef>
                <a:spcPts val="385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76200" algn="l" rtl="0">
              <a:lnSpc>
                <a:spcPct val="100000"/>
              </a:lnSpc>
              <a:spcBef>
                <a:spcPts val="359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(2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i="1" spc="7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30" dirty="0">
                <a:latin typeface="Georgia"/>
                <a:cs typeface="Georgia"/>
              </a:rPr>
              <a:t>C</a:t>
            </a:r>
            <a:r>
              <a:rPr sz="1100" spc="130" dirty="0">
                <a:latin typeface="Arial"/>
                <a:cs typeface="Arial"/>
              </a:rPr>
              <a:t>)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sorted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(1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76200" algn="l" rtl="0">
              <a:lnSpc>
                <a:spcPct val="100000"/>
              </a:lnSpc>
              <a:spcBef>
                <a:spcPts val="144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Remark</a:t>
            </a:r>
            <a:endParaRPr sz="1100" dirty="0">
              <a:latin typeface="Tahoma"/>
              <a:cs typeface="Tahoma"/>
            </a:endParaRPr>
          </a:p>
          <a:p>
            <a:pPr marL="76200" marR="98425" algn="l" rtl="0">
              <a:lnSpc>
                <a:spcPct val="102600"/>
              </a:lnSpc>
              <a:spcBef>
                <a:spcPts val="200"/>
              </a:spcBef>
            </a:pPr>
            <a:r>
              <a:rPr sz="1100" spc="-25" dirty="0">
                <a:latin typeface="Tahoma"/>
                <a:cs typeface="Tahoma"/>
              </a:rPr>
              <a:t>Although </a:t>
            </a:r>
            <a:r>
              <a:rPr sz="1100" spc="-30" dirty="0">
                <a:latin typeface="Tahoma"/>
                <a:cs typeface="Tahoma"/>
              </a:rPr>
              <a:t>quick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quadratic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0" dirty="0">
                <a:latin typeface="Tahoma"/>
                <a:cs typeface="Tahoma"/>
              </a:rPr>
              <a:t>case,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practice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fastest </a:t>
            </a:r>
            <a:r>
              <a:rPr sz="1100" spc="-55" dirty="0">
                <a:latin typeface="Tahoma"/>
                <a:cs typeface="Tahoma"/>
              </a:rPr>
              <a:t>general purpose 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algorithm.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why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default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virtually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45" dirty="0">
                <a:latin typeface="Tahoma"/>
                <a:cs typeface="Tahoma"/>
              </a:rPr>
              <a:t>standard  </a:t>
            </a:r>
            <a:r>
              <a:rPr sz="1100" spc="-40" dirty="0">
                <a:latin typeface="Tahoma"/>
                <a:cs typeface="Tahoma"/>
              </a:rPr>
              <a:t>libraries </a:t>
            </a:r>
            <a:r>
              <a:rPr sz="1100" spc="20" dirty="0">
                <a:latin typeface="Tahoma"/>
                <a:cs typeface="Tahoma"/>
              </a:rPr>
              <a:t>(C++, </a:t>
            </a:r>
            <a:r>
              <a:rPr sz="1100" spc="-30" dirty="0">
                <a:latin typeface="Tahoma"/>
                <a:cs typeface="Tahoma"/>
              </a:rPr>
              <a:t>Java,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etc.).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24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Specialized </a:t>
            </a:r>
            <a:r>
              <a:rPr spc="-45" dirty="0"/>
              <a:t>sorting</a:t>
            </a:r>
            <a:r>
              <a:rPr spc="90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0592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413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234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055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975803"/>
            <a:ext cx="518223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6995" algn="l" rtl="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80" dirty="0">
                <a:latin typeface="Tahoma"/>
                <a:cs typeface="Tahoma"/>
              </a:rPr>
              <a:t>seen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the best </a:t>
            </a:r>
            <a:r>
              <a:rPr sz="1100" spc="-55" dirty="0">
                <a:latin typeface="Tahoma"/>
                <a:cs typeface="Tahoma"/>
              </a:rPr>
              <a:t>comparison-base </a:t>
            </a:r>
            <a:r>
              <a:rPr sz="1100" spc="-40" dirty="0">
                <a:latin typeface="Tahoma"/>
                <a:cs typeface="Tahoma"/>
              </a:rPr>
              <a:t>algorithms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-25" dirty="0">
                <a:latin typeface="Arial"/>
                <a:cs typeface="Arial"/>
              </a:rPr>
              <a:t>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0" dirty="0">
                <a:latin typeface="Tahoma"/>
                <a:cs typeface="Tahoma"/>
              </a:rPr>
              <a:t>case. </a:t>
            </a:r>
            <a:r>
              <a:rPr sz="1100" spc="-30" dirty="0">
                <a:latin typeface="Tahoma"/>
                <a:cs typeface="Tahoma"/>
              </a:rPr>
              <a:t>Can 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better?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99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answer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b="1" spc="-35" dirty="0">
                <a:latin typeface="Trebuchet MS"/>
                <a:cs typeface="Trebuchet MS"/>
              </a:rPr>
              <a:t>no</a:t>
            </a:r>
            <a:r>
              <a:rPr sz="1100" spc="-35" dirty="0">
                <a:latin typeface="Tahoma"/>
                <a:cs typeface="Tahoma"/>
              </a:rPr>
              <a:t>. </a:t>
            </a:r>
            <a:r>
              <a:rPr sz="1100" spc="-45" dirty="0">
                <a:latin typeface="Tahoma"/>
                <a:cs typeface="Tahoma"/>
              </a:rPr>
              <a:t>It 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proved </a:t>
            </a:r>
            <a:r>
              <a:rPr sz="1100" spc="-30" dirty="0">
                <a:latin typeface="Tahoma"/>
                <a:cs typeface="Tahoma"/>
              </a:rPr>
              <a:t>that: </a:t>
            </a:r>
            <a:r>
              <a:rPr sz="1100" b="1" spc="-30" dirty="0">
                <a:latin typeface="Trebuchet MS"/>
                <a:cs typeface="Trebuchet MS"/>
              </a:rPr>
              <a:t>no comparison-based </a:t>
            </a:r>
            <a:r>
              <a:rPr sz="1100" b="1" spc="-25" dirty="0">
                <a:latin typeface="Trebuchet MS"/>
                <a:cs typeface="Trebuchet MS"/>
              </a:rPr>
              <a:t>algorithm </a:t>
            </a:r>
            <a:r>
              <a:rPr sz="1100" b="1" spc="-30" dirty="0">
                <a:latin typeface="Trebuchet MS"/>
                <a:cs typeface="Trebuchet MS"/>
              </a:rPr>
              <a:t>can </a:t>
            </a:r>
            <a:r>
              <a:rPr sz="1100" b="1" spc="-35" dirty="0">
                <a:latin typeface="Trebuchet MS"/>
                <a:cs typeface="Trebuchet MS"/>
              </a:rPr>
              <a:t>sort </a:t>
            </a:r>
            <a:r>
              <a:rPr sz="1100" b="1" spc="-30" dirty="0">
                <a:latin typeface="Trebuchet MS"/>
                <a:cs typeface="Trebuchet MS"/>
              </a:rPr>
              <a:t>an  </a:t>
            </a:r>
            <a:r>
              <a:rPr sz="1100" b="1" spc="-55" dirty="0">
                <a:latin typeface="Trebuchet MS"/>
                <a:cs typeface="Trebuchet MS"/>
              </a:rPr>
              <a:t>array</a:t>
            </a:r>
            <a:r>
              <a:rPr sz="1100" b="1" spc="6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in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less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than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25" dirty="0">
                <a:latin typeface="Arial"/>
                <a:cs typeface="Arial"/>
              </a:rPr>
              <a:t>log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in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the</a:t>
            </a:r>
            <a:r>
              <a:rPr sz="1100" b="1" spc="6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worst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case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94615" algn="l" rtl="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result is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general </a:t>
            </a:r>
            <a:r>
              <a:rPr sz="1100" spc="-35" dirty="0">
                <a:latin typeface="Tahoma"/>
                <a:cs typeface="Tahoma"/>
              </a:rPr>
              <a:t>data,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5" dirty="0">
                <a:latin typeface="Tahoma"/>
                <a:cs typeface="Tahoma"/>
              </a:rPr>
              <a:t>of special </a:t>
            </a:r>
            <a:r>
              <a:rPr sz="1100" spc="-45" dirty="0">
                <a:latin typeface="Tahoma"/>
                <a:cs typeface="Tahoma"/>
              </a:rPr>
              <a:t>type </a:t>
            </a:r>
            <a:r>
              <a:rPr sz="1100" spc="-25" dirty="0">
                <a:latin typeface="Tahoma"/>
                <a:cs typeface="Tahoma"/>
              </a:rPr>
              <a:t>(like </a:t>
            </a:r>
            <a:r>
              <a:rPr sz="1100" spc="-35" dirty="0">
                <a:latin typeface="Tahoma"/>
                <a:cs typeface="Tahoma"/>
              </a:rPr>
              <a:t>small </a:t>
            </a:r>
            <a:r>
              <a:rPr sz="1100" spc="-30" dirty="0">
                <a:latin typeface="Tahoma"/>
                <a:cs typeface="Tahoma"/>
              </a:rPr>
              <a:t>positive  </a:t>
            </a:r>
            <a:r>
              <a:rPr sz="1100" spc="-50" dirty="0">
                <a:latin typeface="Tahoma"/>
                <a:cs typeface="Tahoma"/>
              </a:rPr>
              <a:t>integers </a:t>
            </a:r>
            <a:r>
              <a:rPr sz="1100" spc="-55" dirty="0">
                <a:latin typeface="Tahoma"/>
                <a:cs typeface="Tahoma"/>
              </a:rPr>
              <a:t>or </a:t>
            </a:r>
            <a:r>
              <a:rPr sz="1100" spc="-35" dirty="0">
                <a:latin typeface="Tahoma"/>
                <a:cs typeface="Tahoma"/>
              </a:rPr>
              <a:t>strings),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0" dirty="0">
                <a:latin typeface="Tahoma"/>
                <a:cs typeface="Tahoma"/>
              </a:rPr>
              <a:t>find </a:t>
            </a:r>
            <a:r>
              <a:rPr sz="1100" spc="-40" dirty="0">
                <a:latin typeface="Tahoma"/>
                <a:cs typeface="Tahoma"/>
              </a:rPr>
              <a:t>faster sorting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algorithms.</a:t>
            </a:r>
            <a:endParaRPr sz="1100">
              <a:latin typeface="Tahoma"/>
              <a:cs typeface="Tahoma"/>
            </a:endParaRPr>
          </a:p>
          <a:p>
            <a:pPr marL="12700" marR="211454" algn="l" rtl="0">
              <a:lnSpc>
                <a:spcPct val="102600"/>
              </a:lnSpc>
              <a:spcBef>
                <a:spcPts val="295"/>
              </a:spcBef>
            </a:pPr>
            <a:r>
              <a:rPr sz="1100" spc="-30" dirty="0">
                <a:latin typeface="Tahoma"/>
                <a:cs typeface="Tahoma"/>
              </a:rPr>
              <a:t>Specialized </a:t>
            </a:r>
            <a:r>
              <a:rPr sz="1100" spc="-40" dirty="0">
                <a:latin typeface="Tahoma"/>
                <a:cs typeface="Tahoma"/>
              </a:rPr>
              <a:t>sorting algorithms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50" dirty="0">
                <a:latin typeface="Tahoma"/>
                <a:cs typeface="Tahoma"/>
              </a:rPr>
              <a:t>comparison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general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0" dirty="0">
                <a:latin typeface="Tahoma"/>
                <a:cs typeface="Tahoma"/>
              </a:rPr>
              <a:t>specific </a:t>
            </a:r>
            <a:r>
              <a:rPr sz="1100" spc="-50" dirty="0">
                <a:latin typeface="Tahoma"/>
                <a:cs typeface="Tahoma"/>
              </a:rPr>
              <a:t>types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keys.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25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 </a:t>
            </a:r>
            <a:r>
              <a:rPr spc="-45" dirty="0"/>
              <a:t>sorting</a:t>
            </a:r>
            <a:r>
              <a:rPr spc="70" dirty="0"/>
              <a:t> </a:t>
            </a:r>
            <a:r>
              <a:rPr spc="-6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9276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3097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1543709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8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4" y="1717611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44" y="2845435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344" y="283273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1587944"/>
            <a:ext cx="50727" cy="12574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761882"/>
            <a:ext cx="5584825" cy="1134745"/>
          </a:xfrm>
          <a:custGeom>
            <a:avLst/>
            <a:gdLst/>
            <a:ahLst/>
            <a:cxnLst/>
            <a:rect l="l" t="t" r="r" b="b"/>
            <a:pathLst>
              <a:path w="5584825" h="1134745">
                <a:moveTo>
                  <a:pt x="5584580" y="0"/>
                </a:moveTo>
                <a:lnTo>
                  <a:pt x="0" y="0"/>
                </a:lnTo>
                <a:lnTo>
                  <a:pt x="0" y="1083552"/>
                </a:lnTo>
                <a:lnTo>
                  <a:pt x="4008" y="1103277"/>
                </a:lnTo>
                <a:lnTo>
                  <a:pt x="14922" y="1119430"/>
                </a:lnTo>
                <a:lnTo>
                  <a:pt x="31075" y="1130344"/>
                </a:lnTo>
                <a:lnTo>
                  <a:pt x="50800" y="1134352"/>
                </a:lnTo>
                <a:lnTo>
                  <a:pt x="5533779" y="1134352"/>
                </a:lnTo>
                <a:lnTo>
                  <a:pt x="5553504" y="1130344"/>
                </a:lnTo>
                <a:lnTo>
                  <a:pt x="5569657" y="1119430"/>
                </a:lnTo>
                <a:lnTo>
                  <a:pt x="5580571" y="1103277"/>
                </a:lnTo>
                <a:lnTo>
                  <a:pt x="5584580" y="1083552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626029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6133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6006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2323" y="1587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590382"/>
            <a:ext cx="5422265" cy="22675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Georgia"/>
                <a:cs typeface="Georgia"/>
              </a:rPr>
              <a:t>n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Tahoma"/>
                <a:cs typeface="Tahoma"/>
              </a:rPr>
              <a:t>totally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orderable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items,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rearrange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decreasing)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order.</a:t>
            </a:r>
            <a:endParaRPr sz="1100" dirty="0">
              <a:latin typeface="Tahoma"/>
              <a:cs typeface="Tahoma"/>
            </a:endParaRPr>
          </a:p>
          <a:p>
            <a:pPr marL="289560" marR="276860" algn="l" rtl="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Totally </a:t>
            </a:r>
            <a:r>
              <a:rPr sz="1100" spc="-55" dirty="0">
                <a:latin typeface="Tahoma"/>
                <a:cs typeface="Tahoma"/>
              </a:rPr>
              <a:t>orderable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compared: </a:t>
            </a:r>
            <a:r>
              <a:rPr sz="1100" spc="-50" dirty="0">
                <a:latin typeface="Tahoma"/>
                <a:cs typeface="Tahoma"/>
              </a:rPr>
              <a:t>numbers, </a:t>
            </a:r>
            <a:r>
              <a:rPr sz="1100" spc="-45" dirty="0">
                <a:latin typeface="Tahoma"/>
                <a:cs typeface="Tahoma"/>
              </a:rPr>
              <a:t>characters, 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items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usually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keys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20"/>
              </a:spcBef>
            </a:pPr>
            <a:endParaRPr sz="85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40" dirty="0">
                <a:latin typeface="Tahoma"/>
                <a:cs typeface="Tahoma"/>
              </a:rPr>
              <a:t>instance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sorting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problem: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ahoma"/>
              <a:cs typeface="Tahoma"/>
            </a:endParaRPr>
          </a:p>
          <a:p>
            <a:pPr marL="85725" algn="ctr" rtl="0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(12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9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12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16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0" dirty="0">
                <a:latin typeface="Arial"/>
                <a:cs typeface="Arial"/>
              </a:rPr>
              <a:t>31)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5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2700" algn="l" rtl="0">
              <a:lnSpc>
                <a:spcPct val="100000"/>
              </a:lnSpc>
              <a:spcBef>
                <a:spcPts val="1130"/>
              </a:spcBef>
            </a:pPr>
            <a:r>
              <a:rPr sz="1100" spc="-25" dirty="0">
                <a:latin typeface="Tahoma"/>
                <a:cs typeface="Tahoma"/>
              </a:rPr>
              <a:t>Often,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sorted </a:t>
            </a:r>
            <a:r>
              <a:rPr sz="1100" spc="-30" dirty="0">
                <a:latin typeface="Tahoma"/>
                <a:cs typeface="Tahoma"/>
              </a:rPr>
              <a:t>contain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data:</a:t>
            </a:r>
            <a:endParaRPr sz="11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ahoma"/>
              <a:cs typeface="Tahoma"/>
            </a:endParaRPr>
          </a:p>
          <a:p>
            <a:pPr marL="85725" algn="ctr" rt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((5</a:t>
            </a:r>
            <a:r>
              <a:rPr sz="1100" i="1" spc="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(7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(1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90" dirty="0">
                <a:latin typeface="Georgia"/>
                <a:cs typeface="Georgia"/>
              </a:rPr>
              <a:t>B</a:t>
            </a:r>
            <a:r>
              <a:rPr sz="1100" spc="90" dirty="0">
                <a:latin typeface="Arial"/>
                <a:cs typeface="Arial"/>
              </a:rPr>
              <a:t>))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Arial"/>
                <a:cs typeface="Arial"/>
              </a:rPr>
              <a:t>((1</a:t>
            </a:r>
            <a:r>
              <a:rPr sz="1100" i="1" spc="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C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(2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B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(5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A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i="1" spc="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(7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60" dirty="0">
                <a:latin typeface="Georgia"/>
                <a:cs typeface="Georgia"/>
              </a:rPr>
              <a:t>A</a:t>
            </a:r>
            <a:r>
              <a:rPr sz="1100" spc="60" dirty="0">
                <a:latin typeface="Arial"/>
                <a:cs typeface="Arial"/>
              </a:rPr>
              <a:t>))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5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78698"/>
            <a:ext cx="52190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l" rtl="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non-comparison-based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30" dirty="0">
                <a:latin typeface="Tahoma"/>
                <a:cs typeface="Tahoma"/>
              </a:rPr>
              <a:t>positive  </a:t>
            </a:r>
            <a:r>
              <a:rPr sz="1100" spc="-45" dirty="0">
                <a:latin typeface="Tahoma"/>
                <a:cs typeface="Tahoma"/>
              </a:rPr>
              <a:t>integer </a:t>
            </a:r>
            <a:r>
              <a:rPr sz="1100" spc="-65" dirty="0">
                <a:latin typeface="Tahoma"/>
                <a:cs typeface="Tahoma"/>
              </a:rPr>
              <a:t>keys as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follows: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51491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15019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724948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917" y="17120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193498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92206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672" y="2145014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917" y="213209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417025"/>
            <a:ext cx="366458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7395" algn="l" rtl="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i="1" spc="-15" dirty="0">
                <a:latin typeface="Georgia"/>
                <a:cs typeface="Georgia"/>
              </a:rPr>
              <a:t>k </a:t>
            </a:r>
            <a:r>
              <a:rPr sz="1100" spc="-15" dirty="0">
                <a:latin typeface="Tahoma"/>
                <a:cs typeface="Tahoma"/>
              </a:rPr>
              <a:t>”buckets”, </a:t>
            </a:r>
            <a:r>
              <a:rPr sz="1100" spc="-10" dirty="0">
                <a:latin typeface="Tahoma"/>
                <a:cs typeface="Tahoma"/>
              </a:rPr>
              <a:t>initially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65" dirty="0">
                <a:latin typeface="Tahoma"/>
                <a:cs typeface="Tahoma"/>
              </a:rPr>
              <a:t>empty.  </a:t>
            </a:r>
            <a:r>
              <a:rPr sz="1100" spc="20" dirty="0">
                <a:latin typeface="Tahoma"/>
                <a:cs typeface="Tahoma"/>
              </a:rPr>
              <a:t>Put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bucket.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25299"/>
              </a:lnSpc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0" dirty="0">
                <a:latin typeface="Tahoma"/>
                <a:cs typeface="Tahoma"/>
              </a:rPr>
              <a:t>non-empty </a:t>
            </a:r>
            <a:r>
              <a:rPr sz="1100" spc="-40" dirty="0">
                <a:latin typeface="Tahoma"/>
                <a:cs typeface="Tahoma"/>
              </a:rPr>
              <a:t>bucket (using </a:t>
            </a:r>
            <a:r>
              <a:rPr sz="1100" spc="-35" dirty="0">
                <a:latin typeface="Tahoma"/>
                <a:cs typeface="Tahoma"/>
              </a:rPr>
              <a:t>insertion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50" dirty="0">
                <a:latin typeface="Tahoma"/>
                <a:cs typeface="Tahoma"/>
              </a:rPr>
              <a:t>example).  </a:t>
            </a:r>
            <a:r>
              <a:rPr sz="1100" spc="-40" dirty="0">
                <a:latin typeface="Tahoma"/>
                <a:cs typeface="Tahoma"/>
              </a:rPr>
              <a:t>Concatenate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0" dirty="0">
                <a:latin typeface="Tahoma"/>
                <a:cs typeface="Tahoma"/>
              </a:rPr>
              <a:t>sorted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buckets.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26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09713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883615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108538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1072679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753948"/>
            <a:ext cx="50727" cy="331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27901"/>
            <a:ext cx="5584825" cy="208279"/>
          </a:xfrm>
          <a:custGeom>
            <a:avLst/>
            <a:gdLst/>
            <a:ahLst/>
            <a:cxnLst/>
            <a:rect l="l" t="t" r="r" b="b"/>
            <a:pathLst>
              <a:path w="5584825" h="208280">
                <a:moveTo>
                  <a:pt x="5584580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5533779" y="208279"/>
                </a:lnTo>
                <a:lnTo>
                  <a:pt x="5553504" y="204270"/>
                </a:lnTo>
                <a:lnTo>
                  <a:pt x="5569657" y="193356"/>
                </a:lnTo>
                <a:lnTo>
                  <a:pt x="5580571" y="177203"/>
                </a:lnTo>
                <a:lnTo>
                  <a:pt x="5584580" y="15747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7920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3123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779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766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7539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13670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645932"/>
            <a:ext cx="4979035" cy="10013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Tahoma"/>
                <a:cs typeface="Tahoma"/>
              </a:rPr>
              <a:t>Let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25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18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29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25" dirty="0">
                <a:latin typeface="Arial"/>
                <a:cs typeface="Arial"/>
              </a:rPr>
              <a:t>7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Georgia"/>
                <a:cs typeface="Georgia"/>
              </a:rPr>
              <a:t>k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289560" algn="l" rtl="0">
              <a:lnSpc>
                <a:spcPct val="100000"/>
              </a:lnSpc>
              <a:spcBef>
                <a:spcPts val="1655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3 empty </a:t>
            </a:r>
            <a:r>
              <a:rPr sz="1100" spc="-50" dirty="0">
                <a:latin typeface="Tahoma"/>
                <a:cs typeface="Tahoma"/>
              </a:rPr>
              <a:t>buckets: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0 </a:t>
            </a:r>
            <a:r>
              <a:rPr sz="1100" spc="-35" dirty="0">
                <a:latin typeface="Tahoma"/>
                <a:cs typeface="Tahoma"/>
              </a:rPr>
              <a:t>(for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 </a:t>
            </a:r>
            <a:r>
              <a:rPr sz="1100" spc="-45" dirty="0">
                <a:latin typeface="Arial"/>
                <a:cs typeface="Arial"/>
              </a:rPr>
              <a:t>10</a:t>
            </a:r>
            <a:r>
              <a:rPr sz="1100" spc="-45" dirty="0">
                <a:latin typeface="Tahoma"/>
                <a:cs typeface="Tahoma"/>
              </a:rPr>
              <a:t>),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35" dirty="0">
                <a:latin typeface="Tahoma"/>
                <a:cs typeface="Tahoma"/>
              </a:rPr>
              <a:t>(for</a:t>
            </a:r>
            <a:endParaRPr sz="110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10 </a:t>
            </a:r>
            <a:r>
              <a:rPr sz="1100" spc="-30" dirty="0">
                <a:latin typeface="Lucida Sans Unicode"/>
                <a:cs typeface="Lucida Sans Unicode"/>
              </a:rPr>
              <a:t>≤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 </a:t>
            </a:r>
            <a:r>
              <a:rPr sz="1100" spc="-45" dirty="0">
                <a:latin typeface="Arial"/>
                <a:cs typeface="Arial"/>
              </a:rPr>
              <a:t>20</a:t>
            </a:r>
            <a:r>
              <a:rPr sz="1100" spc="-45" dirty="0">
                <a:latin typeface="Tahoma"/>
                <a:cs typeface="Tahoma"/>
              </a:rPr>
              <a:t>)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35" dirty="0">
                <a:latin typeface="Tahoma"/>
                <a:cs typeface="Tahoma"/>
              </a:rPr>
              <a:t>(for </a:t>
            </a:r>
            <a:r>
              <a:rPr sz="1100" spc="-70" dirty="0">
                <a:latin typeface="Arial"/>
                <a:cs typeface="Arial"/>
              </a:rPr>
              <a:t>20 </a:t>
            </a:r>
            <a:r>
              <a:rPr sz="1100" spc="-30" dirty="0">
                <a:latin typeface="Lucida Sans Unicode"/>
                <a:cs typeface="Lucida Sans Unicode"/>
              </a:rPr>
              <a:t>≤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</a:t>
            </a:r>
            <a:r>
              <a:rPr sz="1100" i="1" spc="24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30</a:t>
            </a:r>
            <a:r>
              <a:rPr sz="1100" spc="-45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01723"/>
              </p:ext>
            </p:extLst>
          </p:nvPr>
        </p:nvGraphicFramePr>
        <p:xfrm>
          <a:off x="2005977" y="1730108"/>
          <a:ext cx="2019300" cy="35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</a:tblGrid>
              <a:tr h="177126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1182" y="3135783"/>
            <a:ext cx="2540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27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709713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883615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108538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1072679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753948"/>
            <a:ext cx="50727" cy="331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27901"/>
            <a:ext cx="5584825" cy="208279"/>
          </a:xfrm>
          <a:custGeom>
            <a:avLst/>
            <a:gdLst/>
            <a:ahLst/>
            <a:cxnLst/>
            <a:rect l="l" t="t" r="r" b="b"/>
            <a:pathLst>
              <a:path w="5584825" h="208280">
                <a:moveTo>
                  <a:pt x="5584580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5533779" y="208279"/>
                </a:lnTo>
                <a:lnTo>
                  <a:pt x="5553504" y="204270"/>
                </a:lnTo>
                <a:lnTo>
                  <a:pt x="5569657" y="193356"/>
                </a:lnTo>
                <a:lnTo>
                  <a:pt x="5580571" y="177203"/>
                </a:lnTo>
                <a:lnTo>
                  <a:pt x="5584580" y="15747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7920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3123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779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766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7539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136702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645932"/>
            <a:ext cx="4979035" cy="10013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Tahoma"/>
                <a:cs typeface="Tahoma"/>
              </a:rPr>
              <a:t>Let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25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18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29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25" dirty="0">
                <a:latin typeface="Arial"/>
                <a:cs typeface="Arial"/>
              </a:rPr>
              <a:t>7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Georgia"/>
                <a:cs typeface="Georgia"/>
              </a:rPr>
              <a:t>k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  <a:p>
            <a:pPr marL="289560" algn="l" rtl="0">
              <a:lnSpc>
                <a:spcPct val="100000"/>
              </a:lnSpc>
              <a:spcBef>
                <a:spcPts val="1655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3 empty </a:t>
            </a:r>
            <a:r>
              <a:rPr sz="1100" spc="-50" dirty="0">
                <a:latin typeface="Tahoma"/>
                <a:cs typeface="Tahoma"/>
              </a:rPr>
              <a:t>buckets: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0 </a:t>
            </a:r>
            <a:r>
              <a:rPr sz="1100" spc="-35" dirty="0">
                <a:latin typeface="Tahoma"/>
                <a:cs typeface="Tahoma"/>
              </a:rPr>
              <a:t>(for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235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 </a:t>
            </a:r>
            <a:r>
              <a:rPr sz="1100" spc="-45" dirty="0">
                <a:latin typeface="Arial"/>
                <a:cs typeface="Arial"/>
              </a:rPr>
              <a:t>10</a:t>
            </a:r>
            <a:r>
              <a:rPr sz="1100" spc="-45" dirty="0">
                <a:latin typeface="Tahoma"/>
                <a:cs typeface="Tahoma"/>
              </a:rPr>
              <a:t>),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35" dirty="0">
                <a:latin typeface="Tahoma"/>
                <a:cs typeface="Tahoma"/>
              </a:rPr>
              <a:t>(for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10 </a:t>
            </a:r>
            <a:r>
              <a:rPr sz="1100" spc="-30" dirty="0">
                <a:latin typeface="Lucida Sans Unicode"/>
                <a:cs typeface="Lucida Sans Unicode"/>
              </a:rPr>
              <a:t>≤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 </a:t>
            </a:r>
            <a:r>
              <a:rPr sz="1100" spc="-45" dirty="0">
                <a:latin typeface="Arial"/>
                <a:cs typeface="Arial"/>
              </a:rPr>
              <a:t>20</a:t>
            </a:r>
            <a:r>
              <a:rPr sz="1100" spc="-45" dirty="0">
                <a:latin typeface="Tahoma"/>
                <a:cs typeface="Tahoma"/>
              </a:rPr>
              <a:t>)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Bucket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35" dirty="0">
                <a:latin typeface="Tahoma"/>
                <a:cs typeface="Tahoma"/>
              </a:rPr>
              <a:t>(for </a:t>
            </a:r>
            <a:r>
              <a:rPr sz="1100" spc="-70" dirty="0">
                <a:latin typeface="Arial"/>
                <a:cs typeface="Arial"/>
              </a:rPr>
              <a:t>20 </a:t>
            </a:r>
            <a:r>
              <a:rPr sz="1100" spc="-30" dirty="0">
                <a:latin typeface="Lucida Sans Unicode"/>
                <a:cs typeface="Lucida Sans Unicode"/>
              </a:rPr>
              <a:t>≤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i</a:t>
            </a:r>
            <a:r>
              <a:rPr sz="1100" spc="30" dirty="0">
                <a:latin typeface="Arial"/>
                <a:cs typeface="Arial"/>
              </a:rPr>
              <a:t>] </a:t>
            </a:r>
            <a:r>
              <a:rPr sz="1100" i="1" spc="140" dirty="0">
                <a:latin typeface="Georgia"/>
                <a:cs typeface="Georgia"/>
              </a:rPr>
              <a:t>&lt;</a:t>
            </a:r>
            <a:r>
              <a:rPr sz="1100" i="1" spc="24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30</a:t>
            </a:r>
            <a:r>
              <a:rPr sz="1100" spc="-4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7764"/>
              </p:ext>
            </p:extLst>
          </p:nvPr>
        </p:nvGraphicFramePr>
        <p:xfrm>
          <a:off x="2005977" y="1730108"/>
          <a:ext cx="2019300" cy="35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</a:tblGrid>
              <a:tr h="177126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81089" y="225207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932" y="2168625"/>
            <a:ext cx="41732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Assign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buckets </a:t>
            </a:r>
            <a:r>
              <a:rPr sz="1100" spc="-65" dirty="0">
                <a:latin typeface="Tahoma"/>
                <a:cs typeface="Tahoma"/>
              </a:rPr>
              <a:t>(we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implement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buckets):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32284"/>
              </p:ext>
            </p:extLst>
          </p:nvPr>
        </p:nvGraphicFramePr>
        <p:xfrm>
          <a:off x="1802396" y="2443073"/>
          <a:ext cx="2428239" cy="35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673734"/>
                <a:gridCol w="673735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18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25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182" y="3135783"/>
            <a:ext cx="2540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27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91061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1084516"/>
            <a:ext cx="5635307" cy="164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2323" y="954849"/>
            <a:ext cx="50727" cy="192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3" y="1128792"/>
            <a:ext cx="5584825" cy="69850"/>
          </a:xfrm>
          <a:custGeom>
            <a:avLst/>
            <a:gdLst/>
            <a:ahLst/>
            <a:cxnLst/>
            <a:rect l="l" t="t" r="r" b="b"/>
            <a:pathLst>
              <a:path w="5584825" h="69850">
                <a:moveTo>
                  <a:pt x="5584580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5533779" y="69732"/>
                </a:lnTo>
                <a:lnTo>
                  <a:pt x="5553504" y="65723"/>
                </a:lnTo>
                <a:lnTo>
                  <a:pt x="5569657" y="54809"/>
                </a:lnTo>
                <a:lnTo>
                  <a:pt x="5580571" y="38656"/>
                </a:lnTo>
                <a:lnTo>
                  <a:pt x="5584580" y="18931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992939"/>
            <a:ext cx="0" cy="173990"/>
          </a:xfrm>
          <a:custGeom>
            <a:avLst/>
            <a:gdLst/>
            <a:ahLst/>
            <a:cxnLst/>
            <a:rect l="l" t="t" r="r" b="b"/>
            <a:pathLst>
              <a:path h="173990">
                <a:moveTo>
                  <a:pt x="0" y="17383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9802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967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9548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142938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844" y="893672"/>
            <a:ext cx="1061085" cy="644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915"/>
              </a:spcBef>
            </a:pPr>
            <a:r>
              <a:rPr sz="1100" spc="-25" dirty="0">
                <a:latin typeface="Tahoma"/>
                <a:cs typeface="Tahoma"/>
              </a:rPr>
              <a:t>Sort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buckets: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08540"/>
              </p:ext>
            </p:extLst>
          </p:nvPr>
        </p:nvGraphicFramePr>
        <p:xfrm>
          <a:off x="1802396" y="1585747"/>
          <a:ext cx="2428239" cy="35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673734"/>
                <a:gridCol w="673735"/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Bucket</a:t>
                      </a:r>
                      <a:r>
                        <a:rPr sz="11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90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25 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→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81089" y="210002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2016568"/>
            <a:ext cx="345757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Concatenate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0" dirty="0">
                <a:latin typeface="Tahoma"/>
                <a:cs typeface="Tahoma"/>
              </a:rPr>
              <a:t>sorted </a:t>
            </a:r>
            <a:r>
              <a:rPr sz="1100" spc="-45" dirty="0">
                <a:latin typeface="Tahoma"/>
                <a:cs typeface="Tahoma"/>
              </a:rPr>
              <a:t>buckets </a:t>
            </a:r>
            <a:r>
              <a:rPr sz="1100" spc="-35" dirty="0">
                <a:latin typeface="Tahoma"/>
                <a:cs typeface="Tahoma"/>
              </a:rPr>
              <a:t>back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1786255" algn="l" rtl="0">
              <a:lnSpc>
                <a:spcPct val="100000"/>
              </a:lnSpc>
            </a:pP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3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18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25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10" dirty="0">
                <a:latin typeface="Arial"/>
                <a:cs typeface="Arial"/>
              </a:rPr>
              <a:t>29</a:t>
            </a:r>
            <a:r>
              <a:rPr sz="1100" spc="10" dirty="0">
                <a:latin typeface="Lucida Sans Unicode"/>
                <a:cs typeface="Lucida Sans Unicode"/>
              </a:rPr>
              <a:t>}</a:t>
            </a:r>
            <a:r>
              <a:rPr sz="1100" i="1" spc="1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28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4925" y="587992"/>
            <a:ext cx="5746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k)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687" y="587992"/>
            <a:ext cx="1290320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  </a:t>
            </a:r>
            <a:r>
              <a:rPr sz="900" b="1" spc="90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  </a:t>
            </a:r>
            <a:r>
              <a:rPr sz="900" b="1" spc="6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6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endParaRPr sz="900">
              <a:latin typeface="Trebuchet MS"/>
              <a:cs typeface="Trebuchet MS"/>
            </a:endParaRPr>
          </a:p>
          <a:p>
            <a:pPr marL="217804" marR="5080" algn="l" rtl="0">
              <a:lnSpc>
                <a:spcPct val="101499"/>
              </a:lnSpc>
            </a:pP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45" dirty="0">
                <a:solidFill>
                  <a:srgbClr val="7F7F7F"/>
                </a:solidFill>
                <a:latin typeface="Times New Roman"/>
                <a:cs typeface="Times New Roman"/>
              </a:rPr>
              <a:t>Create </a:t>
            </a:r>
            <a:r>
              <a:rPr sz="900" spc="80" dirty="0">
                <a:solidFill>
                  <a:srgbClr val="7F7F7F"/>
                </a:solidFill>
                <a:latin typeface="Times New Roman"/>
                <a:cs typeface="Times New Roman"/>
              </a:rPr>
              <a:t>empty  </a:t>
            </a:r>
            <a:r>
              <a:rPr sz="900" spc="165" dirty="0">
                <a:latin typeface="Times New Roman"/>
                <a:cs typeface="Times New Roman"/>
              </a:rPr>
              <a:t>List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&lt;</a:t>
            </a:r>
            <a:r>
              <a:rPr sz="900" spc="-120" dirty="0">
                <a:latin typeface="Times New Roman"/>
                <a:cs typeface="Times New Roman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Integer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145" dirty="0">
                <a:latin typeface="Times New Roman"/>
                <a:cs typeface="Times New Roman"/>
              </a:rPr>
              <a:t>&gt;[]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9382" y="587992"/>
            <a:ext cx="187452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l" rtl="0">
              <a:lnSpc>
                <a:spcPct val="101499"/>
              </a:lnSpc>
              <a:spcBef>
                <a:spcPts val="80"/>
              </a:spcBef>
            </a:pPr>
            <a:r>
              <a:rPr sz="900" spc="170" dirty="0">
                <a:latin typeface="Times New Roman"/>
                <a:cs typeface="Times New Roman"/>
              </a:rPr>
              <a:t>bucketSort(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85" dirty="0">
                <a:latin typeface="Times New Roman"/>
                <a:cs typeface="Times New Roman"/>
              </a:rPr>
              <a:t>A,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140" dirty="0">
                <a:latin typeface="Trebuchet MS"/>
                <a:cs typeface="Trebuchet MS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n,  </a:t>
            </a:r>
            <a:r>
              <a:rPr sz="900" spc="145" dirty="0">
                <a:solidFill>
                  <a:srgbClr val="7F7F7F"/>
                </a:solidFill>
                <a:latin typeface="Times New Roman"/>
                <a:cs typeface="Times New Roman"/>
              </a:rPr>
              <a:t>buckets</a:t>
            </a:r>
            <a:endParaRPr sz="90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145" dirty="0">
                <a:latin typeface="Times New Roman"/>
                <a:cs typeface="Times New Roman"/>
              </a:rPr>
              <a:t>buckets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 </a:t>
            </a:r>
            <a:r>
              <a:rPr sz="900" spc="195" dirty="0">
                <a:latin typeface="Times New Roman"/>
                <a:cs typeface="Times New Roman"/>
              </a:rPr>
              <a:t>List[</a:t>
            </a:r>
            <a:r>
              <a:rPr sz="900" spc="-190" dirty="0">
                <a:latin typeface="Times New Roman"/>
                <a:cs typeface="Times New Roman"/>
              </a:rPr>
              <a:t> </a:t>
            </a:r>
            <a:r>
              <a:rPr sz="900" spc="190" dirty="0">
                <a:latin typeface="Times New Roman"/>
                <a:cs typeface="Times New Roman"/>
              </a:rPr>
              <a:t>k];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26" y="1005530"/>
            <a:ext cx="3242310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algn="l" rtl="0">
              <a:lnSpc>
                <a:spcPct val="100000"/>
              </a:lnSpc>
              <a:spcBef>
                <a:spcPts val="9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k;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75" dirty="0">
                <a:latin typeface="Times New Roman"/>
                <a:cs typeface="Times New Roman"/>
              </a:rPr>
              <a:t>++)</a:t>
            </a:r>
            <a:endParaRPr sz="900">
              <a:latin typeface="Times New Roman"/>
              <a:cs typeface="Times New Roman"/>
            </a:endParaRPr>
          </a:p>
          <a:p>
            <a:pPr marL="447040" algn="l" rtl="0">
              <a:lnSpc>
                <a:spcPct val="100000"/>
              </a:lnSpc>
              <a:spcBef>
                <a:spcPts val="15"/>
              </a:spcBef>
            </a:pPr>
            <a:r>
              <a:rPr sz="900" spc="165" dirty="0">
                <a:latin typeface="Times New Roman"/>
                <a:cs typeface="Times New Roman"/>
              </a:rPr>
              <a:t>buckets[ </a:t>
            </a:r>
            <a:r>
              <a:rPr sz="900" spc="140" dirty="0">
                <a:latin typeface="Times New Roman"/>
                <a:cs typeface="Times New Roman"/>
              </a:rPr>
              <a:t>b]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 </a:t>
            </a:r>
            <a:r>
              <a:rPr sz="900" spc="140" dirty="0">
                <a:latin typeface="Times New Roman"/>
                <a:cs typeface="Times New Roman"/>
              </a:rPr>
              <a:t>LinkedList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Integer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195" dirty="0">
                <a:latin typeface="Times New Roman"/>
                <a:cs typeface="Times New Roman"/>
              </a:rPr>
              <a:t>&gt;();</a:t>
            </a:r>
            <a:endParaRPr sz="900">
              <a:latin typeface="Times New Roman"/>
              <a:cs typeface="Times New Roman"/>
            </a:endParaRPr>
          </a:p>
          <a:p>
            <a:pPr marL="229870" algn="l" rtl="0">
              <a:lnSpc>
                <a:spcPct val="100000"/>
              </a:lnSpc>
              <a:spcBef>
                <a:spcPts val="15"/>
              </a:spcBef>
            </a:pP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14" dirty="0">
                <a:solidFill>
                  <a:srgbClr val="7F7F7F"/>
                </a:solidFill>
                <a:latin typeface="Times New Roman"/>
                <a:cs typeface="Times New Roman"/>
              </a:rPr>
              <a:t>Put </a:t>
            </a:r>
            <a:r>
              <a:rPr sz="900" spc="110" dirty="0">
                <a:solidFill>
                  <a:srgbClr val="7F7F7F"/>
                </a:solidFill>
                <a:latin typeface="Times New Roman"/>
                <a:cs typeface="Times New Roman"/>
              </a:rPr>
              <a:t>each </a:t>
            </a:r>
            <a:r>
              <a:rPr sz="900" spc="130" dirty="0">
                <a:solidFill>
                  <a:srgbClr val="7F7F7F"/>
                </a:solidFill>
                <a:latin typeface="Times New Roman"/>
                <a:cs typeface="Times New Roman"/>
              </a:rPr>
              <a:t>element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in </a:t>
            </a:r>
            <a:r>
              <a:rPr sz="900" spc="229" dirty="0">
                <a:solidFill>
                  <a:srgbClr val="7F7F7F"/>
                </a:solidFill>
                <a:latin typeface="Times New Roman"/>
                <a:cs typeface="Times New Roman"/>
              </a:rPr>
              <a:t>its</a:t>
            </a:r>
            <a:r>
              <a:rPr sz="900" spc="2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35" dirty="0">
                <a:solidFill>
                  <a:srgbClr val="7F7F7F"/>
                </a:solidFill>
                <a:latin typeface="Times New Roman"/>
                <a:cs typeface="Times New Roman"/>
              </a:rPr>
              <a:t>bucket</a:t>
            </a:r>
            <a:endParaRPr sz="900">
              <a:latin typeface="Times New Roman"/>
              <a:cs typeface="Times New Roman"/>
            </a:endParaRPr>
          </a:p>
          <a:p>
            <a:pPr marL="230504" marR="1583055" indent="952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-5" dirty="0">
                <a:latin typeface="Times New Roman"/>
                <a:cs typeface="Times New Roman"/>
              </a:rPr>
              <a:t>max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-5" dirty="0">
                <a:latin typeface="Times New Roman"/>
                <a:cs typeface="Times New Roman"/>
              </a:rPr>
              <a:t>max </a:t>
            </a:r>
            <a:r>
              <a:rPr sz="900" spc="140" dirty="0">
                <a:latin typeface="Times New Roman"/>
                <a:cs typeface="Times New Roman"/>
              </a:rPr>
              <a:t>(A, </a:t>
            </a:r>
            <a:r>
              <a:rPr sz="900" spc="195" dirty="0">
                <a:latin typeface="Times New Roman"/>
                <a:cs typeface="Times New Roman"/>
              </a:rPr>
              <a:t>n);  </a:t>
            </a:r>
            <a:r>
              <a:rPr sz="900" spc="-5" dirty="0">
                <a:latin typeface="Times New Roman"/>
                <a:cs typeface="Times New Roman"/>
              </a:rPr>
              <a:t>max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90" dirty="0">
                <a:latin typeface="Times New Roman"/>
                <a:cs typeface="Times New Roman"/>
              </a:rPr>
              <a:t>++;</a:t>
            </a:r>
            <a:endParaRPr sz="900">
              <a:latin typeface="Times New Roman"/>
              <a:cs typeface="Times New Roman"/>
            </a:endParaRPr>
          </a:p>
          <a:p>
            <a:pPr marL="23939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i++)</a:t>
            </a:r>
            <a:endParaRPr sz="900">
              <a:latin typeface="Times New Roman"/>
              <a:cs typeface="Times New Roman"/>
            </a:endParaRPr>
          </a:p>
          <a:p>
            <a:pPr marL="447040" algn="l" rtl="0">
              <a:lnSpc>
                <a:spcPct val="100000"/>
              </a:lnSpc>
              <a:spcBef>
                <a:spcPts val="20"/>
              </a:spcBef>
            </a:pPr>
            <a:r>
              <a:rPr sz="900" spc="165" dirty="0">
                <a:latin typeface="Times New Roman"/>
                <a:cs typeface="Times New Roman"/>
              </a:rPr>
              <a:t>buckets[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k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*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40" dirty="0">
                <a:latin typeface="Times New Roman"/>
                <a:cs typeface="Times New Roman"/>
              </a:rPr>
              <a:t>i]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/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max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235" dirty="0">
                <a:latin typeface="Times New Roman"/>
                <a:cs typeface="Times New Roman"/>
              </a:rPr>
              <a:t>].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spc="215" dirty="0">
                <a:latin typeface="Times New Roman"/>
                <a:cs typeface="Times New Roman"/>
              </a:rPr>
              <a:t>insert(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60" dirty="0">
                <a:latin typeface="Times New Roman"/>
                <a:cs typeface="Times New Roman"/>
              </a:rPr>
              <a:t>i]);</a:t>
            </a:r>
            <a:endParaRPr sz="900">
              <a:latin typeface="Times New Roman"/>
              <a:cs typeface="Times New Roman"/>
            </a:endParaRPr>
          </a:p>
          <a:p>
            <a:pPr marL="229870" algn="l" rtl="0">
              <a:lnSpc>
                <a:spcPct val="100000"/>
              </a:lnSpc>
              <a:spcBef>
                <a:spcPts val="15"/>
              </a:spcBef>
            </a:pP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Sort </a:t>
            </a:r>
            <a:r>
              <a:rPr sz="900" spc="80" dirty="0">
                <a:solidFill>
                  <a:srgbClr val="7F7F7F"/>
                </a:solidFill>
                <a:latin typeface="Times New Roman"/>
                <a:cs typeface="Times New Roman"/>
              </a:rPr>
              <a:t>and</a:t>
            </a:r>
            <a:r>
              <a:rPr sz="900" spc="3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60" dirty="0">
                <a:solidFill>
                  <a:srgbClr val="7F7F7F"/>
                </a:solidFill>
                <a:latin typeface="Times New Roman"/>
                <a:cs typeface="Times New Roman"/>
              </a:rPr>
              <a:t>concatenate</a:t>
            </a:r>
            <a:r>
              <a:rPr sz="9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45" dirty="0">
                <a:solidFill>
                  <a:srgbClr val="7F7F7F"/>
                </a:solidFill>
                <a:latin typeface="Times New Roman"/>
                <a:cs typeface="Times New Roman"/>
              </a:rPr>
              <a:t>buckets</a:t>
            </a:r>
            <a:endParaRPr sz="900">
              <a:latin typeface="Times New Roman"/>
              <a:cs typeface="Times New Roman"/>
            </a:endParaRPr>
          </a:p>
          <a:p>
            <a:pPr marL="24066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0;</a:t>
            </a:r>
            <a:endParaRPr sz="900">
              <a:latin typeface="Times New Roman"/>
              <a:cs typeface="Times New Roman"/>
            </a:endParaRPr>
          </a:p>
          <a:p>
            <a:pPr marL="23939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k; </a:t>
            </a:r>
            <a:r>
              <a:rPr sz="900" spc="20" dirty="0">
                <a:latin typeface="Times New Roman"/>
                <a:cs typeface="Times New Roman"/>
              </a:rPr>
              <a:t>b </a:t>
            </a:r>
            <a:r>
              <a:rPr sz="900" spc="75" dirty="0">
                <a:latin typeface="Times New Roman"/>
                <a:cs typeface="Times New Roman"/>
              </a:rPr>
              <a:t>++)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  <a:p>
            <a:pPr marL="45593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spc="-130" dirty="0">
                <a:latin typeface="Times New Roman"/>
                <a:cs typeface="Times New Roman"/>
              </a:rPr>
              <a:t>B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4" dirty="0">
                <a:latin typeface="Times New Roman"/>
                <a:cs typeface="Times New Roman"/>
              </a:rPr>
              <a:t>sort(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buckets[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b]);</a:t>
            </a:r>
            <a:endParaRPr sz="900">
              <a:latin typeface="Times New Roman"/>
              <a:cs typeface="Times New Roman"/>
            </a:endParaRPr>
          </a:p>
          <a:p>
            <a:pPr marL="657860" marR="366395" indent="-20383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00" dirty="0">
                <a:latin typeface="Times New Roman"/>
                <a:cs typeface="Times New Roman"/>
              </a:rPr>
              <a:t>B. </a:t>
            </a:r>
            <a:r>
              <a:rPr sz="900" spc="160" dirty="0">
                <a:latin typeface="Times New Roman"/>
                <a:cs typeface="Times New Roman"/>
              </a:rPr>
              <a:t>length </a:t>
            </a:r>
            <a:r>
              <a:rPr sz="900" spc="220" dirty="0">
                <a:latin typeface="Times New Roman"/>
                <a:cs typeface="Times New Roman"/>
              </a:rPr>
              <a:t>; </a:t>
            </a:r>
            <a:r>
              <a:rPr sz="900" spc="140" dirty="0">
                <a:latin typeface="Times New Roman"/>
                <a:cs typeface="Times New Roman"/>
              </a:rPr>
              <a:t>j++) 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140" dirty="0">
                <a:latin typeface="Times New Roman"/>
                <a:cs typeface="Times New Roman"/>
              </a:rPr>
              <a:t>i++]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54" dirty="0">
                <a:latin typeface="Times New Roman"/>
                <a:cs typeface="Times New Roman"/>
              </a:rPr>
              <a:t>j];</a:t>
            </a:r>
            <a:endParaRPr sz="900">
              <a:latin typeface="Times New Roman"/>
              <a:cs typeface="Times New Roman"/>
            </a:endParaRPr>
          </a:p>
          <a:p>
            <a:pPr marL="227329" algn="l" rtl="0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29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Bucket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567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8869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1648" y="1361235"/>
            <a:ext cx="2133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l" rtl="0">
              <a:lnSpc>
                <a:spcPct val="100000"/>
              </a:lnSpc>
              <a:spcBef>
                <a:spcPts val="90"/>
              </a:spcBef>
            </a:pPr>
            <a:r>
              <a:rPr sz="1650" i="1" baseline="-20202" dirty="0">
                <a:latin typeface="Georgia"/>
                <a:cs typeface="Georgia"/>
              </a:rPr>
              <a:t>n</a:t>
            </a:r>
            <a:r>
              <a:rPr sz="800" dirty="0">
                <a:latin typeface="Castellar"/>
                <a:cs typeface="Castellar"/>
              </a:rPr>
              <a:t>2</a:t>
            </a:r>
            <a:endParaRPr sz="800">
              <a:latin typeface="Castellar"/>
              <a:cs typeface="Castel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9748" y="162185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3824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04828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25831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7532" y="1073326"/>
            <a:ext cx="5173980" cy="12797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l" rtl="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Georgia"/>
                <a:cs typeface="Georgia"/>
              </a:rPr>
              <a:t>n</a:t>
            </a:r>
            <a:r>
              <a:rPr sz="1200" spc="67" baseline="27777" dirty="0">
                <a:latin typeface="Castellar"/>
                <a:cs typeface="Castellar"/>
              </a:rPr>
              <a:t>2</a:t>
            </a:r>
            <a:r>
              <a:rPr sz="1100" spc="45" dirty="0">
                <a:latin typeface="Arial"/>
                <a:cs typeface="Arial"/>
              </a:rPr>
              <a:t>)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b="1" spc="-25" dirty="0">
                <a:latin typeface="Trebuchet MS"/>
                <a:cs typeface="Trebuchet MS"/>
              </a:rPr>
              <a:t>quadratic</a:t>
            </a:r>
            <a:r>
              <a:rPr sz="1100" spc="-25" dirty="0">
                <a:latin typeface="Tahoma"/>
                <a:cs typeface="Tahoma"/>
              </a:rPr>
              <a:t>).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5" dirty="0">
                <a:latin typeface="Tahoma"/>
                <a:cs typeface="Tahoma"/>
              </a:rPr>
              <a:t>happens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65" dirty="0">
                <a:latin typeface="Tahoma"/>
                <a:cs typeface="Tahoma"/>
              </a:rPr>
              <a:t>keys  </a:t>
            </a:r>
            <a:r>
              <a:rPr sz="1100" spc="-15" dirty="0">
                <a:latin typeface="Tahoma"/>
                <a:cs typeface="Tahoma"/>
              </a:rPr>
              <a:t>fall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bucket.</a:t>
            </a:r>
            <a:endParaRPr sz="110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2315210" marR="404495" indent="-2277745" algn="l" rtl="0">
              <a:lnSpc>
                <a:spcPct val="56699"/>
              </a:lnSpc>
              <a:tabLst>
                <a:tab pos="2470785" algn="l"/>
              </a:tabLst>
            </a:pP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+		+ </a:t>
            </a:r>
            <a:r>
              <a:rPr sz="1100" i="1" spc="35" dirty="0">
                <a:latin typeface="Georgia"/>
                <a:cs typeface="Georgia"/>
              </a:rPr>
              <a:t>k</a:t>
            </a:r>
            <a:r>
              <a:rPr sz="1100" spc="35" dirty="0">
                <a:latin typeface="Arial"/>
                <a:cs typeface="Arial"/>
              </a:rPr>
              <a:t>) </a:t>
            </a:r>
            <a:r>
              <a:rPr sz="1100" spc="-20" dirty="0">
                <a:latin typeface="Tahoma"/>
                <a:cs typeface="Tahoma"/>
              </a:rPr>
              <a:t>(this </a:t>
            </a:r>
            <a:r>
              <a:rPr sz="1100" spc="-60" dirty="0">
                <a:latin typeface="Tahoma"/>
                <a:cs typeface="Tahoma"/>
              </a:rPr>
              <a:t>becomes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</a:t>
            </a:r>
            <a:r>
              <a:rPr sz="1100" spc="40" dirty="0">
                <a:latin typeface="Arial"/>
                <a:cs typeface="Arial"/>
              </a:rPr>
              <a:t>)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i="1" spc="-15" dirty="0">
                <a:latin typeface="Georgia"/>
                <a:cs typeface="Georgia"/>
              </a:rPr>
              <a:t>k </a:t>
            </a:r>
            <a:r>
              <a:rPr sz="1100" spc="-30" dirty="0">
                <a:latin typeface="Lucida Sans Unicode"/>
                <a:cs typeface="Lucida Sans Unicode"/>
              </a:rPr>
              <a:t>≈ </a:t>
            </a:r>
            <a:r>
              <a:rPr sz="1100" i="1" spc="-10" dirty="0">
                <a:latin typeface="Georgia"/>
                <a:cs typeface="Georgia"/>
              </a:rPr>
              <a:t>n</a:t>
            </a:r>
            <a:r>
              <a:rPr sz="1100" spc="-10" dirty="0">
                <a:latin typeface="Tahoma"/>
                <a:cs typeface="Tahoma"/>
              </a:rPr>
              <a:t>).  </a:t>
            </a:r>
            <a:r>
              <a:rPr sz="1100" i="1" spc="-15" dirty="0">
                <a:latin typeface="Georgia"/>
                <a:cs typeface="Georgia"/>
              </a:rPr>
              <a:t>k</a:t>
            </a:r>
            <a:endParaRPr sz="1100">
              <a:latin typeface="Georgia"/>
              <a:cs typeface="Georgia"/>
            </a:endParaRPr>
          </a:p>
          <a:p>
            <a:pPr marL="38100" algn="l" rtl="0">
              <a:lnSpc>
                <a:spcPts val="1215"/>
              </a:lnSpc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i="1" spc="10" dirty="0">
                <a:latin typeface="Georgia"/>
                <a:cs typeface="Georgia"/>
              </a:rPr>
              <a:t>k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4370705" algn="l" rtl="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Tahoma"/>
                <a:cs typeface="Tahoma"/>
              </a:rPr>
              <a:t>In-place: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No.</a:t>
            </a:r>
            <a:endParaRPr sz="1100">
              <a:latin typeface="Tahoma"/>
              <a:cs typeface="Tahoma"/>
            </a:endParaRPr>
          </a:p>
          <a:p>
            <a:pPr marL="38100" marR="4370705" algn="l" rtl="0">
              <a:lnSpc>
                <a:spcPct val="100000"/>
              </a:lnSpc>
              <a:spcBef>
                <a:spcPts val="334"/>
              </a:spcBef>
            </a:pP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7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30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419147"/>
            <a:ext cx="5374640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l" rtl="0">
              <a:lnSpc>
                <a:spcPct val="102699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Counting </a:t>
            </a:r>
            <a:r>
              <a:rPr sz="1100" spc="-40" dirty="0">
                <a:latin typeface="Tahoma"/>
                <a:cs typeface="Tahoma"/>
              </a:rPr>
              <a:t>sort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simple </a:t>
            </a:r>
            <a:r>
              <a:rPr sz="1100" spc="-35" dirty="0">
                <a:latin typeface="Tahoma"/>
                <a:cs typeface="Tahoma"/>
              </a:rPr>
              <a:t>efficient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45" dirty="0">
                <a:latin typeface="Tahoma"/>
                <a:cs typeface="Tahoma"/>
              </a:rPr>
              <a:t>comparison. 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0" dirty="0">
                <a:latin typeface="Tahoma"/>
                <a:cs typeface="Tahoma"/>
              </a:rPr>
              <a:t>used  when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2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 </a:t>
            </a:r>
            <a:r>
              <a:rPr sz="1100" spc="-30" dirty="0">
                <a:latin typeface="Tahoma"/>
                <a:cs typeface="Tahoma"/>
              </a:rPr>
              <a:t>positive </a:t>
            </a:r>
            <a:r>
              <a:rPr sz="1100" spc="-45" dirty="0">
                <a:latin typeface="Tahoma"/>
                <a:cs typeface="Tahoma"/>
              </a:rPr>
              <a:t>integers.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31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179003"/>
            <a:ext cx="50031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initialize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0: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32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44314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4302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932" y="1135225"/>
            <a:ext cx="500316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initialize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0: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35" dirty="0">
                <a:latin typeface="Tahoma"/>
                <a:cs typeface="Tahoma"/>
              </a:rPr>
              <a:t>Go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increment </a:t>
            </a:r>
            <a:r>
              <a:rPr sz="1100" i="1" spc="-5" dirty="0">
                <a:latin typeface="Georgia"/>
                <a:cs typeface="Georgia"/>
              </a:rPr>
              <a:t>counts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i</a:t>
            </a:r>
            <a:r>
              <a:rPr sz="1100" spc="-5" dirty="0">
                <a:latin typeface="Arial"/>
                <a:cs typeface="Arial"/>
              </a:rPr>
              <a:t>]]</a:t>
            </a:r>
            <a:r>
              <a:rPr sz="1100" spc="-5" dirty="0">
                <a:latin typeface="Tahoma"/>
                <a:cs typeface="Tahoma"/>
              </a:rPr>
              <a:t>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32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44314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4302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165318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917" y="164026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932" y="1135225"/>
            <a:ext cx="500316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initialize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0: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55" dirty="0">
                <a:latin typeface="Lucida Sans Unicode"/>
                <a:cs typeface="Lucida Sans Unicode"/>
              </a:rPr>
              <a:t>}  </a:t>
            </a:r>
            <a:r>
              <a:rPr sz="1100" spc="-35" dirty="0">
                <a:latin typeface="Tahoma"/>
                <a:cs typeface="Tahoma"/>
              </a:rPr>
              <a:t>Go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increment </a:t>
            </a:r>
            <a:r>
              <a:rPr sz="1100" i="1" spc="-5" dirty="0">
                <a:latin typeface="Georgia"/>
                <a:cs typeface="Georgia"/>
              </a:rPr>
              <a:t>counts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i</a:t>
            </a:r>
            <a:r>
              <a:rPr sz="1100" spc="-5" dirty="0">
                <a:latin typeface="Arial"/>
                <a:cs typeface="Arial"/>
              </a:rPr>
              <a:t>]]</a:t>
            </a:r>
            <a:r>
              <a:rPr sz="1100" spc="-5" dirty="0">
                <a:latin typeface="Tahoma"/>
                <a:cs typeface="Tahoma"/>
              </a:rPr>
              <a:t>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55" dirty="0">
                <a:latin typeface="Arial"/>
                <a:cs typeface="Arial"/>
              </a:rPr>
              <a:t>0</a:t>
            </a:r>
            <a:r>
              <a:rPr sz="1100" spc="55" dirty="0">
                <a:latin typeface="Lucida Sans Unicode"/>
                <a:cs typeface="Lucida Sans Unicode"/>
              </a:rPr>
              <a:t>}  </a:t>
            </a:r>
            <a:r>
              <a:rPr sz="1100" spc="-40" dirty="0">
                <a:latin typeface="Tahoma"/>
                <a:cs typeface="Tahoma"/>
              </a:rPr>
              <a:t>Compute the </a:t>
            </a:r>
            <a:r>
              <a:rPr sz="1100" spc="-45" dirty="0">
                <a:latin typeface="Tahoma"/>
                <a:cs typeface="Tahoma"/>
              </a:rPr>
              <a:t>prefix </a:t>
            </a:r>
            <a:r>
              <a:rPr sz="1100" spc="-65" dirty="0">
                <a:latin typeface="Tahoma"/>
                <a:cs typeface="Tahoma"/>
              </a:rPr>
              <a:t>sum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i="1" spc="-20" dirty="0">
                <a:latin typeface="Georgia"/>
                <a:cs typeface="Georgia"/>
              </a:rPr>
              <a:t>counts</a:t>
            </a:r>
            <a:r>
              <a:rPr sz="1100" spc="-20" dirty="0">
                <a:latin typeface="Tahoma"/>
                <a:cs typeface="Tahoma"/>
              </a:rPr>
              <a:t>: </a:t>
            </a:r>
            <a:r>
              <a:rPr sz="1100" i="1" spc="-10" dirty="0">
                <a:latin typeface="Georgia"/>
                <a:cs typeface="Georgia"/>
              </a:rPr>
              <a:t>counts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1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15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6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6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60" dirty="0">
                <a:latin typeface="Arial"/>
                <a:cs typeface="Arial"/>
              </a:rPr>
              <a:t>8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32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99895"/>
            <a:ext cx="5760085" cy="569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Properties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of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sorting</a:t>
            </a:r>
            <a:r>
              <a:rPr sz="1400" spc="1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algorithms</a:t>
            </a:r>
            <a:endParaRPr sz="1400" dirty="0">
              <a:latin typeface="Tahoma"/>
              <a:cs typeface="Tahoma"/>
            </a:endParaRPr>
          </a:p>
          <a:p>
            <a:pPr marL="415290" algn="l" rtl="0">
              <a:lnSpc>
                <a:spcPct val="100000"/>
              </a:lnSpc>
              <a:spcBef>
                <a:spcPts val="1245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4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44314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4302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165318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917" y="164026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672" y="186321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917" y="185029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31826" y="1112476"/>
            <a:ext cx="5502147" cy="85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233045" rtl="0">
              <a:lnSpc>
                <a:spcPct val="125299"/>
              </a:lnSpc>
              <a:spcBef>
                <a:spcPts val="100"/>
              </a:spcBef>
            </a:pPr>
            <a:r>
              <a:rPr spc="-40" dirty="0"/>
              <a:t>Create </a:t>
            </a:r>
            <a:r>
              <a:rPr spc="-55" dirty="0"/>
              <a:t>an array </a:t>
            </a:r>
            <a:r>
              <a:rPr spc="-35" dirty="0"/>
              <a:t>called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-50" dirty="0"/>
              <a:t>and </a:t>
            </a:r>
            <a:r>
              <a:rPr spc="-15" dirty="0"/>
              <a:t>initialize </a:t>
            </a:r>
            <a:r>
              <a:rPr spc="15" dirty="0"/>
              <a:t>it </a:t>
            </a:r>
            <a:r>
              <a:rPr spc="-15" dirty="0"/>
              <a:t>to </a:t>
            </a:r>
            <a:r>
              <a:rPr spc="-75" dirty="0"/>
              <a:t>0: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0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35" dirty="0"/>
              <a:t>Go </a:t>
            </a:r>
            <a:r>
              <a:rPr spc="-40" dirty="0"/>
              <a:t>through </a:t>
            </a:r>
            <a:r>
              <a:rPr i="1" spc="80" dirty="0">
                <a:latin typeface="Georgia"/>
                <a:cs typeface="Georgia"/>
              </a:rPr>
              <a:t>A </a:t>
            </a:r>
            <a:r>
              <a:rPr spc="-50" dirty="0"/>
              <a:t>and </a:t>
            </a:r>
            <a:r>
              <a:rPr spc="-45" dirty="0"/>
              <a:t>increment </a:t>
            </a:r>
            <a:r>
              <a:rPr i="1" spc="-5" dirty="0">
                <a:latin typeface="Georgia"/>
                <a:cs typeface="Georgia"/>
              </a:rPr>
              <a:t>counts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>
                <a:latin typeface="Arial"/>
                <a:cs typeface="Arial"/>
              </a:rPr>
              <a:t>]]</a:t>
            </a:r>
            <a:r>
              <a:rPr spc="-5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40" dirty="0"/>
              <a:t>Compute the </a:t>
            </a:r>
            <a:r>
              <a:rPr spc="-45" dirty="0"/>
              <a:t>prefix </a:t>
            </a:r>
            <a:r>
              <a:rPr spc="-65" dirty="0"/>
              <a:t>sum </a:t>
            </a:r>
            <a:r>
              <a:rPr spc="-35" dirty="0"/>
              <a:t>of </a:t>
            </a:r>
            <a:r>
              <a:rPr i="1" spc="-20" dirty="0">
                <a:latin typeface="Georgia"/>
                <a:cs typeface="Georgia"/>
              </a:rPr>
              <a:t>counts</a:t>
            </a:r>
            <a:r>
              <a:rPr spc="-20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</a:t>
            </a:r>
            <a:r>
              <a:rPr i="1" spc="-155" dirty="0">
                <a:latin typeface="Georgia"/>
                <a:cs typeface="Georgia"/>
              </a:rPr>
              <a:t>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3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5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60" dirty="0">
                <a:latin typeface="Arial"/>
                <a:cs typeface="Arial"/>
              </a:rPr>
              <a:t>8</a:t>
            </a:r>
            <a:r>
              <a:rPr spc="60" dirty="0">
                <a:latin typeface="Lucida Sans Unicode"/>
                <a:cs typeface="Lucida Sans Unicode"/>
              </a:rPr>
              <a:t>}</a:t>
            </a:r>
          </a:p>
          <a:p>
            <a:pPr marL="283210" rtl="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Notice </a:t>
            </a:r>
            <a:r>
              <a:rPr spc="-15" dirty="0"/>
              <a:t>that </a:t>
            </a:r>
            <a:r>
              <a:rPr i="1" spc="5" dirty="0">
                <a:latin typeface="Georgia"/>
                <a:cs typeface="Georgia"/>
              </a:rPr>
              <a:t>counts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A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i</a:t>
            </a:r>
            <a:r>
              <a:rPr spc="5" dirty="0">
                <a:latin typeface="Arial"/>
                <a:cs typeface="Arial"/>
              </a:rPr>
              <a:t>]] </a:t>
            </a:r>
            <a:r>
              <a:rPr spc="-30" dirty="0">
                <a:latin typeface="Lucida Sans Unicode"/>
                <a:cs typeface="Lucida Sans Unicode"/>
              </a:rPr>
              <a:t>− </a:t>
            </a:r>
            <a:r>
              <a:rPr spc="-70" dirty="0">
                <a:latin typeface="Arial"/>
                <a:cs typeface="Arial"/>
              </a:rPr>
              <a:t>1 </a:t>
            </a:r>
            <a:r>
              <a:rPr spc="-35" dirty="0"/>
              <a:t>contains </a:t>
            </a:r>
            <a:r>
              <a:rPr spc="-40" dirty="0"/>
              <a:t>the correct </a:t>
            </a:r>
            <a:r>
              <a:rPr spc="-45" dirty="0"/>
              <a:t>index </a:t>
            </a:r>
            <a:r>
              <a:rPr spc="-35" dirty="0"/>
              <a:t>of </a:t>
            </a:r>
            <a:r>
              <a:rPr spc="-45" dirty="0"/>
              <a:t>the </a:t>
            </a:r>
            <a:r>
              <a:rPr spc="-25" dirty="0"/>
              <a:t>last </a:t>
            </a:r>
            <a:r>
              <a:rPr spc="-45" dirty="0"/>
              <a:t>occurrence </a:t>
            </a:r>
            <a:r>
              <a:rPr spc="-35" dirty="0"/>
              <a:t>of </a:t>
            </a:r>
            <a:r>
              <a:rPr i="1" spc="15" dirty="0">
                <a:latin typeface="Georgia"/>
                <a:cs typeface="Georgia"/>
              </a:rPr>
              <a:t>A</a:t>
            </a:r>
            <a:r>
              <a:rPr spc="15" dirty="0">
                <a:latin typeface="Arial"/>
                <a:cs typeface="Arial"/>
              </a:rPr>
              <a:t>[</a:t>
            </a:r>
            <a:r>
              <a:rPr i="1" spc="15" dirty="0">
                <a:latin typeface="Georgia"/>
                <a:cs typeface="Georgia"/>
              </a:rPr>
              <a:t>i</a:t>
            </a:r>
            <a:r>
              <a:rPr spc="15" dirty="0">
                <a:latin typeface="Arial"/>
                <a:cs typeface="Arial"/>
              </a:rPr>
              <a:t>]</a:t>
            </a:r>
            <a:r>
              <a:rPr spc="15" dirty="0"/>
              <a:t>.</a:t>
            </a:r>
            <a:r>
              <a:rPr spc="80" dirty="0"/>
              <a:t> </a:t>
            </a:r>
            <a:r>
              <a:rPr spc="-35" dirty="0"/>
              <a:t>For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02932" y="1981173"/>
            <a:ext cx="51149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l" rtl="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example, </a:t>
            </a:r>
            <a:r>
              <a:rPr sz="1100" i="1" spc="-5" dirty="0">
                <a:latin typeface="Georgia"/>
                <a:cs typeface="Georgia"/>
              </a:rPr>
              <a:t>counts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Arial"/>
                <a:cs typeface="Arial"/>
              </a:rPr>
              <a:t>[3]]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50" dirty="0">
                <a:latin typeface="Arial"/>
                <a:cs typeface="Arial"/>
              </a:rPr>
              <a:t>4</a:t>
            </a:r>
            <a:r>
              <a:rPr sz="1100" spc="-50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second </a:t>
            </a:r>
            <a:r>
              <a:rPr sz="1100" spc="-55" dirty="0">
                <a:latin typeface="Tahoma"/>
                <a:cs typeface="Tahoma"/>
              </a:rPr>
              <a:t>4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in position </a:t>
            </a:r>
            <a:r>
              <a:rPr sz="1100" spc="-45" dirty="0">
                <a:latin typeface="Tahoma"/>
                <a:cs typeface="Tahoma"/>
              </a:rPr>
              <a:t>4. 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decrement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counts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]]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32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44314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4302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165318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917" y="164026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672" y="186321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917" y="185029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31826" y="1112476"/>
            <a:ext cx="5502147" cy="85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233045" rtl="0">
              <a:lnSpc>
                <a:spcPct val="125299"/>
              </a:lnSpc>
              <a:spcBef>
                <a:spcPts val="100"/>
              </a:spcBef>
            </a:pPr>
            <a:r>
              <a:rPr spc="-40" dirty="0"/>
              <a:t>Create </a:t>
            </a:r>
            <a:r>
              <a:rPr spc="-55" dirty="0"/>
              <a:t>an array </a:t>
            </a:r>
            <a:r>
              <a:rPr spc="-35" dirty="0"/>
              <a:t>called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-50" dirty="0"/>
              <a:t>and </a:t>
            </a:r>
            <a:r>
              <a:rPr spc="-15" dirty="0"/>
              <a:t>initialize </a:t>
            </a:r>
            <a:r>
              <a:rPr spc="15" dirty="0"/>
              <a:t>it </a:t>
            </a:r>
            <a:r>
              <a:rPr spc="-15" dirty="0"/>
              <a:t>to </a:t>
            </a:r>
            <a:r>
              <a:rPr spc="-75" dirty="0"/>
              <a:t>0: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0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35" dirty="0"/>
              <a:t>Go </a:t>
            </a:r>
            <a:r>
              <a:rPr spc="-40" dirty="0"/>
              <a:t>through </a:t>
            </a:r>
            <a:r>
              <a:rPr i="1" spc="80" dirty="0">
                <a:latin typeface="Georgia"/>
                <a:cs typeface="Georgia"/>
              </a:rPr>
              <a:t>A </a:t>
            </a:r>
            <a:r>
              <a:rPr spc="-50" dirty="0"/>
              <a:t>and </a:t>
            </a:r>
            <a:r>
              <a:rPr spc="-45" dirty="0"/>
              <a:t>increment </a:t>
            </a:r>
            <a:r>
              <a:rPr i="1" spc="-5" dirty="0">
                <a:latin typeface="Georgia"/>
                <a:cs typeface="Georgia"/>
              </a:rPr>
              <a:t>counts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>
                <a:latin typeface="Arial"/>
                <a:cs typeface="Arial"/>
              </a:rPr>
              <a:t>]]</a:t>
            </a:r>
            <a:r>
              <a:rPr spc="-5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40" dirty="0"/>
              <a:t>Compute the </a:t>
            </a:r>
            <a:r>
              <a:rPr spc="-45" dirty="0"/>
              <a:t>prefix </a:t>
            </a:r>
            <a:r>
              <a:rPr spc="-65" dirty="0"/>
              <a:t>sum </a:t>
            </a:r>
            <a:r>
              <a:rPr spc="-35" dirty="0"/>
              <a:t>of </a:t>
            </a:r>
            <a:r>
              <a:rPr i="1" spc="-20" dirty="0">
                <a:latin typeface="Georgia"/>
                <a:cs typeface="Georgia"/>
              </a:rPr>
              <a:t>counts</a:t>
            </a:r>
            <a:r>
              <a:rPr spc="-20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</a:t>
            </a:r>
            <a:r>
              <a:rPr i="1" spc="-155" dirty="0">
                <a:latin typeface="Georgia"/>
                <a:cs typeface="Georgia"/>
              </a:rPr>
              <a:t>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3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5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60" dirty="0">
                <a:latin typeface="Arial"/>
                <a:cs typeface="Arial"/>
              </a:rPr>
              <a:t>8</a:t>
            </a:r>
            <a:r>
              <a:rPr spc="60" dirty="0">
                <a:latin typeface="Lucida Sans Unicode"/>
                <a:cs typeface="Lucida Sans Unicode"/>
              </a:rPr>
              <a:t>}</a:t>
            </a:r>
          </a:p>
          <a:p>
            <a:pPr marL="283210" rtl="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Notice </a:t>
            </a:r>
            <a:r>
              <a:rPr spc="-15" dirty="0"/>
              <a:t>that </a:t>
            </a:r>
            <a:r>
              <a:rPr i="1" spc="5" dirty="0">
                <a:latin typeface="Georgia"/>
                <a:cs typeface="Georgia"/>
              </a:rPr>
              <a:t>counts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A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i</a:t>
            </a:r>
            <a:r>
              <a:rPr spc="5" dirty="0">
                <a:latin typeface="Arial"/>
                <a:cs typeface="Arial"/>
              </a:rPr>
              <a:t>]] </a:t>
            </a:r>
            <a:r>
              <a:rPr spc="-30" dirty="0">
                <a:latin typeface="Lucida Sans Unicode"/>
                <a:cs typeface="Lucida Sans Unicode"/>
              </a:rPr>
              <a:t>− </a:t>
            </a:r>
            <a:r>
              <a:rPr spc="-70" dirty="0">
                <a:latin typeface="Arial"/>
                <a:cs typeface="Arial"/>
              </a:rPr>
              <a:t>1 </a:t>
            </a:r>
            <a:r>
              <a:rPr spc="-35" dirty="0"/>
              <a:t>contains </a:t>
            </a:r>
            <a:r>
              <a:rPr spc="-40" dirty="0"/>
              <a:t>the correct </a:t>
            </a:r>
            <a:r>
              <a:rPr spc="-45" dirty="0"/>
              <a:t>index </a:t>
            </a:r>
            <a:r>
              <a:rPr spc="-35" dirty="0"/>
              <a:t>of </a:t>
            </a:r>
            <a:r>
              <a:rPr spc="-45" dirty="0"/>
              <a:t>the </a:t>
            </a:r>
            <a:r>
              <a:rPr spc="-25" dirty="0"/>
              <a:t>last </a:t>
            </a:r>
            <a:r>
              <a:rPr spc="-45" dirty="0"/>
              <a:t>occurrence </a:t>
            </a:r>
            <a:r>
              <a:rPr spc="-35" dirty="0"/>
              <a:t>of </a:t>
            </a:r>
            <a:r>
              <a:rPr i="1" spc="15" dirty="0">
                <a:latin typeface="Georgia"/>
                <a:cs typeface="Georgia"/>
              </a:rPr>
              <a:t>A</a:t>
            </a:r>
            <a:r>
              <a:rPr spc="15" dirty="0">
                <a:latin typeface="Arial"/>
                <a:cs typeface="Arial"/>
              </a:rPr>
              <a:t>[</a:t>
            </a:r>
            <a:r>
              <a:rPr i="1" spc="15" dirty="0">
                <a:latin typeface="Georgia"/>
                <a:cs typeface="Georgia"/>
              </a:rPr>
              <a:t>i</a:t>
            </a:r>
            <a:r>
              <a:rPr spc="15" dirty="0">
                <a:latin typeface="Arial"/>
                <a:cs typeface="Arial"/>
              </a:rPr>
              <a:t>]</a:t>
            </a:r>
            <a:r>
              <a:rPr spc="15" dirty="0"/>
              <a:t>.</a:t>
            </a:r>
            <a:r>
              <a:rPr spc="80" dirty="0"/>
              <a:t> </a:t>
            </a:r>
            <a:r>
              <a:rPr spc="-35" dirty="0"/>
              <a:t>For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02932" y="1981173"/>
            <a:ext cx="51149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example, </a:t>
            </a:r>
            <a:r>
              <a:rPr sz="1100" i="1" spc="-5" dirty="0">
                <a:latin typeface="Georgia"/>
                <a:cs typeface="Georgia"/>
              </a:rPr>
              <a:t>counts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Arial"/>
                <a:cs typeface="Arial"/>
              </a:rPr>
              <a:t>[3]]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50" dirty="0">
                <a:latin typeface="Arial"/>
                <a:cs typeface="Arial"/>
              </a:rPr>
              <a:t>4</a:t>
            </a:r>
            <a:r>
              <a:rPr sz="1100" spc="-50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second </a:t>
            </a:r>
            <a:r>
              <a:rPr sz="1100" spc="-55" dirty="0">
                <a:latin typeface="Tahoma"/>
                <a:cs typeface="Tahoma"/>
              </a:rPr>
              <a:t>4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in position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7672" y="241740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1917" y="240447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932" y="2109467"/>
            <a:ext cx="5081270" cy="789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decrement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counts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]]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i="1" spc="105" dirty="0">
                <a:latin typeface="Georgia"/>
                <a:cs typeface="Georgia"/>
              </a:rPr>
              <a:t>B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spc="20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Move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b="1" spc="-40" dirty="0">
                <a:latin typeface="Trebuchet MS"/>
                <a:cs typeface="Trebuchet MS"/>
              </a:rPr>
              <a:t>backwards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assign </a:t>
            </a:r>
            <a:r>
              <a:rPr sz="1100" spc="-60" dirty="0">
                <a:latin typeface="Tahoma"/>
                <a:cs typeface="Tahoma"/>
              </a:rPr>
              <a:t>each  </a:t>
            </a:r>
            <a:r>
              <a:rPr sz="1100" spc="-65" dirty="0">
                <a:latin typeface="Tahoma"/>
                <a:cs typeface="Tahoma"/>
              </a:rPr>
              <a:t>key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15" dirty="0">
                <a:latin typeface="Tahoma"/>
                <a:cs typeface="Tahoma"/>
              </a:rPr>
              <a:t>to its </a:t>
            </a:r>
            <a:r>
              <a:rPr sz="1100" spc="-40" dirty="0">
                <a:latin typeface="Tahoma"/>
                <a:cs typeface="Tahoma"/>
              </a:rPr>
              <a:t>correct </a:t>
            </a:r>
            <a:r>
              <a:rPr sz="1100" spc="-25" dirty="0">
                <a:latin typeface="Tahoma"/>
                <a:cs typeface="Tahoma"/>
              </a:rPr>
              <a:t>position in </a:t>
            </a:r>
            <a:r>
              <a:rPr sz="1100" i="1" spc="35" dirty="0">
                <a:latin typeface="Georgia"/>
                <a:cs typeface="Georgia"/>
              </a:rPr>
              <a:t>B</a:t>
            </a:r>
            <a:r>
              <a:rPr sz="1100" spc="35" dirty="0">
                <a:latin typeface="Tahoma"/>
                <a:cs typeface="Tahoma"/>
              </a:rPr>
              <a:t>: </a:t>
            </a:r>
            <a:r>
              <a:rPr sz="1100" i="1" spc="15" dirty="0">
                <a:latin typeface="Georgia"/>
                <a:cs typeface="Georgia"/>
              </a:rPr>
              <a:t>B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counts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A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]]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35" dirty="0">
                <a:latin typeface="Arial"/>
                <a:cs typeface="Arial"/>
              </a:rPr>
              <a:t>1]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15" dirty="0">
                <a:latin typeface="Georgia"/>
                <a:cs typeface="Georgia"/>
              </a:rPr>
              <a:t>A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]</a:t>
            </a:r>
            <a:r>
              <a:rPr sz="1100" spc="1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then </a:t>
            </a:r>
            <a:r>
              <a:rPr sz="1100" spc="-55" dirty="0">
                <a:latin typeface="Tahoma"/>
                <a:cs typeface="Tahoma"/>
              </a:rPr>
              <a:t>decrement  </a:t>
            </a:r>
            <a:r>
              <a:rPr sz="1100" i="1" spc="5" dirty="0">
                <a:latin typeface="Georgia"/>
                <a:cs typeface="Georgia"/>
              </a:rPr>
              <a:t>counts</a:t>
            </a:r>
            <a:r>
              <a:rPr sz="1100" spc="5" dirty="0">
                <a:latin typeface="Arial"/>
                <a:cs typeface="Arial"/>
              </a:rPr>
              <a:t>[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100" spc="5" dirty="0">
                <a:latin typeface="Arial"/>
                <a:cs typeface="Arial"/>
              </a:rPr>
              <a:t>[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Arial"/>
                <a:cs typeface="Arial"/>
              </a:rPr>
              <a:t>]]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−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Georgia"/>
                <a:cs typeface="Georgia"/>
              </a:rPr>
              <a:t>B</a:t>
            </a:r>
            <a:r>
              <a:rPr sz="1100" i="1" spc="90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25" dirty="0">
                <a:latin typeface="Arial"/>
                <a:cs typeface="Arial"/>
              </a:rPr>
              <a:t>7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51182" y="3135783"/>
            <a:ext cx="2540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32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308927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3076574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2444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897"/>
            <a:ext cx="5584825" cy="2321560"/>
          </a:xfrm>
          <a:custGeom>
            <a:avLst/>
            <a:gdLst/>
            <a:ahLst/>
            <a:cxnLst/>
            <a:rect l="l" t="t" r="r" b="b"/>
            <a:pathLst>
              <a:path w="5584825" h="2321560">
                <a:moveTo>
                  <a:pt x="5584580" y="0"/>
                </a:moveTo>
                <a:lnTo>
                  <a:pt x="0" y="0"/>
                </a:lnTo>
                <a:lnTo>
                  <a:pt x="0" y="2270377"/>
                </a:lnTo>
                <a:lnTo>
                  <a:pt x="4008" y="2290102"/>
                </a:lnTo>
                <a:lnTo>
                  <a:pt x="14922" y="2306255"/>
                </a:lnTo>
                <a:lnTo>
                  <a:pt x="31075" y="2317169"/>
                </a:lnTo>
                <a:lnTo>
                  <a:pt x="50800" y="2321178"/>
                </a:lnTo>
                <a:lnTo>
                  <a:pt x="5533779" y="2321178"/>
                </a:lnTo>
                <a:lnTo>
                  <a:pt x="5553504" y="2317169"/>
                </a:lnTo>
                <a:lnTo>
                  <a:pt x="5569657" y="2306255"/>
                </a:lnTo>
                <a:lnTo>
                  <a:pt x="5580571" y="2290102"/>
                </a:lnTo>
                <a:lnTo>
                  <a:pt x="5584580" y="2270377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44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328920" cy="624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25" dirty="0">
                <a:latin typeface="Arial"/>
                <a:cs typeface="Arial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10,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 array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counts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Tahoma"/>
                <a:cs typeface="Tahoma"/>
              </a:rPr>
              <a:t>(any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0" dirty="0">
                <a:latin typeface="Georgia"/>
                <a:cs typeface="Georgia"/>
              </a:rPr>
              <a:t>&gt;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max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23311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22019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44314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43022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165318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917" y="164026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672" y="186321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917" y="185029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31826" y="1112476"/>
            <a:ext cx="5502147" cy="85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233045" rtl="0">
              <a:lnSpc>
                <a:spcPct val="125299"/>
              </a:lnSpc>
              <a:spcBef>
                <a:spcPts val="100"/>
              </a:spcBef>
            </a:pPr>
            <a:r>
              <a:rPr spc="-40" dirty="0"/>
              <a:t>Create </a:t>
            </a:r>
            <a:r>
              <a:rPr spc="-55" dirty="0"/>
              <a:t>an array </a:t>
            </a:r>
            <a:r>
              <a:rPr spc="-35" dirty="0"/>
              <a:t>called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-50" dirty="0"/>
              <a:t>and </a:t>
            </a:r>
            <a:r>
              <a:rPr spc="-15" dirty="0"/>
              <a:t>initialize </a:t>
            </a:r>
            <a:r>
              <a:rPr spc="15" dirty="0"/>
              <a:t>it </a:t>
            </a:r>
            <a:r>
              <a:rPr spc="-15" dirty="0"/>
              <a:t>to </a:t>
            </a:r>
            <a:r>
              <a:rPr spc="-75" dirty="0"/>
              <a:t>0: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0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35" dirty="0"/>
              <a:t>Go </a:t>
            </a:r>
            <a:r>
              <a:rPr spc="-40" dirty="0"/>
              <a:t>through </a:t>
            </a:r>
            <a:r>
              <a:rPr i="1" spc="80" dirty="0">
                <a:latin typeface="Georgia"/>
                <a:cs typeface="Georgia"/>
              </a:rPr>
              <a:t>A </a:t>
            </a:r>
            <a:r>
              <a:rPr spc="-50" dirty="0"/>
              <a:t>and </a:t>
            </a:r>
            <a:r>
              <a:rPr spc="-45" dirty="0"/>
              <a:t>increment </a:t>
            </a:r>
            <a:r>
              <a:rPr i="1" spc="-5" dirty="0">
                <a:latin typeface="Georgia"/>
                <a:cs typeface="Georgia"/>
              </a:rPr>
              <a:t>counts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>
                <a:latin typeface="Arial"/>
                <a:cs typeface="Arial"/>
              </a:rPr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>
                <a:latin typeface="Arial"/>
                <a:cs typeface="Arial"/>
              </a:rPr>
              <a:t>]]</a:t>
            </a:r>
            <a:r>
              <a:rPr spc="-5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1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0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55" dirty="0">
                <a:latin typeface="Arial"/>
                <a:cs typeface="Arial"/>
              </a:rPr>
              <a:t>0</a:t>
            </a:r>
            <a:r>
              <a:rPr spc="55" dirty="0">
                <a:latin typeface="Lucida Sans Unicode"/>
                <a:cs typeface="Lucida Sans Unicode"/>
              </a:rPr>
              <a:t>}  </a:t>
            </a:r>
            <a:r>
              <a:rPr spc="-40" dirty="0"/>
              <a:t>Compute the </a:t>
            </a:r>
            <a:r>
              <a:rPr spc="-45" dirty="0"/>
              <a:t>prefix </a:t>
            </a:r>
            <a:r>
              <a:rPr spc="-65" dirty="0"/>
              <a:t>sum </a:t>
            </a:r>
            <a:r>
              <a:rPr spc="-35" dirty="0"/>
              <a:t>of </a:t>
            </a:r>
            <a:r>
              <a:rPr i="1" spc="-20" dirty="0">
                <a:latin typeface="Georgia"/>
                <a:cs typeface="Georgia"/>
              </a:rPr>
              <a:t>counts</a:t>
            </a:r>
            <a:r>
              <a:rPr spc="-20" dirty="0"/>
              <a:t>: </a:t>
            </a:r>
            <a:r>
              <a:rPr i="1" spc="-10" dirty="0">
                <a:latin typeface="Georgia"/>
                <a:cs typeface="Georgia"/>
              </a:rPr>
              <a:t>counts </a:t>
            </a:r>
            <a:r>
              <a:rPr spc="204" dirty="0">
                <a:latin typeface="Arial"/>
                <a:cs typeface="Arial"/>
              </a:rPr>
              <a:t>= </a:t>
            </a:r>
            <a:r>
              <a:rPr spc="40" dirty="0">
                <a:latin typeface="Lucida Sans Unicode"/>
                <a:cs typeface="Lucida Sans Unicode"/>
              </a:rPr>
              <a:t>{</a:t>
            </a:r>
            <a:r>
              <a:rPr spc="40" dirty="0">
                <a:latin typeface="Arial"/>
                <a:cs typeface="Arial"/>
              </a:rPr>
              <a:t>1</a:t>
            </a:r>
            <a:r>
              <a:rPr i="1" spc="40" dirty="0">
                <a:latin typeface="Georgia"/>
                <a:cs typeface="Georgia"/>
              </a:rPr>
              <a:t>,</a:t>
            </a:r>
            <a:r>
              <a:rPr i="1" spc="-155" dirty="0">
                <a:latin typeface="Georgia"/>
                <a:cs typeface="Georgia"/>
              </a:rPr>
              <a:t>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2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3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5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6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-35" dirty="0">
                <a:latin typeface="Arial"/>
                <a:cs typeface="Arial"/>
              </a:rPr>
              <a:t>8</a:t>
            </a:r>
            <a:r>
              <a:rPr i="1" spc="-35" dirty="0">
                <a:latin typeface="Georgia"/>
                <a:cs typeface="Georgia"/>
              </a:rPr>
              <a:t>, </a:t>
            </a:r>
            <a:r>
              <a:rPr spc="60" dirty="0">
                <a:latin typeface="Arial"/>
                <a:cs typeface="Arial"/>
              </a:rPr>
              <a:t>8</a:t>
            </a:r>
            <a:r>
              <a:rPr spc="60" dirty="0">
                <a:latin typeface="Lucida Sans Unicode"/>
                <a:cs typeface="Lucida Sans Unicode"/>
              </a:rPr>
              <a:t>}</a:t>
            </a:r>
          </a:p>
          <a:p>
            <a:pPr marL="283210" rtl="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Notice </a:t>
            </a:r>
            <a:r>
              <a:rPr spc="-15" dirty="0"/>
              <a:t>that </a:t>
            </a:r>
            <a:r>
              <a:rPr i="1" spc="5" dirty="0">
                <a:latin typeface="Georgia"/>
                <a:cs typeface="Georgia"/>
              </a:rPr>
              <a:t>counts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A</a:t>
            </a:r>
            <a:r>
              <a:rPr spc="5" dirty="0">
                <a:latin typeface="Arial"/>
                <a:cs typeface="Arial"/>
              </a:rPr>
              <a:t>[</a:t>
            </a:r>
            <a:r>
              <a:rPr i="1" spc="5" dirty="0">
                <a:latin typeface="Georgia"/>
                <a:cs typeface="Georgia"/>
              </a:rPr>
              <a:t>i</a:t>
            </a:r>
            <a:r>
              <a:rPr spc="5" dirty="0">
                <a:latin typeface="Arial"/>
                <a:cs typeface="Arial"/>
              </a:rPr>
              <a:t>]] </a:t>
            </a:r>
            <a:r>
              <a:rPr spc="-30" dirty="0">
                <a:latin typeface="Lucida Sans Unicode"/>
                <a:cs typeface="Lucida Sans Unicode"/>
              </a:rPr>
              <a:t>− </a:t>
            </a:r>
            <a:r>
              <a:rPr spc="-70" dirty="0">
                <a:latin typeface="Arial"/>
                <a:cs typeface="Arial"/>
              </a:rPr>
              <a:t>1 </a:t>
            </a:r>
            <a:r>
              <a:rPr spc="-35" dirty="0"/>
              <a:t>contains </a:t>
            </a:r>
            <a:r>
              <a:rPr spc="-40" dirty="0"/>
              <a:t>the correct </a:t>
            </a:r>
            <a:r>
              <a:rPr spc="-45" dirty="0"/>
              <a:t>index </a:t>
            </a:r>
            <a:r>
              <a:rPr spc="-35" dirty="0"/>
              <a:t>of </a:t>
            </a:r>
            <a:r>
              <a:rPr spc="-45" dirty="0"/>
              <a:t>the </a:t>
            </a:r>
            <a:r>
              <a:rPr spc="-25" dirty="0"/>
              <a:t>last </a:t>
            </a:r>
            <a:r>
              <a:rPr spc="-45" dirty="0"/>
              <a:t>occurrence </a:t>
            </a:r>
            <a:r>
              <a:rPr spc="-35" dirty="0"/>
              <a:t>of </a:t>
            </a:r>
            <a:r>
              <a:rPr i="1" spc="15" dirty="0">
                <a:latin typeface="Georgia"/>
                <a:cs typeface="Georgia"/>
              </a:rPr>
              <a:t>A</a:t>
            </a:r>
            <a:r>
              <a:rPr spc="15" dirty="0">
                <a:latin typeface="Arial"/>
                <a:cs typeface="Arial"/>
              </a:rPr>
              <a:t>[</a:t>
            </a:r>
            <a:r>
              <a:rPr i="1" spc="15" dirty="0">
                <a:latin typeface="Georgia"/>
                <a:cs typeface="Georgia"/>
              </a:rPr>
              <a:t>i</a:t>
            </a:r>
            <a:r>
              <a:rPr spc="15" dirty="0">
                <a:latin typeface="Arial"/>
                <a:cs typeface="Arial"/>
              </a:rPr>
              <a:t>]</a:t>
            </a:r>
            <a:r>
              <a:rPr spc="15" dirty="0"/>
              <a:t>.</a:t>
            </a:r>
            <a:r>
              <a:rPr spc="80" dirty="0"/>
              <a:t> </a:t>
            </a:r>
            <a:r>
              <a:rPr spc="-35" dirty="0"/>
              <a:t>For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02932" y="1981173"/>
            <a:ext cx="51149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example, </a:t>
            </a:r>
            <a:r>
              <a:rPr sz="1100" i="1" spc="-5" dirty="0">
                <a:latin typeface="Georgia"/>
                <a:cs typeface="Georgia"/>
              </a:rPr>
              <a:t>counts</a:t>
            </a:r>
            <a:r>
              <a:rPr sz="1100" spc="-5" dirty="0">
                <a:latin typeface="Arial"/>
                <a:cs typeface="Arial"/>
              </a:rPr>
              <a:t>[</a:t>
            </a:r>
            <a:r>
              <a:rPr sz="1100" i="1" spc="-5" dirty="0">
                <a:latin typeface="Georgia"/>
                <a:cs typeface="Georgia"/>
              </a:rPr>
              <a:t>A</a:t>
            </a:r>
            <a:r>
              <a:rPr sz="1100" spc="-5" dirty="0">
                <a:latin typeface="Arial"/>
                <a:cs typeface="Arial"/>
              </a:rPr>
              <a:t>[3]]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50" dirty="0">
                <a:latin typeface="Arial"/>
                <a:cs typeface="Arial"/>
              </a:rPr>
              <a:t>4</a:t>
            </a:r>
            <a:r>
              <a:rPr sz="1100" spc="-50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second </a:t>
            </a:r>
            <a:r>
              <a:rPr sz="1100" spc="-55" dirty="0">
                <a:latin typeface="Tahoma"/>
                <a:cs typeface="Tahoma"/>
              </a:rPr>
              <a:t>4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in position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7672" y="241740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1917" y="240447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932" y="2109467"/>
            <a:ext cx="508127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decrement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dirty="0">
                <a:latin typeface="Georgia"/>
                <a:cs typeface="Georgia"/>
              </a:rPr>
              <a:t>counts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]]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Create </a:t>
            </a:r>
            <a:r>
              <a:rPr sz="1100" spc="-55" dirty="0">
                <a:latin typeface="Tahoma"/>
                <a:cs typeface="Tahoma"/>
              </a:rPr>
              <a:t>an array </a:t>
            </a:r>
            <a:r>
              <a:rPr sz="1100" i="1" spc="105" dirty="0">
                <a:latin typeface="Georgia"/>
                <a:cs typeface="Georgia"/>
              </a:rPr>
              <a:t>B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spc="20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Move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b="1" spc="-40" dirty="0">
                <a:latin typeface="Trebuchet MS"/>
                <a:cs typeface="Trebuchet MS"/>
              </a:rPr>
              <a:t>backwards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assign </a:t>
            </a:r>
            <a:r>
              <a:rPr sz="1100" spc="-60" dirty="0">
                <a:latin typeface="Tahoma"/>
                <a:cs typeface="Tahoma"/>
              </a:rPr>
              <a:t>each  </a:t>
            </a:r>
            <a:r>
              <a:rPr sz="1100" spc="-65" dirty="0">
                <a:latin typeface="Tahoma"/>
                <a:cs typeface="Tahoma"/>
              </a:rPr>
              <a:t>key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-15" dirty="0">
                <a:latin typeface="Tahoma"/>
                <a:cs typeface="Tahoma"/>
              </a:rPr>
              <a:t>to its </a:t>
            </a:r>
            <a:r>
              <a:rPr sz="1100" spc="-40" dirty="0">
                <a:latin typeface="Tahoma"/>
                <a:cs typeface="Tahoma"/>
              </a:rPr>
              <a:t>correct </a:t>
            </a:r>
            <a:r>
              <a:rPr sz="1100" spc="-25" dirty="0">
                <a:latin typeface="Tahoma"/>
                <a:cs typeface="Tahoma"/>
              </a:rPr>
              <a:t>position in </a:t>
            </a:r>
            <a:r>
              <a:rPr sz="1100" i="1" spc="35" dirty="0">
                <a:latin typeface="Georgia"/>
                <a:cs typeface="Georgia"/>
              </a:rPr>
              <a:t>B</a:t>
            </a:r>
            <a:r>
              <a:rPr sz="1100" spc="35" dirty="0">
                <a:latin typeface="Tahoma"/>
                <a:cs typeface="Tahoma"/>
              </a:rPr>
              <a:t>: </a:t>
            </a:r>
            <a:r>
              <a:rPr sz="1100" i="1" spc="15" dirty="0">
                <a:latin typeface="Georgia"/>
                <a:cs typeface="Georgia"/>
              </a:rPr>
              <a:t>B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counts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A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]]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35" dirty="0">
                <a:latin typeface="Arial"/>
                <a:cs typeface="Arial"/>
              </a:rPr>
              <a:t>1]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15" dirty="0">
                <a:latin typeface="Georgia"/>
                <a:cs typeface="Georgia"/>
              </a:rPr>
              <a:t>A</a:t>
            </a:r>
            <a:r>
              <a:rPr sz="1100" spc="15" dirty="0">
                <a:latin typeface="Arial"/>
                <a:cs typeface="Arial"/>
              </a:rPr>
              <a:t>[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]</a:t>
            </a:r>
            <a:r>
              <a:rPr sz="1100" spc="1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decrement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707435"/>
            <a:ext cx="25717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counts</a:t>
            </a:r>
            <a:r>
              <a:rPr sz="1100" spc="5" dirty="0">
                <a:latin typeface="Arial"/>
                <a:cs typeface="Arial"/>
              </a:rPr>
              <a:t>[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100" spc="5" dirty="0">
                <a:latin typeface="Arial"/>
                <a:cs typeface="Arial"/>
              </a:rPr>
              <a:t>[</a:t>
            </a:r>
            <a:r>
              <a:rPr sz="1100" i="1" spc="5" dirty="0">
                <a:latin typeface="Georgia"/>
                <a:cs typeface="Georgia"/>
              </a:rPr>
              <a:t>i</a:t>
            </a:r>
            <a:r>
              <a:rPr sz="1100" spc="5" dirty="0">
                <a:latin typeface="Arial"/>
                <a:cs typeface="Arial"/>
              </a:rPr>
              <a:t>]]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−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Georgia"/>
                <a:cs typeface="Georgia"/>
              </a:rPr>
              <a:t>B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25" dirty="0">
                <a:latin typeface="Arial"/>
                <a:cs typeface="Arial"/>
              </a:rPr>
              <a:t>7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672" y="297158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0144" y="2958647"/>
            <a:ext cx="10223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932" y="2917468"/>
            <a:ext cx="12534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Finally, </a:t>
            </a:r>
            <a:r>
              <a:rPr sz="1100" spc="-50" dirty="0">
                <a:latin typeface="Tahoma"/>
                <a:cs typeface="Tahoma"/>
              </a:rPr>
              <a:t>copy </a:t>
            </a:r>
            <a:r>
              <a:rPr sz="1100" i="1" spc="105" dirty="0">
                <a:latin typeface="Georgia"/>
                <a:cs typeface="Georgia"/>
              </a:rPr>
              <a:t>B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8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32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Counting</a:t>
            </a:r>
            <a:r>
              <a:rPr spc="20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687" y="667100"/>
            <a:ext cx="401955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7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5" dirty="0">
                <a:latin typeface="Trebuchet MS"/>
                <a:cs typeface="Trebuchet MS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counting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155" dirty="0">
                <a:latin typeface="Times New Roman"/>
                <a:cs typeface="Times New Roman"/>
              </a:rPr>
              <a:t>Sort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5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195" dirty="0">
                <a:latin typeface="Trebuchet MS"/>
                <a:cs typeface="Trebuchet MS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n,</a:t>
            </a:r>
            <a:r>
              <a:rPr sz="900" spc="5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m)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>
              <a:latin typeface="Times New Roman"/>
              <a:cs typeface="Times New Roman"/>
            </a:endParaRPr>
          </a:p>
          <a:p>
            <a:pPr marL="227965" marR="1873250" indent="63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145" dirty="0">
                <a:latin typeface="Times New Roman"/>
                <a:cs typeface="Times New Roman"/>
              </a:rPr>
              <a:t>counts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105" dirty="0">
                <a:latin typeface="Times New Roman"/>
                <a:cs typeface="Times New Roman"/>
              </a:rPr>
              <a:t>m]; 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40" dirty="0">
                <a:latin typeface="Times New Roman"/>
                <a:cs typeface="Times New Roman"/>
              </a:rPr>
              <a:t>m;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j++)</a:t>
            </a:r>
            <a:endParaRPr sz="900">
              <a:latin typeface="Times New Roman"/>
              <a:cs typeface="Times New Roman"/>
            </a:endParaRPr>
          </a:p>
          <a:p>
            <a:pPr marL="434975" algn="l" rtl="0">
              <a:lnSpc>
                <a:spcPct val="100000"/>
              </a:lnSpc>
              <a:spcBef>
                <a:spcPts val="15"/>
              </a:spcBef>
            </a:pP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4977" y="1223817"/>
            <a:ext cx="108140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spc="90" dirty="0">
                <a:solidFill>
                  <a:srgbClr val="7F7F7F"/>
                </a:solidFill>
                <a:latin typeface="Times New Roman"/>
                <a:cs typeface="Times New Roman"/>
              </a:rPr>
              <a:t>Count</a:t>
            </a:r>
            <a:r>
              <a:rPr sz="900" spc="1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40" dirty="0">
                <a:solidFill>
                  <a:srgbClr val="7F7F7F"/>
                </a:solidFill>
                <a:latin typeface="Times New Roman"/>
                <a:cs typeface="Times New Roman"/>
              </a:rPr>
              <a:t>frequency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5432" y="1502176"/>
            <a:ext cx="129794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spc="65" dirty="0">
                <a:solidFill>
                  <a:srgbClr val="7F7F7F"/>
                </a:solidFill>
                <a:latin typeface="Times New Roman"/>
                <a:cs typeface="Times New Roman"/>
              </a:rPr>
              <a:t>Compute </a:t>
            </a:r>
            <a:r>
              <a:rPr sz="900" spc="175" dirty="0">
                <a:solidFill>
                  <a:srgbClr val="7F7F7F"/>
                </a:solidFill>
                <a:latin typeface="Times New Roman"/>
                <a:cs typeface="Times New Roman"/>
              </a:rPr>
              <a:t>prefix</a:t>
            </a:r>
            <a:r>
              <a:rPr sz="900" spc="3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15" dirty="0">
                <a:solidFill>
                  <a:srgbClr val="7F7F7F"/>
                </a:solidFill>
                <a:latin typeface="Times New Roman"/>
                <a:cs typeface="Times New Roman"/>
              </a:rPr>
              <a:t>sum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54" y="1223817"/>
            <a:ext cx="2152015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9710" marR="5080" indent="-207645" algn="l" rtl="0">
              <a:lnSpc>
                <a:spcPct val="101499"/>
              </a:lnSpc>
              <a:spcBef>
                <a:spcPts val="80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 </a:t>
            </a:r>
            <a:r>
              <a:rPr sz="900" spc="165" dirty="0">
                <a:latin typeface="Times New Roman"/>
                <a:cs typeface="Times New Roman"/>
              </a:rPr>
              <a:t>counts[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i]]++;</a:t>
            </a:r>
            <a:endParaRPr sz="900">
              <a:latin typeface="Times New Roman"/>
              <a:cs typeface="Times New Roman"/>
            </a:endParaRPr>
          </a:p>
          <a:p>
            <a:pPr marL="219710" marR="5080" indent="-20764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40" dirty="0">
                <a:latin typeface="Times New Roman"/>
                <a:cs typeface="Times New Roman"/>
              </a:rPr>
              <a:t>m; </a:t>
            </a:r>
            <a:r>
              <a:rPr sz="900" spc="140" dirty="0">
                <a:latin typeface="Times New Roman"/>
                <a:cs typeface="Times New Roman"/>
              </a:rPr>
              <a:t>j++)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10" dirty="0">
                <a:latin typeface="Times New Roman"/>
                <a:cs typeface="Times New Roman"/>
              </a:rPr>
              <a:t>+=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170" dirty="0">
                <a:latin typeface="Times New Roman"/>
                <a:cs typeface="Times New Roman"/>
              </a:rPr>
              <a:t>-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80" dirty="0">
                <a:latin typeface="Times New Roman"/>
                <a:cs typeface="Times New Roman"/>
              </a:rPr>
              <a:t>1];</a:t>
            </a:r>
            <a:endParaRPr sz="900">
              <a:latin typeface="Times New Roman"/>
              <a:cs typeface="Times New Roman"/>
            </a:endParaRPr>
          </a:p>
          <a:p>
            <a:pPr marL="1333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-130" dirty="0">
                <a:latin typeface="Times New Roman"/>
                <a:cs typeface="Times New Roman"/>
              </a:rPr>
              <a:t>B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</a:t>
            </a:r>
            <a:r>
              <a:rPr sz="900" b="1" spc="2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190" dirty="0">
                <a:latin typeface="Times New Roman"/>
                <a:cs typeface="Times New Roman"/>
              </a:rPr>
              <a:t>n];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2500" y="1919714"/>
            <a:ext cx="151828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in </a:t>
            </a:r>
            <a:r>
              <a:rPr sz="900" spc="180" dirty="0">
                <a:solidFill>
                  <a:srgbClr val="7F7F7F"/>
                </a:solidFill>
                <a:latin typeface="Times New Roman"/>
                <a:cs typeface="Times New Roman"/>
              </a:rPr>
              <a:t>correct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order in</a:t>
            </a:r>
            <a:r>
              <a:rPr sz="900" spc="20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-13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40" y="1919714"/>
            <a:ext cx="3596004" cy="8585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7329" marR="5080" indent="-203835" algn="l" rtl="0">
              <a:lnSpc>
                <a:spcPct val="101499"/>
              </a:lnSpc>
              <a:spcBef>
                <a:spcPts val="80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0" dirty="0">
                <a:latin typeface="Times New Roman"/>
                <a:cs typeface="Times New Roman"/>
              </a:rPr>
              <a:t>n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15" dirty="0">
                <a:latin typeface="Times New Roman"/>
                <a:cs typeface="Times New Roman"/>
              </a:rPr>
              <a:t>&gt;=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50" dirty="0">
                <a:latin typeface="Times New Roman"/>
                <a:cs typeface="Times New Roman"/>
              </a:rPr>
              <a:t>i--) </a:t>
            </a:r>
            <a:r>
              <a:rPr sz="900" spc="35" dirty="0">
                <a:latin typeface="Times New Roman"/>
                <a:cs typeface="Times New Roman"/>
              </a:rPr>
              <a:t>{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14" dirty="0">
                <a:solidFill>
                  <a:srgbClr val="7F7F7F"/>
                </a:solidFill>
                <a:latin typeface="Times New Roman"/>
                <a:cs typeface="Times New Roman"/>
              </a:rPr>
              <a:t>Put </a:t>
            </a:r>
            <a:r>
              <a:rPr sz="900" spc="140" dirty="0">
                <a:solidFill>
                  <a:srgbClr val="7F7F7F"/>
                </a:solidFill>
                <a:latin typeface="Times New Roman"/>
                <a:cs typeface="Times New Roman"/>
              </a:rPr>
              <a:t>elements </a:t>
            </a:r>
            <a:endParaRPr lang="ar-SA" sz="900" spc="14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227329" marR="5080" indent="-203835" algn="l" rtl="0">
              <a:lnSpc>
                <a:spcPct val="101499"/>
              </a:lnSpc>
              <a:spcBef>
                <a:spcPts val="80"/>
              </a:spcBef>
            </a:pPr>
            <a:r>
              <a:rPr sz="900" spc="14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i]]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25" dirty="0">
                <a:latin typeface="Times New Roman"/>
                <a:cs typeface="Times New Roman"/>
              </a:rPr>
              <a:t>1]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54" dirty="0">
                <a:latin typeface="Times New Roman"/>
                <a:cs typeface="Times New Roman"/>
              </a:rPr>
              <a:t>i];</a:t>
            </a:r>
            <a:endParaRPr sz="900" dirty="0">
              <a:latin typeface="Times New Roman"/>
              <a:cs typeface="Times New Roman"/>
            </a:endParaRPr>
          </a:p>
          <a:p>
            <a:pPr marL="231775" algn="l" rtl="0">
              <a:lnSpc>
                <a:spcPct val="100000"/>
              </a:lnSpc>
              <a:spcBef>
                <a:spcPts val="15"/>
              </a:spcBef>
            </a:pPr>
            <a:r>
              <a:rPr sz="900" spc="165" dirty="0">
                <a:latin typeface="Times New Roman"/>
                <a:cs typeface="Times New Roman"/>
              </a:rPr>
              <a:t>counts[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60" dirty="0">
                <a:latin typeface="Times New Roman"/>
                <a:cs typeface="Times New Roman"/>
              </a:rPr>
              <a:t>i]]--;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227329" marR="215265" indent="-20383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35" dirty="0">
                <a:solidFill>
                  <a:srgbClr val="7F7F7F"/>
                </a:solidFill>
                <a:latin typeface="Times New Roman"/>
                <a:cs typeface="Times New Roman"/>
              </a:rPr>
              <a:t>Copy </a:t>
            </a:r>
            <a:r>
              <a:rPr sz="900" spc="100" dirty="0">
                <a:solidFill>
                  <a:srgbClr val="7F7F7F"/>
                </a:solidFill>
                <a:latin typeface="Times New Roman"/>
                <a:cs typeface="Times New Roman"/>
              </a:rPr>
              <a:t>back </a:t>
            </a:r>
            <a:r>
              <a:rPr sz="900" spc="-130" dirty="0">
                <a:solidFill>
                  <a:srgbClr val="7F7F7F"/>
                </a:solidFill>
                <a:latin typeface="Times New Roman"/>
                <a:cs typeface="Times New Roman"/>
              </a:rPr>
              <a:t>B </a:t>
            </a:r>
            <a:r>
              <a:rPr sz="900" spc="150" dirty="0">
                <a:solidFill>
                  <a:srgbClr val="7F7F7F"/>
                </a:solidFill>
                <a:latin typeface="Times New Roman"/>
                <a:cs typeface="Times New Roman"/>
              </a:rPr>
              <a:t>to </a:t>
            </a:r>
            <a:r>
              <a:rPr sz="900" spc="-180" dirty="0">
                <a:solidFill>
                  <a:srgbClr val="7F7F7F"/>
                </a:solidFill>
                <a:latin typeface="Times New Roman"/>
                <a:cs typeface="Times New Roman"/>
              </a:rPr>
              <a:t>A  </a:t>
            </a:r>
            <a:endParaRPr lang="en-US" sz="900" spc="-18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227329" marR="215265" indent="-203835" algn="l" rtl="0">
              <a:lnSpc>
                <a:spcPct val="101499"/>
              </a:lnSpc>
            </a:pPr>
            <a:r>
              <a:rPr sz="900" spc="40" dirty="0" smtClean="0">
                <a:latin typeface="Times New Roman"/>
                <a:cs typeface="Times New Roman"/>
              </a:rPr>
              <a:t>A</a:t>
            </a:r>
            <a:r>
              <a:rPr sz="900" spc="40" dirty="0">
                <a:latin typeface="Times New Roman"/>
                <a:cs typeface="Times New Roman"/>
              </a:rPr>
              <a:t>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65" dirty="0">
                <a:latin typeface="Times New Roman"/>
                <a:cs typeface="Times New Roman"/>
              </a:rPr>
              <a:t>B[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54" dirty="0">
                <a:latin typeface="Times New Roman"/>
                <a:cs typeface="Times New Roman"/>
              </a:rPr>
              <a:t>i];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26" y="2754777"/>
            <a:ext cx="8572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33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Counting</a:t>
            </a:r>
            <a:r>
              <a:rPr sz="1400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61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713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814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9143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0146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134107"/>
            <a:ext cx="246824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204" dirty="0">
                <a:latin typeface="Arial"/>
                <a:cs typeface="Arial"/>
              </a:rPr>
              <a:t>+ </a:t>
            </a:r>
            <a:r>
              <a:rPr sz="1100" i="1" spc="5" dirty="0">
                <a:latin typeface="Georgia"/>
                <a:cs typeface="Georgia"/>
              </a:rPr>
              <a:t>m</a:t>
            </a:r>
            <a:r>
              <a:rPr sz="1100" spc="5" dirty="0">
                <a:latin typeface="Arial"/>
                <a:cs typeface="Arial"/>
              </a:rPr>
              <a:t>)</a:t>
            </a:r>
            <a:r>
              <a:rPr sz="1100" spc="5" dirty="0">
                <a:latin typeface="Tahoma"/>
                <a:cs typeface="Tahoma"/>
              </a:rPr>
              <a:t>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5" dirty="0">
                <a:latin typeface="Georgia"/>
                <a:cs typeface="Georgia"/>
              </a:rPr>
              <a:t>m</a:t>
            </a:r>
            <a:r>
              <a:rPr sz="1100" spc="5" dirty="0">
                <a:latin typeface="Arial"/>
                <a:cs typeface="Arial"/>
              </a:rPr>
              <a:t>)</a:t>
            </a:r>
            <a:r>
              <a:rPr sz="1100" spc="5" dirty="0">
                <a:latin typeface="Tahoma"/>
                <a:cs typeface="Tahoma"/>
              </a:rPr>
              <a:t>.  </a:t>
            </a: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i="1" spc="5" dirty="0">
                <a:latin typeface="Georgia"/>
                <a:cs typeface="Georgia"/>
              </a:rPr>
              <a:t>m</a:t>
            </a:r>
            <a:r>
              <a:rPr sz="1100" spc="5" dirty="0">
                <a:latin typeface="Arial"/>
                <a:cs typeface="Arial"/>
              </a:rPr>
              <a:t>)</a:t>
            </a:r>
            <a:r>
              <a:rPr sz="1100" spc="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1691005" algn="l" rtl="0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In-place: </a:t>
            </a:r>
            <a:r>
              <a:rPr sz="1100" spc="-15" dirty="0">
                <a:latin typeface="Tahoma"/>
                <a:cs typeface="Tahoma"/>
              </a:rPr>
              <a:t>No.  </a:t>
            </a: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34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Radix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9691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790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6113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711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3210" marR="5080" rtl="0">
              <a:lnSpc>
                <a:spcPct val="102600"/>
              </a:lnSpc>
              <a:spcBef>
                <a:spcPts val="55"/>
              </a:spcBef>
            </a:pPr>
            <a:r>
              <a:rPr spc="-25" dirty="0"/>
              <a:t>Radix </a:t>
            </a:r>
            <a:r>
              <a:rPr spc="-40" dirty="0"/>
              <a:t>sort </a:t>
            </a:r>
            <a:r>
              <a:rPr spc="-35" dirty="0"/>
              <a:t>is </a:t>
            </a:r>
            <a:r>
              <a:rPr spc="-55" dirty="0"/>
              <a:t>a non comparison-based </a:t>
            </a:r>
            <a:r>
              <a:rPr spc="-40" dirty="0"/>
              <a:t>sorting </a:t>
            </a:r>
            <a:r>
              <a:rPr spc="-35" dirty="0"/>
              <a:t>algorithm </a:t>
            </a:r>
            <a:r>
              <a:rPr spc="-15" dirty="0"/>
              <a:t>that </a:t>
            </a:r>
            <a:r>
              <a:rPr spc="-45" dirty="0"/>
              <a:t>can </a:t>
            </a:r>
            <a:r>
              <a:rPr spc="-55" dirty="0"/>
              <a:t>be </a:t>
            </a:r>
            <a:r>
              <a:rPr spc="-70" dirty="0"/>
              <a:t>used </a:t>
            </a:r>
            <a:r>
              <a:rPr spc="-15" dirty="0"/>
              <a:t>to </a:t>
            </a:r>
            <a:r>
              <a:rPr spc="-40" dirty="0"/>
              <a:t>sort </a:t>
            </a:r>
            <a:r>
              <a:rPr spc="-30" dirty="0"/>
              <a:t>positive  </a:t>
            </a:r>
            <a:r>
              <a:rPr spc="-45" dirty="0"/>
              <a:t>integer</a:t>
            </a:r>
            <a:r>
              <a:rPr spc="15" dirty="0"/>
              <a:t> </a:t>
            </a:r>
            <a:r>
              <a:rPr spc="-60" dirty="0"/>
              <a:t>keys.</a:t>
            </a:r>
          </a:p>
          <a:p>
            <a:pPr marL="283210" marR="99695" rtl="0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The </a:t>
            </a:r>
            <a:r>
              <a:rPr spc="-35" dirty="0"/>
              <a:t>algorithm </a:t>
            </a:r>
            <a:r>
              <a:rPr spc="-50" dirty="0"/>
              <a:t>considers </a:t>
            </a:r>
            <a:r>
              <a:rPr spc="-40" dirty="0"/>
              <a:t>the </a:t>
            </a:r>
            <a:r>
              <a:rPr spc="-25" dirty="0"/>
              <a:t>digits </a:t>
            </a:r>
            <a:r>
              <a:rPr spc="-35" dirty="0"/>
              <a:t>of </a:t>
            </a:r>
            <a:r>
              <a:rPr spc="-40" dirty="0"/>
              <a:t>the </a:t>
            </a:r>
            <a:r>
              <a:rPr spc="-65" dirty="0"/>
              <a:t>keys </a:t>
            </a:r>
            <a:r>
              <a:rPr spc="-70" dirty="0"/>
              <a:t>one </a:t>
            </a:r>
            <a:r>
              <a:rPr spc="-60" dirty="0"/>
              <a:t>by </a:t>
            </a:r>
            <a:r>
              <a:rPr spc="-70" dirty="0"/>
              <a:t>one </a:t>
            </a:r>
            <a:r>
              <a:rPr spc="-50" dirty="0"/>
              <a:t>and sorts </a:t>
            </a:r>
            <a:r>
              <a:rPr spc="-40" dirty="0"/>
              <a:t>the </a:t>
            </a:r>
            <a:r>
              <a:rPr spc="-65" dirty="0"/>
              <a:t>keys </a:t>
            </a:r>
            <a:r>
              <a:rPr spc="-60" dirty="0"/>
              <a:t>each </a:t>
            </a:r>
            <a:r>
              <a:rPr spc="-30" dirty="0"/>
              <a:t>time  </a:t>
            </a:r>
            <a:r>
              <a:rPr spc="-40" dirty="0"/>
              <a:t>according </a:t>
            </a:r>
            <a:r>
              <a:rPr spc="-15" dirty="0"/>
              <a:t>to </a:t>
            </a:r>
            <a:r>
              <a:rPr spc="-40" dirty="0"/>
              <a:t>the </a:t>
            </a:r>
            <a:r>
              <a:rPr spc="-50" dirty="0"/>
              <a:t>selected</a:t>
            </a:r>
            <a:r>
              <a:rPr spc="160" dirty="0"/>
              <a:t> </a:t>
            </a:r>
            <a:r>
              <a:rPr spc="-20" dirty="0"/>
              <a:t>digit.</a:t>
            </a:r>
          </a:p>
          <a:p>
            <a:pPr marL="283210" marR="165100" rtl="0">
              <a:lnSpc>
                <a:spcPct val="125299"/>
              </a:lnSpc>
            </a:pPr>
            <a:r>
              <a:rPr spc="30" dirty="0"/>
              <a:t>At </a:t>
            </a:r>
            <a:r>
              <a:rPr spc="-60" dirty="0"/>
              <a:t>each </a:t>
            </a:r>
            <a:r>
              <a:rPr spc="-50" dirty="0"/>
              <a:t>step </a:t>
            </a:r>
            <a:r>
              <a:rPr spc="-40" dirty="0"/>
              <a:t>the </a:t>
            </a:r>
            <a:r>
              <a:rPr spc="-65" dirty="0"/>
              <a:t>keys </a:t>
            </a:r>
            <a:r>
              <a:rPr spc="-70" dirty="0"/>
              <a:t>are </a:t>
            </a:r>
            <a:r>
              <a:rPr spc="-50" dirty="0"/>
              <a:t>sorted using </a:t>
            </a:r>
            <a:r>
              <a:rPr spc="-45" dirty="0"/>
              <a:t>simple </a:t>
            </a:r>
            <a:r>
              <a:rPr spc="-40" dirty="0"/>
              <a:t>sorting </a:t>
            </a:r>
            <a:r>
              <a:rPr spc="-35" dirty="0"/>
              <a:t>algorithm </a:t>
            </a:r>
            <a:r>
              <a:rPr spc="-50" dirty="0"/>
              <a:t>such </a:t>
            </a:r>
            <a:r>
              <a:rPr spc="-65" dirty="0"/>
              <a:t>as </a:t>
            </a:r>
            <a:r>
              <a:rPr spc="-35" dirty="0"/>
              <a:t>counting </a:t>
            </a:r>
            <a:r>
              <a:rPr spc="-40" dirty="0"/>
              <a:t>sort.  </a:t>
            </a:r>
            <a:r>
              <a:rPr spc="-25" dirty="0"/>
              <a:t>Radix </a:t>
            </a:r>
            <a:r>
              <a:rPr spc="-40" dirty="0"/>
              <a:t>sort </a:t>
            </a:r>
            <a:r>
              <a:rPr spc="-45" dirty="0"/>
              <a:t>can also </a:t>
            </a:r>
            <a:r>
              <a:rPr spc="-55" dirty="0"/>
              <a:t>be </a:t>
            </a:r>
            <a:r>
              <a:rPr spc="-70" dirty="0"/>
              <a:t>used </a:t>
            </a:r>
            <a:r>
              <a:rPr spc="-15" dirty="0"/>
              <a:t>to </a:t>
            </a:r>
            <a:r>
              <a:rPr spc="-40" dirty="0"/>
              <a:t>sort</a:t>
            </a:r>
            <a:r>
              <a:rPr spc="170" dirty="0"/>
              <a:t> </a:t>
            </a:r>
            <a:r>
              <a:rPr spc="-35" dirty="0"/>
              <a:t>strings.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35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Radix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3" y="600734"/>
            <a:ext cx="5584825" cy="186690"/>
          </a:xfrm>
          <a:custGeom>
            <a:avLst/>
            <a:gdLst/>
            <a:ahLst/>
            <a:cxnLst/>
            <a:rect l="l" t="t" r="r" b="b"/>
            <a:pathLst>
              <a:path w="5584825" h="18669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584580" y="186558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774649"/>
            <a:ext cx="5584579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24668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2454173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2323" y="644969"/>
            <a:ext cx="50727" cy="1821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18904"/>
            <a:ext cx="5584825" cy="1699260"/>
          </a:xfrm>
          <a:custGeom>
            <a:avLst/>
            <a:gdLst/>
            <a:ahLst/>
            <a:cxnLst/>
            <a:rect l="l" t="t" r="r" b="b"/>
            <a:pathLst>
              <a:path w="5584825" h="1699260">
                <a:moveTo>
                  <a:pt x="5584580" y="0"/>
                </a:moveTo>
                <a:lnTo>
                  <a:pt x="0" y="0"/>
                </a:lnTo>
                <a:lnTo>
                  <a:pt x="0" y="1647969"/>
                </a:lnTo>
                <a:lnTo>
                  <a:pt x="4008" y="1667693"/>
                </a:lnTo>
                <a:lnTo>
                  <a:pt x="14922" y="1683846"/>
                </a:lnTo>
                <a:lnTo>
                  <a:pt x="31075" y="1694761"/>
                </a:lnTo>
                <a:lnTo>
                  <a:pt x="50800" y="1698769"/>
                </a:lnTo>
                <a:lnTo>
                  <a:pt x="5533779" y="1698769"/>
                </a:lnTo>
                <a:lnTo>
                  <a:pt x="5553504" y="1694761"/>
                </a:lnTo>
                <a:lnTo>
                  <a:pt x="5569657" y="1683846"/>
                </a:lnTo>
                <a:lnTo>
                  <a:pt x="5580571" y="1667693"/>
                </a:lnTo>
                <a:lnTo>
                  <a:pt x="5584580" y="1647969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2323" y="683051"/>
            <a:ext cx="0" cy="1803400"/>
          </a:xfrm>
          <a:custGeom>
            <a:avLst/>
            <a:gdLst/>
            <a:ahLst/>
            <a:cxnLst/>
            <a:rect l="l" t="t" r="r" b="b"/>
            <a:pathLst>
              <a:path h="1803400">
                <a:moveTo>
                  <a:pt x="0" y="180287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6703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6576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644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36966"/>
            <a:ext cx="5508625" cy="796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59"/>
              </a:spcBef>
            </a:pPr>
            <a:r>
              <a:rPr sz="1100" spc="-40" dirty="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320"/>
              </a:spcBef>
            </a:pPr>
            <a:r>
              <a:rPr sz="1100" spc="-50" dirty="0">
                <a:latin typeface="Tahoma"/>
                <a:cs typeface="Tahoma"/>
              </a:rPr>
              <a:t>We 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sort 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i="1" spc="80" dirty="0">
                <a:latin typeface="Georgia"/>
                <a:cs typeface="Georgia"/>
              </a:rPr>
              <a:t>A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spc="15" dirty="0">
                <a:latin typeface="Arial"/>
                <a:cs typeface="Arial"/>
              </a:rPr>
              <a:t>54</a:t>
            </a:r>
            <a:r>
              <a:rPr sz="1100" i="1" spc="15" dirty="0">
                <a:latin typeface="Georgia"/>
                <a:cs typeface="Georgia"/>
              </a:rPr>
              <a:t>, </a:t>
            </a:r>
            <a:r>
              <a:rPr sz="1100" spc="-50" dirty="0">
                <a:latin typeface="Arial"/>
                <a:cs typeface="Arial"/>
              </a:rPr>
              <a:t>875</a:t>
            </a:r>
            <a:r>
              <a:rPr sz="1100" i="1" spc="-50" dirty="0">
                <a:latin typeface="Georgia"/>
                <a:cs typeface="Georgia"/>
              </a:rPr>
              <a:t>,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 </a:t>
            </a:r>
            <a:r>
              <a:rPr sz="1100" spc="-50" dirty="0">
                <a:latin typeface="Arial"/>
                <a:cs typeface="Arial"/>
              </a:rPr>
              <a:t>418</a:t>
            </a:r>
            <a:r>
              <a:rPr sz="1100" i="1" spc="-50" dirty="0">
                <a:latin typeface="Georgia"/>
                <a:cs typeface="Georgia"/>
              </a:rPr>
              <a:t>, </a:t>
            </a:r>
            <a:r>
              <a:rPr sz="1100" spc="-50" dirty="0">
                <a:latin typeface="Arial"/>
                <a:cs typeface="Arial"/>
              </a:rPr>
              <a:t>313</a:t>
            </a:r>
            <a:r>
              <a:rPr sz="1100" i="1" spc="-50" dirty="0">
                <a:latin typeface="Georgia"/>
                <a:cs typeface="Georgia"/>
              </a:rPr>
              <a:t>, </a:t>
            </a:r>
            <a:r>
              <a:rPr sz="1100" spc="-50" dirty="0">
                <a:latin typeface="Arial"/>
                <a:cs typeface="Arial"/>
              </a:rPr>
              <a:t>253</a:t>
            </a:r>
            <a:r>
              <a:rPr sz="1100" i="1" spc="-50" dirty="0">
                <a:latin typeface="Georgia"/>
                <a:cs typeface="Georgia"/>
              </a:rPr>
              <a:t>, </a:t>
            </a:r>
            <a:r>
              <a:rPr sz="1100" spc="-50" dirty="0">
                <a:latin typeface="Arial"/>
                <a:cs typeface="Arial"/>
              </a:rPr>
              <a:t>540</a:t>
            </a:r>
            <a:r>
              <a:rPr sz="1100" i="1" spc="-50" dirty="0">
                <a:latin typeface="Georgia"/>
                <a:cs typeface="Georgia"/>
              </a:rPr>
              <a:t>,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 </a:t>
            </a:r>
            <a:r>
              <a:rPr sz="1100" spc="5" dirty="0">
                <a:latin typeface="Arial"/>
                <a:cs typeface="Arial"/>
              </a:rPr>
              <a:t>74</a:t>
            </a:r>
            <a:r>
              <a:rPr sz="1100" spc="5" dirty="0">
                <a:latin typeface="Lucida Sans Unicode"/>
                <a:cs typeface="Lucida Sans Unicode"/>
              </a:rPr>
              <a:t>}</a:t>
            </a:r>
            <a:r>
              <a:rPr sz="1100" spc="5" dirty="0">
                <a:latin typeface="Tahoma"/>
                <a:cs typeface="Tahoma"/>
              </a:rPr>
              <a:t>. </a:t>
            </a:r>
            <a:r>
              <a:rPr sz="1100" spc="-45" dirty="0">
                <a:latin typeface="Tahoma"/>
                <a:cs typeface="Tahoma"/>
              </a:rPr>
              <a:t>We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going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40" dirty="0">
                <a:latin typeface="Tahoma"/>
                <a:cs typeface="Tahoma"/>
              </a:rPr>
              <a:t>apply </a:t>
            </a:r>
            <a:r>
              <a:rPr sz="1100" spc="-35" dirty="0">
                <a:latin typeface="Tahoma"/>
                <a:cs typeface="Tahoma"/>
              </a:rPr>
              <a:t>radix </a:t>
            </a:r>
            <a:r>
              <a:rPr sz="1100" spc="-60" dirty="0">
                <a:latin typeface="Tahoma"/>
                <a:cs typeface="Tahoma"/>
              </a:rPr>
              <a:t>search by </a:t>
            </a:r>
            <a:r>
              <a:rPr sz="1100" spc="-45" dirty="0">
                <a:latin typeface="Tahoma"/>
                <a:cs typeface="Tahoma"/>
              </a:rPr>
              <a:t>considering </a:t>
            </a:r>
            <a:r>
              <a:rPr sz="1100" spc="-40" dirty="0">
                <a:latin typeface="Tahoma"/>
                <a:cs typeface="Tahoma"/>
              </a:rPr>
              <a:t>decimal </a:t>
            </a:r>
            <a:r>
              <a:rPr sz="1100" spc="-25" dirty="0">
                <a:latin typeface="Tahoma"/>
                <a:cs typeface="Tahoma"/>
              </a:rPr>
              <a:t>digits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25" dirty="0">
                <a:latin typeface="Tahoma"/>
                <a:cs typeface="Tahoma"/>
              </a:rPr>
              <a:t>iteration. </a:t>
            </a:r>
            <a:r>
              <a:rPr sz="1100" spc="-45" dirty="0">
                <a:latin typeface="Tahoma"/>
                <a:cs typeface="Tahoma"/>
              </a:rPr>
              <a:t>Hence, our </a:t>
            </a:r>
            <a:r>
              <a:rPr sz="1100" spc="-70" dirty="0">
                <a:latin typeface="Tahoma"/>
                <a:cs typeface="Tahoma"/>
              </a:rPr>
              <a:t>base </a:t>
            </a:r>
            <a:r>
              <a:rPr sz="1100" i="1" spc="-145" dirty="0">
                <a:latin typeface="Georgia"/>
                <a:cs typeface="Georgia"/>
              </a:rPr>
              <a:t>b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60" dirty="0">
                <a:latin typeface="Arial"/>
                <a:cs typeface="Arial"/>
              </a:rPr>
              <a:t>10</a:t>
            </a:r>
            <a:r>
              <a:rPr sz="1100" spc="-60" dirty="0">
                <a:latin typeface="Tahoma"/>
                <a:cs typeface="Tahoma"/>
              </a:rPr>
              <a:t>. </a:t>
            </a:r>
            <a:r>
              <a:rPr sz="1100" spc="-50" dirty="0">
                <a:latin typeface="Tahoma"/>
                <a:cs typeface="Tahoma"/>
              </a:rPr>
              <a:t>We 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choose </a:t>
            </a:r>
            <a:r>
              <a:rPr sz="1100" spc="-45" dirty="0">
                <a:latin typeface="Tahoma"/>
                <a:cs typeface="Tahoma"/>
              </a:rPr>
              <a:t>other </a:t>
            </a:r>
            <a:r>
              <a:rPr sz="1100" spc="-75" dirty="0">
                <a:latin typeface="Tahoma"/>
                <a:cs typeface="Tahoma"/>
              </a:rPr>
              <a:t>bases: </a:t>
            </a:r>
            <a:r>
              <a:rPr sz="1100" i="1" spc="-145" dirty="0">
                <a:latin typeface="Georgia"/>
                <a:cs typeface="Georgia"/>
              </a:rPr>
              <a:t>b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-45" dirty="0">
                <a:latin typeface="Tahoma"/>
                <a:cs typeface="Tahoma"/>
              </a:rPr>
              <a:t>2, </a:t>
            </a:r>
            <a:r>
              <a:rPr sz="1100" spc="-55" dirty="0">
                <a:latin typeface="Tahoma"/>
                <a:cs typeface="Tahoma"/>
              </a:rPr>
              <a:t>4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5" dirty="0">
                <a:latin typeface="Tahoma"/>
                <a:cs typeface="Tahoma"/>
              </a:rPr>
              <a:t>256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example.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672" y="140520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917" y="139226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672" y="178730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177437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672" y="216941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917" y="2156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932" y="1351075"/>
            <a:ext cx="4020185" cy="112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40" dirty="0">
                <a:latin typeface="Tahoma"/>
                <a:cs typeface="Tahoma"/>
              </a:rPr>
              <a:t>according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digit: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8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55" dirty="0">
                <a:latin typeface="Arial"/>
                <a:cs typeface="Arial"/>
              </a:rPr>
              <a:t>4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{</a:t>
            </a:r>
            <a:r>
              <a:rPr sz="1100" spc="-5" dirty="0">
                <a:latin typeface="Arial"/>
                <a:cs typeface="Arial"/>
              </a:rPr>
              <a:t>540</a:t>
            </a:r>
            <a:r>
              <a:rPr sz="1100" i="1" spc="-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313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253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54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74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875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"/>
                <a:cs typeface="Arial"/>
              </a:rPr>
              <a:t>418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40" dirty="0">
                <a:latin typeface="Tahoma"/>
                <a:cs typeface="Tahoma"/>
              </a:rPr>
              <a:t>according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second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digit: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7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55" dirty="0">
                <a:latin typeface="Arial"/>
                <a:cs typeface="Arial"/>
              </a:rPr>
              <a:t>1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313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418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540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253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54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74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"/>
                <a:cs typeface="Arial"/>
              </a:rPr>
              <a:t>875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30"/>
              </a:spcBef>
            </a:pPr>
            <a:r>
              <a:rPr sz="1100" spc="-25" dirty="0">
                <a:latin typeface="Tahoma"/>
                <a:cs typeface="Tahoma"/>
              </a:rPr>
              <a:t>Sort </a:t>
            </a:r>
            <a:r>
              <a:rPr sz="1100" spc="-65" dirty="0">
                <a:latin typeface="Tahoma"/>
                <a:cs typeface="Tahoma"/>
              </a:rPr>
              <a:t>keys </a:t>
            </a:r>
            <a:r>
              <a:rPr sz="1100" spc="-40" dirty="0">
                <a:latin typeface="Tahoma"/>
                <a:cs typeface="Tahoma"/>
              </a:rPr>
              <a:t>according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third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digit: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0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3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4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5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35" dirty="0">
                <a:latin typeface="Arial"/>
                <a:cs typeface="Arial"/>
              </a:rPr>
              <a:t>0</a:t>
            </a:r>
            <a:r>
              <a:rPr sz="1100" i="1" spc="-3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55" dirty="0">
                <a:latin typeface="Arial"/>
                <a:cs typeface="Arial"/>
              </a:rPr>
              <a:t>8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spc="40" dirty="0">
                <a:latin typeface="Arial"/>
                <a:cs typeface="Arial"/>
              </a:rPr>
              <a:t>4</a:t>
            </a:r>
            <a:r>
              <a:rPr sz="1100" i="1" spc="4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21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54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45" dirty="0">
                <a:latin typeface="Arial"/>
                <a:cs typeface="Arial"/>
              </a:rPr>
              <a:t>74</a:t>
            </a:r>
            <a:r>
              <a:rPr sz="1100" i="1" spc="-45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253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313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418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50" dirty="0">
                <a:latin typeface="Arial"/>
                <a:cs typeface="Arial"/>
              </a:rPr>
              <a:t>540</a:t>
            </a:r>
            <a:r>
              <a:rPr sz="1100" i="1" spc="-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"/>
                <a:cs typeface="Arial"/>
              </a:rPr>
              <a:t>875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43" y="2631642"/>
            <a:ext cx="5584825" cy="179070"/>
          </a:xfrm>
          <a:custGeom>
            <a:avLst/>
            <a:gdLst/>
            <a:ahLst/>
            <a:cxnLst/>
            <a:rect l="l" t="t" r="r" b="b"/>
            <a:pathLst>
              <a:path w="5584825" h="17906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5584580" y="178597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4" y="2797581"/>
            <a:ext cx="5584579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544" y="2999346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344" y="2986646"/>
            <a:ext cx="5533706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323" y="2675877"/>
            <a:ext cx="50727" cy="3234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841867"/>
            <a:ext cx="5584825" cy="208279"/>
          </a:xfrm>
          <a:custGeom>
            <a:avLst/>
            <a:gdLst/>
            <a:ahLst/>
            <a:cxnLst/>
            <a:rect l="l" t="t" r="r" b="b"/>
            <a:pathLst>
              <a:path w="5584825" h="208280">
                <a:moveTo>
                  <a:pt x="5584580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5533779" y="208279"/>
                </a:lnTo>
                <a:lnTo>
                  <a:pt x="5553504" y="204270"/>
                </a:lnTo>
                <a:lnTo>
                  <a:pt x="5569657" y="193356"/>
                </a:lnTo>
                <a:lnTo>
                  <a:pt x="5580571" y="177203"/>
                </a:lnTo>
                <a:lnTo>
                  <a:pt x="5584580" y="15747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2323" y="271397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42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2323" y="27012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2323" y="26885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2323" y="26758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844" y="2575837"/>
            <a:ext cx="4905375" cy="4362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Remark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95"/>
              </a:spcBef>
            </a:pP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extract digits?: </a:t>
            </a:r>
            <a:r>
              <a:rPr sz="1100" spc="-50" dirty="0">
                <a:latin typeface="Tahoma"/>
                <a:cs typeface="Tahoma"/>
              </a:rPr>
              <a:t>1st: </a:t>
            </a:r>
            <a:r>
              <a:rPr sz="1100" i="1" spc="-15" dirty="0">
                <a:latin typeface="Georgia"/>
                <a:cs typeface="Georgia"/>
              </a:rPr>
              <a:t>A</a:t>
            </a:r>
            <a:r>
              <a:rPr sz="1100" spc="-15" dirty="0">
                <a:latin typeface="Arial"/>
                <a:cs typeface="Arial"/>
              </a:rPr>
              <a:t>[</a:t>
            </a:r>
            <a:r>
              <a:rPr sz="1100" i="1" spc="-15" dirty="0">
                <a:latin typeface="Georgia"/>
                <a:cs typeface="Georgia"/>
              </a:rPr>
              <a:t>i</a:t>
            </a:r>
            <a:r>
              <a:rPr sz="1100" spc="-15" dirty="0">
                <a:latin typeface="Arial"/>
                <a:cs typeface="Arial"/>
              </a:rPr>
              <a:t>]%10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60" dirty="0">
                <a:latin typeface="Tahoma"/>
                <a:cs typeface="Tahoma"/>
              </a:rPr>
              <a:t>2nd: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A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i="1" spc="-10" dirty="0">
                <a:latin typeface="Georgia"/>
                <a:cs typeface="Georgia"/>
              </a:rPr>
              <a:t>i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100" i="1" spc="-10" dirty="0">
                <a:latin typeface="Georgia"/>
                <a:cs typeface="Georgia"/>
              </a:rPr>
              <a:t>/</a:t>
            </a:r>
            <a:r>
              <a:rPr sz="1100" spc="-10" dirty="0">
                <a:latin typeface="Arial"/>
                <a:cs typeface="Arial"/>
              </a:rPr>
              <a:t>10)%10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55" dirty="0">
                <a:latin typeface="Tahoma"/>
                <a:cs typeface="Tahoma"/>
              </a:rPr>
              <a:t>3rd: </a:t>
            </a:r>
            <a:r>
              <a:rPr sz="1100" spc="-15" dirty="0">
                <a:latin typeface="Arial"/>
                <a:cs typeface="Arial"/>
              </a:rPr>
              <a:t>(</a:t>
            </a:r>
            <a:r>
              <a:rPr sz="1100" i="1" spc="-15" dirty="0">
                <a:latin typeface="Georgia"/>
                <a:cs typeface="Georgia"/>
              </a:rPr>
              <a:t>A</a:t>
            </a:r>
            <a:r>
              <a:rPr sz="1100" spc="-15" dirty="0">
                <a:latin typeface="Arial"/>
                <a:cs typeface="Arial"/>
              </a:rPr>
              <a:t>[</a:t>
            </a:r>
            <a:r>
              <a:rPr sz="1100" i="1" spc="-15" dirty="0">
                <a:latin typeface="Georgia"/>
                <a:cs typeface="Georgia"/>
              </a:rPr>
              <a:t>i</a:t>
            </a:r>
            <a:r>
              <a:rPr sz="1100" spc="-15" dirty="0">
                <a:latin typeface="Arial"/>
                <a:cs typeface="Arial"/>
              </a:rPr>
              <a:t>]</a:t>
            </a:r>
            <a:r>
              <a:rPr sz="1100" i="1" spc="-15" dirty="0">
                <a:latin typeface="Georgia"/>
                <a:cs typeface="Georgia"/>
              </a:rPr>
              <a:t>/</a:t>
            </a:r>
            <a:r>
              <a:rPr sz="1100" spc="-15" dirty="0">
                <a:latin typeface="Arial"/>
                <a:cs typeface="Arial"/>
              </a:rPr>
              <a:t>100)%10</a:t>
            </a:r>
            <a:r>
              <a:rPr sz="1100" spc="-15" dirty="0">
                <a:latin typeface="Tahoma"/>
                <a:cs typeface="Tahoma"/>
              </a:rPr>
              <a:t>,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746857" y="3135783"/>
            <a:ext cx="266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11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11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11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36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78338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Radix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7" y="141007"/>
            <a:ext cx="1228983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826" y="587992"/>
            <a:ext cx="5189474" cy="23737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4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b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05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8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o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20" dirty="0">
                <a:latin typeface="Trebuchet MS"/>
                <a:cs typeface="Trebuchet MS"/>
              </a:rPr>
              <a:t>d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radix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Sort(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195" dirty="0">
                <a:latin typeface="Trebuchet MS"/>
                <a:cs typeface="Trebuchet MS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n,</a:t>
            </a:r>
            <a:r>
              <a:rPr sz="900" spc="5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10" dirty="0">
                <a:latin typeface="Trebuchet MS"/>
                <a:cs typeface="Trebuchet MS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b)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240665" marR="2087245" indent="-63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-130" dirty="0">
                <a:latin typeface="Times New Roman"/>
                <a:cs typeface="Times New Roman"/>
              </a:rPr>
              <a:t>B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</a:t>
            </a:r>
            <a:r>
              <a:rPr sz="900" b="1" spc="-2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190" dirty="0">
                <a:latin typeface="Times New Roman"/>
                <a:cs typeface="Times New Roman"/>
              </a:rPr>
              <a:t>n]; 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dv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1;</a:t>
            </a:r>
            <a:endParaRPr sz="900" dirty="0">
              <a:latin typeface="Times New Roman"/>
              <a:cs typeface="Times New Roman"/>
            </a:endParaRPr>
          </a:p>
          <a:p>
            <a:pPr marL="23749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w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35" dirty="0">
                <a:latin typeface="Trebuchet MS"/>
                <a:cs typeface="Trebuchet MS"/>
              </a:rPr>
              <a:t>h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l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40" dirty="0">
                <a:latin typeface="Trebuchet MS"/>
                <a:cs typeface="Trebuchet MS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55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05" dirty="0">
                <a:latin typeface="Trebuchet MS"/>
                <a:cs typeface="Trebuchet MS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)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449580" algn="l" rtl="0">
              <a:lnSpc>
                <a:spcPct val="100000"/>
              </a:lnSpc>
              <a:spcBef>
                <a:spcPts val="15"/>
              </a:spcBef>
            </a:pPr>
            <a:r>
              <a:rPr sz="900" b="1" spc="55" dirty="0">
                <a:latin typeface="Trebuchet MS"/>
                <a:cs typeface="Trebuchet MS"/>
              </a:rPr>
              <a:t>boolean </a:t>
            </a:r>
            <a:r>
              <a:rPr sz="900" spc="85" dirty="0">
                <a:latin typeface="Times New Roman"/>
                <a:cs typeface="Times New Roman"/>
              </a:rPr>
              <a:t>done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b="1" spc="-30" dirty="0">
                <a:latin typeface="Trebuchet MS"/>
                <a:cs typeface="Trebuchet MS"/>
              </a:rPr>
              <a:t>u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454659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657860" algn="l" rtl="0">
              <a:lnSpc>
                <a:spcPct val="100000"/>
              </a:lnSpc>
              <a:spcBef>
                <a:spcPts val="20"/>
              </a:spcBef>
            </a:pP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220" dirty="0">
                <a:latin typeface="Times New Roman"/>
                <a:cs typeface="Times New Roman"/>
              </a:rPr>
              <a:t>/ </a:t>
            </a:r>
            <a:r>
              <a:rPr sz="900" spc="125" dirty="0">
                <a:latin typeface="Times New Roman"/>
                <a:cs typeface="Times New Roman"/>
              </a:rPr>
              <a:t>dv) </a:t>
            </a:r>
            <a:r>
              <a:rPr sz="900" spc="-280" dirty="0">
                <a:latin typeface="Times New Roman"/>
                <a:cs typeface="Times New Roman"/>
              </a:rPr>
              <a:t>%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b; </a:t>
            </a:r>
            <a:r>
              <a:rPr sz="900" spc="250" dirty="0">
                <a:solidFill>
                  <a:srgbClr val="7F7F7F"/>
                </a:solidFill>
                <a:latin typeface="Times New Roman"/>
                <a:cs typeface="Times New Roman"/>
              </a:rPr>
              <a:t>// </a:t>
            </a:r>
            <a:r>
              <a:rPr sz="900" spc="165" dirty="0">
                <a:solidFill>
                  <a:srgbClr val="7F7F7F"/>
                </a:solidFill>
                <a:latin typeface="Times New Roman"/>
                <a:cs typeface="Times New Roman"/>
              </a:rPr>
              <a:t>Extract</a:t>
            </a:r>
            <a:r>
              <a:rPr sz="900" spc="3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900" spc="200" dirty="0">
                <a:solidFill>
                  <a:srgbClr val="7F7F7F"/>
                </a:solidFill>
                <a:latin typeface="Times New Roman"/>
                <a:cs typeface="Times New Roman"/>
              </a:rPr>
              <a:t>digit</a:t>
            </a:r>
            <a:endParaRPr sz="900" dirty="0">
              <a:latin typeface="Times New Roman"/>
              <a:cs typeface="Times New Roman"/>
            </a:endParaRPr>
          </a:p>
          <a:p>
            <a:pPr marL="67754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65" dirty="0">
                <a:latin typeface="Times New Roman"/>
                <a:cs typeface="Times New Roman"/>
              </a:rPr>
              <a:t>B[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95" dirty="0">
                <a:latin typeface="Times New Roman"/>
                <a:cs typeface="Times New Roman"/>
              </a:rPr>
              <a:t>!= </a:t>
            </a:r>
            <a:r>
              <a:rPr sz="900" spc="125" dirty="0">
                <a:latin typeface="Times New Roman"/>
                <a:cs typeface="Times New Roman"/>
              </a:rPr>
              <a:t>0) </a:t>
            </a:r>
            <a:r>
              <a:rPr sz="900" spc="85" dirty="0">
                <a:latin typeface="Times New Roman"/>
                <a:cs typeface="Times New Roman"/>
              </a:rPr>
              <a:t>done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10" dirty="0">
                <a:latin typeface="Trebuchet MS"/>
                <a:cs typeface="Trebuchet MS"/>
              </a:rPr>
              <a:t>a </a:t>
            </a:r>
            <a:r>
              <a:rPr sz="900" b="1" spc="-40" dirty="0">
                <a:latin typeface="Trebuchet MS"/>
                <a:cs typeface="Trebuchet MS"/>
              </a:rPr>
              <a:t>l </a:t>
            </a:r>
            <a:r>
              <a:rPr sz="900" b="1" spc="-15" dirty="0">
                <a:latin typeface="Trebuchet MS"/>
                <a:cs typeface="Trebuchet MS"/>
              </a:rPr>
              <a:t>s </a:t>
            </a:r>
            <a:r>
              <a:rPr sz="900" b="1" spc="-60" dirty="0">
                <a:latin typeface="Trebuchet MS"/>
                <a:cs typeface="Trebuchet MS"/>
              </a:rPr>
              <a:t>e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442595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462280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spc="125" dirty="0">
                <a:latin typeface="Times New Roman"/>
                <a:cs typeface="Times New Roman"/>
              </a:rPr>
              <a:t>done)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b="1" spc="40" dirty="0">
                <a:latin typeface="Trebuchet MS"/>
                <a:cs typeface="Trebuchet MS"/>
              </a:rPr>
              <a:t>break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455930" algn="l" rtl="0">
              <a:lnSpc>
                <a:spcPct val="100000"/>
              </a:lnSpc>
              <a:spcBef>
                <a:spcPts val="15"/>
              </a:spcBef>
            </a:pPr>
            <a:r>
              <a:rPr lang="en-US" sz="900" b="1" spc="-40" dirty="0" smtClean="0">
                <a:latin typeface="Trebuchet MS"/>
                <a:cs typeface="Trebuchet MS"/>
              </a:rPr>
              <a:t>   </a:t>
            </a:r>
            <a:r>
              <a:rPr sz="900" b="1" spc="-40" dirty="0" err="1" smtClean="0">
                <a:latin typeface="Trebuchet MS"/>
                <a:cs typeface="Trebuchet MS"/>
              </a:rPr>
              <a:t>i</a:t>
            </a:r>
            <a:r>
              <a:rPr sz="900" b="1" spc="-40" dirty="0" smtClean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130" dirty="0">
                <a:latin typeface="Times New Roman"/>
                <a:cs typeface="Times New Roman"/>
              </a:rPr>
              <a:t>index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counting SortIndex </a:t>
            </a:r>
            <a:r>
              <a:rPr sz="900" spc="155" dirty="0">
                <a:latin typeface="Times New Roman"/>
                <a:cs typeface="Times New Roman"/>
              </a:rPr>
              <a:t>(B, </a:t>
            </a:r>
            <a:r>
              <a:rPr sz="900" spc="185" dirty="0">
                <a:latin typeface="Times New Roman"/>
                <a:cs typeface="Times New Roman"/>
              </a:rPr>
              <a:t>n,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195" dirty="0">
                <a:latin typeface="Times New Roman"/>
                <a:cs typeface="Times New Roman"/>
              </a:rPr>
              <a:t>b);</a:t>
            </a:r>
            <a:endParaRPr sz="900" dirty="0">
              <a:latin typeface="Times New Roman"/>
              <a:cs typeface="Times New Roman"/>
            </a:endParaRPr>
          </a:p>
          <a:p>
            <a:pPr marL="657860" marR="1442720" indent="-203835" algn="l" rtl="0">
              <a:lnSpc>
                <a:spcPct val="101499"/>
              </a:lnSpc>
            </a:pPr>
            <a:r>
              <a:rPr lang="en-US" sz="900" b="1" spc="-35" dirty="0" smtClean="0">
                <a:latin typeface="Trebuchet MS"/>
                <a:cs typeface="Trebuchet MS"/>
              </a:rPr>
              <a:t>       </a:t>
            </a:r>
            <a:r>
              <a:rPr sz="900" b="1" spc="-35" dirty="0" smtClean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 </a:t>
            </a:r>
            <a:endParaRPr lang="ar-SA" sz="900" spc="140" dirty="0" smtClean="0">
              <a:latin typeface="Times New Roman"/>
              <a:cs typeface="Times New Roman"/>
            </a:endParaRPr>
          </a:p>
          <a:p>
            <a:pPr marL="657860" marR="1442720" indent="-203835" algn="l" rtl="0">
              <a:lnSpc>
                <a:spcPct val="101499"/>
              </a:lnSpc>
            </a:pPr>
            <a:r>
              <a:rPr lang="ar-SA" sz="900" spc="140" dirty="0">
                <a:latin typeface="Times New Roman"/>
                <a:cs typeface="Times New Roman"/>
              </a:rPr>
              <a:t> </a:t>
            </a:r>
            <a:r>
              <a:rPr lang="ar-SA" sz="900" spc="140" dirty="0" smtClean="0">
                <a:latin typeface="Times New Roman"/>
                <a:cs typeface="Times New Roman"/>
              </a:rPr>
              <a:t>    </a:t>
            </a:r>
            <a:r>
              <a:rPr sz="900" spc="140" dirty="0" smtClean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B[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spc="130" dirty="0">
                <a:latin typeface="Times New Roman"/>
                <a:cs typeface="Times New Roman"/>
              </a:rPr>
              <a:t>index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40" dirty="0">
                <a:latin typeface="Times New Roman"/>
                <a:cs typeface="Times New Roman"/>
              </a:rPr>
              <a:t>i]]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=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254" dirty="0">
                <a:latin typeface="Times New Roman"/>
                <a:cs typeface="Times New Roman"/>
              </a:rPr>
              <a:t>i];</a:t>
            </a:r>
            <a:endParaRPr sz="900" dirty="0">
              <a:latin typeface="Times New Roman"/>
              <a:cs typeface="Times New Roman"/>
            </a:endParaRPr>
          </a:p>
          <a:p>
            <a:pPr marL="657860" marR="1442720" indent="-203835" algn="l" rtl="0">
              <a:lnSpc>
                <a:spcPct val="101499"/>
              </a:lnSpc>
            </a:pPr>
            <a:r>
              <a:rPr lang="en-US" sz="900" b="1" spc="-35" dirty="0" smtClean="0">
                <a:latin typeface="Trebuchet MS"/>
                <a:cs typeface="Trebuchet MS"/>
              </a:rPr>
              <a:t>            </a:t>
            </a:r>
            <a:r>
              <a:rPr sz="900" b="1" spc="-35" dirty="0" smtClean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  </a:t>
            </a:r>
            <a:endParaRPr lang="ar-SA" sz="900" spc="140" dirty="0" smtClean="0">
              <a:latin typeface="Times New Roman"/>
              <a:cs typeface="Times New Roman"/>
            </a:endParaRPr>
          </a:p>
          <a:p>
            <a:pPr marL="657860" marR="1442720" indent="-203835" algn="l" rtl="0">
              <a:lnSpc>
                <a:spcPct val="101499"/>
              </a:lnSpc>
            </a:pPr>
            <a:r>
              <a:rPr lang="ar-SA" sz="900" spc="140" dirty="0">
                <a:latin typeface="Times New Roman"/>
                <a:cs typeface="Times New Roman"/>
              </a:rPr>
              <a:t> </a:t>
            </a:r>
            <a:r>
              <a:rPr lang="ar-SA" sz="900" spc="140" dirty="0" smtClean="0">
                <a:latin typeface="Times New Roman"/>
                <a:cs typeface="Times New Roman"/>
              </a:rPr>
              <a:t>          </a:t>
            </a:r>
            <a:r>
              <a:rPr sz="900" spc="40" dirty="0" smtClean="0">
                <a:latin typeface="Times New Roman"/>
                <a:cs typeface="Times New Roman"/>
              </a:rPr>
              <a:t>A</a:t>
            </a:r>
            <a:r>
              <a:rPr sz="900" spc="40" dirty="0">
                <a:latin typeface="Times New Roman"/>
                <a:cs typeface="Times New Roman"/>
              </a:rPr>
              <a:t>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65" dirty="0">
                <a:latin typeface="Times New Roman"/>
                <a:cs typeface="Times New Roman"/>
              </a:rPr>
              <a:t>B[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254" dirty="0">
                <a:latin typeface="Times New Roman"/>
                <a:cs typeface="Times New Roman"/>
              </a:rPr>
              <a:t>i];</a:t>
            </a:r>
            <a:endParaRPr sz="900" dirty="0">
              <a:latin typeface="Times New Roman"/>
              <a:cs typeface="Times New Roman"/>
            </a:endParaRPr>
          </a:p>
          <a:p>
            <a:pPr marL="445134" algn="l" rtl="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latin typeface="Times New Roman"/>
                <a:cs typeface="Times New Roman"/>
              </a:rPr>
              <a:t>dv </a:t>
            </a:r>
            <a:r>
              <a:rPr sz="900" spc="20" dirty="0">
                <a:latin typeface="Times New Roman"/>
                <a:cs typeface="Times New Roman"/>
              </a:rPr>
              <a:t>*=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165" dirty="0">
                <a:latin typeface="Times New Roman"/>
                <a:cs typeface="Times New Roman"/>
              </a:rPr>
              <a:t>b;</a:t>
            </a:r>
            <a:endParaRPr sz="900" dirty="0">
              <a:latin typeface="Times New Roman"/>
              <a:cs typeface="Times New Roman"/>
            </a:endParaRPr>
          </a:p>
          <a:p>
            <a:pPr marL="227329" algn="l" rtl="0">
              <a:lnSpc>
                <a:spcPct val="100000"/>
              </a:lnSpc>
              <a:spcBef>
                <a:spcPts val="20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30346"/>
            <a:ext cx="2611576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9973" y="3130346"/>
            <a:ext cx="2611576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9946" y="3130346"/>
            <a:ext cx="2611576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332493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856" y="3135783"/>
            <a:ext cx="362719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5425781" y="3135783"/>
            <a:ext cx="379991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37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Radix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545603"/>
            <a:ext cx="5279390" cy="3441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l" rtl="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CountingSortIndex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30" dirty="0">
                <a:latin typeface="Tahoma"/>
                <a:cs typeface="Tahoma"/>
              </a:rPr>
              <a:t>CountingSort, </a:t>
            </a:r>
            <a:r>
              <a:rPr sz="1100" spc="-50" dirty="0">
                <a:latin typeface="Tahoma"/>
                <a:cs typeface="Tahoma"/>
              </a:rPr>
              <a:t>except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5" dirty="0">
                <a:latin typeface="Tahoma"/>
                <a:cs typeface="Tahoma"/>
              </a:rPr>
              <a:t>returns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index instead </a:t>
            </a:r>
            <a:r>
              <a:rPr sz="1100" spc="-35" dirty="0">
                <a:latin typeface="Tahoma"/>
                <a:cs typeface="Tahoma"/>
              </a:rPr>
              <a:t>of  </a:t>
            </a:r>
            <a:r>
              <a:rPr sz="1100" spc="-40" dirty="0">
                <a:latin typeface="Tahoma"/>
                <a:cs typeface="Tahoma"/>
              </a:rPr>
              <a:t>sorting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6300" y="927347"/>
            <a:ext cx="107696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85" dirty="0">
                <a:latin typeface="Times New Roman"/>
                <a:cs typeface="Times New Roman"/>
              </a:rPr>
              <a:t>n,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28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m)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826" y="932136"/>
            <a:ext cx="3284474" cy="2238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l" rtl="0">
              <a:lnSpc>
                <a:spcPct val="100000"/>
              </a:lnSpc>
              <a:spcBef>
                <a:spcPts val="95"/>
              </a:spcBef>
            </a:pPr>
            <a:r>
              <a:rPr sz="900" b="1" spc="-25" dirty="0">
                <a:latin typeface="Trebuchet MS"/>
                <a:cs typeface="Trebuchet MS"/>
              </a:rPr>
              <a:t>p</a:t>
            </a:r>
            <a:r>
              <a:rPr sz="900" b="1" spc="-13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v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3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40" dirty="0">
                <a:latin typeface="Trebuchet MS"/>
                <a:cs typeface="Trebuchet MS"/>
              </a:rPr>
              <a:t> </a:t>
            </a:r>
            <a:r>
              <a:rPr sz="900" b="1" spc="-15" dirty="0">
                <a:latin typeface="Trebuchet MS"/>
                <a:cs typeface="Trebuchet MS"/>
              </a:rPr>
              <a:t>s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a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1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110" dirty="0">
                <a:latin typeface="Trebuchet MS"/>
                <a:cs typeface="Trebuchet MS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0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5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counting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150" dirty="0">
                <a:latin typeface="Times New Roman"/>
                <a:cs typeface="Times New Roman"/>
              </a:rPr>
              <a:t>SortIndex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(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spc="-40" dirty="0">
                <a:latin typeface="Trebuchet MS"/>
                <a:cs typeface="Trebuchet MS"/>
              </a:rPr>
              <a:t>i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-12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60" dirty="0">
                <a:latin typeface="Trebuchet MS"/>
                <a:cs typeface="Trebuchet MS"/>
              </a:rPr>
              <a:t> </a:t>
            </a:r>
            <a:r>
              <a:rPr sz="900" spc="200" dirty="0">
                <a:latin typeface="Times New Roman"/>
                <a:cs typeface="Times New Roman"/>
              </a:rPr>
              <a:t>[]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A,</a:t>
            </a:r>
            <a:endParaRPr sz="900" dirty="0">
              <a:latin typeface="Times New Roman"/>
              <a:cs typeface="Times New Roman"/>
            </a:endParaRPr>
          </a:p>
          <a:p>
            <a:pPr marL="239395" marR="1227455" indent="635" algn="l" rtl="0">
              <a:lnSpc>
                <a:spcPct val="101499"/>
              </a:lnSpc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145" dirty="0">
                <a:latin typeface="Times New Roman"/>
                <a:cs typeface="Times New Roman"/>
              </a:rPr>
              <a:t>counts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105" dirty="0">
                <a:latin typeface="Times New Roman"/>
                <a:cs typeface="Times New Roman"/>
              </a:rPr>
              <a:t>m];  </a:t>
            </a: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40" dirty="0">
                <a:latin typeface="Times New Roman"/>
                <a:cs typeface="Times New Roman"/>
              </a:rPr>
              <a:t>m;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40" dirty="0">
                <a:latin typeface="Times New Roman"/>
                <a:cs typeface="Times New Roman"/>
              </a:rPr>
              <a:t>j++)</a:t>
            </a:r>
            <a:endParaRPr sz="900" dirty="0">
              <a:latin typeface="Times New Roman"/>
              <a:cs typeface="Times New Roman"/>
            </a:endParaRPr>
          </a:p>
          <a:p>
            <a:pPr marL="447040" algn="l" rtl="0">
              <a:lnSpc>
                <a:spcPct val="100000"/>
              </a:lnSpc>
              <a:spcBef>
                <a:spcPts val="15"/>
              </a:spcBef>
            </a:pP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</a:t>
            </a:r>
            <a:endParaRPr sz="900" dirty="0">
              <a:latin typeface="Times New Roman"/>
              <a:cs typeface="Times New Roman"/>
            </a:endParaRPr>
          </a:p>
          <a:p>
            <a:pPr marL="447040" marR="1227455" indent="-20764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165" dirty="0">
                <a:latin typeface="Times New Roman"/>
                <a:cs typeface="Times New Roman"/>
              </a:rPr>
              <a:t>n; </a:t>
            </a:r>
            <a:r>
              <a:rPr sz="900" spc="140" dirty="0">
                <a:latin typeface="Times New Roman"/>
                <a:cs typeface="Times New Roman"/>
              </a:rPr>
              <a:t>i++)  </a:t>
            </a:r>
            <a:r>
              <a:rPr sz="900" spc="165" dirty="0">
                <a:latin typeface="Times New Roman"/>
                <a:cs typeface="Times New Roman"/>
              </a:rPr>
              <a:t>counts[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185" dirty="0">
                <a:latin typeface="Times New Roman"/>
                <a:cs typeface="Times New Roman"/>
              </a:rPr>
              <a:t>i]]++;</a:t>
            </a:r>
            <a:endParaRPr sz="900" dirty="0">
              <a:latin typeface="Times New Roman"/>
              <a:cs typeface="Times New Roman"/>
            </a:endParaRPr>
          </a:p>
          <a:p>
            <a:pPr marL="447040" marR="1012190" indent="-207645" algn="l" rtl="0">
              <a:lnSpc>
                <a:spcPct val="101499"/>
              </a:lnSpc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-40" dirty="0">
                <a:latin typeface="Times New Roman"/>
                <a:cs typeface="Times New Roman"/>
              </a:rPr>
              <a:t>&lt; </a:t>
            </a:r>
            <a:r>
              <a:rPr sz="900" spc="40" dirty="0">
                <a:latin typeface="Times New Roman"/>
                <a:cs typeface="Times New Roman"/>
              </a:rPr>
              <a:t>m; </a:t>
            </a:r>
            <a:r>
              <a:rPr sz="900" spc="140" dirty="0">
                <a:latin typeface="Times New Roman"/>
                <a:cs typeface="Times New Roman"/>
              </a:rPr>
              <a:t>j++) 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40" dirty="0">
                <a:latin typeface="Times New Roman"/>
                <a:cs typeface="Times New Roman"/>
              </a:rPr>
              <a:t>j] </a:t>
            </a:r>
            <a:r>
              <a:rPr sz="900" spc="-10" dirty="0">
                <a:latin typeface="Times New Roman"/>
                <a:cs typeface="Times New Roman"/>
              </a:rPr>
              <a:t>+=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220" dirty="0">
                <a:latin typeface="Times New Roman"/>
                <a:cs typeface="Times New Roman"/>
              </a:rPr>
              <a:t>j </a:t>
            </a:r>
            <a:r>
              <a:rPr sz="900" spc="170" dirty="0">
                <a:latin typeface="Times New Roman"/>
                <a:cs typeface="Times New Roman"/>
              </a:rPr>
              <a:t>-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80" dirty="0">
                <a:latin typeface="Times New Roman"/>
                <a:cs typeface="Times New Roman"/>
              </a:rPr>
              <a:t>1];</a:t>
            </a:r>
            <a:endParaRPr sz="900" dirty="0">
              <a:latin typeface="Times New Roman"/>
              <a:cs typeface="Times New Roman"/>
            </a:endParaRPr>
          </a:p>
          <a:p>
            <a:pPr marL="24066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200" dirty="0">
                <a:latin typeface="Times New Roman"/>
                <a:cs typeface="Times New Roman"/>
              </a:rPr>
              <a:t>[] </a:t>
            </a:r>
            <a:r>
              <a:rPr sz="900" spc="130" dirty="0">
                <a:latin typeface="Times New Roman"/>
                <a:cs typeface="Times New Roman"/>
              </a:rPr>
              <a:t>index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b="1" spc="-35" dirty="0">
                <a:latin typeface="Trebuchet MS"/>
                <a:cs typeface="Trebuchet MS"/>
              </a:rPr>
              <a:t>new</a:t>
            </a:r>
            <a:r>
              <a:rPr sz="900" b="1" spc="-40" dirty="0">
                <a:latin typeface="Trebuchet MS"/>
                <a:cs typeface="Trebuchet MS"/>
              </a:rPr>
              <a:t> 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190" dirty="0">
                <a:latin typeface="Times New Roman"/>
                <a:cs typeface="Times New Roman"/>
              </a:rPr>
              <a:t>n];</a:t>
            </a:r>
            <a:endParaRPr sz="900" dirty="0">
              <a:latin typeface="Times New Roman"/>
              <a:cs typeface="Times New Roman"/>
            </a:endParaRPr>
          </a:p>
          <a:p>
            <a:pPr marL="23939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35" dirty="0">
                <a:latin typeface="Trebuchet MS"/>
                <a:cs typeface="Trebuchet MS"/>
              </a:rPr>
              <a:t>f </a:t>
            </a:r>
            <a:r>
              <a:rPr sz="900" b="1" spc="-20" dirty="0">
                <a:latin typeface="Trebuchet MS"/>
                <a:cs typeface="Trebuchet MS"/>
              </a:rPr>
              <a:t>o </a:t>
            </a:r>
            <a:r>
              <a:rPr sz="900" b="1" spc="-55" dirty="0">
                <a:latin typeface="Trebuchet MS"/>
                <a:cs typeface="Trebuchet MS"/>
              </a:rPr>
              <a:t>r </a:t>
            </a:r>
            <a:r>
              <a:rPr sz="900" spc="170" dirty="0">
                <a:latin typeface="Times New Roman"/>
                <a:cs typeface="Times New Roman"/>
              </a:rPr>
              <a:t>( </a:t>
            </a:r>
            <a:r>
              <a:rPr sz="900" b="1" spc="-40" dirty="0">
                <a:latin typeface="Trebuchet MS"/>
                <a:cs typeface="Trebuchet MS"/>
              </a:rPr>
              <a:t>i </a:t>
            </a:r>
            <a:r>
              <a:rPr sz="900" b="1" spc="-30" dirty="0">
                <a:latin typeface="Trebuchet MS"/>
                <a:cs typeface="Trebuchet MS"/>
              </a:rPr>
              <a:t>n </a:t>
            </a:r>
            <a:r>
              <a:rPr sz="900" b="1" spc="5" dirty="0">
                <a:latin typeface="Trebuchet MS"/>
                <a:cs typeface="Trebuchet MS"/>
              </a:rPr>
              <a:t>t 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20" dirty="0">
                <a:latin typeface="Times New Roman"/>
                <a:cs typeface="Times New Roman"/>
              </a:rPr>
              <a:t>n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50" dirty="0">
                <a:latin typeface="Times New Roman"/>
                <a:cs typeface="Times New Roman"/>
              </a:rPr>
              <a:t>1; </a:t>
            </a:r>
            <a:r>
              <a:rPr sz="900" spc="220" dirty="0">
                <a:latin typeface="Times New Roman"/>
                <a:cs typeface="Times New Roman"/>
              </a:rPr>
              <a:t>i </a:t>
            </a:r>
            <a:r>
              <a:rPr sz="900" spc="-15" dirty="0">
                <a:latin typeface="Times New Roman"/>
                <a:cs typeface="Times New Roman"/>
              </a:rPr>
              <a:t>&gt;= </a:t>
            </a:r>
            <a:r>
              <a:rPr sz="900" spc="150" dirty="0">
                <a:latin typeface="Times New Roman"/>
                <a:cs typeface="Times New Roman"/>
              </a:rPr>
              <a:t>0; </a:t>
            </a:r>
            <a:r>
              <a:rPr sz="900" spc="250" dirty="0">
                <a:latin typeface="Times New Roman"/>
                <a:cs typeface="Times New Roman"/>
              </a:rPr>
              <a:t>i--)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447040" algn="l" rtl="0">
              <a:lnSpc>
                <a:spcPct val="100000"/>
              </a:lnSpc>
              <a:spcBef>
                <a:spcPts val="20"/>
              </a:spcBef>
            </a:pPr>
            <a:r>
              <a:rPr sz="900" spc="130" dirty="0">
                <a:latin typeface="Times New Roman"/>
                <a:cs typeface="Times New Roman"/>
              </a:rPr>
              <a:t>index </a:t>
            </a:r>
            <a:r>
              <a:rPr sz="900" spc="170" dirty="0">
                <a:latin typeface="Times New Roman"/>
                <a:cs typeface="Times New Roman"/>
              </a:rPr>
              <a:t>[ </a:t>
            </a:r>
            <a:r>
              <a:rPr sz="900" spc="240" dirty="0">
                <a:latin typeface="Times New Roman"/>
                <a:cs typeface="Times New Roman"/>
              </a:rPr>
              <a:t>i] </a:t>
            </a:r>
            <a:r>
              <a:rPr sz="900" spc="-40" dirty="0">
                <a:latin typeface="Times New Roman"/>
                <a:cs typeface="Times New Roman"/>
              </a:rPr>
              <a:t>= </a:t>
            </a:r>
            <a:r>
              <a:rPr sz="900" spc="165" dirty="0">
                <a:latin typeface="Times New Roman"/>
                <a:cs typeface="Times New Roman"/>
              </a:rPr>
              <a:t>counts[ </a:t>
            </a:r>
            <a:r>
              <a:rPr sz="900" spc="40" dirty="0">
                <a:latin typeface="Times New Roman"/>
                <a:cs typeface="Times New Roman"/>
              </a:rPr>
              <a:t>A[ </a:t>
            </a:r>
            <a:r>
              <a:rPr sz="900" spc="240" dirty="0">
                <a:latin typeface="Times New Roman"/>
                <a:cs typeface="Times New Roman"/>
              </a:rPr>
              <a:t>i]]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170" dirty="0">
                <a:latin typeface="Times New Roman"/>
                <a:cs typeface="Times New Roman"/>
              </a:rPr>
              <a:t>- </a:t>
            </a:r>
            <a:r>
              <a:rPr sz="900" spc="150" dirty="0">
                <a:latin typeface="Times New Roman"/>
                <a:cs typeface="Times New Roman"/>
              </a:rPr>
              <a:t>1;</a:t>
            </a:r>
            <a:endParaRPr sz="900" dirty="0">
              <a:latin typeface="Times New Roman"/>
              <a:cs typeface="Times New Roman"/>
            </a:endParaRPr>
          </a:p>
          <a:p>
            <a:pPr marL="447040" algn="l" rtl="0">
              <a:lnSpc>
                <a:spcPct val="100000"/>
              </a:lnSpc>
              <a:spcBef>
                <a:spcPts val="15"/>
              </a:spcBef>
            </a:pPr>
            <a:r>
              <a:rPr sz="900" spc="165" dirty="0">
                <a:latin typeface="Times New Roman"/>
                <a:cs typeface="Times New Roman"/>
              </a:rPr>
              <a:t>counts[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A[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60" dirty="0">
                <a:latin typeface="Times New Roman"/>
                <a:cs typeface="Times New Roman"/>
              </a:rPr>
              <a:t>i]]--;</a:t>
            </a:r>
            <a:endParaRPr sz="900" dirty="0">
              <a:latin typeface="Times New Roman"/>
              <a:cs typeface="Times New Roman"/>
            </a:endParaRPr>
          </a:p>
          <a:p>
            <a:pPr marL="227329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238125" algn="l" rtl="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50" dirty="0">
                <a:latin typeface="Trebuchet MS"/>
                <a:cs typeface="Trebuchet MS"/>
              </a:rPr>
              <a:t> </a:t>
            </a:r>
            <a:r>
              <a:rPr sz="900" b="1" spc="-60" dirty="0">
                <a:latin typeface="Trebuchet MS"/>
                <a:cs typeface="Trebuchet MS"/>
              </a:rPr>
              <a:t>e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5" dirty="0">
                <a:latin typeface="Trebuchet MS"/>
                <a:cs typeface="Trebuchet MS"/>
              </a:rPr>
              <a:t>t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u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r</a:t>
            </a:r>
            <a:r>
              <a:rPr sz="900" b="1" spc="-14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n</a:t>
            </a:r>
            <a:r>
              <a:rPr sz="900" b="1" spc="10" dirty="0">
                <a:latin typeface="Trebuchet MS"/>
                <a:cs typeface="Trebuchet MS"/>
              </a:rPr>
              <a:t> </a:t>
            </a:r>
            <a:r>
              <a:rPr sz="900" spc="130" dirty="0">
                <a:latin typeface="Times New Roman"/>
                <a:cs typeface="Times New Roman"/>
              </a:rPr>
              <a:t>index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220" dirty="0"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12700" algn="l" rtl="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3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38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rtl="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Radix</a:t>
            </a:r>
            <a:r>
              <a:rPr spc="25" dirty="0"/>
              <a:t> </a:t>
            </a:r>
            <a:r>
              <a:rPr spc="-4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3569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670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7706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8709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9712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19731"/>
            <a:ext cx="3018790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Tahoma"/>
                <a:cs typeface="Tahoma"/>
              </a:rPr>
              <a:t>Let </a:t>
            </a:r>
            <a:r>
              <a:rPr sz="1100" i="1" spc="-15" dirty="0">
                <a:latin typeface="Georgia"/>
                <a:cs typeface="Georgia"/>
              </a:rPr>
              <a:t>k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maximum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digits in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key.</a:t>
            </a:r>
            <a:endParaRPr sz="1100">
              <a:latin typeface="Tahoma"/>
              <a:cs typeface="Tahoma"/>
            </a:endParaRPr>
          </a:p>
          <a:p>
            <a:pPr marL="289560" marR="492125" algn="l" rtl="0">
              <a:lnSpc>
                <a:spcPct val="125299"/>
              </a:lnSpc>
            </a:pPr>
            <a:r>
              <a:rPr sz="1100" spc="-3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25" dirty="0">
                <a:latin typeface="Georgia"/>
                <a:cs typeface="Georgia"/>
              </a:rPr>
              <a:t>O</a:t>
            </a:r>
            <a:r>
              <a:rPr sz="1100" spc="25" dirty="0">
                <a:latin typeface="Arial"/>
                <a:cs typeface="Arial"/>
              </a:rPr>
              <a:t>(</a:t>
            </a:r>
            <a:r>
              <a:rPr sz="1100" i="1" spc="25" dirty="0">
                <a:latin typeface="Georgia"/>
                <a:cs typeface="Georgia"/>
              </a:rPr>
              <a:t>kn</a:t>
            </a:r>
            <a:r>
              <a:rPr sz="1100" spc="25" dirty="0">
                <a:latin typeface="Arial"/>
                <a:cs typeface="Arial"/>
              </a:rPr>
              <a:t>)</a:t>
            </a:r>
            <a:r>
              <a:rPr sz="1100" spc="25" dirty="0">
                <a:latin typeface="Tahoma"/>
                <a:cs typeface="Tahoma"/>
              </a:rPr>
              <a:t>.  </a:t>
            </a:r>
            <a:r>
              <a:rPr sz="1100" spc="-45" dirty="0">
                <a:latin typeface="Tahoma"/>
                <a:cs typeface="Tahoma"/>
              </a:rPr>
              <a:t>Average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25" dirty="0">
                <a:latin typeface="Georgia"/>
                <a:cs typeface="Georgia"/>
              </a:rPr>
              <a:t>O</a:t>
            </a:r>
            <a:r>
              <a:rPr sz="1100" spc="25" dirty="0">
                <a:latin typeface="Arial"/>
                <a:cs typeface="Arial"/>
              </a:rPr>
              <a:t>(</a:t>
            </a:r>
            <a:r>
              <a:rPr sz="1100" i="1" spc="25" dirty="0">
                <a:latin typeface="Georgia"/>
                <a:cs typeface="Georgia"/>
              </a:rPr>
              <a:t>kn</a:t>
            </a:r>
            <a:r>
              <a:rPr sz="1100" spc="25" dirty="0">
                <a:latin typeface="Arial"/>
                <a:cs typeface="Arial"/>
              </a:rPr>
              <a:t>)</a:t>
            </a:r>
            <a:r>
              <a:rPr sz="1100" spc="25" dirty="0">
                <a:latin typeface="Tahoma"/>
                <a:cs typeface="Tahoma"/>
              </a:rPr>
              <a:t>.  </a:t>
            </a: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Georgia"/>
                <a:cs typeface="Georgia"/>
              </a:rPr>
              <a:t>n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b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1963420" algn="l" rtl="0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In-place: </a:t>
            </a:r>
            <a:r>
              <a:rPr sz="1100" spc="-15" dirty="0">
                <a:latin typeface="Tahoma"/>
                <a:cs typeface="Tahoma"/>
              </a:rPr>
              <a:t>No.  </a:t>
            </a:r>
            <a:r>
              <a:rPr sz="1100" spc="-40" dirty="0">
                <a:latin typeface="Tahoma"/>
                <a:cs typeface="Tahoma"/>
              </a:rPr>
              <a:t>Stable: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864717" y="3135783"/>
            <a:ext cx="2444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857" y="3135783"/>
            <a:ext cx="2667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6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5425782" y="3135783"/>
            <a:ext cx="279400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l" rtl="0">
              <a:lnSpc>
                <a:spcPts val="675"/>
              </a:lnSpc>
            </a:pPr>
            <a:r>
              <a:rPr spc="-65" dirty="0"/>
              <a:t>39 </a:t>
            </a:r>
            <a:r>
              <a:rPr dirty="0"/>
              <a:t>/</a:t>
            </a:r>
            <a:r>
              <a:rPr spc="-165" dirty="0"/>
              <a:t> </a:t>
            </a:r>
            <a:r>
              <a:rPr spc="-6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895"/>
            <a:ext cx="5760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l" rtl="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Properties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of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sorting</a:t>
            </a:r>
            <a:r>
              <a:rPr sz="1400" spc="1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algorithms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577239"/>
            <a:ext cx="41306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5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Properties </a:t>
            </a:r>
            <a:r>
              <a:rPr spc="-40" dirty="0"/>
              <a:t>of </a:t>
            </a:r>
            <a:r>
              <a:rPr spc="-45" dirty="0"/>
              <a:t>sorting</a:t>
            </a:r>
            <a:r>
              <a:rPr spc="155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4" y="1169403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1535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152284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047699"/>
            <a:ext cx="50727" cy="487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3685"/>
            <a:ext cx="5584825" cy="372745"/>
          </a:xfrm>
          <a:custGeom>
            <a:avLst/>
            <a:gdLst/>
            <a:ahLst/>
            <a:cxnLst/>
            <a:rect l="l" t="t" r="r" b="b"/>
            <a:pathLst>
              <a:path w="5584825" h="372744">
                <a:moveTo>
                  <a:pt x="5584580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5533779" y="372659"/>
                </a:lnTo>
                <a:lnTo>
                  <a:pt x="5553504" y="368650"/>
                </a:lnTo>
                <a:lnTo>
                  <a:pt x="5569657" y="357736"/>
                </a:lnTo>
                <a:lnTo>
                  <a:pt x="5580571" y="341583"/>
                </a:lnTo>
                <a:lnTo>
                  <a:pt x="5584580" y="32185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085793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8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07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060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047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577239"/>
            <a:ext cx="5508625" cy="97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algn="l" rtl="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Definition</a:t>
            </a:r>
            <a:endParaRPr sz="110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265"/>
              </a:spcBef>
            </a:pP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i="1" spc="-5" dirty="0">
                <a:latin typeface="Calibri"/>
                <a:cs typeface="Calibri"/>
              </a:rPr>
              <a:t>in-place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895"/>
            <a:ext cx="5760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Properties </a:t>
            </a:r>
            <a:r>
              <a:rPr spc="-40" dirty="0"/>
              <a:t>of </a:t>
            </a:r>
            <a:r>
              <a:rPr spc="-45" dirty="0"/>
              <a:t>sorting</a:t>
            </a:r>
            <a:r>
              <a:rPr spc="155" dirty="0"/>
              <a:t> </a:t>
            </a:r>
            <a:r>
              <a:rPr spc="-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847348" y="141007"/>
            <a:ext cx="903646" cy="3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6606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327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4" y="1169403"/>
            <a:ext cx="5584579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544" y="153554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344" y="1522844"/>
            <a:ext cx="553370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2323" y="1047699"/>
            <a:ext cx="50727" cy="487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13685"/>
            <a:ext cx="5584825" cy="372745"/>
          </a:xfrm>
          <a:custGeom>
            <a:avLst/>
            <a:gdLst/>
            <a:ahLst/>
            <a:cxnLst/>
            <a:rect l="l" t="t" r="r" b="b"/>
            <a:pathLst>
              <a:path w="5584825" h="372744">
                <a:moveTo>
                  <a:pt x="5584580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5533779" y="372659"/>
                </a:lnTo>
                <a:lnTo>
                  <a:pt x="5553504" y="368650"/>
                </a:lnTo>
                <a:lnTo>
                  <a:pt x="5569657" y="357736"/>
                </a:lnTo>
                <a:lnTo>
                  <a:pt x="5580571" y="341583"/>
                </a:lnTo>
                <a:lnTo>
                  <a:pt x="5584580" y="321858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323" y="1085793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5">
                <a:moveTo>
                  <a:pt x="0" y="4688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2323" y="107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2323" y="1060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3" y="1047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28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577239"/>
            <a:ext cx="5508625" cy="1259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complexity: </a:t>
            </a:r>
            <a:r>
              <a:rPr sz="1100" spc="-55" dirty="0">
                <a:latin typeface="Tahoma"/>
                <a:cs typeface="Tahoma"/>
              </a:rPr>
              <a:t>worst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average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Space </a:t>
            </a:r>
            <a:r>
              <a:rPr sz="1100" spc="-40" dirty="0">
                <a:latin typeface="Tahoma"/>
                <a:cs typeface="Tahoma"/>
              </a:rPr>
              <a:t>complexity: the amount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extra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75" dirty="0">
                <a:latin typeface="Tahoma"/>
                <a:cs typeface="Tahoma"/>
              </a:rPr>
              <a:t>needed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Definition</a:t>
            </a:r>
            <a:endParaRPr sz="1100" dirty="0">
              <a:latin typeface="Tahoma"/>
              <a:cs typeface="Tahoma"/>
            </a:endParaRPr>
          </a:p>
          <a:p>
            <a:pPr marL="12700" marR="5080" algn="l" rtl="0">
              <a:lnSpc>
                <a:spcPct val="102600"/>
              </a:lnSpc>
              <a:spcBef>
                <a:spcPts val="265"/>
              </a:spcBef>
            </a:pPr>
            <a:r>
              <a:rPr sz="1100" spc="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i="1" spc="-5" dirty="0">
                <a:latin typeface="Calibri"/>
                <a:cs typeface="Calibri"/>
              </a:rPr>
              <a:t>in-place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(log </a:t>
            </a:r>
            <a:r>
              <a:rPr sz="1100" i="1" spc="30" dirty="0">
                <a:latin typeface="Georgia"/>
                <a:cs typeface="Georgia"/>
              </a:rPr>
              <a:t>n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-60" dirty="0">
                <a:latin typeface="Tahoma"/>
                <a:cs typeface="Tahoma"/>
              </a:rPr>
              <a:t>space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 dirty="0">
              <a:latin typeface="Tahoma"/>
              <a:cs typeface="Tahoma"/>
            </a:endParaRPr>
          </a:p>
          <a:p>
            <a:pPr marL="289560" algn="l" rtl="0">
              <a:lnSpc>
                <a:spcPct val="100000"/>
              </a:lnSpc>
              <a:spcBef>
                <a:spcPts val="894"/>
              </a:spcBef>
            </a:pPr>
            <a:r>
              <a:rPr sz="1100" spc="-20" dirty="0">
                <a:latin typeface="Tahoma"/>
                <a:cs typeface="Tahoma"/>
              </a:rPr>
              <a:t>Stability: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sorting </a:t>
            </a:r>
            <a:r>
              <a:rPr sz="1100" spc="-35" dirty="0">
                <a:latin typeface="Tahoma"/>
                <a:cs typeface="Tahoma"/>
              </a:rPr>
              <a:t>algorithm is </a:t>
            </a:r>
            <a:r>
              <a:rPr sz="1100" i="1" spc="-15" dirty="0">
                <a:latin typeface="Calibri"/>
                <a:cs typeface="Calibri"/>
              </a:rPr>
              <a:t>stable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93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0" y="109651"/>
                </a:moveTo>
                <a:lnTo>
                  <a:pt x="1919973" y="109651"/>
                </a:lnTo>
                <a:lnTo>
                  <a:pt x="1919973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40" dirty="0"/>
              <a:t>(KSU)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6857" y="3135783"/>
            <a:ext cx="2667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S</a:t>
            </a:r>
            <a:r>
              <a:rPr sz="600" spc="-35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o</a:t>
            </a:r>
            <a:r>
              <a:rPr sz="600" spc="-30" dirty="0">
                <a:solidFill>
                  <a:srgbClr val="8E0000"/>
                </a:solidFill>
                <a:latin typeface="Lucida Sans Unicode"/>
                <a:cs typeface="Lucida Sans Unicode"/>
                <a:hlinkClick r:id="rId9" action="ppaction://hlinksldjump"/>
              </a:rPr>
              <a:t>rting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1518" y="313578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4 </a:t>
            </a:r>
            <a:r>
              <a:rPr sz="600" dirty="0">
                <a:solidFill>
                  <a:srgbClr val="7A0000"/>
                </a:solidFill>
                <a:latin typeface="Lucida Sans Unicode"/>
                <a:cs typeface="Lucida Sans Unicode"/>
              </a:rPr>
              <a:t>/</a:t>
            </a:r>
            <a:r>
              <a:rPr sz="600" spc="-165" dirty="0">
                <a:solidFill>
                  <a:srgbClr val="7A0000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7A0000"/>
                </a:solidFill>
                <a:latin typeface="Lucida Sans Unicode"/>
                <a:cs typeface="Lucida Sans Unicode"/>
              </a:rPr>
              <a:t>39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7238</Words>
  <Application>Microsoft Office PowerPoint</Application>
  <PresentationFormat>Custom</PresentationFormat>
  <Paragraphs>996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Castellar</vt:lpstr>
      <vt:lpstr>Georgia</vt:lpstr>
      <vt:lpstr>Lucida Sans Unicode</vt:lpstr>
      <vt:lpstr>Tahoma</vt:lpstr>
      <vt:lpstr>Times New Roman</vt:lpstr>
      <vt:lpstr>Trebuchet MS</vt:lpstr>
      <vt:lpstr>Office Theme</vt:lpstr>
      <vt:lpstr>PowerPoint Presentation</vt:lpstr>
      <vt:lpstr>Outline</vt:lpstr>
      <vt:lpstr>The sorting problem</vt:lpstr>
      <vt:lpstr>The sorting problem</vt:lpstr>
      <vt:lpstr>The sorting problem</vt:lpstr>
      <vt:lpstr>PowerPoint Presentation</vt:lpstr>
      <vt:lpstr>PowerPoint Presentation</vt:lpstr>
      <vt:lpstr>Properties of sorting algorithms</vt:lpstr>
      <vt:lpstr>Properties of sorting algorithms</vt:lpstr>
      <vt:lpstr>Properties of sorting algorithms</vt:lpstr>
      <vt:lpstr>Properties of sorting algorithms</vt:lpstr>
      <vt:lpstr>Properties of sorting algorithms</vt:lpstr>
      <vt:lpstr>PowerPoint Presentation</vt:lpstr>
      <vt:lpstr>Insertion sort</vt:lpstr>
      <vt:lpstr>PowerPoint Presentation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Bubble sort</vt:lpstr>
      <vt:lpstr>PowerPoint Presentation</vt:lpstr>
      <vt:lpstr>PowerPoint Presentation</vt:lpstr>
      <vt:lpstr>PowerPoint Presentation</vt:lpstr>
      <vt:lpstr>Bubble sort</vt:lpstr>
      <vt:lpstr>Bubble sort</vt:lpstr>
      <vt:lpstr>Bubble sort</vt:lpstr>
      <vt:lpstr>Merge sort</vt:lpstr>
      <vt:lpstr>Merge sort</vt:lpstr>
      <vt:lpstr>Merge sort</vt:lpstr>
      <vt:lpstr>PowerPoint Presentation</vt:lpstr>
      <vt:lpstr>Merge sort</vt:lpstr>
      <vt:lpstr>Quick sort</vt:lpstr>
      <vt:lpstr>Quick sort</vt:lpstr>
      <vt:lpstr>Quick sort</vt:lpstr>
      <vt:lpstr>PowerPoint Presentation</vt:lpstr>
      <vt:lpstr>Quick sort</vt:lpstr>
      <vt:lpstr>Specialized sorting algorithms</vt:lpstr>
      <vt:lpstr>Bucket sort</vt:lpstr>
      <vt:lpstr>Bucket sort</vt:lpstr>
      <vt:lpstr>Bucket sort</vt:lpstr>
      <vt:lpstr>Bucket sort</vt:lpstr>
      <vt:lpstr>Bucket sort</vt:lpstr>
      <vt:lpstr>Bucket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PowerPoint Presentation</vt:lpstr>
      <vt:lpstr>Radix sort</vt:lpstr>
      <vt:lpstr>Radix sort</vt:lpstr>
      <vt:lpstr>Radix sort</vt:lpstr>
      <vt:lpstr>Radix sort</vt:lpstr>
      <vt:lpstr>Radix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- CSC 212: Data Structures</dc:title>
  <cp:lastModifiedBy>Ghadah Abdullah Alsaleh</cp:lastModifiedBy>
  <cp:revision>7</cp:revision>
  <dcterms:created xsi:type="dcterms:W3CDTF">2020-02-20T07:37:21Z</dcterms:created>
  <dcterms:modified xsi:type="dcterms:W3CDTF">2020-02-20T08:30:10Z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2020-02-20T00:00:00Z</vt:filetime>
  </property>
</Properties>
</file>