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194"/>
  </p:notesMasterIdLst>
  <p:sldIdLst>
    <p:sldId id="391" r:id="rId2"/>
    <p:sldId id="393" r:id="rId3"/>
    <p:sldId id="394" r:id="rId4"/>
    <p:sldId id="392" r:id="rId5"/>
    <p:sldId id="583" r:id="rId6"/>
    <p:sldId id="396" r:id="rId7"/>
    <p:sldId id="397" r:id="rId8"/>
    <p:sldId id="584" r:id="rId9"/>
    <p:sldId id="398" r:id="rId10"/>
    <p:sldId id="399" r:id="rId11"/>
    <p:sldId id="400" r:id="rId12"/>
    <p:sldId id="401" r:id="rId13"/>
    <p:sldId id="402" r:id="rId14"/>
    <p:sldId id="414" r:id="rId15"/>
    <p:sldId id="415" r:id="rId16"/>
    <p:sldId id="417" r:id="rId17"/>
    <p:sldId id="395" r:id="rId18"/>
    <p:sldId id="403" r:id="rId19"/>
    <p:sldId id="418" r:id="rId20"/>
    <p:sldId id="419" r:id="rId21"/>
    <p:sldId id="420" r:id="rId22"/>
    <p:sldId id="421" r:id="rId23"/>
    <p:sldId id="422" r:id="rId24"/>
    <p:sldId id="425" r:id="rId25"/>
    <p:sldId id="423" r:id="rId26"/>
    <p:sldId id="424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35" r:id="rId37"/>
    <p:sldId id="436" r:id="rId38"/>
    <p:sldId id="437" r:id="rId39"/>
    <p:sldId id="438" r:id="rId40"/>
    <p:sldId id="439" r:id="rId41"/>
    <p:sldId id="440" r:id="rId42"/>
    <p:sldId id="441" r:id="rId43"/>
    <p:sldId id="442" r:id="rId44"/>
    <p:sldId id="443" r:id="rId45"/>
    <p:sldId id="444" r:id="rId46"/>
    <p:sldId id="445" r:id="rId47"/>
    <p:sldId id="446" r:id="rId48"/>
    <p:sldId id="447" r:id="rId49"/>
    <p:sldId id="448" r:id="rId50"/>
    <p:sldId id="449" r:id="rId51"/>
    <p:sldId id="450" r:id="rId52"/>
    <p:sldId id="451" r:id="rId53"/>
    <p:sldId id="452" r:id="rId54"/>
    <p:sldId id="453" r:id="rId55"/>
    <p:sldId id="454" r:id="rId56"/>
    <p:sldId id="455" r:id="rId57"/>
    <p:sldId id="456" r:id="rId58"/>
    <p:sldId id="457" r:id="rId59"/>
    <p:sldId id="458" r:id="rId60"/>
    <p:sldId id="459" r:id="rId61"/>
    <p:sldId id="460" r:id="rId62"/>
    <p:sldId id="461" r:id="rId63"/>
    <p:sldId id="462" r:id="rId64"/>
    <p:sldId id="463" r:id="rId65"/>
    <p:sldId id="464" r:id="rId66"/>
    <p:sldId id="465" r:id="rId67"/>
    <p:sldId id="466" r:id="rId68"/>
    <p:sldId id="467" r:id="rId69"/>
    <p:sldId id="468" r:id="rId70"/>
    <p:sldId id="469" r:id="rId71"/>
    <p:sldId id="470" r:id="rId72"/>
    <p:sldId id="404" r:id="rId73"/>
    <p:sldId id="541" r:id="rId74"/>
    <p:sldId id="471" r:id="rId75"/>
    <p:sldId id="472" r:id="rId76"/>
    <p:sldId id="473" r:id="rId77"/>
    <p:sldId id="474" r:id="rId78"/>
    <p:sldId id="475" r:id="rId79"/>
    <p:sldId id="476" r:id="rId80"/>
    <p:sldId id="477" r:id="rId81"/>
    <p:sldId id="478" r:id="rId82"/>
    <p:sldId id="479" r:id="rId83"/>
    <p:sldId id="480" r:id="rId84"/>
    <p:sldId id="481" r:id="rId85"/>
    <p:sldId id="482" r:id="rId86"/>
    <p:sldId id="483" r:id="rId87"/>
    <p:sldId id="484" r:id="rId88"/>
    <p:sldId id="485" r:id="rId89"/>
    <p:sldId id="486" r:id="rId90"/>
    <p:sldId id="487" r:id="rId91"/>
    <p:sldId id="488" r:id="rId92"/>
    <p:sldId id="489" r:id="rId93"/>
    <p:sldId id="490" r:id="rId94"/>
    <p:sldId id="491" r:id="rId95"/>
    <p:sldId id="492" r:id="rId96"/>
    <p:sldId id="493" r:id="rId97"/>
    <p:sldId id="494" r:id="rId98"/>
    <p:sldId id="495" r:id="rId99"/>
    <p:sldId id="496" r:id="rId100"/>
    <p:sldId id="497" r:id="rId101"/>
    <p:sldId id="498" r:id="rId102"/>
    <p:sldId id="499" r:id="rId103"/>
    <p:sldId id="500" r:id="rId104"/>
    <p:sldId id="501" r:id="rId105"/>
    <p:sldId id="502" r:id="rId106"/>
    <p:sldId id="503" r:id="rId107"/>
    <p:sldId id="504" r:id="rId108"/>
    <p:sldId id="505" r:id="rId109"/>
    <p:sldId id="506" r:id="rId110"/>
    <p:sldId id="507" r:id="rId111"/>
    <p:sldId id="508" r:id="rId112"/>
    <p:sldId id="509" r:id="rId113"/>
    <p:sldId id="510" r:id="rId114"/>
    <p:sldId id="511" r:id="rId115"/>
    <p:sldId id="512" r:id="rId116"/>
    <p:sldId id="513" r:id="rId117"/>
    <p:sldId id="514" r:id="rId118"/>
    <p:sldId id="515" r:id="rId119"/>
    <p:sldId id="516" r:id="rId120"/>
    <p:sldId id="517" r:id="rId121"/>
    <p:sldId id="518" r:id="rId122"/>
    <p:sldId id="519" r:id="rId123"/>
    <p:sldId id="520" r:id="rId124"/>
    <p:sldId id="521" r:id="rId125"/>
    <p:sldId id="522" r:id="rId126"/>
    <p:sldId id="523" r:id="rId127"/>
    <p:sldId id="524" r:id="rId128"/>
    <p:sldId id="525" r:id="rId129"/>
    <p:sldId id="526" r:id="rId130"/>
    <p:sldId id="527" r:id="rId131"/>
    <p:sldId id="528" r:id="rId132"/>
    <p:sldId id="529" r:id="rId133"/>
    <p:sldId id="530" r:id="rId134"/>
    <p:sldId id="531" r:id="rId135"/>
    <p:sldId id="532" r:id="rId136"/>
    <p:sldId id="533" r:id="rId137"/>
    <p:sldId id="534" r:id="rId138"/>
    <p:sldId id="535" r:id="rId139"/>
    <p:sldId id="536" r:id="rId140"/>
    <p:sldId id="537" r:id="rId141"/>
    <p:sldId id="538" r:id="rId142"/>
    <p:sldId id="539" r:id="rId143"/>
    <p:sldId id="540" r:id="rId144"/>
    <p:sldId id="405" r:id="rId145"/>
    <p:sldId id="579" r:id="rId146"/>
    <p:sldId id="542" r:id="rId147"/>
    <p:sldId id="543" r:id="rId148"/>
    <p:sldId id="544" r:id="rId149"/>
    <p:sldId id="545" r:id="rId150"/>
    <p:sldId id="546" r:id="rId151"/>
    <p:sldId id="580" r:id="rId152"/>
    <p:sldId id="547" r:id="rId153"/>
    <p:sldId id="548" r:id="rId154"/>
    <p:sldId id="549" r:id="rId155"/>
    <p:sldId id="550" r:id="rId156"/>
    <p:sldId id="551" r:id="rId157"/>
    <p:sldId id="552" r:id="rId158"/>
    <p:sldId id="553" r:id="rId159"/>
    <p:sldId id="554" r:id="rId160"/>
    <p:sldId id="581" r:id="rId161"/>
    <p:sldId id="570" r:id="rId162"/>
    <p:sldId id="563" r:id="rId163"/>
    <p:sldId id="556" r:id="rId164"/>
    <p:sldId id="557" r:id="rId165"/>
    <p:sldId id="558" r:id="rId166"/>
    <p:sldId id="560" r:id="rId167"/>
    <p:sldId id="559" r:id="rId168"/>
    <p:sldId id="561" r:id="rId169"/>
    <p:sldId id="562" r:id="rId170"/>
    <p:sldId id="564" r:id="rId171"/>
    <p:sldId id="565" r:id="rId172"/>
    <p:sldId id="566" r:id="rId173"/>
    <p:sldId id="567" r:id="rId174"/>
    <p:sldId id="568" r:id="rId175"/>
    <p:sldId id="569" r:id="rId176"/>
    <p:sldId id="572" r:id="rId177"/>
    <p:sldId id="573" r:id="rId178"/>
    <p:sldId id="574" r:id="rId179"/>
    <p:sldId id="575" r:id="rId180"/>
    <p:sldId id="576" r:id="rId181"/>
    <p:sldId id="577" r:id="rId182"/>
    <p:sldId id="578" r:id="rId183"/>
    <p:sldId id="582" r:id="rId184"/>
    <p:sldId id="409" r:id="rId185"/>
    <p:sldId id="410" r:id="rId186"/>
    <p:sldId id="411" r:id="rId187"/>
    <p:sldId id="412" r:id="rId188"/>
    <p:sldId id="413" r:id="rId189"/>
    <p:sldId id="585" r:id="rId190"/>
    <p:sldId id="586" r:id="rId191"/>
    <p:sldId id="587" r:id="rId192"/>
    <p:sldId id="588" r:id="rId193"/>
  </p:sldIdLst>
  <p:sldSz cx="9144000" cy="6858000" type="screen4x3"/>
  <p:notesSz cx="6858000" cy="9144000"/>
  <p:defaultTextStyle>
    <a:defPPr>
      <a:defRPr lang="x-none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306" autoAdjust="0"/>
    <p:restoredTop sz="94618"/>
  </p:normalViewPr>
  <p:slideViewPr>
    <p:cSldViewPr>
      <p:cViewPr varScale="1">
        <p:scale>
          <a:sx n="89" d="100"/>
          <a:sy n="89" d="100"/>
        </p:scale>
        <p:origin x="440" y="160"/>
      </p:cViewPr>
      <p:guideLst>
        <p:guide orient="horz" pos="27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2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93" Type="http://schemas.openxmlformats.org/officeDocument/2006/relationships/slide" Target="slides/slide192.xml"/><Relationship Id="rId194" Type="http://schemas.openxmlformats.org/officeDocument/2006/relationships/notesMaster" Target="notesMasters/notesMaster1.xml"/><Relationship Id="rId195" Type="http://schemas.openxmlformats.org/officeDocument/2006/relationships/presProps" Target="presProps.xml"/><Relationship Id="rId196" Type="http://schemas.openxmlformats.org/officeDocument/2006/relationships/viewProps" Target="viewProps.xml"/><Relationship Id="rId197" Type="http://schemas.openxmlformats.org/officeDocument/2006/relationships/theme" Target="theme/theme1.xml"/><Relationship Id="rId198" Type="http://schemas.openxmlformats.org/officeDocument/2006/relationships/tableStyles" Target="tableStyle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9E75100-FEE9-4A76-8A75-98538F07B036}" type="datetimeFigureOut">
              <a:rPr lang="x-none" smtClean="0"/>
              <a:pPr/>
              <a:t>10/22/18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7557B49-33AF-4FDC-88CA-91ECFED7F28F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719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10/22/18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10/22/18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10/22/18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10/22/18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10/22/18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10/22/18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10/22/18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10/22/18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10/22/18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10/22/18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10/22/18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8C9744D-C46E-4544-90AA-F5593261BFF6}" type="datetimeFigureOut">
              <a:rPr lang="x-none" smtClean="0"/>
              <a:pPr/>
              <a:t>10/22/18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dirty="0"/>
              <a:t>Binary Search Trees (BSTs)</a:t>
            </a:r>
          </a:p>
        </p:txBody>
      </p:sp>
      <p:sp>
        <p:nvSpPr>
          <p:cNvPr id="15360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760040" y="3429000"/>
            <a:ext cx="7772400" cy="1199704"/>
          </a:xfrm>
        </p:spPr>
        <p:txBody>
          <a:bodyPr/>
          <a:lstStyle/>
          <a:p>
            <a:pPr algn="l" rtl="0"/>
            <a:r>
              <a:rPr lang="en-US" dirty="0" smtClean="0"/>
              <a:t>CSC212: Data Structures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A8D8-8BC7-43FB-BFCF-320E5D68F41F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ADT Binary Search Tree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l" rtl="0">
              <a:lnSpc>
                <a:spcPct val="90000"/>
              </a:lnSpc>
              <a:buFontTx/>
              <a:buAutoNum type="arabicPeriod" startAt="4"/>
            </a:pPr>
            <a:r>
              <a:rPr lang="en-US" sz="2800" b="1" dirty="0"/>
              <a:t>Method </a:t>
            </a:r>
            <a:r>
              <a:rPr lang="en-US" sz="2800" dirty="0" smtClean="0"/>
              <a:t>Update(</a:t>
            </a:r>
            <a:r>
              <a:rPr lang="en-US" sz="2800" dirty="0" err="1" smtClean="0"/>
              <a:t>int</a:t>
            </a:r>
            <a:r>
              <a:rPr lang="en-US" sz="2800" dirty="0" smtClean="0"/>
              <a:t> key, Type e,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updated)</a:t>
            </a:r>
            <a:endParaRPr lang="en-US" sz="2800" dirty="0"/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b="1" dirty="0"/>
              <a:t>requires:</a:t>
            </a:r>
            <a:r>
              <a:rPr lang="en-US" sz="2800" dirty="0"/>
              <a:t> Empty(</a:t>
            </a:r>
            <a:r>
              <a:rPr lang="en-US" sz="2800" dirty="0" err="1"/>
              <a:t>bst</a:t>
            </a:r>
            <a:r>
              <a:rPr lang="en-US" sz="2800" dirty="0"/>
              <a:t>) is false. </a:t>
            </a:r>
            <a:r>
              <a:rPr lang="en-US" sz="2800" b="1" dirty="0" smtClean="0"/>
              <a:t>input:</a:t>
            </a:r>
            <a:r>
              <a:rPr lang="en-US" sz="2800" dirty="0" smtClean="0"/>
              <a:t> key, e. </a:t>
            </a:r>
            <a:r>
              <a:rPr lang="en-US" sz="2800" b="1" dirty="0" smtClean="0"/>
              <a:t>results</a:t>
            </a:r>
            <a:r>
              <a:rPr lang="en-US" sz="2800" b="1" dirty="0"/>
              <a:t>:</a:t>
            </a:r>
            <a:r>
              <a:rPr lang="en-US" sz="2800" dirty="0"/>
              <a:t> current node’s element is replaced with e</a:t>
            </a:r>
            <a:r>
              <a:rPr lang="en-US" sz="2800" dirty="0" smtClean="0"/>
              <a:t>. </a:t>
            </a:r>
            <a:r>
              <a:rPr lang="en-US" sz="2800" b="1" dirty="0" smtClean="0"/>
              <a:t>Output:</a:t>
            </a:r>
            <a:r>
              <a:rPr lang="en-US" sz="2800" dirty="0" smtClean="0"/>
              <a:t> updated.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4C0F-E0D2-4F49-AB3C-2BA3676C8CA2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&gt; p, q 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100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411788" y="28550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567225" y="30690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7573126" y="28423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>
            <a:off x="7742991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101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411788" y="28550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567225" y="30690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7573126" y="28423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742991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102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281902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303307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7573126" y="28423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742991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&lt;T&gt;(k,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103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281902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303307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884234" y="336641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018832" y="35804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7573126" y="28423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7742991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(empty())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281902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303307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884234" y="336641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018832" y="35804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7573126" y="28423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7742991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(k &lt;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105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281902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303307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884234" y="336641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018832" y="35804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7573126" y="28423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7742991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106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281902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303307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884234" y="336641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018832" y="35804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7573126" y="28423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7742991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107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60964" y="338030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116401" y="359434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884234" y="336641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018832" y="35804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7573126" y="28423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7742991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108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60964" y="338030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116401" y="359434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109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25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60964" y="338030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116401" y="359434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ADT Binary Search Tree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l" rtl="0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These operations have the same specification as ADT Binary Tree.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b="1" dirty="0"/>
              <a:t>5.	Method</a:t>
            </a:r>
            <a:r>
              <a:rPr lang="en-US" sz="2400" dirty="0"/>
              <a:t> Traverse (Order </a:t>
            </a:r>
            <a:r>
              <a:rPr lang="en-US" sz="2400" dirty="0" err="1"/>
              <a:t>ord</a:t>
            </a:r>
            <a:r>
              <a:rPr lang="en-US" sz="2400" dirty="0"/>
              <a:t>)</a:t>
            </a:r>
            <a:endParaRPr lang="en-US" sz="2400" b="1" dirty="0"/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b="1" dirty="0"/>
              <a:t>6.	Method</a:t>
            </a:r>
            <a:r>
              <a:rPr lang="en-US" sz="2400" dirty="0"/>
              <a:t> </a:t>
            </a:r>
            <a:r>
              <a:rPr lang="en-US" sz="2400" dirty="0" err="1"/>
              <a:t>DeleteSub</a:t>
            </a:r>
            <a:r>
              <a:rPr lang="en-US" sz="2400" dirty="0"/>
              <a:t> ( )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2400" b="1" dirty="0" smtClean="0"/>
              <a:t>7.   Method</a:t>
            </a:r>
            <a:r>
              <a:rPr lang="en-US" sz="2400" dirty="0" smtClean="0"/>
              <a:t> </a:t>
            </a:r>
            <a:r>
              <a:rPr lang="en-US" sz="2400" dirty="0"/>
              <a:t>Retrieve (Type e)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b="1" dirty="0"/>
              <a:t>8.	Method</a:t>
            </a:r>
            <a:r>
              <a:rPr lang="en-US" sz="2400" dirty="0"/>
              <a:t> Empty ( </a:t>
            </a:r>
            <a:r>
              <a:rPr lang="en-US" sz="2400" dirty="0" err="1"/>
              <a:t>boolean</a:t>
            </a:r>
            <a:r>
              <a:rPr lang="en-US" sz="2400" dirty="0"/>
              <a:t> empty )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pPr marL="609600" indent="-609600" algn="l" rtl="0">
              <a:buFontTx/>
              <a:buNone/>
            </a:pPr>
            <a:r>
              <a:rPr lang="en-US" sz="2400" b="1" dirty="0" smtClean="0"/>
              <a:t>9.   Method</a:t>
            </a:r>
            <a:r>
              <a:rPr lang="en-US" sz="2400" dirty="0" smtClean="0"/>
              <a:t> </a:t>
            </a:r>
            <a:r>
              <a:rPr lang="en-US" sz="2400" dirty="0"/>
              <a:t>Full (</a:t>
            </a:r>
            <a:r>
              <a:rPr lang="en-US" sz="2400" dirty="0" err="1"/>
              <a:t>boolean</a:t>
            </a:r>
            <a:r>
              <a:rPr lang="en-US" sz="2400" dirty="0"/>
              <a:t> full)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FB62-11D5-4634-A473-213817FE5ADB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&gt; p, q 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110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25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60964" y="338030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116401" y="359434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6846696" y="3352746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>
            <a:off x="7016561" y="356679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111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25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60964" y="338030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116401" y="359434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846696" y="3352746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016561" y="356679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&lt;T&gt;(k,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112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25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60964" y="338030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116401" y="359434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531984" y="3838717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666582" y="40527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6846696" y="3352746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016561" y="356679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113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25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60964" y="338030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116401" y="359434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531984" y="3838717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666582" y="40527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6846696" y="3352746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016561" y="356679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(k &lt;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25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60964" y="338030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116401" y="359434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531984" y="3838717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666582" y="40527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6846696" y="3352746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016561" y="356679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115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25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60964" y="338030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116401" y="359434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531984" y="3838717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666582" y="40527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6846696" y="3352746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7016561" y="356679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116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25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384410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405814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531984" y="3838717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666582" y="40527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846696" y="3352746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7016561" y="356679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117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25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384410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405814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118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384410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405814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&gt; p, q 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119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384410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405814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6545964" y="38377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>
            <a:off x="6715829" y="40517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200" dirty="0"/>
              <a:t>ADT Binary Search </a:t>
            </a:r>
            <a:r>
              <a:rPr lang="en-US" sz="3200" dirty="0" smtClean="0"/>
              <a:t>Tree: Element</a:t>
            </a:r>
            <a:endParaRPr lang="en-US" sz="3200" dirty="0"/>
          </a:p>
        </p:txBody>
      </p:sp>
      <p:sp>
        <p:nvSpPr>
          <p:cNvPr id="14848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400" dirty="0" err="1">
                <a:latin typeface="SimSun" pitchFamily="2" charset="-122"/>
              </a:rPr>
              <a:t>BSTNode</a:t>
            </a:r>
            <a:r>
              <a:rPr lang="en-US" sz="2400" dirty="0">
                <a:latin typeface="SimSun" pitchFamily="2" charset="-122"/>
              </a:rPr>
              <a:t> &lt;T&gt;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smtClean="0">
                <a:latin typeface="SimSun" pitchFamily="2" charset="-122"/>
              </a:rPr>
              <a:t>key;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T </a:t>
            </a:r>
            <a:r>
              <a:rPr lang="en-US" sz="2400" dirty="0" smtClean="0">
                <a:latin typeface="SimSun" pitchFamily="2" charset="-122"/>
              </a:rPr>
              <a:t>data;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BSTNode</a:t>
            </a:r>
            <a:r>
              <a:rPr lang="en-US" sz="2400" dirty="0">
                <a:latin typeface="SimSun" pitchFamily="2" charset="-122"/>
              </a:rPr>
              <a:t>&lt;T&gt; left, 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Creates a new instance of </a:t>
            </a:r>
            <a:r>
              <a:rPr lang="en-US" sz="2400" dirty="0" err="1">
                <a:solidFill>
                  <a:srgbClr val="00B050"/>
                </a:solidFill>
                <a:latin typeface="SimSun" pitchFamily="2" charset="-122"/>
              </a:rPr>
              <a:t>BSTNode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err="1">
                <a:latin typeface="SimSun" pitchFamily="2" charset="-122"/>
              </a:rPr>
              <a:t>BSTNode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dirty="0">
                <a:latin typeface="SimSun" pitchFamily="2" charset="-122"/>
              </a:rPr>
              <a:t> k, T </a:t>
            </a:r>
            <a:r>
              <a:rPr lang="en-US" sz="2400" dirty="0" err="1">
                <a:latin typeface="SimSun" pitchFamily="2" charset="-122"/>
              </a:rPr>
              <a:t>val</a:t>
            </a:r>
            <a:r>
              <a:rPr lang="en-US" sz="2400" dirty="0"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key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k;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data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val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left </a:t>
            </a:r>
            <a:r>
              <a:rPr lang="en-US" sz="2400" dirty="0">
                <a:latin typeface="SimSun" pitchFamily="2" charset="-122"/>
              </a:rPr>
              <a:t>= right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dirty="0" smtClean="0">
                <a:latin typeface="SimSun" pitchFamily="2" charset="-122"/>
              </a:rPr>
              <a:t> k, T </a:t>
            </a:r>
            <a:r>
              <a:rPr lang="en-US" sz="2400" dirty="0" err="1" smtClean="0">
                <a:latin typeface="SimSun" pitchFamily="2" charset="-122"/>
              </a:rPr>
              <a:t>val</a:t>
            </a:r>
            <a:r>
              <a:rPr lang="en-US" sz="2400" dirty="0" smtClean="0">
                <a:latin typeface="SimSun" pitchFamily="2" charset="-122"/>
              </a:rPr>
              <a:t>, 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&lt;T&gt; l, 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&lt;T&gt; r)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key = k;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data = </a:t>
            </a:r>
            <a:r>
              <a:rPr lang="en-US" sz="2400" dirty="0" err="1" smtClean="0">
                <a:latin typeface="SimSun" pitchFamily="2" charset="-122"/>
              </a:rPr>
              <a:t>val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left = l;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right = r;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419F-DD39-4ED4-8395-FC99351F3129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120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384410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405814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545964" y="38377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715829" y="40517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121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534596" y="283388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690033" y="30479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545964" y="38377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715829" y="40517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&lt;T&gt;(k,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122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534596" y="283388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690033" y="30479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109810" y="320860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244408" y="342265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545964" y="38377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H="1">
            <a:off x="6715829" y="40517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123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534596" y="283388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690033" y="30479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109810" y="320860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244408" y="342265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545964" y="38377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715829" y="40517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(k &lt;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534596" y="283388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690033" y="30479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109810" y="320860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244408" y="342265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545964" y="38377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715829" y="40517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125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534596" y="283388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690033" y="30479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109810" y="320860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244408" y="342265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6545964" y="38377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6715829" y="40517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126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8000552" y="321508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8155989" y="34291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109810" y="320860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244408" y="342265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45964" y="38377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4" name="Line 26"/>
          <p:cNvSpPr>
            <a:spLocks noChangeShapeType="1"/>
          </p:cNvSpPr>
          <p:nvPr/>
        </p:nvSpPr>
        <p:spPr bwMode="auto">
          <a:xfrm flipH="1">
            <a:off x="6715829" y="40517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127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8000552" y="321508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8155989" y="34291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128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8000552" y="321508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8155989" y="34291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&gt; p, q 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129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8000552" y="321508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8155989" y="34291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8115282" y="32087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8285147" y="34227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/>
              <a:t>ADT Binary Search </a:t>
            </a:r>
            <a:r>
              <a:rPr lang="en-US" sz="3200" dirty="0" smtClean="0"/>
              <a:t>Tree: Implementation</a:t>
            </a:r>
            <a:endParaRPr lang="en-US" sz="3200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>
                <a:latin typeface="SimSun" pitchFamily="2" charset="-122"/>
              </a:rPr>
              <a:t>BST &lt;T&gt;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err="1" smtClean="0">
                <a:latin typeface="SimSun" pitchFamily="2" charset="-122"/>
              </a:rPr>
              <a:t>BSTNode</a:t>
            </a:r>
            <a:r>
              <a:rPr lang="en-US" sz="2000" dirty="0" smtClean="0">
                <a:latin typeface="SimSun" pitchFamily="2" charset="-122"/>
              </a:rPr>
              <a:t>&lt;T</a:t>
            </a:r>
            <a:r>
              <a:rPr lang="en-US" sz="2000" dirty="0">
                <a:latin typeface="SimSun" pitchFamily="2" charset="-122"/>
              </a:rPr>
              <a:t>&gt; root, current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Creates a new instance of BST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BST()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root </a:t>
            </a:r>
            <a:r>
              <a:rPr lang="en-US" sz="2000" dirty="0">
                <a:latin typeface="SimSun" pitchFamily="2" charset="-122"/>
              </a:rPr>
              <a:t>= current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empty</a:t>
            </a:r>
            <a:r>
              <a:rPr lang="en-US" sz="2000" dirty="0" smtClean="0">
                <a:latin typeface="SimSun" pitchFamily="2" charset="-122"/>
              </a:rPr>
              <a:t>()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root ==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latin typeface="SimSun" pitchFamily="2" charset="-122"/>
              </a:rPr>
              <a:t>full()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T retrieve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 err="1">
                <a:latin typeface="SimSun" pitchFamily="2" charset="-122"/>
              </a:rPr>
              <a:t>current.data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172-6CDE-47A2-BEC5-CC76A072652F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130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8000552" y="321508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8155989" y="34291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8115282" y="32087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8285147" y="34227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131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44208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99645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8115282" y="32087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8285147" y="34227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&lt;T&gt;(k,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132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44208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99645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021578" y="3280614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H="1">
            <a:off x="6156176" y="349465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8115282" y="32087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 flipH="1">
            <a:off x="8285147" y="34227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133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44208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99645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021578" y="3280614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H="1">
            <a:off x="6156176" y="349465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8115282" y="32087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8285147" y="34227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(k &lt;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44208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99645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021578" y="3280614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H="1">
            <a:off x="6156176" y="349465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8115282" y="32087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8285147" y="34227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135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44208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99645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021578" y="3280614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H="1">
            <a:off x="6156176" y="349465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3"/>
            <a:endCxn id="36" idx="7"/>
          </p:cNvCxnSpPr>
          <p:nvPr/>
        </p:nvCxnSpPr>
        <p:spPr>
          <a:xfrm flipH="1">
            <a:off x="6310157" y="3708737"/>
            <a:ext cx="136786" cy="141556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8115282" y="32087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 flipH="1">
            <a:off x="8285147" y="34227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136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906244" y="328708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061681" y="350113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021578" y="3280614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H="1">
            <a:off x="6156176" y="349465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3"/>
            <a:endCxn id="36" idx="7"/>
          </p:cNvCxnSpPr>
          <p:nvPr/>
        </p:nvCxnSpPr>
        <p:spPr>
          <a:xfrm flipH="1">
            <a:off x="6310157" y="3708737"/>
            <a:ext cx="136786" cy="141556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115282" y="32087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285147" y="34227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137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906244" y="328708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061681" y="350113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3"/>
            <a:endCxn id="36" idx="7"/>
          </p:cNvCxnSpPr>
          <p:nvPr/>
        </p:nvCxnSpPr>
        <p:spPr>
          <a:xfrm flipH="1">
            <a:off x="6310157" y="3708737"/>
            <a:ext cx="136786" cy="141556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138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906244" y="328708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061681" y="350113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3"/>
            <a:endCxn id="36" idx="7"/>
          </p:cNvCxnSpPr>
          <p:nvPr/>
        </p:nvCxnSpPr>
        <p:spPr>
          <a:xfrm flipH="1">
            <a:off x="6310157" y="3708737"/>
            <a:ext cx="136786" cy="141556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&gt; p, q 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139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906244" y="328708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061681" y="350113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3"/>
            <a:endCxn id="36" idx="7"/>
          </p:cNvCxnSpPr>
          <p:nvPr/>
        </p:nvCxnSpPr>
        <p:spPr>
          <a:xfrm flipH="1">
            <a:off x="6310157" y="3708737"/>
            <a:ext cx="136786" cy="141556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043910" y="32722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213775" y="34862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/>
              <a:t>ADT Binary Search </a:t>
            </a:r>
            <a:r>
              <a:rPr lang="en-US" sz="3200" dirty="0" smtClean="0"/>
              <a:t>Tree: Implementation</a:t>
            </a:r>
            <a:endParaRPr lang="en-US" sz="3200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>
                <a:latin typeface="SimSun" pitchFamily="2" charset="-122"/>
              </a:rPr>
              <a:t>BST &lt;T&gt;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err="1" smtClean="0">
                <a:latin typeface="SimSun" pitchFamily="2" charset="-122"/>
              </a:rPr>
              <a:t>BSTNode</a:t>
            </a:r>
            <a:r>
              <a:rPr lang="en-US" sz="2000" dirty="0" smtClean="0">
                <a:latin typeface="SimSun" pitchFamily="2" charset="-122"/>
              </a:rPr>
              <a:t>&lt;T</a:t>
            </a:r>
            <a:r>
              <a:rPr lang="en-US" sz="2000" dirty="0">
                <a:latin typeface="SimSun" pitchFamily="2" charset="-122"/>
              </a:rPr>
              <a:t>&gt; root, current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Creates a new instance of BST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BST()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root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current = null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empty</a:t>
            </a:r>
            <a:r>
              <a:rPr lang="en-US" sz="2000" dirty="0" smtClean="0">
                <a:latin typeface="SimSun" pitchFamily="2" charset="-122"/>
              </a:rPr>
              <a:t>()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root ==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latin typeface="SimSun" pitchFamily="2" charset="-122"/>
              </a:rPr>
              <a:t>full()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T retrieve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 err="1">
                <a:latin typeface="SimSun" pitchFamily="2" charset="-122"/>
              </a:rPr>
              <a:t>current.data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172-6CDE-47A2-BEC5-CC76A072652F}" type="slidenum">
              <a:rPr lang="en-US"/>
              <a:pPr/>
              <a:t>14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649333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82721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850930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Line 26"/>
          <p:cNvSpPr>
            <a:spLocks noChangeShapeType="1"/>
          </p:cNvSpPr>
          <p:nvPr/>
        </p:nvSpPr>
        <p:spPr bwMode="auto">
          <a:xfrm flipH="1">
            <a:off x="7043243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6631643" y="2006114"/>
            <a:ext cx="604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140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906244" y="328708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061681" y="350113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3"/>
            <a:endCxn id="36" idx="7"/>
          </p:cNvCxnSpPr>
          <p:nvPr/>
        </p:nvCxnSpPr>
        <p:spPr>
          <a:xfrm flipH="1">
            <a:off x="6310157" y="3708737"/>
            <a:ext cx="136786" cy="141556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043910" y="32722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213775" y="34862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141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876256" y="335693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031693" y="357098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3"/>
            <a:endCxn id="36" idx="7"/>
          </p:cNvCxnSpPr>
          <p:nvPr/>
        </p:nvCxnSpPr>
        <p:spPr>
          <a:xfrm flipH="1">
            <a:off x="6310157" y="3708737"/>
            <a:ext cx="136786" cy="141556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043910" y="32722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213775" y="34862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q;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//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()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142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3"/>
            <a:endCxn id="36" idx="7"/>
          </p:cNvCxnSpPr>
          <p:nvPr/>
        </p:nvCxnSpPr>
        <p:spPr>
          <a:xfrm flipH="1">
            <a:off x="6310157" y="3708737"/>
            <a:ext cx="136786" cy="141556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043910" y="32722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213775" y="34862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906244" y="328708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H="1">
            <a:off x="6061681" y="350113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false;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//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key already in the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143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3"/>
            <a:endCxn id="36" idx="7"/>
          </p:cNvCxnSpPr>
          <p:nvPr/>
        </p:nvCxnSpPr>
        <p:spPr>
          <a:xfrm flipH="1">
            <a:off x="6310157" y="3708737"/>
            <a:ext cx="136786" cy="141556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906244" y="328708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H="1">
            <a:off x="6061681" y="350113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Node Deletion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There are three cases:</a:t>
            </a:r>
          </a:p>
          <a:p>
            <a:pPr lvl="1" algn="l" rtl="0"/>
            <a:r>
              <a:rPr lang="en-US" dirty="0"/>
              <a:t>Case 1: Node to be deleted has no children.</a:t>
            </a:r>
          </a:p>
          <a:p>
            <a:pPr lvl="1" algn="l" rtl="0"/>
            <a:r>
              <a:rPr lang="en-US" dirty="0"/>
              <a:t>Case 2: Node to be deleted has one child.</a:t>
            </a:r>
          </a:p>
          <a:p>
            <a:pPr lvl="1" algn="l" rtl="0"/>
            <a:r>
              <a:rPr lang="en-US" dirty="0"/>
              <a:t>Case 3: Node to be deleted has two children.</a:t>
            </a:r>
          </a:p>
          <a:p>
            <a:pPr algn="l" rtl="0"/>
            <a:r>
              <a:rPr lang="en-US" dirty="0"/>
              <a:t>In all these case it is always a leaf node that gets deleted.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9DC0-FF23-4E0F-9E7B-3DF63C31572A}" type="slidenum">
              <a:rPr lang="en-US"/>
              <a:pPr/>
              <a:t>144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BST Deletion: Case 1</a:t>
            </a:r>
            <a:endParaRPr 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Node </a:t>
            </a:r>
            <a:r>
              <a:rPr lang="en-US" dirty="0"/>
              <a:t>to be deleted has no children</a:t>
            </a:r>
            <a:r>
              <a:rPr lang="en-US" dirty="0" smtClean="0"/>
              <a:t>.</a:t>
            </a:r>
            <a:endParaRPr lang="en-US" dirty="0"/>
          </a:p>
          <a:p>
            <a:pPr algn="l" rtl="0"/>
            <a:r>
              <a:rPr lang="en-US" dirty="0" smtClean="0"/>
              <a:t>Simplest case. Unlink the node from its parent.</a:t>
            </a:r>
          </a:p>
          <a:p>
            <a:pPr algn="l" rtl="0"/>
            <a:r>
              <a:rPr lang="en-US" dirty="0" smtClean="0"/>
              <a:t>The parent will be linked with null in the place of the deleted node.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9DC0-FF23-4E0F-9E7B-3DF63C31572A}" type="slidenum">
              <a:rPr lang="en-US"/>
              <a:pPr/>
              <a:t>145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1</a:t>
            </a:r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146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22408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80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1</a:t>
            </a:r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147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22408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80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1</a:t>
            </a:r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148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22408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80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6391250" y="248360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40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1</a:t>
            </a:r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149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22408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80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6391250" y="248360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40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6391250" y="2752586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50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/>
              <a:t>ADT Binary Search </a:t>
            </a:r>
            <a:r>
              <a:rPr lang="en-US" sz="3200" dirty="0" smtClean="0"/>
              <a:t>Tree: Implementation</a:t>
            </a:r>
            <a:endParaRPr lang="en-US" sz="3200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>
                <a:latin typeface="SimSun" pitchFamily="2" charset="-122"/>
              </a:rPr>
              <a:t>BST &lt;T&gt;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err="1" smtClean="0">
                <a:latin typeface="SimSun" pitchFamily="2" charset="-122"/>
              </a:rPr>
              <a:t>BSTNode</a:t>
            </a:r>
            <a:r>
              <a:rPr lang="en-US" sz="2000" dirty="0" smtClean="0">
                <a:latin typeface="SimSun" pitchFamily="2" charset="-122"/>
              </a:rPr>
              <a:t>&lt;T</a:t>
            </a:r>
            <a:r>
              <a:rPr lang="en-US" sz="2000" dirty="0">
                <a:latin typeface="SimSun" pitchFamily="2" charset="-122"/>
              </a:rPr>
              <a:t>&gt; root, current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Creates a new instance of BST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BST()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root </a:t>
            </a:r>
            <a:r>
              <a:rPr lang="en-US" sz="2000" dirty="0">
                <a:latin typeface="SimSun" pitchFamily="2" charset="-122"/>
              </a:rPr>
              <a:t>= current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empty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()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return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root ==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null;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latin typeface="SimSun" pitchFamily="2" charset="-122"/>
              </a:rPr>
              <a:t>full()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T retrieve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 err="1">
                <a:latin typeface="SimSun" pitchFamily="2" charset="-122"/>
              </a:rPr>
              <a:t>current.data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172-6CDE-47A2-BEC5-CC76A072652F}" type="slidenum">
              <a:rPr lang="en-US"/>
              <a:pPr/>
              <a:t>15</a:t>
            </a:fld>
            <a:endParaRPr lang="en-US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649333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682721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6850930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7043243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631643" y="2006114"/>
            <a:ext cx="604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6718920" y="381987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x-none" dirty="0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6566520" y="542007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x-none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5652120" y="542007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x-none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6109320" y="458187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x-none" dirty="0"/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7404720" y="458187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x-none" dirty="0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>
            <a:off x="6337920" y="4277072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6947520" y="4277072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5880720" y="5039072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6337920" y="503907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768036" y="32129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945922" y="35100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7452320" y="398343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7644633" y="428052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6628172" y="2438162"/>
            <a:ext cx="63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86494" y="6021288"/>
            <a:ext cx="710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436096" y="2996952"/>
            <a:ext cx="3096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1</a:t>
            </a:r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150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22408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80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6391250" y="248360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40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6391250" y="2752586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50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BST Deletion: Case 2</a:t>
            </a:r>
            <a:endParaRPr 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Node </a:t>
            </a:r>
            <a:r>
              <a:rPr lang="en-US" dirty="0"/>
              <a:t>to be deleted has </a:t>
            </a:r>
            <a:r>
              <a:rPr lang="en-US" dirty="0" smtClean="0"/>
              <a:t>one child.</a:t>
            </a:r>
            <a:endParaRPr lang="en-US" dirty="0"/>
          </a:p>
          <a:p>
            <a:pPr algn="l" rtl="0"/>
            <a:r>
              <a:rPr lang="en-US" dirty="0" smtClean="0"/>
              <a:t>Remove the node, and place its child (along with its </a:t>
            </a:r>
            <a:r>
              <a:rPr lang="en-US" dirty="0" err="1" smtClean="0"/>
              <a:t>subtree</a:t>
            </a:r>
            <a:r>
              <a:rPr lang="en-US" dirty="0" smtClean="0"/>
              <a:t>) in its place.</a:t>
            </a:r>
          </a:p>
          <a:p>
            <a:pPr algn="l" rtl="0"/>
            <a:r>
              <a:rPr lang="en-US" dirty="0" smtClean="0"/>
              <a:t>The parent will be linked with the child of the deleted node.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9DC0-FF23-4E0F-9E7B-3DF63C31572A}" type="slidenum">
              <a:rPr lang="en-US"/>
              <a:pPr/>
              <a:t>151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152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247316" y="2224088"/>
            <a:ext cx="1407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110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153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>
                  <a:alpha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247316" y="2224088"/>
            <a:ext cx="1407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110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Line 48"/>
          <p:cNvSpPr>
            <a:spLocks noChangeShapeType="1"/>
          </p:cNvSpPr>
          <p:nvPr/>
        </p:nvSpPr>
        <p:spPr bwMode="auto">
          <a:xfrm>
            <a:off x="5652120" y="3265934"/>
            <a:ext cx="216024" cy="100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154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238625" cy="3581400"/>
            <a:chOff x="480" y="1200"/>
            <a:chExt cx="267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430" y="217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142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814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670" y="2509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334" y="2509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247316" y="2224088"/>
            <a:ext cx="1407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110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155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238625" cy="3581400"/>
            <a:chOff x="480" y="1200"/>
            <a:chExt cx="267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430" y="217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142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814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670" y="2509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334" y="2509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247316" y="2224088"/>
            <a:ext cx="1407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110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6247234" y="2474079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30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156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238625" cy="3581400"/>
            <a:chOff x="480" y="1200"/>
            <a:chExt cx="267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430" y="217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>
                  <a:alpha val="49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142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814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670" y="2509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334" y="2509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247316" y="2224088"/>
            <a:ext cx="1407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110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6247234" y="2474079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30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8" name="Curved Connector 27"/>
          <p:cNvCxnSpPr>
            <a:stCxn id="145417" idx="6"/>
            <a:endCxn id="145432" idx="0"/>
          </p:cNvCxnSpPr>
          <p:nvPr/>
        </p:nvCxnSpPr>
        <p:spPr>
          <a:xfrm>
            <a:off x="4130824" y="3009900"/>
            <a:ext cx="952500" cy="1257300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157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238625" cy="2916238"/>
            <a:chOff x="480" y="1200"/>
            <a:chExt cx="2670" cy="1837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430" y="217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843" y="268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227" y="215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142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814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083" y="2443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670" y="2509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334" y="2509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247316" y="2224088"/>
            <a:ext cx="1407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110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6247234" y="2474079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30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6247234" y="2728203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50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158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238625" cy="2916238"/>
            <a:chOff x="480" y="1200"/>
            <a:chExt cx="2670" cy="1837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430" y="217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843" y="268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227" y="2155"/>
              <a:ext cx="336" cy="336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9525">
              <a:solidFill>
                <a:schemeClr val="tx1">
                  <a:alpha val="51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142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814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083" y="2443"/>
              <a:ext cx="192" cy="24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670" y="2509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334" y="2509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247316" y="2224088"/>
            <a:ext cx="1407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110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6247234" y="2474079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30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6247234" y="2728203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50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Line 46"/>
          <p:cNvSpPr>
            <a:spLocks noChangeShapeType="1"/>
          </p:cNvSpPr>
          <p:nvPr/>
        </p:nvSpPr>
        <p:spPr bwMode="auto">
          <a:xfrm flipH="1">
            <a:off x="3847157" y="3265932"/>
            <a:ext cx="72008" cy="1152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159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238625" cy="2916238"/>
            <a:chOff x="480" y="1200"/>
            <a:chExt cx="2670" cy="1837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430" y="217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227" y="215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142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814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670" y="2509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334" y="2509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247316" y="2224088"/>
            <a:ext cx="1407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110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6247234" y="2474079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30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6247234" y="2728203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50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/>
              <a:t>ADT Binary Search </a:t>
            </a:r>
            <a:r>
              <a:rPr lang="en-US" sz="3200" dirty="0" smtClean="0"/>
              <a:t>Tree: Implementation</a:t>
            </a:r>
            <a:endParaRPr lang="en-US" sz="3200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>
                <a:latin typeface="SimSun" pitchFamily="2" charset="-122"/>
              </a:rPr>
              <a:t>BST &lt;T&gt;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err="1" smtClean="0">
                <a:latin typeface="SimSun" pitchFamily="2" charset="-122"/>
              </a:rPr>
              <a:t>BSTNode</a:t>
            </a:r>
            <a:r>
              <a:rPr lang="en-US" sz="2000" dirty="0" smtClean="0">
                <a:latin typeface="SimSun" pitchFamily="2" charset="-122"/>
              </a:rPr>
              <a:t>&lt;T</a:t>
            </a:r>
            <a:r>
              <a:rPr lang="en-US" sz="2000" dirty="0">
                <a:latin typeface="SimSun" pitchFamily="2" charset="-122"/>
              </a:rPr>
              <a:t>&gt; root, current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Creates a new instance of BST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BST()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root </a:t>
            </a:r>
            <a:r>
              <a:rPr lang="en-US" sz="2000" dirty="0">
                <a:latin typeface="SimSun" pitchFamily="2" charset="-122"/>
              </a:rPr>
              <a:t>= current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empty</a:t>
            </a:r>
            <a:r>
              <a:rPr lang="en-US" sz="2000" dirty="0" smtClean="0">
                <a:latin typeface="SimSun" pitchFamily="2" charset="-122"/>
              </a:rPr>
              <a:t>()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root ==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latin typeface="SimSun" pitchFamily="2" charset="-122"/>
              </a:rPr>
              <a:t>full()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retrieve ()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return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current.data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  <a:endParaRPr lang="en-US" sz="2000" b="1" dirty="0">
              <a:solidFill>
                <a:srgbClr val="FF0000"/>
              </a:solidFill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172-6CDE-47A2-BEC5-CC76A072652F}" type="slidenum">
              <a:rPr lang="en-US"/>
              <a:pPr/>
              <a:t>16</a:t>
            </a:fld>
            <a:endParaRPr lang="en-US"/>
          </a:p>
        </p:txBody>
      </p:sp>
      <p:cxnSp>
        <p:nvCxnSpPr>
          <p:cNvPr id="46" name="Shape 45"/>
          <p:cNvCxnSpPr>
            <a:stCxn id="45" idx="2"/>
          </p:cNvCxnSpPr>
          <p:nvPr/>
        </p:nvCxnSpPr>
        <p:spPr>
          <a:xfrm rot="10800000" flipV="1">
            <a:off x="4985942" y="3735137"/>
            <a:ext cx="1098226" cy="1494062"/>
          </a:xfrm>
          <a:prstGeom prst="curved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6718920" y="2685849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x-none" dirty="0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6566520" y="4286049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x-none" dirty="0"/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5652120" y="4286049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x-none" dirty="0"/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6109320" y="3447849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x-none" dirty="0"/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7404720" y="3447849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x-none" dirty="0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H="1">
            <a:off x="6337920" y="3143049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>
            <a:off x="6947520" y="3143049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5880720" y="3905049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5" name="Line 13"/>
          <p:cNvSpPr>
            <a:spLocks noChangeShapeType="1"/>
          </p:cNvSpPr>
          <p:nvPr/>
        </p:nvSpPr>
        <p:spPr bwMode="auto">
          <a:xfrm>
            <a:off x="6337920" y="3905049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6768036" y="20789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6945922" y="23760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7452320" y="284941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 flipH="1">
            <a:off x="7644633" y="314649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5" name="Oval 44"/>
          <p:cNvSpPr/>
          <p:nvPr/>
        </p:nvSpPr>
        <p:spPr>
          <a:xfrm>
            <a:off x="6084168" y="3663129"/>
            <a:ext cx="504056" cy="144016"/>
          </a:xfrm>
          <a:prstGeom prst="ellipse">
            <a:avLst/>
          </a:prstGeom>
          <a:noFill/>
          <a:ln w="222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BST Deletion: Case 3</a:t>
            </a:r>
            <a:endParaRPr 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Node </a:t>
            </a:r>
            <a:r>
              <a:rPr lang="en-US" dirty="0"/>
              <a:t>to be deleted has </a:t>
            </a:r>
            <a:r>
              <a:rPr lang="en-US" dirty="0" smtClean="0"/>
              <a:t>two children.</a:t>
            </a:r>
            <a:endParaRPr lang="en-US" dirty="0"/>
          </a:p>
          <a:p>
            <a:pPr algn="l" rtl="0"/>
            <a:r>
              <a:rPr lang="en-US" dirty="0" smtClean="0"/>
              <a:t>Complex case:</a:t>
            </a:r>
          </a:p>
          <a:p>
            <a:pPr lvl="1" algn="l" rtl="0"/>
            <a:r>
              <a:rPr lang="en-US" dirty="0" smtClean="0"/>
              <a:t>Find the node with the minimum key in the right </a:t>
            </a:r>
            <a:r>
              <a:rPr lang="en-US" dirty="0" err="1" smtClean="0"/>
              <a:t>subtree</a:t>
            </a:r>
            <a:r>
              <a:rPr lang="en-US" dirty="0" smtClean="0"/>
              <a:t> (left-most node in the right </a:t>
            </a:r>
            <a:r>
              <a:rPr lang="en-US" dirty="0" err="1" smtClean="0"/>
              <a:t>subtree</a:t>
            </a:r>
            <a:r>
              <a:rPr lang="en-US" dirty="0" smtClean="0"/>
              <a:t>).</a:t>
            </a:r>
          </a:p>
          <a:p>
            <a:pPr lvl="1" algn="l" rtl="0"/>
            <a:r>
              <a:rPr lang="en-US" dirty="0" smtClean="0"/>
              <a:t>Copy its key/data over the node to be deleted.</a:t>
            </a:r>
          </a:p>
          <a:p>
            <a:pPr lvl="1" algn="l" rtl="0"/>
            <a:r>
              <a:rPr lang="en-US" dirty="0" smtClean="0"/>
              <a:t>Delete the duplicate node (using either Case 1 or 2)</a:t>
            </a:r>
          </a:p>
          <a:p>
            <a:pPr algn="l" rtl="0"/>
            <a:r>
              <a:rPr lang="en-US" dirty="0" smtClean="0"/>
              <a:t>The node will be overwritten by the minimum node in the right </a:t>
            </a:r>
            <a:r>
              <a:rPr lang="en-US" dirty="0" err="1" smtClean="0"/>
              <a:t>subtree</a:t>
            </a:r>
            <a:r>
              <a:rPr lang="en-US" dirty="0" smtClean="0"/>
              <a:t>. Then that duplicate node will be deleted.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9DC0-FF23-4E0F-9E7B-3DF63C31572A}" type="slidenum">
              <a:rPr lang="en-US"/>
              <a:pPr/>
              <a:t>160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161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162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707904" y="1727967"/>
            <a:ext cx="201529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find min 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163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326136" y="2222970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min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5555321" y="243701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707904" y="1727967"/>
            <a:ext cx="201529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find min 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164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326136" y="2222970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min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5555321" y="243701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cxnSp>
        <p:nvCxnSpPr>
          <p:cNvPr id="30" name="Shape 29"/>
          <p:cNvCxnSpPr>
            <a:stCxn id="145412" idx="0"/>
            <a:endCxn id="145413" idx="6"/>
          </p:cNvCxnSpPr>
          <p:nvPr/>
        </p:nvCxnSpPr>
        <p:spPr>
          <a:xfrm rot="16200000" flipV="1">
            <a:off x="5045224" y="2247900"/>
            <a:ext cx="419100" cy="571500"/>
          </a:xfrm>
          <a:prstGeom prst="curvedConnector2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4132244" y="1727967"/>
            <a:ext cx="12410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copy key/data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165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851920" y="1599183"/>
            <a:ext cx="16145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 duplicate 70</a:t>
            </a:r>
            <a:br>
              <a:rPr lang="en-US" sz="1200" dirty="0" smtClean="0"/>
            </a:br>
            <a:r>
              <a:rPr lang="en-US" sz="1200" dirty="0" smtClean="0"/>
              <a:t>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166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191980" y="2023804"/>
            <a:ext cx="756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</a:t>
            </a:r>
            <a:br>
              <a:rPr lang="en-US" sz="1200" dirty="0" smtClean="0"/>
            </a:br>
            <a:r>
              <a:rPr lang="en-US" sz="1200" dirty="0" smtClean="0"/>
              <a:t>(case 2)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5555321" y="243701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48"/>
          <p:cNvSpPr>
            <a:spLocks noChangeShapeType="1"/>
          </p:cNvSpPr>
          <p:nvPr/>
        </p:nvSpPr>
        <p:spPr bwMode="auto">
          <a:xfrm>
            <a:off x="4892824" y="2438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51"/>
          <p:cNvSpPr>
            <a:spLocks noChangeShapeType="1"/>
          </p:cNvSpPr>
          <p:nvPr/>
        </p:nvSpPr>
        <p:spPr bwMode="auto">
          <a:xfrm>
            <a:off x="5731024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3851920" y="1599183"/>
            <a:ext cx="16145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 duplicate 70</a:t>
            </a:r>
            <a:br>
              <a:rPr lang="en-US" sz="1200" dirty="0" smtClean="0"/>
            </a:br>
            <a:r>
              <a:rPr lang="en-US" sz="1200" dirty="0" smtClean="0"/>
              <a:t>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167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191980" y="2023804"/>
            <a:ext cx="756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</a:t>
            </a:r>
            <a:br>
              <a:rPr lang="en-US" sz="1200" dirty="0" smtClean="0"/>
            </a:br>
            <a:r>
              <a:rPr lang="en-US" sz="1200" dirty="0" smtClean="0"/>
              <a:t>(case 2)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5555321" y="243701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cxnSp>
        <p:nvCxnSpPr>
          <p:cNvPr id="32" name="Shape 31"/>
          <p:cNvCxnSpPr>
            <a:stCxn id="145413" idx="5"/>
            <a:endCxn id="145418" idx="2"/>
          </p:cNvCxnSpPr>
          <p:nvPr/>
        </p:nvCxnSpPr>
        <p:spPr>
          <a:xfrm rot="16200000" flipH="1">
            <a:off x="4833759" y="2569834"/>
            <a:ext cx="1335415" cy="1221115"/>
          </a:xfrm>
          <a:prstGeom prst="curved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3851920" y="1599183"/>
            <a:ext cx="16145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 duplicate 70</a:t>
            </a:r>
            <a:br>
              <a:rPr lang="en-US" sz="1200" dirty="0" smtClean="0"/>
            </a:br>
            <a:r>
              <a:rPr lang="en-US" sz="1200" dirty="0" smtClean="0"/>
              <a:t>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168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048126" cy="3581400"/>
            <a:chOff x="480" y="1200"/>
            <a:chExt cx="2550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310" y="20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598" y="16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22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94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05" y="1429"/>
              <a:ext cx="9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550" y="19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50" y="24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14" y="24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169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048126" cy="3581400"/>
            <a:chOff x="480" y="1200"/>
            <a:chExt cx="2550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310" y="20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598" y="16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22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94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05" y="1429"/>
              <a:ext cx="9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550" y="19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50" y="24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14" y="24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6390306" y="232036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90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BST: Searching</a:t>
            </a:r>
          </a:p>
        </p:txBody>
      </p:sp>
      <p:sp>
        <p:nvSpPr>
          <p:cNvPr id="140291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search operation in a binary search tree can be carried out as:</a:t>
            </a:r>
          </a:p>
          <a:p>
            <a:pPr lvl="1" algn="l" rtl="0">
              <a:buFontTx/>
              <a:buNone/>
            </a:pPr>
            <a:r>
              <a:rPr lang="en-US" sz="2400" u="sng" dirty="0">
                <a:latin typeface="SimSun" pitchFamily="2" charset="-122"/>
              </a:rPr>
              <a:t>While</a:t>
            </a:r>
            <a:r>
              <a:rPr lang="en-US" sz="2400" dirty="0">
                <a:latin typeface="SimSun" pitchFamily="2" charset="-122"/>
              </a:rPr>
              <a:t> (the target element is not found </a:t>
            </a:r>
            <a:r>
              <a:rPr lang="en-US" sz="2400" u="sng" dirty="0">
                <a:latin typeface="SimSun" pitchFamily="2" charset="-122"/>
              </a:rPr>
              <a:t>and</a:t>
            </a:r>
            <a:r>
              <a:rPr lang="en-US" sz="2400" dirty="0">
                <a:latin typeface="SimSun" pitchFamily="2" charset="-122"/>
              </a:rPr>
              <a:t> there is more tree to search) </a:t>
            </a:r>
            <a:r>
              <a:rPr lang="en-US" sz="2400" u="sng" dirty="0">
                <a:latin typeface="SimSun" pitchFamily="2" charset="-122"/>
              </a:rPr>
              <a:t>do</a:t>
            </a:r>
          </a:p>
          <a:p>
            <a:pPr lvl="1" algn="l" rtl="0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u="sng" dirty="0">
                <a:latin typeface="SimSun" pitchFamily="2" charset="-122"/>
              </a:rPr>
              <a:t>if</a:t>
            </a:r>
            <a:r>
              <a:rPr lang="en-US" sz="2400" dirty="0">
                <a:latin typeface="SimSun" pitchFamily="2" charset="-122"/>
              </a:rPr>
              <a:t> the target element is </a:t>
            </a:r>
            <a:r>
              <a:rPr lang="en-US" sz="2400" dirty="0">
                <a:latin typeface="Times New Roman"/>
              </a:rPr>
              <a:t>“</a:t>
            </a:r>
            <a:r>
              <a:rPr lang="en-US" sz="2400" dirty="0">
                <a:latin typeface="SimSun" pitchFamily="2" charset="-122"/>
              </a:rPr>
              <a:t>less than</a:t>
            </a:r>
            <a:r>
              <a:rPr lang="en-US" sz="2400" dirty="0">
                <a:latin typeface="Times New Roman"/>
              </a:rPr>
              <a:t>”</a:t>
            </a:r>
            <a:r>
              <a:rPr lang="en-US" sz="2400" dirty="0">
                <a:latin typeface="SimSun" pitchFamily="2" charset="-122"/>
              </a:rPr>
              <a:t> the current element </a:t>
            </a:r>
            <a:r>
              <a:rPr lang="en-US" sz="2400" u="sng" dirty="0">
                <a:latin typeface="SimSun" pitchFamily="2" charset="-122"/>
              </a:rPr>
              <a:t>then</a:t>
            </a:r>
            <a:r>
              <a:rPr lang="en-US" sz="2400" dirty="0">
                <a:latin typeface="SimSun" pitchFamily="2" charset="-122"/>
              </a:rPr>
              <a:t> search the left </a:t>
            </a:r>
            <a:r>
              <a:rPr lang="en-US" sz="2400" dirty="0" err="1">
                <a:latin typeface="SimSun" pitchFamily="2" charset="-122"/>
              </a:rPr>
              <a:t>subtree</a:t>
            </a:r>
            <a:r>
              <a:rPr lang="en-US" sz="2400" dirty="0">
                <a:latin typeface="SimSun" pitchFamily="2" charset="-122"/>
              </a:rPr>
              <a:t> </a:t>
            </a:r>
            <a:r>
              <a:rPr lang="en-US" sz="2400" u="sng" dirty="0">
                <a:latin typeface="SimSun" pitchFamily="2" charset="-122"/>
              </a:rPr>
              <a:t>else</a:t>
            </a:r>
            <a:r>
              <a:rPr lang="en-US" sz="2400" dirty="0">
                <a:latin typeface="SimSun" pitchFamily="2" charset="-122"/>
              </a:rPr>
              <a:t> search the right </a:t>
            </a:r>
            <a:r>
              <a:rPr lang="en-US" sz="2400" dirty="0" err="1">
                <a:latin typeface="SimSun" pitchFamily="2" charset="-122"/>
              </a:rPr>
              <a:t>subtree</a:t>
            </a:r>
            <a:r>
              <a:rPr lang="en-US" sz="2400" dirty="0">
                <a:latin typeface="SimSun" pitchFamily="2" charset="-122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7A50-65BA-4A9D-AABE-258B0C31977F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170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048126" cy="3581400"/>
            <a:chOff x="480" y="1200"/>
            <a:chExt cx="2550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310" y="20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598" y="16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22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94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05" y="1429"/>
              <a:ext cx="9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550" y="19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50" y="24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14" y="24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6390306" y="232036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90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5148025" y="3039343"/>
            <a:ext cx="11512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find min in</a:t>
            </a:r>
          </a:p>
          <a:p>
            <a:pPr algn="ctr"/>
            <a:r>
              <a:rPr lang="en-US" sz="1200" dirty="0" smtClean="0"/>
              <a:t>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171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048126" cy="3581400"/>
            <a:chOff x="480" y="1200"/>
            <a:chExt cx="2550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310" y="20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598" y="16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22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94" y="261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05" y="1429"/>
              <a:ext cx="9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550" y="19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50" y="24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14" y="24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6390306" y="232036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90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148025" y="3039343"/>
            <a:ext cx="11512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find min in</a:t>
            </a:r>
          </a:p>
          <a:p>
            <a:pPr algn="ctr"/>
            <a:r>
              <a:rPr lang="en-US" sz="1200" dirty="0" smtClean="0"/>
              <a:t>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6538851" y="3791020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min</a:t>
            </a:r>
            <a:endParaRPr lang="en-US" sz="1200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6768036" y="40050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172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048126" cy="3581400"/>
            <a:chOff x="480" y="1200"/>
            <a:chExt cx="2550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310" y="20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598" y="16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22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94" y="261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05" y="1429"/>
              <a:ext cx="9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550" y="19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50" y="24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14" y="24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6390306" y="232036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90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50272" y="3789040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min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779457" y="40030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cxnSp>
        <p:nvCxnSpPr>
          <p:cNvPr id="32" name="Shape 31"/>
          <p:cNvCxnSpPr>
            <a:stCxn id="145436" idx="0"/>
            <a:endCxn id="145414" idx="6"/>
          </p:cNvCxnSpPr>
          <p:nvPr/>
        </p:nvCxnSpPr>
        <p:spPr>
          <a:xfrm rot="16200000" flipV="1">
            <a:off x="6312050" y="3848100"/>
            <a:ext cx="571500" cy="342900"/>
          </a:xfrm>
          <a:prstGeom prst="curvedConnector2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109718" y="3222029"/>
            <a:ext cx="12410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copy key/data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173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048126" cy="3581400"/>
            <a:chOff x="480" y="1200"/>
            <a:chExt cx="2550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310" y="20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598" y="16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22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94" y="261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05" y="1429"/>
              <a:ext cx="9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550" y="19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50" y="24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14" y="24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6390306" y="232036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90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4670751" y="3033164"/>
            <a:ext cx="17123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 duplicate 100</a:t>
            </a:r>
            <a:br>
              <a:rPr lang="en-US" sz="1200" dirty="0" smtClean="0"/>
            </a:br>
            <a:r>
              <a:rPr lang="en-US" sz="1200" dirty="0" smtClean="0"/>
              <a:t>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174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048126" cy="3581400"/>
            <a:chOff x="480" y="1200"/>
            <a:chExt cx="2550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310" y="20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598" y="16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22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94" y="261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05" y="1429"/>
              <a:ext cx="9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550" y="19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50" y="24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14" y="24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6390306" y="232036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90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4670751" y="3033164"/>
            <a:ext cx="17123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 duplicate 100</a:t>
            </a:r>
            <a:br>
              <a:rPr lang="en-US" sz="1200" dirty="0" smtClean="0"/>
            </a:br>
            <a:r>
              <a:rPr lang="en-US" sz="1200" dirty="0" smtClean="0"/>
              <a:t>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6779457" y="40030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6407996" y="3555326"/>
            <a:ext cx="756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</a:t>
            </a:r>
            <a:br>
              <a:rPr lang="en-US" sz="1200" dirty="0" smtClean="0"/>
            </a:br>
            <a:r>
              <a:rPr lang="en-US" sz="1200" dirty="0" smtClean="0"/>
              <a:t>(case 1)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175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95726" cy="3581400"/>
            <a:chOff x="480" y="1200"/>
            <a:chExt cx="2454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310" y="20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598" y="16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22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05" y="1429"/>
              <a:ext cx="9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550" y="19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14" y="24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6390306" y="232036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90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176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311653" cy="3581400"/>
            <a:chOff x="480" y="1200"/>
            <a:chExt cx="2716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14" y="1440"/>
              <a:ext cx="898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839" y="1928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31" y="24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39" y="260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67" y="247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12" y="26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2593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86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</p:grp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910808" y="3573016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9" name="Line 51"/>
          <p:cNvSpPr>
            <a:spLocks noChangeShapeType="1"/>
          </p:cNvSpPr>
          <p:nvPr/>
        </p:nvSpPr>
        <p:spPr bwMode="auto">
          <a:xfrm flipH="1">
            <a:off x="6228184" y="3212976"/>
            <a:ext cx="216024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Text Box 58"/>
          <p:cNvSpPr txBox="1">
            <a:spLocks noChangeArrowheads="1"/>
          </p:cNvSpPr>
          <p:nvPr/>
        </p:nvSpPr>
        <p:spPr bwMode="auto">
          <a:xfrm>
            <a:off x="6393190" y="170080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177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311653" cy="3581400"/>
            <a:chOff x="480" y="1200"/>
            <a:chExt cx="2716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14" y="1440"/>
              <a:ext cx="898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839" y="1928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31" y="24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39" y="260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67" y="247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12" y="26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2593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86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</p:grp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910808" y="3573016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9" name="Line 51"/>
          <p:cNvSpPr>
            <a:spLocks noChangeShapeType="1"/>
          </p:cNvSpPr>
          <p:nvPr/>
        </p:nvSpPr>
        <p:spPr bwMode="auto">
          <a:xfrm flipH="1">
            <a:off x="6228184" y="3212976"/>
            <a:ext cx="216024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707904" y="1727967"/>
            <a:ext cx="201529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find min 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6393190" y="170080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178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311653" cy="3581400"/>
            <a:chOff x="480" y="1200"/>
            <a:chExt cx="2716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14" y="1440"/>
              <a:ext cx="898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839" y="1928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31" y="24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39" y="2608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67" y="247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12" y="26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2593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86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</p:grp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910808" y="3573016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9" name="Line 51"/>
          <p:cNvSpPr>
            <a:spLocks noChangeShapeType="1"/>
          </p:cNvSpPr>
          <p:nvPr/>
        </p:nvSpPr>
        <p:spPr bwMode="auto">
          <a:xfrm flipH="1">
            <a:off x="6228184" y="3212976"/>
            <a:ext cx="216024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707904" y="1727967"/>
            <a:ext cx="201529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find min 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6393190" y="170080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5468200" y="3791020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min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5697385" y="40050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179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311653" cy="3581400"/>
            <a:chOff x="480" y="1200"/>
            <a:chExt cx="2716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14" y="1440"/>
              <a:ext cx="898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839" y="1928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31" y="24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39" y="2608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67" y="247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12" y="26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2593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86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</p:grp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910808" y="3573016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9" name="Line 51"/>
          <p:cNvSpPr>
            <a:spLocks noChangeShapeType="1"/>
          </p:cNvSpPr>
          <p:nvPr/>
        </p:nvSpPr>
        <p:spPr bwMode="auto">
          <a:xfrm flipH="1">
            <a:off x="6228184" y="3212976"/>
            <a:ext cx="216024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6393190" y="170080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5468200" y="3791020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min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5697385" y="40050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cxnSp>
        <p:nvCxnSpPr>
          <p:cNvPr id="33" name="Shape 32"/>
          <p:cNvCxnSpPr>
            <a:stCxn id="32" idx="1"/>
            <a:endCxn id="145413" idx="6"/>
          </p:cNvCxnSpPr>
          <p:nvPr/>
        </p:nvCxnSpPr>
        <p:spPr>
          <a:xfrm rot="16200000" flipV="1">
            <a:off x="4342419" y="2950706"/>
            <a:ext cx="1981572" cy="728360"/>
          </a:xfrm>
          <a:prstGeom prst="curvedConnector2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4132244" y="1727967"/>
            <a:ext cx="12410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copy key/data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root.q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180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311653" cy="3581400"/>
            <a:chOff x="480" y="1200"/>
            <a:chExt cx="2716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14" y="1440"/>
              <a:ext cx="898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839" y="1928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31" y="24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39" y="2608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67" y="247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12" y="26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2593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86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</p:grp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910808" y="3573016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9" name="Line 51"/>
          <p:cNvSpPr>
            <a:spLocks noChangeShapeType="1"/>
          </p:cNvSpPr>
          <p:nvPr/>
        </p:nvSpPr>
        <p:spPr bwMode="auto">
          <a:xfrm flipH="1">
            <a:off x="6228184" y="3212976"/>
            <a:ext cx="216024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6393190" y="170080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3851920" y="1599183"/>
            <a:ext cx="16145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 duplicate 70</a:t>
            </a:r>
            <a:br>
              <a:rPr lang="en-US" sz="1200" dirty="0" smtClean="0"/>
            </a:br>
            <a:r>
              <a:rPr lang="en-US" sz="1200" dirty="0" smtClean="0"/>
              <a:t>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181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311653" cy="3581400"/>
            <a:chOff x="480" y="1200"/>
            <a:chExt cx="2716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14" y="1440"/>
              <a:ext cx="898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839" y="1928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31" y="24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39" y="2608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67" y="247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12" y="26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2593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86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</p:grp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910808" y="3573016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9" name="Line 51"/>
          <p:cNvSpPr>
            <a:spLocks noChangeShapeType="1"/>
          </p:cNvSpPr>
          <p:nvPr/>
        </p:nvSpPr>
        <p:spPr bwMode="auto">
          <a:xfrm flipH="1">
            <a:off x="6228184" y="3212976"/>
            <a:ext cx="216024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6393190" y="170080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3851920" y="1599183"/>
            <a:ext cx="16145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 duplicate 70</a:t>
            </a:r>
            <a:br>
              <a:rPr lang="en-US" sz="1200" dirty="0" smtClean="0"/>
            </a:br>
            <a:r>
              <a:rPr lang="en-US" sz="1200" dirty="0" smtClean="0"/>
              <a:t>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5591533" y="402317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5220072" y="3575412"/>
            <a:ext cx="756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</a:t>
            </a:r>
            <a:br>
              <a:rPr lang="en-US" sz="1200" dirty="0" smtClean="0"/>
            </a:br>
            <a:r>
              <a:rPr lang="en-US" sz="1200" dirty="0" smtClean="0"/>
              <a:t>(case 1)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182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311653" cy="3581400"/>
            <a:chOff x="480" y="1200"/>
            <a:chExt cx="2716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14" y="1440"/>
              <a:ext cx="898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839" y="1928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67" y="247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12" y="26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2593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86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</p:grp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910808" y="3573016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9" name="Line 51"/>
          <p:cNvSpPr>
            <a:spLocks noChangeShapeType="1"/>
          </p:cNvSpPr>
          <p:nvPr/>
        </p:nvSpPr>
        <p:spPr bwMode="auto">
          <a:xfrm flipH="1">
            <a:off x="6228184" y="3212976"/>
            <a:ext cx="216024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6393190" y="170080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remove_key</a:t>
            </a:r>
            <a:r>
              <a:rPr lang="en-US" sz="2400" dirty="0">
                <a:latin typeface="SimSun" pitchFamily="2" charset="-122"/>
              </a:rPr>
              <a:t> 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dirty="0"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){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Boolean removed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400" dirty="0" smtClean="0">
                <a:latin typeface="SimSun" pitchFamily="2" charset="-122"/>
              </a:rPr>
              <a:t>Boolean(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);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>
                <a:latin typeface="SimSun" pitchFamily="2" charset="-122"/>
              </a:rPr>
              <a:t>remove_aux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>
                <a:latin typeface="SimSun" pitchFamily="2" charset="-122"/>
              </a:rPr>
              <a:t>, root, removed</a:t>
            </a:r>
            <a:r>
              <a:rPr lang="en-US" sz="2400" dirty="0" smtClean="0">
                <a:latin typeface="SimSun" pitchFamily="2" charset="-122"/>
              </a:rPr>
              <a:t>);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root 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removed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BA8-09F4-4C28-B121-9ABCC485665C}" type="slidenum">
              <a:rPr lang="en-US"/>
              <a:pPr/>
              <a:t>183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remove_key</a:t>
            </a:r>
            <a:r>
              <a:rPr lang="en-US" sz="2400" dirty="0">
                <a:latin typeface="SimSun" pitchFamily="2" charset="-122"/>
              </a:rPr>
              <a:t> 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dirty="0"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){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dirty="0" err="1" smtClean="0">
                <a:latin typeface="SimSun" pitchFamily="2" charset="-122"/>
              </a:rPr>
              <a:t>BooleanWrapper</a:t>
            </a:r>
            <a:r>
              <a:rPr lang="en-US" sz="2400" dirty="0" smtClean="0">
                <a:latin typeface="SimSun" pitchFamily="2" charset="-122"/>
              </a:rPr>
              <a:t> removed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dirty="0" err="1" smtClean="0">
                <a:latin typeface="SimSun" pitchFamily="2" charset="-122"/>
              </a:rPr>
              <a:t>BooleanWrapper</a:t>
            </a:r>
            <a:r>
              <a:rPr lang="en-US" dirty="0" smtClean="0">
                <a:latin typeface="SimSun" pitchFamily="2" charset="-122"/>
              </a:rPr>
              <a:t>(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);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>
                <a:latin typeface="SimSun" pitchFamily="2" charset="-122"/>
              </a:rPr>
              <a:t>remove_aux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>
                <a:latin typeface="SimSun" pitchFamily="2" charset="-122"/>
              </a:rPr>
              <a:t>, root,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removed</a:t>
            </a:r>
            <a:r>
              <a:rPr lang="en-US" sz="2400" dirty="0" smtClean="0">
                <a:latin typeface="SimSun" pitchFamily="2" charset="-122"/>
              </a:rPr>
              <a:t>);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root 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 err="1" smtClean="0">
                <a:latin typeface="SimSun" pitchFamily="2" charset="-122"/>
              </a:rPr>
              <a:t>removed.get</a:t>
            </a:r>
            <a:r>
              <a:rPr lang="en-US" sz="2400" dirty="0" smtClean="0">
                <a:latin typeface="SimSun" pitchFamily="2" charset="-122"/>
              </a:rPr>
              <a:t>();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BA8-09F4-4C28-B121-9ABCC485665C}" type="slidenum">
              <a:rPr lang="en-US"/>
              <a:pPr/>
              <a:t>184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79712" y="2996952"/>
            <a:ext cx="4968552" cy="360040"/>
          </a:xfrm>
          <a:prstGeom prst="rect">
            <a:avLst/>
          </a:prstGeom>
          <a:noFill/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8" name="Straight Connector 7"/>
          <p:cNvCxnSpPr>
            <a:endCxn id="9" idx="0"/>
          </p:cNvCxnSpPr>
          <p:nvPr/>
        </p:nvCxnSpPr>
        <p:spPr>
          <a:xfrm>
            <a:off x="5364088" y="3356992"/>
            <a:ext cx="1197360" cy="1224136"/>
          </a:xfrm>
          <a:prstGeom prst="line">
            <a:avLst/>
          </a:prstGeom>
          <a:noFill/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 Box 58"/>
          <p:cNvSpPr txBox="1">
            <a:spLocks noChangeArrowheads="1"/>
          </p:cNvSpPr>
          <p:nvPr/>
        </p:nvSpPr>
        <p:spPr bwMode="auto">
          <a:xfrm>
            <a:off x="4139952" y="4581128"/>
            <a:ext cx="484299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Traverse the tree to find the key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and handle remove cases (all 3 cases).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If found, it will </a:t>
            </a:r>
            <a:r>
              <a:rPr lang="en-US" b="1" i="1" dirty="0" smtClean="0">
                <a:solidFill>
                  <a:srgbClr val="FF0000"/>
                </a:solidFill>
              </a:rPr>
              <a:t>remove</a:t>
            </a:r>
            <a:r>
              <a:rPr lang="en-US" b="1" dirty="0" smtClean="0">
                <a:solidFill>
                  <a:srgbClr val="FF0000"/>
                </a:solidFill>
              </a:rPr>
              <a:t> and set removed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to (true). Otherwise, </a:t>
            </a:r>
            <a:r>
              <a:rPr lang="en-US" b="1" i="1" dirty="0" smtClean="0">
                <a:solidFill>
                  <a:srgbClr val="FF0000"/>
                </a:solidFill>
              </a:rPr>
              <a:t>removed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will not change (false).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The method will return the modified tree.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42339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remove_aux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int</a:t>
            </a:r>
            <a:r>
              <a:rPr lang="en-US" sz="1800" dirty="0">
                <a:latin typeface="SimSun" pitchFamily="2" charset="-122"/>
              </a:rPr>
              <a:t> key,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 p, </a:t>
            </a:r>
            <a:r>
              <a:rPr lang="en-US" sz="1800" dirty="0" err="1" smtClean="0">
                <a:latin typeface="SimSun" pitchFamily="2" charset="-122"/>
              </a:rPr>
              <a:t>BooleanWrapper</a:t>
            </a:r>
            <a:r>
              <a:rPr lang="en-US" sz="1800" dirty="0" smtClean="0">
                <a:latin typeface="SimSun" pitchFamily="2" charset="-122"/>
              </a:rPr>
              <a:t> flag)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q, child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(p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(key </a:t>
            </a:r>
            <a:r>
              <a:rPr lang="en-US" sz="1800" dirty="0">
                <a:latin typeface="SimSun" pitchFamily="2" charset="-122"/>
              </a:rPr>
              <a:t>&lt; </a:t>
            </a:r>
            <a:r>
              <a:rPr lang="en-US" sz="1800" dirty="0" err="1" smtClean="0">
                <a:latin typeface="SimSun" pitchFamily="2" charset="-122"/>
              </a:rPr>
              <a:t>p.key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p.left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remove_aux</a:t>
            </a:r>
            <a:r>
              <a:rPr lang="en-US" sz="1800" dirty="0">
                <a:latin typeface="SimSun" pitchFamily="2" charset="-122"/>
              </a:rPr>
              <a:t>(key, </a:t>
            </a:r>
            <a:r>
              <a:rPr lang="en-US" sz="1800" dirty="0" err="1">
                <a:latin typeface="SimSun" pitchFamily="2" charset="-122"/>
              </a:rPr>
              <a:t>p.left</a:t>
            </a:r>
            <a:r>
              <a:rPr lang="en-US" sz="1800" dirty="0">
                <a:latin typeface="SimSun" pitchFamily="2" charset="-122"/>
              </a:rPr>
              <a:t>, flag);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//go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left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800" dirty="0" smtClean="0">
                <a:latin typeface="SimSun" pitchFamily="2" charset="-122"/>
              </a:rPr>
              <a:t>(key </a:t>
            </a:r>
            <a:r>
              <a:rPr lang="en-US" sz="1800" dirty="0">
                <a:latin typeface="SimSun" pitchFamily="2" charset="-122"/>
              </a:rPr>
              <a:t>&gt; </a:t>
            </a:r>
            <a:r>
              <a:rPr lang="en-US" sz="1800" dirty="0" err="1" smtClean="0">
                <a:latin typeface="SimSun" pitchFamily="2" charset="-122"/>
              </a:rPr>
              <a:t>p.key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p.right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remove_aux</a:t>
            </a:r>
            <a:r>
              <a:rPr lang="en-US" sz="1800" dirty="0">
                <a:latin typeface="SimSun" pitchFamily="2" charset="-122"/>
              </a:rPr>
              <a:t>(key, </a:t>
            </a:r>
            <a:r>
              <a:rPr lang="en-US" sz="1800" dirty="0" err="1">
                <a:latin typeface="SimSun" pitchFamily="2" charset="-122"/>
              </a:rPr>
              <a:t>p.right</a:t>
            </a:r>
            <a:r>
              <a:rPr lang="en-US" sz="1800" dirty="0">
                <a:latin typeface="SimSun" pitchFamily="2" charset="-122"/>
              </a:rPr>
              <a:t>, flag);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//go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right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flag.set</a:t>
            </a:r>
            <a:r>
              <a:rPr lang="en-US" sz="1800" dirty="0" smtClean="0">
                <a:latin typeface="SimSun" pitchFamily="2" charset="-122"/>
              </a:rPr>
              <a:t>(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true)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p.left</a:t>
            </a:r>
            <a:r>
              <a:rPr lang="en-US" sz="1800" dirty="0">
                <a:latin typeface="SimSun" pitchFamily="2" charset="-122"/>
              </a:rPr>
              <a:t> !=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 &amp;&amp; </a:t>
            </a:r>
            <a:r>
              <a:rPr lang="en-US" sz="1800" dirty="0" err="1">
                <a:latin typeface="SimSun" pitchFamily="2" charset="-122"/>
              </a:rPr>
              <a:t>p.right</a:t>
            </a:r>
            <a:r>
              <a:rPr lang="en-US" sz="1800" dirty="0">
                <a:latin typeface="SimSun" pitchFamily="2" charset="-122"/>
              </a:rPr>
              <a:t> !=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){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//two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children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q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find_min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p.right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p.key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q.key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p.data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q.data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p.right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remove_aux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q.key</a:t>
            </a:r>
            <a:r>
              <a:rPr lang="en-US" sz="1800" dirty="0">
                <a:latin typeface="SimSun" pitchFamily="2" charset="-122"/>
              </a:rPr>
              <a:t>, </a:t>
            </a:r>
            <a:r>
              <a:rPr lang="en-US" sz="1800" dirty="0" err="1">
                <a:latin typeface="SimSun" pitchFamily="2" charset="-122"/>
              </a:rPr>
              <a:t>p.right</a:t>
            </a:r>
            <a:r>
              <a:rPr lang="en-US" sz="1800" dirty="0">
                <a:latin typeface="SimSun" pitchFamily="2" charset="-122"/>
              </a:rPr>
              <a:t>, flag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F9FD-5B8C-4C92-B710-65CB358980BE}" type="slidenum">
              <a:rPr lang="en-US"/>
              <a:pPr/>
              <a:t>185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 smtClean="0">
                <a:latin typeface="SimSun" pitchFamily="2" charset="-122"/>
              </a:rPr>
              <a:t> {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(</a:t>
            </a:r>
            <a:r>
              <a:rPr lang="en-US" sz="2000" dirty="0" err="1">
                <a:latin typeface="SimSun" pitchFamily="2" charset="-122"/>
              </a:rPr>
              <a:t>p.right</a:t>
            </a:r>
            <a:r>
              <a:rPr lang="en-US" sz="2000" dirty="0">
                <a:latin typeface="SimSun" pitchFamily="2" charset="-122"/>
              </a:rPr>
              <a:t>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//one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child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		child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 smtClean="0">
                <a:latin typeface="SimSun" pitchFamily="2" charset="-122"/>
              </a:rPr>
              <a:t>p.left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 (</a:t>
            </a:r>
            <a:r>
              <a:rPr lang="en-US" sz="2000" dirty="0" err="1">
                <a:latin typeface="SimSun" pitchFamily="2" charset="-122"/>
              </a:rPr>
              <a:t>p.left</a:t>
            </a:r>
            <a:r>
              <a:rPr lang="en-US" sz="2000" dirty="0">
                <a:latin typeface="SimSun" pitchFamily="2" charset="-122"/>
              </a:rPr>
              <a:t>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//one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child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		child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 smtClean="0">
                <a:latin typeface="SimSun" pitchFamily="2" charset="-122"/>
              </a:rPr>
              <a:t>p.right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child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}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p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C420-E8DF-4B2A-806F-2F15150205C8}" type="slidenum">
              <a:rPr lang="en-US"/>
              <a:pPr/>
              <a:t>186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find_min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 p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(p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p.left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!=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p.left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p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5772-7117-4B14-A5CC-ABC8E757597C}" type="slidenum">
              <a:rPr lang="en-US"/>
              <a:pPr/>
              <a:t>187</a:t>
            </a:fld>
            <a:endParaRPr lang="en-US"/>
          </a:p>
        </p:txBody>
      </p:sp>
      <p:sp>
        <p:nvSpPr>
          <p:cNvPr id="5" name="Text Box 58"/>
          <p:cNvSpPr txBox="1">
            <a:spLocks noChangeArrowheads="1"/>
          </p:cNvSpPr>
          <p:nvPr/>
        </p:nvSpPr>
        <p:spPr bwMode="auto">
          <a:xfrm>
            <a:off x="1115616" y="5230941"/>
            <a:ext cx="62969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Find left-most node (minimum key node) in any tree p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Tx/>
              <a:buNone/>
            </a:pPr>
            <a:endParaRPr lang="en-US" sz="20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endParaRPr lang="en-US" sz="20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update(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key, T data</a:t>
            </a:r>
            <a:r>
              <a:rPr lang="en-US" sz="2000" dirty="0" smtClean="0">
                <a:latin typeface="SimSun" pitchFamily="2" charset="-122"/>
              </a:rPr>
              <a:t>){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err="1" smtClean="0">
                <a:latin typeface="SimSun" pitchFamily="2" charset="-122"/>
              </a:rPr>
              <a:t>remove_key</a:t>
            </a:r>
            <a:r>
              <a:rPr lang="en-US" sz="2000" dirty="0" smtClean="0">
                <a:latin typeface="SimSun" pitchFamily="2" charset="-122"/>
              </a:rPr>
              <a:t>(</a:t>
            </a:r>
            <a:r>
              <a:rPr lang="en-US" sz="2000" dirty="0" err="1" smtClean="0">
                <a:latin typeface="SimSun" pitchFamily="2" charset="-122"/>
              </a:rPr>
              <a:t>current.key</a:t>
            </a:r>
            <a:r>
              <a:rPr lang="en-US" sz="2000" dirty="0" smtClean="0">
                <a:latin typeface="SimSun" pitchFamily="2" charset="-122"/>
              </a:rPr>
              <a:t>);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insert(key, data</a:t>
            </a:r>
            <a:r>
              <a:rPr lang="en-US" sz="2000" dirty="0" smtClean="0">
                <a:latin typeface="SimSun" pitchFamily="2" charset="-122"/>
              </a:rPr>
              <a:t>);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buFontTx/>
              <a:buNone/>
            </a:pPr>
            <a:endParaRPr lang="en-US" sz="20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8D47-B6C7-425E-8F9A-1E1424AF7F3E}" type="slidenum">
              <a:rPr lang="en-US"/>
              <a:pPr/>
              <a:t>188</a:t>
            </a:fld>
            <a:endParaRPr lang="en-US"/>
          </a:p>
        </p:txBody>
      </p:sp>
      <p:sp>
        <p:nvSpPr>
          <p:cNvPr id="7" name="Text Box 58"/>
          <p:cNvSpPr txBox="1">
            <a:spLocks noChangeArrowheads="1"/>
          </p:cNvSpPr>
          <p:nvPr/>
        </p:nvSpPr>
        <p:spPr bwMode="auto">
          <a:xfrm>
            <a:off x="1074169" y="4725144"/>
            <a:ext cx="655980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To update the current key/value: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1). Remove the current node.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2). Insert a new node with the new key/data.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Note: The new node will be set the current after insert.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ADT Binary Search Tree: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//Method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removeKey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: iterative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41EDF"/>
                </a:solidFill>
                <a:latin typeface="Courier New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941EDF"/>
                </a:solidFill>
                <a:latin typeface="Courier New"/>
              </a:rPr>
              <a:t>boolean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removeKey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dirty="0" err="1">
                <a:solidFill>
                  <a:srgbClr val="941EDF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k) {</a:t>
            </a:r>
            <a:br>
              <a:rPr lang="en-US" sz="2000" dirty="0">
                <a:solidFill>
                  <a:srgbClr val="0000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000" dirty="0">
                <a:solidFill>
                  <a:srgbClr val="FA6400"/>
                </a:solidFill>
                <a:latin typeface="Courier New"/>
              </a:rPr>
              <a:t>// Search for k</a:t>
            </a:r>
            <a:br>
              <a:rPr lang="en-US" sz="2000" dirty="0">
                <a:solidFill>
                  <a:srgbClr val="FA64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000" dirty="0" err="1">
                <a:solidFill>
                  <a:srgbClr val="941EDF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k1 = k;</a:t>
            </a:r>
            <a:br>
              <a:rPr lang="en-US" sz="2000" dirty="0">
                <a:solidFill>
                  <a:srgbClr val="0000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BSTNode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&lt;T&gt; p = root;</a:t>
            </a:r>
            <a:br>
              <a:rPr lang="en-US" sz="2000" dirty="0">
                <a:solidFill>
                  <a:srgbClr val="0000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BSTNode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&lt;T&gt; q = </a:t>
            </a:r>
            <a:r>
              <a:rPr lang="en-US" sz="2000" dirty="0">
                <a:solidFill>
                  <a:srgbClr val="941EDF"/>
                </a:solidFill>
                <a:latin typeface="Courier New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sz="2000" dirty="0">
                <a:solidFill>
                  <a:srgbClr val="FA6400"/>
                </a:solidFill>
                <a:latin typeface="Courier New"/>
              </a:rPr>
              <a:t>// Parent of p</a:t>
            </a:r>
            <a:br>
              <a:rPr lang="en-US" sz="2000" dirty="0">
                <a:solidFill>
                  <a:srgbClr val="FA64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000" dirty="0">
                <a:solidFill>
                  <a:srgbClr val="941EDF"/>
                </a:solidFill>
                <a:latin typeface="Courier New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(p != </a:t>
            </a:r>
            <a:r>
              <a:rPr lang="en-US" sz="2000" dirty="0">
                <a:solidFill>
                  <a:srgbClr val="941EDF"/>
                </a:solidFill>
                <a:latin typeface="Courier New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) {</a:t>
            </a:r>
            <a:br>
              <a:rPr lang="en-US" sz="2000" dirty="0">
                <a:solidFill>
                  <a:srgbClr val="0000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2000" dirty="0">
                <a:solidFill>
                  <a:srgbClr val="941EDF"/>
                </a:solidFill>
                <a:latin typeface="Courier New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(k1 &lt;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p.key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) {</a:t>
            </a:r>
            <a:br>
              <a:rPr lang="en-US" sz="2000" dirty="0">
                <a:solidFill>
                  <a:srgbClr val="0000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>            q =p;</a:t>
            </a:r>
            <a:br>
              <a:rPr lang="en-US" sz="2000" dirty="0">
                <a:solidFill>
                  <a:srgbClr val="0000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>            p =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p.left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2000" dirty="0">
                <a:solidFill>
                  <a:srgbClr val="941EDF"/>
                </a:solidFill>
                <a:latin typeface="Courier New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941EDF"/>
                </a:solidFill>
                <a:latin typeface="Courier New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(k1 &gt;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p.key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) {</a:t>
            </a:r>
            <a:br>
              <a:rPr lang="en-US" sz="2000" dirty="0">
                <a:solidFill>
                  <a:srgbClr val="0000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>            q = p;</a:t>
            </a:r>
            <a:br>
              <a:rPr lang="en-US" sz="2000" dirty="0">
                <a:solidFill>
                  <a:srgbClr val="0000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>            p =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p.right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>         } </a:t>
            </a:r>
            <a:endParaRPr lang="en-US" sz="20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1765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44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60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ADT Binary Search Tree: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41EDF"/>
                </a:solidFill>
                <a:latin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{ </a:t>
            </a:r>
            <a:r>
              <a:rPr lang="en-US" sz="1600" dirty="0">
                <a:solidFill>
                  <a:srgbClr val="FA6400"/>
                </a:solidFill>
                <a:latin typeface="Courier New"/>
              </a:rPr>
              <a:t>// Found the key</a:t>
            </a:r>
            <a:br>
              <a:rPr lang="en-US" sz="1600" dirty="0">
                <a:solidFill>
                  <a:srgbClr val="FA6400"/>
                </a:solidFill>
                <a:latin typeface="Courier New"/>
              </a:rPr>
            </a:br>
            <a:r>
              <a:rPr lang="en-US" sz="1600" dirty="0">
                <a:solidFill>
                  <a:srgbClr val="FA6400"/>
                </a:solidFill>
                <a:latin typeface="Courier New"/>
              </a:rPr>
              <a:t/>
            </a:r>
            <a:br>
              <a:rPr lang="en-US" sz="1600" dirty="0">
                <a:solidFill>
                  <a:srgbClr val="FA64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dirty="0">
                <a:solidFill>
                  <a:srgbClr val="FA6400"/>
                </a:solidFill>
                <a:latin typeface="Courier New"/>
              </a:rPr>
              <a:t>// Check the three cases</a:t>
            </a:r>
            <a:br>
              <a:rPr lang="en-US" sz="1600" dirty="0">
                <a:solidFill>
                  <a:srgbClr val="FA64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dirty="0">
                <a:solidFill>
                  <a:srgbClr val="941EDF"/>
                </a:solidFill>
                <a:latin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p.left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!= </a:t>
            </a:r>
            <a:r>
              <a:rPr lang="en-US" sz="1600" dirty="0">
                <a:solidFill>
                  <a:srgbClr val="941EDF"/>
                </a:solidFill>
                <a:latin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 &amp;&amp; 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p.right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!= </a:t>
            </a:r>
            <a:r>
              <a:rPr lang="en-US" sz="1600" dirty="0">
                <a:solidFill>
                  <a:srgbClr val="941EDF"/>
                </a:solidFill>
                <a:latin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)) { 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smtClean="0">
                <a:solidFill>
                  <a:srgbClr val="FA6400"/>
                </a:solidFill>
                <a:latin typeface="Courier New"/>
              </a:rPr>
              <a:t>// </a:t>
            </a:r>
            <a:r>
              <a:rPr lang="en-US" sz="1600" dirty="0">
                <a:solidFill>
                  <a:srgbClr val="FA6400"/>
                </a:solidFill>
                <a:latin typeface="Courier New"/>
              </a:rPr>
              <a:t>Case 3: </a:t>
            </a:r>
            <a:r>
              <a:rPr lang="en-US" sz="1600" dirty="0" smtClean="0">
                <a:solidFill>
                  <a:srgbClr val="FA6400"/>
                </a:solidFill>
                <a:latin typeface="Courier New"/>
              </a:rPr>
              <a:t>two children</a:t>
            </a:r>
            <a:r>
              <a:rPr lang="en-US" sz="1600" dirty="0">
                <a:solidFill>
                  <a:srgbClr val="FA6400"/>
                </a:solidFill>
                <a:latin typeface="Courier New"/>
              </a:rPr>
              <a:t/>
            </a:r>
            <a:br>
              <a:rPr lang="en-US" sz="1600" dirty="0">
                <a:solidFill>
                  <a:srgbClr val="FA64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600" dirty="0">
                <a:solidFill>
                  <a:srgbClr val="FA6400"/>
                </a:solidFill>
                <a:latin typeface="Courier New"/>
              </a:rPr>
              <a:t>// Search for the min in the right subtree</a:t>
            </a:r>
            <a:br>
              <a:rPr lang="en-US" sz="1600" dirty="0">
                <a:solidFill>
                  <a:srgbClr val="FA64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BSTNode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&lt;T&gt; min 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p.right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q = p;</a:t>
            </a:r>
            <a:br>
              <a:rPr lang="en-US" sz="1600" dirty="0">
                <a:solidFill>
                  <a:srgbClr val="0000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600" dirty="0">
                <a:solidFill>
                  <a:srgbClr val="941EDF"/>
                </a:solidFill>
                <a:latin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min.left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!= </a:t>
            </a:r>
            <a:r>
              <a:rPr lang="en-US" sz="1600" dirty="0">
                <a:solidFill>
                  <a:srgbClr val="941EDF"/>
                </a:solidFill>
                <a:latin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   q = min;</a:t>
            </a:r>
            <a:br>
              <a:rPr lang="en-US" sz="1600" dirty="0">
                <a:solidFill>
                  <a:srgbClr val="0000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   min 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min.left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}</a:t>
            </a:r>
            <a:br>
              <a:rPr lang="en-US" sz="1600" dirty="0">
                <a:solidFill>
                  <a:srgbClr val="0000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p.key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min.key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p.data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min.data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k1 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min.key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p = min;</a:t>
            </a:r>
            <a:br>
              <a:rPr lang="en-US" sz="1600" dirty="0">
                <a:solidFill>
                  <a:srgbClr val="0000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600" dirty="0">
                <a:solidFill>
                  <a:srgbClr val="FA6400"/>
                </a:solidFill>
                <a:latin typeface="Courier New"/>
              </a:rPr>
              <a:t>// Now fall back to either case 1 or 2</a:t>
            </a:r>
            <a:br>
              <a:rPr lang="en-US" sz="1600" dirty="0">
                <a:solidFill>
                  <a:srgbClr val="FA64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209210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ADT Binary Search Tree: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dirty="0">
                <a:solidFill>
                  <a:srgbClr val="FA6400"/>
                </a:solidFill>
                <a:latin typeface="Courier New"/>
              </a:rPr>
              <a:t>// The subtree rooted at p will change here</a:t>
            </a:r>
            <a:br>
              <a:rPr lang="en-US" dirty="0">
                <a:solidFill>
                  <a:srgbClr val="FA64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dirty="0">
                <a:solidFill>
                  <a:srgbClr val="941EDF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p.left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!= </a:t>
            </a:r>
            <a:r>
              <a:rPr lang="en-US" dirty="0">
                <a:solidFill>
                  <a:srgbClr val="941EDF"/>
                </a:solidFill>
                <a:latin typeface="Courier New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 { </a:t>
            </a:r>
            <a:r>
              <a:rPr lang="en-US" dirty="0">
                <a:solidFill>
                  <a:srgbClr val="FA6400"/>
                </a:solidFill>
                <a:latin typeface="Courier New"/>
              </a:rPr>
              <a:t>// One child</a:t>
            </a:r>
            <a:br>
              <a:rPr lang="en-US" dirty="0">
                <a:solidFill>
                  <a:srgbClr val="FA64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   p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p.left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} </a:t>
            </a:r>
            <a:r>
              <a:rPr lang="en-US" dirty="0">
                <a:solidFill>
                  <a:srgbClr val="941EDF"/>
                </a:solidFill>
                <a:latin typeface="Courier New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{ </a:t>
            </a:r>
            <a:r>
              <a:rPr lang="en-US" dirty="0">
                <a:solidFill>
                  <a:srgbClr val="FA6400"/>
                </a:solidFill>
                <a:latin typeface="Courier New"/>
              </a:rPr>
              <a:t>// One or no children</a:t>
            </a:r>
            <a:br>
              <a:rPr lang="en-US" dirty="0">
                <a:solidFill>
                  <a:srgbClr val="FA64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   p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p.right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}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dirty="0">
                <a:solidFill>
                  <a:srgbClr val="941EDF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(q == </a:t>
            </a:r>
            <a:r>
              <a:rPr lang="en-US" dirty="0">
                <a:solidFill>
                  <a:srgbClr val="941EDF"/>
                </a:solidFill>
                <a:latin typeface="Courier New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 { </a:t>
            </a:r>
            <a:r>
              <a:rPr lang="en-US" dirty="0">
                <a:solidFill>
                  <a:srgbClr val="FA6400"/>
                </a:solidFill>
                <a:latin typeface="Courier New"/>
              </a:rPr>
              <a:t>// No parent for p, root must change</a:t>
            </a:r>
            <a:br>
              <a:rPr lang="en-US" dirty="0">
                <a:solidFill>
                  <a:srgbClr val="FA64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   root = p;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} </a:t>
            </a:r>
            <a:r>
              <a:rPr lang="en-US" dirty="0">
                <a:solidFill>
                  <a:srgbClr val="941EDF"/>
                </a:solidFill>
                <a:latin typeface="Courier New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{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dirty="0">
                <a:solidFill>
                  <a:srgbClr val="941EDF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(k1 &lt;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q.key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  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q.left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p;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   } </a:t>
            </a:r>
            <a:r>
              <a:rPr lang="en-US" dirty="0">
                <a:solidFill>
                  <a:srgbClr val="941EDF"/>
                </a:solidFill>
                <a:latin typeface="Courier New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{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  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q.right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p;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   }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}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current = root;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dirty="0">
                <a:solidFill>
                  <a:srgbClr val="941ED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941EDF"/>
                </a:solidFill>
                <a:latin typeface="Courier New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} 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}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dirty="0">
                <a:solidFill>
                  <a:srgbClr val="941ED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941EDF"/>
                </a:solidFill>
                <a:latin typeface="Courier New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dirty="0">
                <a:solidFill>
                  <a:srgbClr val="FA6400"/>
                </a:solidFill>
                <a:latin typeface="Courier New"/>
              </a:rPr>
              <a:t>// Not found</a:t>
            </a:r>
            <a:br>
              <a:rPr lang="en-US" dirty="0">
                <a:solidFill>
                  <a:srgbClr val="FA64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}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45811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Insert the following keys into an empty BST and show the BST after each insertion: 10, 12, 8, 17, 11, 14, 9, 4, </a:t>
            </a:r>
            <a:r>
              <a:rPr lang="en-US" dirty="0" smtClean="0"/>
              <a:t>3,20, </a:t>
            </a:r>
            <a:r>
              <a:rPr lang="en-US" dirty="0"/>
              <a:t>5.</a:t>
            </a:r>
          </a:p>
          <a:p>
            <a:pPr marL="0" indent="0">
              <a:buNone/>
            </a:pPr>
            <a:r>
              <a:rPr lang="en-US" dirty="0"/>
              <a:t> BST&lt;String&gt; </a:t>
            </a:r>
            <a:r>
              <a:rPr lang="en-US" dirty="0" err="1"/>
              <a:t>bst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</a:t>
            </a:r>
            <a:r>
              <a:rPr lang="en-US" dirty="0"/>
              <a:t>= new BST&lt;String&gt;()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pl-PL" dirty="0" smtClean="0"/>
              <a:t> </a:t>
            </a:r>
            <a:r>
              <a:rPr lang="pl-PL" dirty="0" err="1" smtClean="0"/>
              <a:t>bst.insert</a:t>
            </a:r>
            <a:r>
              <a:rPr lang="pl-PL" dirty="0" smtClean="0"/>
              <a:t>(10, ”L"</a:t>
            </a:r>
            <a:r>
              <a:rPr lang="pl-PL" dirty="0"/>
              <a:t>)</a:t>
            </a:r>
            <a:r>
              <a:rPr lang="pl-PL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pl-PL" dirty="0" smtClean="0"/>
              <a:t> </a:t>
            </a:r>
            <a:r>
              <a:rPr lang="pl-PL" dirty="0" err="1" smtClean="0"/>
              <a:t>bst.insert</a:t>
            </a:r>
            <a:r>
              <a:rPr lang="pl-PL" dirty="0" smtClean="0"/>
              <a:t>(12, ”N </a:t>
            </a:r>
            <a:r>
              <a:rPr lang="pl-PL" dirty="0"/>
              <a:t>")</a:t>
            </a:r>
            <a:r>
              <a:rPr lang="pl-PL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pl-PL" dirty="0" err="1"/>
              <a:t>bst.insert</a:t>
            </a:r>
            <a:r>
              <a:rPr lang="pl-PL" dirty="0" smtClean="0"/>
              <a:t>(8, ”E"</a:t>
            </a:r>
            <a:r>
              <a:rPr lang="pl-PL" dirty="0"/>
              <a:t>)</a:t>
            </a:r>
            <a:r>
              <a:rPr lang="pl-PL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err="1" smtClean="0"/>
              <a:t>bst.insert</a:t>
            </a:r>
            <a:r>
              <a:rPr lang="pl-PL" dirty="0" smtClean="0"/>
              <a:t>(17, ”:"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err="1" smtClean="0"/>
              <a:t>bst.insert</a:t>
            </a:r>
            <a:r>
              <a:rPr lang="pl-PL" dirty="0" smtClean="0"/>
              <a:t>(11, ”E"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err="1" smtClean="0"/>
              <a:t>bst.insert</a:t>
            </a:r>
            <a:r>
              <a:rPr lang="pl-PL" dirty="0" smtClean="0"/>
              <a:t>(14, ”T"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err="1" smtClean="0"/>
              <a:t>bst.insert</a:t>
            </a:r>
            <a:r>
              <a:rPr lang="pl-PL" dirty="0" smtClean="0"/>
              <a:t>(9, ”L"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err="1" smtClean="0"/>
              <a:t>bst.insert</a:t>
            </a:r>
            <a:r>
              <a:rPr lang="pl-PL" dirty="0" smtClean="0"/>
              <a:t>(4, ”X"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err="1" smtClean="0"/>
              <a:t>bst.insert</a:t>
            </a:r>
            <a:r>
              <a:rPr lang="pl-PL" dirty="0" smtClean="0"/>
              <a:t>(3, ”E"</a:t>
            </a:r>
            <a:r>
              <a:rPr lang="pl-PL" dirty="0"/>
              <a:t>)</a:t>
            </a:r>
            <a:r>
              <a:rPr lang="pl-PL" dirty="0" smtClean="0"/>
              <a:t>;</a:t>
            </a:r>
          </a:p>
          <a:p>
            <a:pPr marL="0" indent="0">
              <a:buNone/>
            </a:pPr>
            <a:r>
              <a:rPr lang="pl-PL" dirty="0" smtClean="0"/>
              <a:t> </a:t>
            </a:r>
            <a:r>
              <a:rPr lang="pl-PL" dirty="0" err="1" smtClean="0"/>
              <a:t>bst.insert</a:t>
            </a:r>
            <a:r>
              <a:rPr lang="pl-PL" dirty="0" smtClean="0"/>
              <a:t>(20, ”)"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err="1" smtClean="0"/>
              <a:t>bst.insert</a:t>
            </a:r>
            <a:r>
              <a:rPr lang="pl-PL" dirty="0" smtClean="0"/>
              <a:t>(5, ”C"</a:t>
            </a:r>
            <a:r>
              <a:rPr lang="pl-PL" dirty="0"/>
              <a:t>);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5076056" y="2204864"/>
            <a:ext cx="2808312" cy="1296144"/>
          </a:xfrm>
          <a:prstGeom prst="wedgeRectCallout">
            <a:avLst>
              <a:gd name="adj1" fmla="val -55991"/>
              <a:gd name="adj2" fmla="val 779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Print the BST nodes using </a:t>
            </a:r>
            <a:r>
              <a:rPr lang="en-US" sz="2400" b="1" dirty="0" err="1" smtClean="0"/>
              <a:t>in_order</a:t>
            </a:r>
            <a:r>
              <a:rPr lang="en-US" sz="2400" b="1" dirty="0" smtClean="0"/>
              <a:t> travers  </a:t>
            </a:r>
            <a:endParaRPr lang="en-US" sz="2400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5148064" y="5157192"/>
            <a:ext cx="2808312" cy="1296144"/>
          </a:xfrm>
          <a:prstGeom prst="wedgeRectCallout">
            <a:avLst>
              <a:gd name="adj1" fmla="val -55991"/>
              <a:gd name="adj2" fmla="val 779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Try to delete node with key 20 </a:t>
            </a:r>
            <a:endParaRPr lang="en-US" sz="24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5076056" y="5157192"/>
            <a:ext cx="2808312" cy="1296144"/>
          </a:xfrm>
          <a:prstGeom prst="wedgeRectCallout">
            <a:avLst>
              <a:gd name="adj1" fmla="val -55991"/>
              <a:gd name="adj2" fmla="val 779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Try to delete node with key 17</a:t>
            </a:r>
            <a:endParaRPr lang="en-US" sz="24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5076056" y="5157192"/>
            <a:ext cx="2808312" cy="1296144"/>
          </a:xfrm>
          <a:prstGeom prst="wedgeRectCallout">
            <a:avLst>
              <a:gd name="adj1" fmla="val -55991"/>
              <a:gd name="adj2" fmla="val 779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Try to delete node with key 10</a:t>
            </a:r>
            <a:endParaRPr lang="en-US" sz="24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5076056" y="3717032"/>
            <a:ext cx="2808312" cy="1296144"/>
          </a:xfrm>
          <a:prstGeom prst="wedgeRectCallout">
            <a:avLst>
              <a:gd name="adj1" fmla="val -55991"/>
              <a:gd name="adj2" fmla="val 779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find(9)</a:t>
            </a:r>
          </a:p>
          <a:p>
            <a:pPr algn="ctr"/>
            <a:r>
              <a:rPr lang="en-US" sz="2400" b="1" dirty="0" smtClean="0"/>
              <a:t>find(6)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730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Binary Search Trees (BSTs)</a:t>
            </a:r>
          </a:p>
        </p:txBody>
      </p:sp>
      <p:sp>
        <p:nvSpPr>
          <p:cNvPr id="11673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l" rtl="0"/>
            <a:r>
              <a:rPr lang="en-US" sz="3200" dirty="0"/>
              <a:t>A </a:t>
            </a:r>
            <a:r>
              <a:rPr lang="en-US" sz="3200" dirty="0" smtClean="0"/>
              <a:t>Binary Search Tree (BST) </a:t>
            </a:r>
            <a:r>
              <a:rPr lang="en-US" sz="3200" dirty="0"/>
              <a:t>is a binary tree such that for each node, say N, the following statements are true:</a:t>
            </a:r>
          </a:p>
          <a:p>
            <a:pPr marL="990600" lvl="1" indent="-533400" algn="l" rtl="0">
              <a:buFontTx/>
              <a:buAutoNum type="arabicPeriod"/>
            </a:pPr>
            <a:r>
              <a:rPr lang="en-US" sz="2800" dirty="0"/>
              <a:t>If  L is any node in the left </a:t>
            </a:r>
            <a:r>
              <a:rPr lang="en-US" sz="2800" dirty="0" err="1"/>
              <a:t>subtree</a:t>
            </a:r>
            <a:r>
              <a:rPr lang="en-US" sz="2800" dirty="0"/>
              <a:t> of N, then </a:t>
            </a:r>
            <a:r>
              <a:rPr lang="en-US" sz="2800" b="1" dirty="0">
                <a:solidFill>
                  <a:srgbClr val="FF0000"/>
                </a:solidFill>
              </a:rPr>
              <a:t>L </a:t>
            </a:r>
            <a:r>
              <a:rPr lang="en-US" sz="2800" dirty="0"/>
              <a:t>is </a:t>
            </a:r>
            <a:r>
              <a:rPr lang="en-US" sz="2800" b="1" u="sng" dirty="0">
                <a:solidFill>
                  <a:srgbClr val="FF0000"/>
                </a:solidFill>
              </a:rPr>
              <a:t>less</a:t>
            </a:r>
            <a:r>
              <a:rPr lang="en-US" sz="2800" dirty="0"/>
              <a:t> than N.</a:t>
            </a:r>
          </a:p>
          <a:p>
            <a:pPr marL="990600" lvl="1" indent="-533400" algn="l" rtl="0">
              <a:buFontTx/>
              <a:buAutoNum type="arabicPeriod"/>
            </a:pPr>
            <a:r>
              <a:rPr lang="en-US" sz="2800" dirty="0"/>
              <a:t>If R is any node in the right </a:t>
            </a:r>
            <a:r>
              <a:rPr lang="en-US" sz="2800" dirty="0" err="1"/>
              <a:t>subtree</a:t>
            </a:r>
            <a:r>
              <a:rPr lang="en-US" sz="2800" dirty="0"/>
              <a:t> of N, then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 is </a:t>
            </a:r>
            <a:r>
              <a:rPr lang="en-US" sz="2800" b="1" u="sng" dirty="0">
                <a:solidFill>
                  <a:srgbClr val="FF0000"/>
                </a:solidFill>
              </a:rPr>
              <a:t>greater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than 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782A-BBD2-446A-B893-9CF8A69B54AB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&gt; p = </a:t>
            </a:r>
            <a:r>
              <a:rPr lang="en-US" sz="2400" b="1" err="1" smtClean="0">
                <a:solidFill>
                  <a:srgbClr val="FF0000"/>
                </a:solidFill>
                <a:latin typeface="SimSun" pitchFamily="2" charset="-122"/>
              </a:rPr>
              <a:t>root</a:t>
            </a:r>
            <a:r>
              <a:rPr lang="en-US" sz="2400" b="1" smtClean="0">
                <a:solidFill>
                  <a:srgbClr val="FF0000"/>
                </a:solidFill>
                <a:latin typeface="SimSun" pitchFamily="2" charset="-122"/>
              </a:rPr>
              <a:t>, q=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20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60</a:t>
            </a:r>
            <a:endParaRPr lang="en-US" b="1" dirty="0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if(empty())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21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60</a:t>
            </a:r>
            <a:endParaRPr lang="en-US" b="1" dirty="0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22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60</a:t>
            </a:r>
            <a:endParaRPr lang="en-US" b="1" dirty="0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60</a:t>
            </a:r>
            <a:endParaRPr lang="en-US" b="1" dirty="0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==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60</a:t>
            </a:r>
            <a:endParaRPr lang="en-US" b="1" dirty="0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25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60</a:t>
            </a:r>
            <a:endParaRPr lang="en-US" b="1" dirty="0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225336" y="2449611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>
            <a:off x="6363146" y="2663655"/>
            <a:ext cx="32891" cy="289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26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60</a:t>
            </a:r>
            <a:endParaRPr lang="en-US" b="1" dirty="0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225336" y="2449611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>
            <a:off x="6363146" y="2663655"/>
            <a:ext cx="32891" cy="289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27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&gt; p 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root,q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28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29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600" dirty="0" smtClean="0"/>
              <a:t>Binary Search Tree (BST): Example</a:t>
            </a:r>
            <a:endParaRPr lang="en-US" sz="3600" dirty="0"/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C253-B1DD-4914-A9E0-686E3569392C}" type="slidenum">
              <a:rPr lang="en-US"/>
              <a:pPr/>
              <a:t>3</a:t>
            </a:fld>
            <a:endParaRPr lang="en-US" dirty="0"/>
          </a:p>
        </p:txBody>
      </p:sp>
      <p:grpSp>
        <p:nvGrpSpPr>
          <p:cNvPr id="47" name="Group 2095"/>
          <p:cNvGrpSpPr>
            <a:grpSpLocks/>
          </p:cNvGrpSpPr>
          <p:nvPr/>
        </p:nvGrpSpPr>
        <p:grpSpPr bwMode="auto">
          <a:xfrm>
            <a:off x="755576" y="1341340"/>
            <a:ext cx="7696200" cy="4414839"/>
            <a:chOff x="240" y="1155"/>
            <a:chExt cx="4848" cy="2781"/>
          </a:xfrm>
        </p:grpSpPr>
        <p:sp>
          <p:nvSpPr>
            <p:cNvPr id="48" name="Oval 2052"/>
            <p:cNvSpPr>
              <a:spLocks noChangeArrowheads="1"/>
            </p:cNvSpPr>
            <p:nvPr/>
          </p:nvSpPr>
          <p:spPr bwMode="auto">
            <a:xfrm>
              <a:off x="3936" y="14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91</a:t>
              </a:r>
            </a:p>
          </p:txBody>
        </p:sp>
        <p:sp>
          <p:nvSpPr>
            <p:cNvPr id="49" name="Oval 2053"/>
            <p:cNvSpPr>
              <a:spLocks noChangeArrowheads="1"/>
            </p:cNvSpPr>
            <p:nvPr/>
          </p:nvSpPr>
          <p:spPr bwMode="auto">
            <a:xfrm>
              <a:off x="2736" y="115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65</a:t>
              </a:r>
            </a:p>
          </p:txBody>
        </p:sp>
        <p:sp>
          <p:nvSpPr>
            <p:cNvPr id="50" name="Oval 2054"/>
            <p:cNvSpPr>
              <a:spLocks noChangeArrowheads="1"/>
            </p:cNvSpPr>
            <p:nvPr/>
          </p:nvSpPr>
          <p:spPr bwMode="auto">
            <a:xfrm>
              <a:off x="3120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73</a:t>
              </a:r>
            </a:p>
          </p:txBody>
        </p:sp>
        <p:sp>
          <p:nvSpPr>
            <p:cNvPr id="51" name="Oval 2055"/>
            <p:cNvSpPr>
              <a:spLocks noChangeArrowheads="1"/>
            </p:cNvSpPr>
            <p:nvPr/>
          </p:nvSpPr>
          <p:spPr bwMode="auto">
            <a:xfrm>
              <a:off x="2208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53</a:t>
              </a:r>
            </a:p>
          </p:txBody>
        </p:sp>
        <p:sp>
          <p:nvSpPr>
            <p:cNvPr id="52" name="Oval 2056"/>
            <p:cNvSpPr>
              <a:spLocks noChangeArrowheads="1"/>
            </p:cNvSpPr>
            <p:nvPr/>
          </p:nvSpPr>
          <p:spPr bwMode="auto">
            <a:xfrm>
              <a:off x="624" y="192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53" name="Oval 2057"/>
            <p:cNvSpPr>
              <a:spLocks noChangeArrowheads="1"/>
            </p:cNvSpPr>
            <p:nvPr/>
          </p:nvSpPr>
          <p:spPr bwMode="auto">
            <a:xfrm>
              <a:off x="1536" y="14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35</a:t>
              </a:r>
            </a:p>
          </p:txBody>
        </p:sp>
        <p:sp>
          <p:nvSpPr>
            <p:cNvPr id="54" name="Oval 2058"/>
            <p:cNvSpPr>
              <a:spLocks noChangeArrowheads="1"/>
            </p:cNvSpPr>
            <p:nvPr/>
          </p:nvSpPr>
          <p:spPr bwMode="auto">
            <a:xfrm>
              <a:off x="4752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93</a:t>
              </a:r>
            </a:p>
          </p:txBody>
        </p:sp>
        <p:sp>
          <p:nvSpPr>
            <p:cNvPr id="55" name="Line 2059"/>
            <p:cNvSpPr>
              <a:spLocks noChangeShapeType="1"/>
            </p:cNvSpPr>
            <p:nvPr/>
          </p:nvSpPr>
          <p:spPr bwMode="auto">
            <a:xfrm flipH="1">
              <a:off x="1872" y="1299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2060"/>
            <p:cNvSpPr>
              <a:spLocks noChangeShapeType="1"/>
            </p:cNvSpPr>
            <p:nvPr/>
          </p:nvSpPr>
          <p:spPr bwMode="auto">
            <a:xfrm>
              <a:off x="3072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2061"/>
            <p:cNvSpPr>
              <a:spLocks noChangeShapeType="1"/>
            </p:cNvSpPr>
            <p:nvPr/>
          </p:nvSpPr>
          <p:spPr bwMode="auto">
            <a:xfrm flipH="1">
              <a:off x="960" y="1731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2062"/>
            <p:cNvSpPr>
              <a:spLocks noChangeShapeType="1"/>
            </p:cNvSpPr>
            <p:nvPr/>
          </p:nvSpPr>
          <p:spPr bwMode="auto">
            <a:xfrm>
              <a:off x="1872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2063"/>
            <p:cNvSpPr>
              <a:spLocks noChangeShapeType="1"/>
            </p:cNvSpPr>
            <p:nvPr/>
          </p:nvSpPr>
          <p:spPr bwMode="auto">
            <a:xfrm flipH="1">
              <a:off x="3408" y="1728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2064"/>
            <p:cNvSpPr>
              <a:spLocks noChangeShapeType="1"/>
            </p:cNvSpPr>
            <p:nvPr/>
          </p:nvSpPr>
          <p:spPr bwMode="auto">
            <a:xfrm>
              <a:off x="4272" y="172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Oval 2066"/>
            <p:cNvSpPr>
              <a:spLocks noChangeArrowheads="1"/>
            </p:cNvSpPr>
            <p:nvPr/>
          </p:nvSpPr>
          <p:spPr bwMode="auto">
            <a:xfrm>
              <a:off x="1824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62" name="Oval 2067"/>
            <p:cNvSpPr>
              <a:spLocks noChangeArrowheads="1"/>
            </p:cNvSpPr>
            <p:nvPr/>
          </p:nvSpPr>
          <p:spPr bwMode="auto">
            <a:xfrm>
              <a:off x="9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63" name="Oval 2068"/>
            <p:cNvSpPr>
              <a:spLocks noChangeArrowheads="1"/>
            </p:cNvSpPr>
            <p:nvPr/>
          </p:nvSpPr>
          <p:spPr bwMode="auto">
            <a:xfrm>
              <a:off x="240" y="2547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4" name="Oval 2069"/>
            <p:cNvSpPr>
              <a:spLocks noChangeArrowheads="1"/>
            </p:cNvSpPr>
            <p:nvPr/>
          </p:nvSpPr>
          <p:spPr bwMode="auto">
            <a:xfrm>
              <a:off x="912" y="36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65" name="Oval 2070"/>
            <p:cNvSpPr>
              <a:spLocks noChangeArrowheads="1"/>
            </p:cNvSpPr>
            <p:nvPr/>
          </p:nvSpPr>
          <p:spPr bwMode="auto">
            <a:xfrm>
              <a:off x="13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44</a:t>
              </a:r>
            </a:p>
          </p:txBody>
        </p:sp>
        <p:sp>
          <p:nvSpPr>
            <p:cNvPr id="66" name="Oval 2071"/>
            <p:cNvSpPr>
              <a:spLocks noChangeArrowheads="1"/>
            </p:cNvSpPr>
            <p:nvPr/>
          </p:nvSpPr>
          <p:spPr bwMode="auto">
            <a:xfrm>
              <a:off x="2448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56</a:t>
              </a:r>
            </a:p>
          </p:txBody>
        </p:sp>
        <p:sp>
          <p:nvSpPr>
            <p:cNvPr id="67" name="Oval 2072"/>
            <p:cNvSpPr>
              <a:spLocks noChangeArrowheads="1"/>
            </p:cNvSpPr>
            <p:nvPr/>
          </p:nvSpPr>
          <p:spPr bwMode="auto">
            <a:xfrm>
              <a:off x="206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68" name="Oval 2073"/>
            <p:cNvSpPr>
              <a:spLocks noChangeArrowheads="1"/>
            </p:cNvSpPr>
            <p:nvPr/>
          </p:nvSpPr>
          <p:spPr bwMode="auto">
            <a:xfrm>
              <a:off x="249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58</a:t>
              </a:r>
            </a:p>
          </p:txBody>
        </p:sp>
        <p:sp>
          <p:nvSpPr>
            <p:cNvPr id="69" name="Oval 2074"/>
            <p:cNvSpPr>
              <a:spLocks noChangeArrowheads="1"/>
            </p:cNvSpPr>
            <p:nvPr/>
          </p:nvSpPr>
          <p:spPr bwMode="auto">
            <a:xfrm>
              <a:off x="3840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81</a:t>
              </a:r>
            </a:p>
          </p:txBody>
        </p:sp>
        <p:sp>
          <p:nvSpPr>
            <p:cNvPr id="70" name="Oval 2075"/>
            <p:cNvSpPr>
              <a:spLocks noChangeArrowheads="1"/>
            </p:cNvSpPr>
            <p:nvPr/>
          </p:nvSpPr>
          <p:spPr bwMode="auto">
            <a:xfrm>
              <a:off x="345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71" name="Oval 2076"/>
            <p:cNvSpPr>
              <a:spLocks noChangeArrowheads="1"/>
            </p:cNvSpPr>
            <p:nvPr/>
          </p:nvSpPr>
          <p:spPr bwMode="auto">
            <a:xfrm>
              <a:off x="288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71</a:t>
              </a:r>
            </a:p>
          </p:txBody>
        </p:sp>
        <p:sp>
          <p:nvSpPr>
            <p:cNvPr id="72" name="Oval 2077"/>
            <p:cNvSpPr>
              <a:spLocks noChangeArrowheads="1"/>
            </p:cNvSpPr>
            <p:nvPr/>
          </p:nvSpPr>
          <p:spPr bwMode="auto">
            <a:xfrm>
              <a:off x="4224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87</a:t>
              </a:r>
            </a:p>
          </p:txBody>
        </p:sp>
        <p:sp>
          <p:nvSpPr>
            <p:cNvPr id="73" name="Oval 2078"/>
            <p:cNvSpPr>
              <a:spLocks noChangeArrowheads="1"/>
            </p:cNvSpPr>
            <p:nvPr/>
          </p:nvSpPr>
          <p:spPr bwMode="auto">
            <a:xfrm>
              <a:off x="2640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69</a:t>
              </a:r>
            </a:p>
          </p:txBody>
        </p:sp>
        <p:sp>
          <p:nvSpPr>
            <p:cNvPr id="74" name="Line 2079"/>
            <p:cNvSpPr>
              <a:spLocks noChangeShapeType="1"/>
            </p:cNvSpPr>
            <p:nvPr/>
          </p:nvSpPr>
          <p:spPr bwMode="auto">
            <a:xfrm flipH="1">
              <a:off x="432" y="2211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75" name="Line 2081"/>
            <p:cNvSpPr>
              <a:spLocks noChangeShapeType="1"/>
            </p:cNvSpPr>
            <p:nvPr/>
          </p:nvSpPr>
          <p:spPr bwMode="auto">
            <a:xfrm>
              <a:off x="912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76" name="Line 2082"/>
            <p:cNvSpPr>
              <a:spLocks noChangeShapeType="1"/>
            </p:cNvSpPr>
            <p:nvPr/>
          </p:nvSpPr>
          <p:spPr bwMode="auto">
            <a:xfrm flipH="1">
              <a:off x="2064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77" name="Line 2083"/>
            <p:cNvSpPr>
              <a:spLocks noChangeShapeType="1"/>
            </p:cNvSpPr>
            <p:nvPr/>
          </p:nvSpPr>
          <p:spPr bwMode="auto">
            <a:xfrm>
              <a:off x="2496" y="225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78" name="Line 2084"/>
            <p:cNvSpPr>
              <a:spLocks noChangeShapeType="1"/>
            </p:cNvSpPr>
            <p:nvPr/>
          </p:nvSpPr>
          <p:spPr bwMode="auto">
            <a:xfrm flipH="1">
              <a:off x="3072" y="2256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79" name="Line 2085"/>
            <p:cNvSpPr>
              <a:spLocks noChangeShapeType="1"/>
            </p:cNvSpPr>
            <p:nvPr/>
          </p:nvSpPr>
          <p:spPr bwMode="auto">
            <a:xfrm>
              <a:off x="3408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0" name="Line 2086"/>
            <p:cNvSpPr>
              <a:spLocks noChangeShapeType="1"/>
            </p:cNvSpPr>
            <p:nvPr/>
          </p:nvSpPr>
          <p:spPr bwMode="auto">
            <a:xfrm flipH="1">
              <a:off x="2304" y="288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1" name="Line 2087"/>
            <p:cNvSpPr>
              <a:spLocks noChangeShapeType="1"/>
            </p:cNvSpPr>
            <p:nvPr/>
          </p:nvSpPr>
          <p:spPr bwMode="auto">
            <a:xfrm flipH="1">
              <a:off x="1632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2" name="Line 2088"/>
            <p:cNvSpPr>
              <a:spLocks noChangeShapeType="1"/>
            </p:cNvSpPr>
            <p:nvPr/>
          </p:nvSpPr>
          <p:spPr bwMode="auto">
            <a:xfrm flipH="1">
              <a:off x="1200" y="34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3" name="Line 2090"/>
            <p:cNvSpPr>
              <a:spLocks noChangeShapeType="1"/>
            </p:cNvSpPr>
            <p:nvPr/>
          </p:nvSpPr>
          <p:spPr bwMode="auto">
            <a:xfrm>
              <a:off x="2352" y="34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4" name="Line 2092"/>
            <p:cNvSpPr>
              <a:spLocks noChangeShapeType="1"/>
            </p:cNvSpPr>
            <p:nvPr/>
          </p:nvSpPr>
          <p:spPr bwMode="auto">
            <a:xfrm flipH="1">
              <a:off x="2832" y="288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5" name="Line 2093"/>
            <p:cNvSpPr>
              <a:spLocks noChangeShapeType="1"/>
            </p:cNvSpPr>
            <p:nvPr/>
          </p:nvSpPr>
          <p:spPr bwMode="auto">
            <a:xfrm>
              <a:off x="3744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6" name="Line 2094"/>
            <p:cNvSpPr>
              <a:spLocks noChangeShapeType="1"/>
            </p:cNvSpPr>
            <p:nvPr/>
          </p:nvSpPr>
          <p:spPr bwMode="auto">
            <a:xfrm>
              <a:off x="4128" y="336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30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==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31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else 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&lt;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32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p.left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33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5904471" y="308508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769393" y="2871042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34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5904471" y="308508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769393" y="2871042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35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5904471" y="308508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5868144" y="2880095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011330" y="309413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769393" y="2871042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==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36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5904471" y="308508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5868144" y="2880095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011330" y="309413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769393" y="2871042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else 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&lt;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37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5904471" y="308508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5868144" y="2880095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011330" y="309413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769393" y="2871042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	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p.right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38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372315" y="374930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5868144" y="2880095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011330" y="309413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237237" y="353526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39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372315" y="374930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5868144" y="2880095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011330" y="309413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237237" y="353526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Binary Search Trees (BSTs)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n-US" sz="2800" dirty="0"/>
              <a:t>Consider the search operation </a:t>
            </a:r>
            <a:r>
              <a:rPr lang="en-US" sz="2800" b="1" dirty="0" err="1" smtClean="0"/>
              <a:t>FindKey</a:t>
            </a:r>
            <a:r>
              <a:rPr lang="en-US" sz="2800" dirty="0" smtClean="0"/>
              <a:t>: </a:t>
            </a:r>
            <a:r>
              <a:rPr lang="en-US" sz="2800" dirty="0"/>
              <a:t>find an element of a particular key value in a binary </a:t>
            </a:r>
            <a:r>
              <a:rPr lang="en-US" sz="2800" dirty="0" smtClean="0"/>
              <a:t>tree.</a:t>
            </a:r>
          </a:p>
          <a:p>
            <a:pPr lvl="1" algn="l" rtl="0">
              <a:lnSpc>
                <a:spcPct val="90000"/>
              </a:lnSpc>
            </a:pPr>
            <a:r>
              <a:rPr lang="en-US" sz="2800" b="1" dirty="0" smtClean="0"/>
              <a:t>In binary tree this </a:t>
            </a:r>
            <a:r>
              <a:rPr lang="en-US" sz="2800" b="1" dirty="0"/>
              <a:t>operation </a:t>
            </a:r>
            <a:r>
              <a:rPr lang="en-US" sz="2800" b="1" dirty="0" smtClean="0"/>
              <a:t>is </a:t>
            </a:r>
            <a:r>
              <a:rPr lang="en-US" sz="2800" b="1" dirty="0">
                <a:solidFill>
                  <a:srgbClr val="FF0000"/>
                </a:solidFill>
              </a:rPr>
              <a:t>O(n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  <a:r>
              <a:rPr lang="en-US" sz="2800" b="1" dirty="0" smtClean="0"/>
              <a:t>.</a:t>
            </a:r>
            <a:endParaRPr lang="en-US" sz="2800" b="1" dirty="0"/>
          </a:p>
          <a:p>
            <a:pPr lvl="2" algn="l" rtl="0">
              <a:lnSpc>
                <a:spcPct val="90000"/>
              </a:lnSpc>
            </a:pPr>
            <a:r>
              <a:rPr lang="en-US" sz="2400" dirty="0"/>
              <a:t>In a binary tree of 10</a:t>
            </a:r>
            <a:r>
              <a:rPr lang="en-US" sz="2400" baseline="30000" dirty="0"/>
              <a:t>6 </a:t>
            </a:r>
            <a:r>
              <a:rPr lang="en-US" sz="2400" dirty="0"/>
              <a:t>nodes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10</a:t>
            </a:r>
            <a:r>
              <a:rPr lang="en-US" sz="2400" baseline="30000" dirty="0"/>
              <a:t>6 </a:t>
            </a:r>
            <a:r>
              <a:rPr lang="en-US" sz="2400" dirty="0"/>
              <a:t>steps </a:t>
            </a:r>
            <a:r>
              <a:rPr lang="en-US" sz="2400" dirty="0" smtClean="0"/>
              <a:t>required.</a:t>
            </a:r>
          </a:p>
          <a:p>
            <a:pPr marL="548640" lvl="2" indent="0" algn="l" rtl="0">
              <a:lnSpc>
                <a:spcPct val="90000"/>
              </a:lnSpc>
              <a:buNone/>
            </a:pPr>
            <a:endParaRPr lang="en-US" sz="2400" dirty="0"/>
          </a:p>
          <a:p>
            <a:pPr lvl="1" algn="l" rtl="0">
              <a:lnSpc>
                <a:spcPct val="90000"/>
              </a:lnSpc>
            </a:pPr>
            <a:r>
              <a:rPr lang="en-US" sz="2800" b="1" dirty="0"/>
              <a:t>In a </a:t>
            </a:r>
            <a:r>
              <a:rPr lang="en-US" sz="2800" b="1" dirty="0" smtClean="0"/>
              <a:t>Binary Search Tree (BST) </a:t>
            </a:r>
            <a:r>
              <a:rPr lang="en-US" sz="2800" b="1" dirty="0"/>
              <a:t>this operation can be performed very </a:t>
            </a:r>
            <a:r>
              <a:rPr lang="en-US" sz="2800" b="1" dirty="0" smtClean="0"/>
              <a:t>efficiently: </a:t>
            </a:r>
            <a:r>
              <a:rPr lang="en-US" sz="2800" b="1" dirty="0">
                <a:solidFill>
                  <a:srgbClr val="FF0000"/>
                </a:solidFill>
              </a:rPr>
              <a:t>O(log</a:t>
            </a:r>
            <a:r>
              <a:rPr lang="en-US" sz="2800" b="1" baseline="-25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n)</a:t>
            </a:r>
            <a:r>
              <a:rPr lang="en-US" sz="2800" b="1" dirty="0"/>
              <a:t>.</a:t>
            </a:r>
          </a:p>
          <a:p>
            <a:pPr lvl="2" algn="l" rtl="0"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dirty="0" smtClean="0"/>
              <a:t>binary search tree of </a:t>
            </a:r>
            <a:r>
              <a:rPr lang="en-US" sz="2400" dirty="0"/>
              <a:t>10</a:t>
            </a:r>
            <a:r>
              <a:rPr lang="en-US" sz="2400" baseline="30000" dirty="0"/>
              <a:t>6 </a:t>
            </a:r>
            <a:r>
              <a:rPr lang="en-US" sz="2400" dirty="0"/>
              <a:t>nodes </a:t>
            </a:r>
            <a:r>
              <a:rPr lang="en-US" sz="2400" dirty="0">
                <a:sym typeface="Wingdings" pitchFamily="2" charset="2"/>
              </a:rPr>
              <a:t> log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/>
              <a:t>10</a:t>
            </a:r>
            <a:r>
              <a:rPr lang="en-US" sz="2400" baseline="30000" dirty="0"/>
              <a:t>6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 20 steps only are required</a:t>
            </a:r>
            <a:r>
              <a:rPr lang="en-US" sz="2400" dirty="0" smtClean="0">
                <a:sym typeface="Symbol" pitchFamily="18" charset="2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In </a:t>
            </a:r>
            <a:r>
              <a:rPr lang="en-US" sz="2400" dirty="0">
                <a:sym typeface="Symbol" pitchFamily="18" charset="2"/>
              </a:rPr>
              <a:t>average case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2C96-BBC0-4D39-B824-A08BC7F0D928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40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372315" y="374930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337234" y="356242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480420" y="37764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237237" y="353526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==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41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372315" y="374930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337234" y="356242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480420" y="37764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237237" y="353526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42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6450829" y="363442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6563762" y="3848472"/>
            <a:ext cx="24878" cy="3161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372315" y="374930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337234" y="356242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480420" y="37764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237237" y="353526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43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6450829" y="363442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6563762" y="3848472"/>
            <a:ext cx="24878" cy="3161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&gt; p 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root,q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47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	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p.right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48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344631" y="310164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209553" y="2887605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49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344631" y="310164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209553" y="2887605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23528" y="620688"/>
            <a:ext cx="4248472" cy="2736304"/>
            <a:chOff x="107504" y="692696"/>
            <a:chExt cx="4248472" cy="2736304"/>
          </a:xfrm>
        </p:grpSpPr>
        <p:grpSp>
          <p:nvGrpSpPr>
            <p:cNvPr id="17" name="Group 16"/>
            <p:cNvGrpSpPr/>
            <p:nvPr/>
          </p:nvGrpSpPr>
          <p:grpSpPr>
            <a:xfrm>
              <a:off x="169168" y="908720"/>
              <a:ext cx="4114800" cy="2281238"/>
              <a:chOff x="169168" y="908720"/>
              <a:chExt cx="4114800" cy="2281238"/>
            </a:xfrm>
          </p:grpSpPr>
          <p:sp>
            <p:nvSpPr>
              <p:cNvPr id="4" name="Oval 2055"/>
              <p:cNvSpPr>
                <a:spLocks noChangeArrowheads="1"/>
              </p:cNvSpPr>
              <p:nvPr/>
            </p:nvSpPr>
            <p:spPr bwMode="auto">
              <a:xfrm>
                <a:off x="3293368" y="1665958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53</a:t>
                </a:r>
              </a:p>
            </p:txBody>
          </p:sp>
          <p:sp>
            <p:nvSpPr>
              <p:cNvPr id="5" name="Oval 2056"/>
              <p:cNvSpPr>
                <a:spLocks noChangeArrowheads="1"/>
              </p:cNvSpPr>
              <p:nvPr/>
            </p:nvSpPr>
            <p:spPr bwMode="auto">
              <a:xfrm>
                <a:off x="778768" y="1594520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14</a:t>
                </a:r>
              </a:p>
            </p:txBody>
          </p:sp>
          <p:sp>
            <p:nvSpPr>
              <p:cNvPr id="6" name="Oval 2057"/>
              <p:cNvSpPr>
                <a:spLocks noChangeArrowheads="1"/>
              </p:cNvSpPr>
              <p:nvPr/>
            </p:nvSpPr>
            <p:spPr bwMode="auto">
              <a:xfrm>
                <a:off x="2226568" y="908720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35</a:t>
                </a:r>
              </a:p>
            </p:txBody>
          </p:sp>
          <p:sp>
            <p:nvSpPr>
              <p:cNvPr id="7" name="Line 2061"/>
              <p:cNvSpPr>
                <a:spLocks noChangeShapeType="1"/>
              </p:cNvSpPr>
              <p:nvPr/>
            </p:nvSpPr>
            <p:spPr bwMode="auto">
              <a:xfrm flipH="1">
                <a:off x="1312168" y="1289720"/>
                <a:ext cx="9144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8" name="Line 2062"/>
              <p:cNvSpPr>
                <a:spLocks noChangeShapeType="1"/>
              </p:cNvSpPr>
              <p:nvPr/>
            </p:nvSpPr>
            <p:spPr bwMode="auto">
              <a:xfrm>
                <a:off x="2759968" y="1361158"/>
                <a:ext cx="6096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9" name="Oval 2066"/>
              <p:cNvSpPr>
                <a:spLocks noChangeArrowheads="1"/>
              </p:cNvSpPr>
              <p:nvPr/>
            </p:nvSpPr>
            <p:spPr bwMode="auto">
              <a:xfrm>
                <a:off x="2683768" y="2656558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50</a:t>
                </a:r>
              </a:p>
            </p:txBody>
          </p:sp>
          <p:sp>
            <p:nvSpPr>
              <p:cNvPr id="10" name="Oval 2067"/>
              <p:cNvSpPr>
                <a:spLocks noChangeArrowheads="1"/>
              </p:cNvSpPr>
              <p:nvPr/>
            </p:nvSpPr>
            <p:spPr bwMode="auto">
              <a:xfrm>
                <a:off x="1312168" y="2656558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33</a:t>
                </a:r>
              </a:p>
            </p:txBody>
          </p:sp>
          <p:sp>
            <p:nvSpPr>
              <p:cNvPr id="11" name="Oval 2068"/>
              <p:cNvSpPr>
                <a:spLocks noChangeArrowheads="1"/>
              </p:cNvSpPr>
              <p:nvPr/>
            </p:nvSpPr>
            <p:spPr bwMode="auto">
              <a:xfrm>
                <a:off x="169168" y="2585121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" name="Oval 2073"/>
              <p:cNvSpPr>
                <a:spLocks noChangeArrowheads="1"/>
              </p:cNvSpPr>
              <p:nvPr/>
            </p:nvSpPr>
            <p:spPr bwMode="auto">
              <a:xfrm>
                <a:off x="3750568" y="2656558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58</a:t>
                </a:r>
              </a:p>
            </p:txBody>
          </p:sp>
          <p:sp>
            <p:nvSpPr>
              <p:cNvPr id="13" name="Line 2079"/>
              <p:cNvSpPr>
                <a:spLocks noChangeShapeType="1"/>
              </p:cNvSpPr>
              <p:nvPr/>
            </p:nvSpPr>
            <p:spPr bwMode="auto">
              <a:xfrm flipH="1">
                <a:off x="473968" y="2051721"/>
                <a:ext cx="3810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4" name="Line 2081"/>
              <p:cNvSpPr>
                <a:spLocks noChangeShapeType="1"/>
              </p:cNvSpPr>
              <p:nvPr/>
            </p:nvSpPr>
            <p:spPr bwMode="auto">
              <a:xfrm>
                <a:off x="1235968" y="2123158"/>
                <a:ext cx="3048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5" name="Line 2082"/>
              <p:cNvSpPr>
                <a:spLocks noChangeShapeType="1"/>
              </p:cNvSpPr>
              <p:nvPr/>
            </p:nvSpPr>
            <p:spPr bwMode="auto">
              <a:xfrm flipH="1">
                <a:off x="3064768" y="2123158"/>
                <a:ext cx="3048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6" name="Line 2083"/>
              <p:cNvSpPr>
                <a:spLocks noChangeShapeType="1"/>
              </p:cNvSpPr>
              <p:nvPr/>
            </p:nvSpPr>
            <p:spPr bwMode="auto">
              <a:xfrm>
                <a:off x="3750568" y="2123158"/>
                <a:ext cx="2286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107504" y="692696"/>
              <a:ext cx="4248472" cy="273630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946576" y="926976"/>
            <a:ext cx="3505200" cy="2286000"/>
            <a:chOff x="4946576" y="926976"/>
            <a:chExt cx="3505200" cy="2286000"/>
          </a:xfrm>
        </p:grpSpPr>
        <p:sp>
          <p:nvSpPr>
            <p:cNvPr id="27" name="Oval 2052"/>
            <p:cNvSpPr>
              <a:spLocks noChangeArrowheads="1"/>
            </p:cNvSpPr>
            <p:nvPr/>
          </p:nvSpPr>
          <p:spPr bwMode="auto">
            <a:xfrm>
              <a:off x="6622976" y="926976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91</a:t>
              </a:r>
            </a:p>
          </p:txBody>
        </p:sp>
        <p:sp>
          <p:nvSpPr>
            <p:cNvPr id="28" name="Oval 2054"/>
            <p:cNvSpPr>
              <a:spLocks noChangeArrowheads="1"/>
            </p:cNvSpPr>
            <p:nvPr/>
          </p:nvSpPr>
          <p:spPr bwMode="auto">
            <a:xfrm>
              <a:off x="5327576" y="1688976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73</a:t>
              </a:r>
            </a:p>
          </p:txBody>
        </p:sp>
        <p:sp>
          <p:nvSpPr>
            <p:cNvPr id="29" name="Oval 2058"/>
            <p:cNvSpPr>
              <a:spLocks noChangeArrowheads="1"/>
            </p:cNvSpPr>
            <p:nvPr/>
          </p:nvSpPr>
          <p:spPr bwMode="auto">
            <a:xfrm>
              <a:off x="7918376" y="1612776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94</a:t>
              </a:r>
              <a:endParaRPr lang="en-US" dirty="0"/>
            </a:p>
          </p:txBody>
        </p:sp>
        <p:sp>
          <p:nvSpPr>
            <p:cNvPr id="30" name="Line 2063"/>
            <p:cNvSpPr>
              <a:spLocks noChangeShapeType="1"/>
            </p:cNvSpPr>
            <p:nvPr/>
          </p:nvSpPr>
          <p:spPr bwMode="auto">
            <a:xfrm flipH="1">
              <a:off x="5784776" y="1307976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1" name="Line 2064"/>
            <p:cNvSpPr>
              <a:spLocks noChangeShapeType="1"/>
            </p:cNvSpPr>
            <p:nvPr/>
          </p:nvSpPr>
          <p:spPr bwMode="auto">
            <a:xfrm>
              <a:off x="7156376" y="1307976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Oval 2075"/>
            <p:cNvSpPr>
              <a:spLocks noChangeArrowheads="1"/>
            </p:cNvSpPr>
            <p:nvPr/>
          </p:nvSpPr>
          <p:spPr bwMode="auto">
            <a:xfrm>
              <a:off x="5860976" y="2679576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93</a:t>
              </a:r>
              <a:endParaRPr lang="en-US" dirty="0"/>
            </a:p>
          </p:txBody>
        </p:sp>
        <p:sp>
          <p:nvSpPr>
            <p:cNvPr id="33" name="Oval 2076"/>
            <p:cNvSpPr>
              <a:spLocks noChangeArrowheads="1"/>
            </p:cNvSpPr>
            <p:nvPr/>
          </p:nvSpPr>
          <p:spPr bwMode="auto">
            <a:xfrm>
              <a:off x="4946576" y="2679576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71</a:t>
              </a:r>
            </a:p>
          </p:txBody>
        </p:sp>
        <p:sp>
          <p:nvSpPr>
            <p:cNvPr id="34" name="Line 2084"/>
            <p:cNvSpPr>
              <a:spLocks noChangeShapeType="1"/>
            </p:cNvSpPr>
            <p:nvPr/>
          </p:nvSpPr>
          <p:spPr bwMode="auto">
            <a:xfrm flipH="1">
              <a:off x="5251376" y="2146176"/>
              <a:ext cx="152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5" name="Line 2085"/>
          <p:cNvSpPr>
            <a:spLocks noChangeShapeType="1"/>
          </p:cNvSpPr>
          <p:nvPr/>
        </p:nvSpPr>
        <p:spPr bwMode="auto">
          <a:xfrm>
            <a:off x="5784776" y="2146176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Rectangle 38"/>
          <p:cNvSpPr/>
          <p:nvPr/>
        </p:nvSpPr>
        <p:spPr>
          <a:xfrm>
            <a:off x="4716016" y="620688"/>
            <a:ext cx="4248472" cy="27363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23528" y="3573016"/>
            <a:ext cx="4248472" cy="27363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2053"/>
          <p:cNvSpPr>
            <a:spLocks noChangeArrowheads="1"/>
          </p:cNvSpPr>
          <p:nvPr/>
        </p:nvSpPr>
        <p:spPr bwMode="auto">
          <a:xfrm>
            <a:off x="3275856" y="3573016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70" name="Oval 2056"/>
          <p:cNvSpPr>
            <a:spLocks noChangeArrowheads="1"/>
          </p:cNvSpPr>
          <p:nvPr/>
        </p:nvSpPr>
        <p:spPr bwMode="auto">
          <a:xfrm>
            <a:off x="963960" y="458946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1" name="Oval 2057"/>
          <p:cNvSpPr>
            <a:spLocks noChangeArrowheads="1"/>
          </p:cNvSpPr>
          <p:nvPr/>
        </p:nvSpPr>
        <p:spPr bwMode="auto">
          <a:xfrm>
            <a:off x="1907704" y="4119736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72" name="Line 2059"/>
          <p:cNvSpPr>
            <a:spLocks noChangeShapeType="1"/>
          </p:cNvSpPr>
          <p:nvPr/>
        </p:nvSpPr>
        <p:spPr bwMode="auto">
          <a:xfrm flipH="1">
            <a:off x="2411760" y="3933056"/>
            <a:ext cx="936104" cy="3600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3" name="Line 2061"/>
          <p:cNvSpPr>
            <a:spLocks noChangeShapeType="1"/>
          </p:cNvSpPr>
          <p:nvPr/>
        </p:nvSpPr>
        <p:spPr bwMode="auto">
          <a:xfrm flipH="1">
            <a:off x="1497360" y="4529287"/>
            <a:ext cx="441176" cy="21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4" name="Oval 2068"/>
          <p:cNvSpPr>
            <a:spLocks noChangeArrowheads="1"/>
          </p:cNvSpPr>
          <p:nvPr/>
        </p:nvSpPr>
        <p:spPr bwMode="auto">
          <a:xfrm>
            <a:off x="354360" y="5580064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75" name="Line 2079"/>
          <p:cNvSpPr>
            <a:spLocks noChangeShapeType="1"/>
          </p:cNvSpPr>
          <p:nvPr/>
        </p:nvSpPr>
        <p:spPr bwMode="auto">
          <a:xfrm flipH="1">
            <a:off x="659160" y="5046664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7" name="Rectangle 76"/>
          <p:cNvSpPr/>
          <p:nvPr/>
        </p:nvSpPr>
        <p:spPr>
          <a:xfrm>
            <a:off x="395537" y="620688"/>
            <a:ext cx="5760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788024" y="694437"/>
            <a:ext cx="5760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95536" y="3573016"/>
            <a:ext cx="5760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580112" y="3625551"/>
            <a:ext cx="2304256" cy="2539753"/>
            <a:chOff x="5852120" y="3625551"/>
            <a:chExt cx="1600200" cy="2971801"/>
          </a:xfrm>
        </p:grpSpPr>
        <p:sp>
          <p:nvSpPr>
            <p:cNvPr id="80" name="Oval 2055"/>
            <p:cNvSpPr>
              <a:spLocks noChangeArrowheads="1"/>
            </p:cNvSpPr>
            <p:nvPr/>
          </p:nvSpPr>
          <p:spPr bwMode="auto">
            <a:xfrm>
              <a:off x="6461720" y="3625551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1" name="Oval 2066"/>
            <p:cNvSpPr>
              <a:spLocks noChangeArrowheads="1"/>
            </p:cNvSpPr>
            <p:nvPr/>
          </p:nvSpPr>
          <p:spPr bwMode="auto">
            <a:xfrm>
              <a:off x="5852120" y="4616151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Oval 2071"/>
            <p:cNvSpPr>
              <a:spLocks noChangeArrowheads="1"/>
            </p:cNvSpPr>
            <p:nvPr/>
          </p:nvSpPr>
          <p:spPr bwMode="auto">
            <a:xfrm>
              <a:off x="6842720" y="6063952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83" name="Oval 2072"/>
            <p:cNvSpPr>
              <a:spLocks noChangeArrowheads="1"/>
            </p:cNvSpPr>
            <p:nvPr/>
          </p:nvSpPr>
          <p:spPr bwMode="auto">
            <a:xfrm>
              <a:off x="6233120" y="5454352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84" name="Oval 2073"/>
            <p:cNvSpPr>
              <a:spLocks noChangeArrowheads="1"/>
            </p:cNvSpPr>
            <p:nvPr/>
          </p:nvSpPr>
          <p:spPr bwMode="auto">
            <a:xfrm>
              <a:off x="6918920" y="4616151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85" name="Line 2082"/>
            <p:cNvSpPr>
              <a:spLocks noChangeShapeType="1"/>
            </p:cNvSpPr>
            <p:nvPr/>
          </p:nvSpPr>
          <p:spPr bwMode="auto">
            <a:xfrm flipH="1">
              <a:off x="6233120" y="4082751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6" name="Line 2083"/>
            <p:cNvSpPr>
              <a:spLocks noChangeShapeType="1"/>
            </p:cNvSpPr>
            <p:nvPr/>
          </p:nvSpPr>
          <p:spPr bwMode="auto">
            <a:xfrm>
              <a:off x="6918920" y="4082751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7" name="Line 2086"/>
            <p:cNvSpPr>
              <a:spLocks noChangeShapeType="1"/>
            </p:cNvSpPr>
            <p:nvPr/>
          </p:nvSpPr>
          <p:spPr bwMode="auto">
            <a:xfrm flipH="1">
              <a:off x="6614120" y="5073351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8" name="Line 2083"/>
            <p:cNvSpPr>
              <a:spLocks noChangeShapeType="1"/>
            </p:cNvSpPr>
            <p:nvPr/>
          </p:nvSpPr>
          <p:spPr bwMode="auto">
            <a:xfrm>
              <a:off x="6660232" y="5949280"/>
              <a:ext cx="288032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90" name="Rectangle 89"/>
          <p:cNvSpPr/>
          <p:nvPr/>
        </p:nvSpPr>
        <p:spPr>
          <a:xfrm>
            <a:off x="4716016" y="3573016"/>
            <a:ext cx="4248472" cy="27363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788024" y="3646765"/>
            <a:ext cx="5760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6237312"/>
            <a:ext cx="8229600" cy="620688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Which of the above Trees is not BST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50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344631" y="310164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066367" y="28785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7209553" y="30925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209553" y="2887605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	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p.right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51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947739" y="375835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066367" y="28785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7209553" y="30925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812661" y="3544314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52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947739" y="375835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066367" y="28785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7209553" y="30925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812661" y="3544314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53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947739" y="375835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705386" y="356242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7848572" y="37764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812661" y="3544314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else 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&lt;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	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p.left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54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560956" y="428052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705386" y="356242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7848572" y="37764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425878" y="406647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55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560956" y="428052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705386" y="356242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7848572" y="37764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425878" y="406647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56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560956" y="428052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506222" y="4066476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7649408" y="428052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425878" y="406647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==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	current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	return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57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317357" y="4075529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7455168" y="4289573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560956" y="428052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506222" y="4066476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7649408" y="428052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425878" y="406647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58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&gt; p 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root,q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59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ADT Binary Search Tree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buFontTx/>
              <a:buNone/>
            </a:pPr>
            <a:r>
              <a:rPr lang="en-US" sz="2800" b="1" u="sng" dirty="0"/>
              <a:t>Elements:</a:t>
            </a:r>
            <a:r>
              <a:rPr lang="en-US" sz="2800" dirty="0"/>
              <a:t> </a:t>
            </a:r>
            <a:r>
              <a:rPr lang="en-US" sz="2800" dirty="0" smtClean="0"/>
              <a:t>the </a:t>
            </a:r>
            <a:r>
              <a:rPr lang="en-US" sz="2800" dirty="0"/>
              <a:t>elements are nodes (</a:t>
            </a:r>
            <a:r>
              <a:rPr lang="en-US" sz="2800" dirty="0" err="1"/>
              <a:t>BSTNode</a:t>
            </a:r>
            <a:r>
              <a:rPr lang="en-US" sz="2800" dirty="0"/>
              <a:t>), each node contains the following data type: </a:t>
            </a:r>
            <a:r>
              <a:rPr lang="en-US" sz="2800" dirty="0" err="1" smtClean="0"/>
              <a:t>Type,Key</a:t>
            </a:r>
            <a:r>
              <a:rPr lang="en-US" sz="2800" dirty="0"/>
              <a:t> and has </a:t>
            </a:r>
            <a:r>
              <a:rPr lang="en-US" sz="2800" dirty="0" err="1"/>
              <a:t>LeftChild</a:t>
            </a:r>
            <a:r>
              <a:rPr lang="en-US" sz="2800" dirty="0"/>
              <a:t> and </a:t>
            </a:r>
            <a:r>
              <a:rPr lang="en-US" sz="2800" dirty="0" err="1"/>
              <a:t>RightChild</a:t>
            </a:r>
            <a:r>
              <a:rPr lang="en-US" sz="2800" dirty="0"/>
              <a:t> references. </a:t>
            </a:r>
            <a:r>
              <a:rPr lang="en-US" sz="2800" dirty="0" smtClean="0"/>
              <a:t> .</a:t>
            </a:r>
            <a:endParaRPr lang="en-US" sz="2800" dirty="0"/>
          </a:p>
          <a:p>
            <a:pPr algn="l" rtl="0">
              <a:buFontTx/>
              <a:buNone/>
            </a:pPr>
            <a:r>
              <a:rPr lang="en-US" sz="2800" b="1" u="sng" dirty="0"/>
              <a:t>Structure:</a:t>
            </a:r>
            <a:r>
              <a:rPr lang="en-US" sz="2800" dirty="0"/>
              <a:t> hierarchical structure; each node can have two children: left or right child; there is a root node and a current node. If N is any node in the tree, nodes in the left </a:t>
            </a:r>
            <a:r>
              <a:rPr lang="en-US" sz="2800" dirty="0" err="1"/>
              <a:t>subtree</a:t>
            </a:r>
            <a:r>
              <a:rPr lang="en-US" sz="2800" dirty="0"/>
              <a:t> &lt; N and nodes in the right </a:t>
            </a:r>
            <a:r>
              <a:rPr lang="en-US" sz="2800" dirty="0" err="1"/>
              <a:t>subtree</a:t>
            </a:r>
            <a:r>
              <a:rPr lang="en-US" sz="2800" dirty="0"/>
              <a:t> &gt; N.</a:t>
            </a:r>
          </a:p>
          <a:p>
            <a:pPr algn="l" rtl="0">
              <a:buFontTx/>
              <a:buNone/>
            </a:pPr>
            <a:r>
              <a:rPr lang="en-US" sz="2800" b="1" u="sng" dirty="0"/>
              <a:t>Domain:</a:t>
            </a:r>
            <a:r>
              <a:rPr lang="en-US" sz="2800" dirty="0"/>
              <a:t> the number of nodes in a BST is bounded; type/class name is BST</a:t>
            </a:r>
            <a:endParaRPr lang="en-US" sz="2800" b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7A83-9641-44B3-BCC4-5C425936FF9E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60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61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else 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&lt;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	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p.left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62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5976895" y="311224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841817" y="289820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63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5976895" y="311224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841817" y="289820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64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5976895" y="311224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707268" y="2887189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5850454" y="3101233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841817" y="289820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	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p.right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65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363262" y="37512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707268" y="2887189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5850454" y="3101233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228184" y="353722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66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363262" y="37512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707268" y="2887189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5850454" y="3101233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228184" y="353722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67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363262" y="37512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309245" y="355378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452431" y="376782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228184" y="353722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else 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&lt;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	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p.left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68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5931214" y="45685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309245" y="355378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452431" y="376782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796136" y="4354508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69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5931214" y="45685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309245" y="355378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452431" y="376782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796136" y="4354508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ADT Binary Search Tree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l" rtl="0">
              <a:buFontTx/>
              <a:buNone/>
            </a:pPr>
            <a:r>
              <a:rPr lang="en-US" sz="2400" b="1" u="sng" dirty="0"/>
              <a:t>Operations:</a:t>
            </a:r>
            <a:r>
              <a:rPr lang="en-US" sz="2400" dirty="0"/>
              <a:t> 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/>
              <a:t>Method</a:t>
            </a:r>
            <a:r>
              <a:rPr lang="en-US" sz="2400" dirty="0"/>
              <a:t> </a:t>
            </a:r>
            <a:r>
              <a:rPr lang="en-US" sz="2400" dirty="0" err="1"/>
              <a:t>FindKey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tkey</a:t>
            </a:r>
            <a:r>
              <a:rPr lang="en-US" sz="2400" dirty="0"/>
              <a:t>, </a:t>
            </a:r>
            <a:r>
              <a:rPr lang="en-US" sz="2400" dirty="0" err="1"/>
              <a:t>boolean</a:t>
            </a:r>
            <a:r>
              <a:rPr lang="en-US" sz="2400" dirty="0"/>
              <a:t> found</a:t>
            </a:r>
            <a:r>
              <a:rPr lang="en-US" sz="2400" dirty="0" smtClean="0"/>
              <a:t>).</a:t>
            </a:r>
            <a:br>
              <a:rPr lang="en-US" sz="2400" dirty="0" smtClean="0"/>
            </a:br>
            <a:r>
              <a:rPr lang="en-US" sz="2400" b="1" dirty="0" smtClean="0"/>
              <a:t>requires: </a:t>
            </a:r>
            <a:r>
              <a:rPr lang="en-US" sz="2400" dirty="0" smtClean="0"/>
              <a:t>none.</a:t>
            </a:r>
            <a:br>
              <a:rPr lang="en-US" sz="2400" dirty="0" smtClean="0"/>
            </a:br>
            <a:r>
              <a:rPr lang="en-US" sz="2400" b="1" dirty="0" smtClean="0"/>
              <a:t>input:</a:t>
            </a:r>
            <a:r>
              <a:rPr lang="en-US" sz="2400" dirty="0" smtClean="0"/>
              <a:t> </a:t>
            </a:r>
            <a:r>
              <a:rPr lang="en-US" sz="2400" dirty="0" err="1" smtClean="0"/>
              <a:t>tkey</a:t>
            </a:r>
            <a:r>
              <a:rPr lang="en-US" sz="2400" dirty="0" smtClean="0"/>
              <a:t>.</a:t>
            </a:r>
            <a:endParaRPr lang="en-US" sz="2400" dirty="0"/>
          </a:p>
          <a:p>
            <a:pPr marL="609600" indent="-609600" algn="l" rtl="0"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results:</a:t>
            </a:r>
            <a:r>
              <a:rPr lang="en-US" sz="2400" dirty="0"/>
              <a:t> If </a:t>
            </a:r>
            <a:r>
              <a:rPr lang="en-US" sz="2400" dirty="0" err="1"/>
              <a:t>bst</a:t>
            </a:r>
            <a:r>
              <a:rPr lang="en-US" sz="2400" dirty="0"/>
              <a:t> contains a node whose key value is </a:t>
            </a:r>
            <a:r>
              <a:rPr lang="en-US" sz="2400" dirty="0" err="1"/>
              <a:t>tkey</a:t>
            </a:r>
            <a:r>
              <a:rPr lang="en-US" sz="2400" dirty="0"/>
              <a:t>, then that node is made the current node and found is set to true; otherwise found is set to false and either the tree is empty or the current node is the node to which the node with key = </a:t>
            </a:r>
            <a:r>
              <a:rPr lang="en-US" sz="2400" dirty="0" err="1"/>
              <a:t>tkey</a:t>
            </a:r>
            <a:r>
              <a:rPr lang="en-US" sz="2400" dirty="0"/>
              <a:t> would be attached as a child if it were added to the BST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smtClean="0"/>
              <a:t>output:</a:t>
            </a:r>
            <a:r>
              <a:rPr lang="en-US" sz="2400" dirty="0" smtClean="0"/>
              <a:t> found.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8E77-ED87-4CEC-A15A-87DD08B2A838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70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6207646" y="3529731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6345457" y="374377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5931214" y="45685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309245" y="355378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452431" y="376782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796136" y="4354508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false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71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6207646" y="3529731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6345457" y="374377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73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60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713190" y="2905894"/>
            <a:ext cx="5565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null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&gt; p, q 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74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60</a:t>
            </a:r>
            <a:endParaRPr lang="en-US" b="1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713190" y="2905894"/>
            <a:ext cx="5565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null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75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60</a:t>
            </a:r>
            <a:endParaRPr lang="en-US" b="1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713190" y="2905894"/>
            <a:ext cx="5565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null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&lt;T&gt;(k,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76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60</a:t>
            </a:r>
            <a:endParaRPr lang="en-US" b="1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713190" y="2905894"/>
            <a:ext cx="5565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null</a:t>
            </a:r>
            <a:endParaRPr lang="en-US" sz="1600" dirty="0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7677762" y="192625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7812360" y="214029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7596336" y="243467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77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60</a:t>
            </a:r>
            <a:endParaRPr lang="en-US" b="1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713190" y="2905894"/>
            <a:ext cx="5565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null</a:t>
            </a:r>
            <a:endParaRPr lang="en-US" sz="1600" dirty="0"/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7677762" y="192625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H="1">
            <a:off x="7812360" y="214029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Oval 62"/>
          <p:cNvSpPr>
            <a:spLocks noChangeArrowheads="1"/>
          </p:cNvSpPr>
          <p:nvPr/>
        </p:nvSpPr>
        <p:spPr bwMode="auto">
          <a:xfrm>
            <a:off x="7596336" y="243467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root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current 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78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60</a:t>
            </a:r>
            <a:endParaRPr lang="en-US" b="1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7677762" y="192625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H="1">
            <a:off x="7164288" y="2140294"/>
            <a:ext cx="648072" cy="7846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79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60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endParaRPr lang="en-US" dirty="0"/>
          </a:p>
        </p:txBody>
      </p:sp>
      <p:grpSp>
        <p:nvGrpSpPr>
          <p:cNvPr id="4" name="Group 2095"/>
          <p:cNvGrpSpPr>
            <a:grpSpLocks/>
          </p:cNvGrpSpPr>
          <p:nvPr/>
        </p:nvGrpSpPr>
        <p:grpSpPr bwMode="auto">
          <a:xfrm>
            <a:off x="457200" y="2139850"/>
            <a:ext cx="4114800" cy="3881438"/>
            <a:chOff x="240" y="1491"/>
            <a:chExt cx="2592" cy="2445"/>
          </a:xfrm>
        </p:grpSpPr>
        <p:sp>
          <p:nvSpPr>
            <p:cNvPr id="8" name="Oval 2055"/>
            <p:cNvSpPr>
              <a:spLocks noChangeArrowheads="1"/>
            </p:cNvSpPr>
            <p:nvPr/>
          </p:nvSpPr>
          <p:spPr bwMode="auto">
            <a:xfrm>
              <a:off x="2208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53</a:t>
              </a:r>
            </a:p>
          </p:txBody>
        </p:sp>
        <p:sp>
          <p:nvSpPr>
            <p:cNvPr id="9" name="Oval 2056"/>
            <p:cNvSpPr>
              <a:spLocks noChangeArrowheads="1"/>
            </p:cNvSpPr>
            <p:nvPr/>
          </p:nvSpPr>
          <p:spPr bwMode="auto">
            <a:xfrm>
              <a:off x="624" y="192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10" name="Oval 2057"/>
            <p:cNvSpPr>
              <a:spLocks noChangeArrowheads="1"/>
            </p:cNvSpPr>
            <p:nvPr/>
          </p:nvSpPr>
          <p:spPr bwMode="auto">
            <a:xfrm>
              <a:off x="1536" y="14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35</a:t>
              </a:r>
            </a:p>
          </p:txBody>
        </p:sp>
        <p:sp>
          <p:nvSpPr>
            <p:cNvPr id="14" name="Line 2061"/>
            <p:cNvSpPr>
              <a:spLocks noChangeShapeType="1"/>
            </p:cNvSpPr>
            <p:nvPr/>
          </p:nvSpPr>
          <p:spPr bwMode="auto">
            <a:xfrm flipH="1">
              <a:off x="960" y="1731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" name="Line 2062"/>
            <p:cNvSpPr>
              <a:spLocks noChangeShapeType="1"/>
            </p:cNvSpPr>
            <p:nvPr/>
          </p:nvSpPr>
          <p:spPr bwMode="auto">
            <a:xfrm>
              <a:off x="1872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8" name="Oval 2066"/>
            <p:cNvSpPr>
              <a:spLocks noChangeArrowheads="1"/>
            </p:cNvSpPr>
            <p:nvPr/>
          </p:nvSpPr>
          <p:spPr bwMode="auto">
            <a:xfrm>
              <a:off x="1824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9" name="Oval 2067"/>
            <p:cNvSpPr>
              <a:spLocks noChangeArrowheads="1"/>
            </p:cNvSpPr>
            <p:nvPr/>
          </p:nvSpPr>
          <p:spPr bwMode="auto">
            <a:xfrm>
              <a:off x="9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20" name="Oval 2068"/>
            <p:cNvSpPr>
              <a:spLocks noChangeArrowheads="1"/>
            </p:cNvSpPr>
            <p:nvPr/>
          </p:nvSpPr>
          <p:spPr bwMode="auto">
            <a:xfrm>
              <a:off x="240" y="2547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" name="Oval 2069"/>
            <p:cNvSpPr>
              <a:spLocks noChangeArrowheads="1"/>
            </p:cNvSpPr>
            <p:nvPr/>
          </p:nvSpPr>
          <p:spPr bwMode="auto">
            <a:xfrm>
              <a:off x="912" y="36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22" name="Oval 2070"/>
            <p:cNvSpPr>
              <a:spLocks noChangeArrowheads="1"/>
            </p:cNvSpPr>
            <p:nvPr/>
          </p:nvSpPr>
          <p:spPr bwMode="auto">
            <a:xfrm>
              <a:off x="13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44</a:t>
              </a:r>
            </a:p>
          </p:txBody>
        </p:sp>
        <p:sp>
          <p:nvSpPr>
            <p:cNvPr id="23" name="Oval 2071"/>
            <p:cNvSpPr>
              <a:spLocks noChangeArrowheads="1"/>
            </p:cNvSpPr>
            <p:nvPr/>
          </p:nvSpPr>
          <p:spPr bwMode="auto">
            <a:xfrm>
              <a:off x="2448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56</a:t>
              </a:r>
            </a:p>
          </p:txBody>
        </p:sp>
        <p:sp>
          <p:nvSpPr>
            <p:cNvPr id="24" name="Oval 2072"/>
            <p:cNvSpPr>
              <a:spLocks noChangeArrowheads="1"/>
            </p:cNvSpPr>
            <p:nvPr/>
          </p:nvSpPr>
          <p:spPr bwMode="auto">
            <a:xfrm>
              <a:off x="206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25" name="Oval 2073"/>
            <p:cNvSpPr>
              <a:spLocks noChangeArrowheads="1"/>
            </p:cNvSpPr>
            <p:nvPr/>
          </p:nvSpPr>
          <p:spPr bwMode="auto">
            <a:xfrm>
              <a:off x="249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58</a:t>
              </a:r>
            </a:p>
          </p:txBody>
        </p:sp>
        <p:sp>
          <p:nvSpPr>
            <p:cNvPr id="31" name="Line 2079"/>
            <p:cNvSpPr>
              <a:spLocks noChangeShapeType="1"/>
            </p:cNvSpPr>
            <p:nvPr/>
          </p:nvSpPr>
          <p:spPr bwMode="auto">
            <a:xfrm flipH="1">
              <a:off x="432" y="2211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2081"/>
            <p:cNvSpPr>
              <a:spLocks noChangeShapeType="1"/>
            </p:cNvSpPr>
            <p:nvPr/>
          </p:nvSpPr>
          <p:spPr bwMode="auto">
            <a:xfrm>
              <a:off x="912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Line 2082"/>
            <p:cNvSpPr>
              <a:spLocks noChangeShapeType="1"/>
            </p:cNvSpPr>
            <p:nvPr/>
          </p:nvSpPr>
          <p:spPr bwMode="auto">
            <a:xfrm flipH="1">
              <a:off x="2064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4" name="Line 2083"/>
            <p:cNvSpPr>
              <a:spLocks noChangeShapeType="1"/>
            </p:cNvSpPr>
            <p:nvPr/>
          </p:nvSpPr>
          <p:spPr bwMode="auto">
            <a:xfrm>
              <a:off x="2496" y="225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7" name="Line 2086"/>
            <p:cNvSpPr>
              <a:spLocks noChangeShapeType="1"/>
            </p:cNvSpPr>
            <p:nvPr/>
          </p:nvSpPr>
          <p:spPr bwMode="auto">
            <a:xfrm flipH="1">
              <a:off x="2304" y="288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8" name="Line 2087"/>
            <p:cNvSpPr>
              <a:spLocks noChangeShapeType="1"/>
            </p:cNvSpPr>
            <p:nvPr/>
          </p:nvSpPr>
          <p:spPr bwMode="auto">
            <a:xfrm flipH="1">
              <a:off x="1632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9" name="Line 2088"/>
            <p:cNvSpPr>
              <a:spLocks noChangeShapeType="1"/>
            </p:cNvSpPr>
            <p:nvPr/>
          </p:nvSpPr>
          <p:spPr bwMode="auto">
            <a:xfrm flipH="1">
              <a:off x="1200" y="34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0" name="Line 2090"/>
            <p:cNvSpPr>
              <a:spLocks noChangeShapeType="1"/>
            </p:cNvSpPr>
            <p:nvPr/>
          </p:nvSpPr>
          <p:spPr bwMode="auto">
            <a:xfrm>
              <a:off x="2352" y="34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436096" y="148478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find (50)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585277" y="1484784"/>
            <a:ext cx="330539" cy="597693"/>
            <a:chOff x="6768036" y="3212976"/>
            <a:chExt cx="330539" cy="597693"/>
          </a:xfrm>
        </p:grpSpPr>
        <p:sp>
          <p:nvSpPr>
            <p:cNvPr id="45" name="Text Box 25"/>
            <p:cNvSpPr txBox="1">
              <a:spLocks noChangeArrowheads="1"/>
            </p:cNvSpPr>
            <p:nvPr/>
          </p:nvSpPr>
          <p:spPr bwMode="auto">
            <a:xfrm>
              <a:off x="6768036" y="3212976"/>
              <a:ext cx="3305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46" name="Line 26"/>
            <p:cNvSpPr>
              <a:spLocks noChangeShapeType="1"/>
            </p:cNvSpPr>
            <p:nvPr/>
          </p:nvSpPr>
          <p:spPr bwMode="auto">
            <a:xfrm flipH="1">
              <a:off x="6945922" y="3510061"/>
              <a:ext cx="0" cy="300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059832" y="3284984"/>
            <a:ext cx="344966" cy="597693"/>
            <a:chOff x="7452320" y="3983435"/>
            <a:chExt cx="344966" cy="597693"/>
          </a:xfrm>
        </p:grpSpPr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7452320" y="3983435"/>
              <a:ext cx="3449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8" name="Line 26"/>
            <p:cNvSpPr>
              <a:spLocks noChangeShapeType="1"/>
            </p:cNvSpPr>
            <p:nvPr/>
          </p:nvSpPr>
          <p:spPr bwMode="auto">
            <a:xfrm flipH="1">
              <a:off x="7644633" y="4280520"/>
              <a:ext cx="0" cy="300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691680" y="3263355"/>
            <a:ext cx="344966" cy="597693"/>
            <a:chOff x="7452320" y="3983435"/>
            <a:chExt cx="344966" cy="597693"/>
          </a:xfrm>
        </p:grpSpPr>
        <p:sp>
          <p:nvSpPr>
            <p:cNvPr id="52" name="Text Box 25"/>
            <p:cNvSpPr txBox="1">
              <a:spLocks noChangeArrowheads="1"/>
            </p:cNvSpPr>
            <p:nvPr/>
          </p:nvSpPr>
          <p:spPr bwMode="auto">
            <a:xfrm>
              <a:off x="7452320" y="3983435"/>
              <a:ext cx="3449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53" name="Line 26"/>
            <p:cNvSpPr>
              <a:spLocks noChangeShapeType="1"/>
            </p:cNvSpPr>
            <p:nvPr/>
          </p:nvSpPr>
          <p:spPr bwMode="auto">
            <a:xfrm flipH="1">
              <a:off x="7644633" y="4280520"/>
              <a:ext cx="0" cy="300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508104" y="220660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find (30)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32457" y="73865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3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80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&gt; p, q 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81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82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&lt;T&gt;(k,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83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6464886" y="2843305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6599484" y="305734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6464886" y="2843305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6599484" y="305734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(k &lt;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85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6464886" y="2843305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6599484" y="305734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86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6464886" y="2843305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6599484" y="305734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87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541616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697053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6464886" y="2843305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" name="Line 26"/>
          <p:cNvSpPr>
            <a:spLocks noChangeShapeType="1"/>
          </p:cNvSpPr>
          <p:nvPr/>
        </p:nvSpPr>
        <p:spPr bwMode="auto">
          <a:xfrm flipH="1">
            <a:off x="6599484" y="305734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88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541616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697053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89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541616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697053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ADT Binary Search Tree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b="1" dirty="0"/>
              <a:t>2.	Method</a:t>
            </a:r>
            <a:r>
              <a:rPr lang="en-US" sz="2400" dirty="0"/>
              <a:t> Insert (</a:t>
            </a:r>
            <a:r>
              <a:rPr lang="en-US" sz="2400" dirty="0" err="1"/>
              <a:t>int</a:t>
            </a:r>
            <a:r>
              <a:rPr lang="en-US" sz="2400" dirty="0"/>
              <a:t> k, Type e, </a:t>
            </a:r>
            <a:r>
              <a:rPr lang="en-US" sz="2400" dirty="0" err="1"/>
              <a:t>boolean</a:t>
            </a:r>
            <a:r>
              <a:rPr lang="en-US" sz="2400" dirty="0"/>
              <a:t> inserted)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requires</a:t>
            </a:r>
            <a:r>
              <a:rPr lang="en-US" sz="2400" dirty="0"/>
              <a:t>: Full (</a:t>
            </a:r>
            <a:r>
              <a:rPr lang="en-US" sz="2400" dirty="0" err="1"/>
              <a:t>bst</a:t>
            </a:r>
            <a:r>
              <a:rPr lang="en-US" sz="2400" dirty="0"/>
              <a:t>) is false. </a:t>
            </a:r>
            <a:r>
              <a:rPr lang="en-US" sz="2400" b="1" dirty="0"/>
              <a:t>input</a:t>
            </a:r>
            <a:r>
              <a:rPr lang="en-US" sz="2400" dirty="0"/>
              <a:t>: key, e.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results</a:t>
            </a:r>
            <a:r>
              <a:rPr lang="en-US" sz="2400" dirty="0"/>
              <a:t>: if </a:t>
            </a:r>
            <a:r>
              <a:rPr lang="en-US" sz="2400" dirty="0" err="1"/>
              <a:t>bst</a:t>
            </a:r>
            <a:r>
              <a:rPr lang="en-US" sz="2400" dirty="0"/>
              <a:t> does not contain k then inserted is set to true and node with k and e is inserted and made the current element; otherwise inserted is set to false and current value does not change. </a:t>
            </a:r>
            <a:r>
              <a:rPr lang="en-US" sz="2400" b="1" dirty="0"/>
              <a:t>output</a:t>
            </a:r>
            <a:r>
              <a:rPr lang="en-US" sz="2400" dirty="0"/>
              <a:t>: inserted.</a:t>
            </a:r>
          </a:p>
          <a:p>
            <a:pPr marL="609600" indent="-609600" algn="l" rtl="0">
              <a:lnSpc>
                <a:spcPct val="90000"/>
              </a:lnSpc>
              <a:buFontTx/>
              <a:buAutoNum type="arabicPeriod" startAt="3"/>
            </a:pPr>
            <a:r>
              <a:rPr lang="en-US" sz="2400" b="1" dirty="0"/>
              <a:t>Method</a:t>
            </a:r>
            <a:r>
              <a:rPr lang="en-US" sz="2400" dirty="0"/>
              <a:t> </a:t>
            </a:r>
            <a:r>
              <a:rPr lang="en-US" sz="2400" dirty="0" err="1"/>
              <a:t>Remove_Key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tkey</a:t>
            </a:r>
            <a:r>
              <a:rPr lang="en-US" sz="2400" dirty="0"/>
              <a:t>, </a:t>
            </a:r>
            <a:r>
              <a:rPr lang="en-US" sz="2400" dirty="0" err="1"/>
              <a:t>boolean</a:t>
            </a:r>
            <a:r>
              <a:rPr lang="en-US" sz="2400" dirty="0"/>
              <a:t> removed) </a:t>
            </a:r>
            <a:r>
              <a:rPr lang="en-US" sz="2400" b="1" dirty="0"/>
              <a:t>input</a:t>
            </a:r>
            <a:r>
              <a:rPr lang="en-US" sz="2400" dirty="0"/>
              <a:t>: </a:t>
            </a:r>
            <a:r>
              <a:rPr lang="en-US" sz="2400" dirty="0" err="1"/>
              <a:t>tkey</a:t>
            </a:r>
            <a:endParaRPr lang="en-US" sz="2400" dirty="0"/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results:</a:t>
            </a:r>
            <a:r>
              <a:rPr lang="en-US" sz="2400" dirty="0"/>
              <a:t> Node with key value </a:t>
            </a:r>
            <a:r>
              <a:rPr lang="en-US" sz="2400" dirty="0" err="1"/>
              <a:t>tkey</a:t>
            </a:r>
            <a:r>
              <a:rPr lang="en-US" sz="2400" dirty="0"/>
              <a:t> is removed from the </a:t>
            </a:r>
            <a:r>
              <a:rPr lang="en-US" sz="2400" dirty="0" err="1"/>
              <a:t>bst</a:t>
            </a:r>
            <a:r>
              <a:rPr lang="en-US" sz="2400" dirty="0"/>
              <a:t> and removed set to true. If BST is not empty then root is made the current. </a:t>
            </a:r>
            <a:r>
              <a:rPr lang="en-US" sz="2400" b="1" dirty="0"/>
              <a:t>output</a:t>
            </a:r>
            <a:r>
              <a:rPr lang="en-US" sz="2400" dirty="0"/>
              <a:t>: removed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91C5-9E8C-40AE-B9B3-C8BF2B6A1F1F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&gt; p, q 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90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541616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697053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97600" y="28296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 flipH="1">
            <a:off x="6567465" y="30436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91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541616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697053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397600" y="28296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6567465" y="30436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92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23458" y="24102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8895" y="26243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397600" y="28296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6567465" y="30436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&lt;T&gt;(k,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93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23458" y="24102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8895" y="26243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7533746" y="285293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668344" y="306698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397600" y="28296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567465" y="30436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23458" y="24102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8895" y="26243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7533746" y="285293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668344" y="306698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397600" y="28296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567465" y="30436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(k &lt;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95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23458" y="24102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8895" y="26243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7533746" y="285293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668344" y="306698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397600" y="28296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567465" y="30436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96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23458" y="24102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8895" y="26243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7533746" y="285293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668344" y="306698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397600" y="28296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6567465" y="30436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97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411788" y="28550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567225" y="30690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7533746" y="285293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668344" y="306698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397600" y="28296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567465" y="30436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98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411788" y="28550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567225" y="30690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99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411788" y="28550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567225" y="30690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1287</TotalTime>
  <Words>4316</Words>
  <Application>Microsoft Macintosh PowerPoint</Application>
  <PresentationFormat>On-screen Show (4:3)</PresentationFormat>
  <Paragraphs>5307</Paragraphs>
  <Slides>192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192</vt:i4>
      </vt:variant>
    </vt:vector>
  </HeadingPairs>
  <TitlesOfParts>
    <vt:vector size="200" baseType="lpstr">
      <vt:lpstr>Arial</vt:lpstr>
      <vt:lpstr>Calibri</vt:lpstr>
      <vt:lpstr>Courier New</vt:lpstr>
      <vt:lpstr>SimSun</vt:lpstr>
      <vt:lpstr>Symbol</vt:lpstr>
      <vt:lpstr>Times New Roman</vt:lpstr>
      <vt:lpstr>Wingdings</vt:lpstr>
      <vt:lpstr>Clarity</vt:lpstr>
      <vt:lpstr>Binary Search Trees (BSTs)</vt:lpstr>
      <vt:lpstr>Binary Search Trees (BSTs)</vt:lpstr>
      <vt:lpstr>Binary Search Tree (BST): Example</vt:lpstr>
      <vt:lpstr>Binary Search Trees (BSTs)</vt:lpstr>
      <vt:lpstr>Which of the above Trees is not BST ?</vt:lpstr>
      <vt:lpstr>ADT Binary Search Tree</vt:lpstr>
      <vt:lpstr>ADT Binary Search Tree</vt:lpstr>
      <vt:lpstr>Find </vt:lpstr>
      <vt:lpstr>ADT Binary Search Tree</vt:lpstr>
      <vt:lpstr>ADT Binary Search Tree</vt:lpstr>
      <vt:lpstr>ADT Binary Search Tree</vt:lpstr>
      <vt:lpstr>ADT Binary Search Tree: Element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BST: Searching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BST Node Deletion</vt:lpstr>
      <vt:lpstr>BST Deletion: Case 1</vt:lpstr>
      <vt:lpstr>BST Deletion: Case 1</vt:lpstr>
      <vt:lpstr>BST Deletion: Case 1</vt:lpstr>
      <vt:lpstr>BST Deletion: Case 1</vt:lpstr>
      <vt:lpstr>BST Deletion: Case 1</vt:lpstr>
      <vt:lpstr>BST Deletion: Case 1</vt:lpstr>
      <vt:lpstr>BST Deletion: Case 2</vt:lpstr>
      <vt:lpstr>BST Deletion: Case 2</vt:lpstr>
      <vt:lpstr>BST Deletion: Case 2</vt:lpstr>
      <vt:lpstr>BST Deletion: Case 2</vt:lpstr>
      <vt:lpstr>BST Deletion: Case 2</vt:lpstr>
      <vt:lpstr>BST Deletion: Case 2</vt:lpstr>
      <vt:lpstr>BST Deletion: Case 2</vt:lpstr>
      <vt:lpstr>BST Deletion: Case 2</vt:lpstr>
      <vt:lpstr>BST Deletion: Case 2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Ex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Abdullatif</dc:creator>
  <cp:lastModifiedBy>Microsoft Office User</cp:lastModifiedBy>
  <cp:revision>388</cp:revision>
  <dcterms:created xsi:type="dcterms:W3CDTF">2011-10-23T15:36:08Z</dcterms:created>
  <dcterms:modified xsi:type="dcterms:W3CDTF">2018-10-22T19:52:58Z</dcterms:modified>
</cp:coreProperties>
</file>