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0"/>
  </p:notesMasterIdLst>
  <p:handoutMasterIdLst>
    <p:handoutMasterId r:id="rId111"/>
  </p:handoutMasterIdLst>
  <p:sldIdLst>
    <p:sldId id="288" r:id="rId2"/>
    <p:sldId id="289" r:id="rId3"/>
    <p:sldId id="290" r:id="rId4"/>
    <p:sldId id="291" r:id="rId5"/>
    <p:sldId id="292" r:id="rId6"/>
    <p:sldId id="323" r:id="rId7"/>
    <p:sldId id="326" r:id="rId8"/>
    <p:sldId id="324" r:id="rId9"/>
    <p:sldId id="325" r:id="rId10"/>
    <p:sldId id="328" r:id="rId11"/>
    <p:sldId id="327" r:id="rId12"/>
    <p:sldId id="329" r:id="rId13"/>
    <p:sldId id="330" r:id="rId14"/>
    <p:sldId id="332" r:id="rId15"/>
    <p:sldId id="331" r:id="rId16"/>
    <p:sldId id="294" r:id="rId17"/>
    <p:sldId id="415" r:id="rId18"/>
    <p:sldId id="295" r:id="rId19"/>
    <p:sldId id="296" r:id="rId20"/>
    <p:sldId id="298" r:id="rId21"/>
    <p:sldId id="333" r:id="rId22"/>
    <p:sldId id="299" r:id="rId23"/>
    <p:sldId id="300" r:id="rId24"/>
    <p:sldId id="336" r:id="rId25"/>
    <p:sldId id="338" r:id="rId26"/>
    <p:sldId id="337" r:id="rId27"/>
    <p:sldId id="339" r:id="rId28"/>
    <p:sldId id="341" r:id="rId29"/>
    <p:sldId id="340" r:id="rId30"/>
    <p:sldId id="342" r:id="rId31"/>
    <p:sldId id="343" r:id="rId32"/>
    <p:sldId id="344" r:id="rId33"/>
    <p:sldId id="345" r:id="rId34"/>
    <p:sldId id="346" r:id="rId35"/>
    <p:sldId id="347" r:id="rId36"/>
    <p:sldId id="376" r:id="rId37"/>
    <p:sldId id="348" r:id="rId38"/>
    <p:sldId id="349" r:id="rId39"/>
    <p:sldId id="351" r:id="rId40"/>
    <p:sldId id="304" r:id="rId41"/>
    <p:sldId id="354" r:id="rId42"/>
    <p:sldId id="355" r:id="rId43"/>
    <p:sldId id="356" r:id="rId44"/>
    <p:sldId id="357" r:id="rId45"/>
    <p:sldId id="358" r:id="rId46"/>
    <p:sldId id="352" r:id="rId47"/>
    <p:sldId id="353" r:id="rId48"/>
    <p:sldId id="361" r:id="rId49"/>
    <p:sldId id="359" r:id="rId50"/>
    <p:sldId id="360" r:id="rId51"/>
    <p:sldId id="362" r:id="rId52"/>
    <p:sldId id="363" r:id="rId53"/>
    <p:sldId id="364" r:id="rId54"/>
    <p:sldId id="373" r:id="rId55"/>
    <p:sldId id="372" r:id="rId56"/>
    <p:sldId id="374" r:id="rId57"/>
    <p:sldId id="375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10" r:id="rId66"/>
    <p:sldId id="311" r:id="rId67"/>
    <p:sldId id="378" r:id="rId68"/>
    <p:sldId id="377" r:id="rId69"/>
    <p:sldId id="385" r:id="rId70"/>
    <p:sldId id="379" r:id="rId71"/>
    <p:sldId id="380" r:id="rId72"/>
    <p:sldId id="386" r:id="rId73"/>
    <p:sldId id="381" r:id="rId74"/>
    <p:sldId id="382" r:id="rId75"/>
    <p:sldId id="414" r:id="rId76"/>
    <p:sldId id="384" r:id="rId77"/>
    <p:sldId id="387" r:id="rId78"/>
    <p:sldId id="388" r:id="rId79"/>
    <p:sldId id="389" r:id="rId80"/>
    <p:sldId id="390" r:id="rId81"/>
    <p:sldId id="391" r:id="rId82"/>
    <p:sldId id="392" r:id="rId83"/>
    <p:sldId id="393" r:id="rId84"/>
    <p:sldId id="394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2" r:id="rId93"/>
    <p:sldId id="403" r:id="rId94"/>
    <p:sldId id="319" r:id="rId95"/>
    <p:sldId id="405" r:id="rId96"/>
    <p:sldId id="406" r:id="rId97"/>
    <p:sldId id="407" r:id="rId98"/>
    <p:sldId id="408" r:id="rId99"/>
    <p:sldId id="409" r:id="rId100"/>
    <p:sldId id="410" r:id="rId101"/>
    <p:sldId id="411" r:id="rId102"/>
    <p:sldId id="412" r:id="rId103"/>
    <p:sldId id="413" r:id="rId104"/>
    <p:sldId id="314" r:id="rId105"/>
    <p:sldId id="315" r:id="rId106"/>
    <p:sldId id="316" r:id="rId107"/>
    <p:sldId id="317" r:id="rId108"/>
    <p:sldId id="318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cBook Pro" initials="" lastIdx="2" clrIdx="0"/>
  <p:cmAuthor id="1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>
      <p:cViewPr varScale="1">
        <p:scale>
          <a:sx n="55" d="100"/>
          <a:sy n="55" d="100"/>
        </p:scale>
        <p:origin x="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commentAuthors" Target="commentAuthor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479F-9E7A-48AF-A1B0-F7785BDBFD99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6431-7E56-4D11-9AEF-F041FAF596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9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E9D4-B98B-4768-94F2-C34DE7509E26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4DFED-F243-4BC9-8936-99EC84705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8C32B-3D16-438E-A219-E902B6D28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CC463D-3973-4EC6-AE0C-70DEC64411DF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C06AB6-0F87-40CD-A715-A2FA1990F1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AVL Trees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CS212:Data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257800" y="2073275"/>
            <a:ext cx="2209800" cy="2057400"/>
            <a:chOff x="3312" y="1296"/>
            <a:chExt cx="1392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2073275"/>
            <a:ext cx="2209800" cy="1219200"/>
            <a:chOff x="3312" y="1296"/>
            <a:chExt cx="1392" cy="768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1430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00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98650" y="1889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0896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1520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029200" y="2450068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735118" y="19166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>
            <a:off x="4404360" y="1676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62" name="Curved Down Arrow 61"/>
          <p:cNvSpPr/>
          <p:nvPr/>
        </p:nvSpPr>
        <p:spPr>
          <a:xfrm flipH="1">
            <a:off x="2446020" y="218694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100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3" y="1766888"/>
            <a:ext cx="8091487" cy="4481512"/>
            <a:chOff x="231" y="1161"/>
            <a:chExt cx="5097" cy="2823"/>
          </a:xfrm>
        </p:grpSpPr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6" name="Oval 28"/>
            <p:cNvSpPr>
              <a:spLocks noChangeArrowheads="1"/>
            </p:cNvSpPr>
            <p:nvPr/>
          </p:nvSpPr>
          <p:spPr bwMode="auto">
            <a:xfrm>
              <a:off x="288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>
              <a:off x="2928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307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again (case 3)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Right-Left Rotation (Double)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>
            <a:off x="4404360" y="1676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101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4" y="1766888"/>
            <a:ext cx="8091488" cy="4481512"/>
            <a:chOff x="231" y="1161"/>
            <a:chExt cx="5097" cy="2823"/>
          </a:xfrm>
        </p:grpSpPr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934" y="152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256" y="1392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208" y="18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>
              <a:off x="1632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-2</a:t>
              </a:r>
              <a:endParaRPr lang="en-GB" dirty="0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70" y="206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  <a:endParaRPr lang="en-GB" dirty="0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  <a:endParaRPr lang="en-GB" dirty="0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3070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again (case 3)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66" name="Oval 9"/>
          <p:cNvSpPr>
            <a:spLocks noChangeArrowheads="1"/>
          </p:cNvSpPr>
          <p:nvPr/>
        </p:nvSpPr>
        <p:spPr bwMode="auto">
          <a:xfrm>
            <a:off x="1965960" y="269748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7" name="Text Box 45"/>
          <p:cNvSpPr txBox="1">
            <a:spLocks noChangeArrowheads="1"/>
          </p:cNvSpPr>
          <p:nvPr/>
        </p:nvSpPr>
        <p:spPr bwMode="auto">
          <a:xfrm>
            <a:off x="1600200" y="2438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  <a:endParaRPr lang="en-GB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A66E-58D3-4E42-9B14-F01234A3803C}" type="slidenum">
              <a:rPr lang="en-US"/>
              <a:pPr/>
              <a:t>102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2" y="1766888"/>
            <a:ext cx="8472488" cy="4024312"/>
            <a:chOff x="231" y="1161"/>
            <a:chExt cx="5337" cy="2535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678" y="11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57" name="Oval 5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70" name="Oval 18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7172" name="Oval 20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7173" name="Oval 21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523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5" name="Line 33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6" name="Line 34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8" name="Line 36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1536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7" name="Text Box 45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1815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9" name="Text Box 47"/>
            <p:cNvSpPr txBox="1">
              <a:spLocks noChangeArrowheads="1"/>
            </p:cNvSpPr>
            <p:nvPr/>
          </p:nvSpPr>
          <p:spPr bwMode="auto">
            <a:xfrm>
              <a:off x="1532" y="31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3" name="Text Box 51"/>
            <p:cNvSpPr txBox="1">
              <a:spLocks noChangeArrowheads="1"/>
            </p:cNvSpPr>
            <p:nvPr/>
          </p:nvSpPr>
          <p:spPr bwMode="auto">
            <a:xfrm>
              <a:off x="2544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4034" y="134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5" name="Text Box 53"/>
            <p:cNvSpPr txBox="1">
              <a:spLocks noChangeArrowheads="1"/>
            </p:cNvSpPr>
            <p:nvPr/>
          </p:nvSpPr>
          <p:spPr bwMode="auto">
            <a:xfrm>
              <a:off x="3164" y="192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4944" y="17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8" name="Text Box 56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398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14" name="Oval 62"/>
            <p:cNvSpPr>
              <a:spLocks noChangeArrowheads="1"/>
            </p:cNvSpPr>
            <p:nvPr/>
          </p:nvSpPr>
          <p:spPr bwMode="auto">
            <a:xfrm>
              <a:off x="480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7215" name="Oval 63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7216" name="Oval 64"/>
            <p:cNvSpPr>
              <a:spLocks noChangeArrowheads="1"/>
            </p:cNvSpPr>
            <p:nvPr/>
          </p:nvSpPr>
          <p:spPr bwMode="auto">
            <a:xfrm>
              <a:off x="518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4604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5280" y="34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9" name="Line 67"/>
            <p:cNvSpPr>
              <a:spLocks noChangeShapeType="1"/>
            </p:cNvSpPr>
            <p:nvPr/>
          </p:nvSpPr>
          <p:spPr bwMode="auto">
            <a:xfrm flipH="1">
              <a:off x="4416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0" name="Line 68"/>
            <p:cNvSpPr>
              <a:spLocks noChangeShapeType="1"/>
            </p:cNvSpPr>
            <p:nvPr/>
          </p:nvSpPr>
          <p:spPr bwMode="auto">
            <a:xfrm>
              <a:off x="4752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1" name="Line 69"/>
            <p:cNvSpPr>
              <a:spLocks noChangeShapeType="1"/>
            </p:cNvSpPr>
            <p:nvPr/>
          </p:nvSpPr>
          <p:spPr bwMode="auto">
            <a:xfrm>
              <a:off x="5232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2" name="Line 70"/>
            <p:cNvSpPr>
              <a:spLocks noChangeShapeType="1"/>
            </p:cNvSpPr>
            <p:nvPr/>
          </p:nvSpPr>
          <p:spPr bwMode="auto">
            <a:xfrm>
              <a:off x="537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3" name="Text Box 71"/>
            <p:cNvSpPr txBox="1">
              <a:spLocks noChangeArrowheads="1"/>
            </p:cNvSpPr>
            <p:nvPr/>
          </p:nvSpPr>
          <p:spPr bwMode="auto">
            <a:xfrm>
              <a:off x="5078" y="250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EA66E-58D3-4E42-9B14-F01234A3803C}" type="slidenum">
              <a:rPr lang="en-US"/>
              <a:pPr/>
              <a:t>103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2" y="1766888"/>
            <a:ext cx="8472488" cy="4024312"/>
            <a:chOff x="231" y="1161"/>
            <a:chExt cx="5337" cy="2535"/>
          </a:xfrm>
        </p:grpSpPr>
        <p:sp>
          <p:nvSpPr>
            <p:cNvPr id="177156" name="Text Box 4"/>
            <p:cNvSpPr txBox="1">
              <a:spLocks noChangeArrowheads="1"/>
            </p:cNvSpPr>
            <p:nvPr/>
          </p:nvSpPr>
          <p:spPr bwMode="auto">
            <a:xfrm>
              <a:off x="2678" y="11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57" name="Oval 5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77158" name="Oval 6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7162" name="Oval 10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70" name="Oval 18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7171" name="Oval 19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7172" name="Oval 20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7173" name="Oval 21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7174" name="Oval 22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7177" name="Oval 25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7178" name="Oval 26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7179" name="Oval 27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7180" name="Oval 28"/>
            <p:cNvSpPr>
              <a:spLocks noChangeArrowheads="1"/>
            </p:cNvSpPr>
            <p:nvPr/>
          </p:nvSpPr>
          <p:spPr bwMode="auto">
            <a:xfrm>
              <a:off x="523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7182" name="Line 30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3" name="Line 31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4" name="Line 32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5" name="Line 33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6" name="Line 34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88" name="Line 36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1" name="Line 39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192" name="Text Box 40"/>
            <p:cNvSpPr txBox="1">
              <a:spLocks noChangeArrowheads="1"/>
            </p:cNvSpPr>
            <p:nvPr/>
          </p:nvSpPr>
          <p:spPr bwMode="auto">
            <a:xfrm>
              <a:off x="1536" y="14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3" name="Text Box 41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4" name="Text Box 42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5" name="Text Box 43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6" name="Text Box 44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197" name="Text Box 45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8" name="Text Box 46"/>
            <p:cNvSpPr txBox="1">
              <a:spLocks noChangeArrowheads="1"/>
            </p:cNvSpPr>
            <p:nvPr/>
          </p:nvSpPr>
          <p:spPr bwMode="auto">
            <a:xfrm>
              <a:off x="1815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7199" name="Text Box 47"/>
            <p:cNvSpPr txBox="1">
              <a:spLocks noChangeArrowheads="1"/>
            </p:cNvSpPr>
            <p:nvPr/>
          </p:nvSpPr>
          <p:spPr bwMode="auto">
            <a:xfrm>
              <a:off x="1532" y="316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3" name="Text Box 51"/>
            <p:cNvSpPr txBox="1">
              <a:spLocks noChangeArrowheads="1"/>
            </p:cNvSpPr>
            <p:nvPr/>
          </p:nvSpPr>
          <p:spPr bwMode="auto">
            <a:xfrm>
              <a:off x="2544" y="25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4" name="Text Box 52"/>
            <p:cNvSpPr txBox="1">
              <a:spLocks noChangeArrowheads="1"/>
            </p:cNvSpPr>
            <p:nvPr/>
          </p:nvSpPr>
          <p:spPr bwMode="auto">
            <a:xfrm>
              <a:off x="4034" y="134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5" name="Text Box 53"/>
            <p:cNvSpPr txBox="1">
              <a:spLocks noChangeArrowheads="1"/>
            </p:cNvSpPr>
            <p:nvPr/>
          </p:nvSpPr>
          <p:spPr bwMode="auto">
            <a:xfrm>
              <a:off x="3164" y="192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7206" name="Text Box 54"/>
            <p:cNvSpPr txBox="1">
              <a:spLocks noChangeArrowheads="1"/>
            </p:cNvSpPr>
            <p:nvPr/>
          </p:nvSpPr>
          <p:spPr bwMode="auto">
            <a:xfrm>
              <a:off x="4944" y="17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7" name="Text Box 55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8" name="Text Box 56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3980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2" name="Line 60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14" name="Oval 62"/>
            <p:cNvSpPr>
              <a:spLocks noChangeArrowheads="1"/>
            </p:cNvSpPr>
            <p:nvPr/>
          </p:nvSpPr>
          <p:spPr bwMode="auto">
            <a:xfrm>
              <a:off x="480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7215" name="Oval 63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7216" name="Oval 64"/>
            <p:cNvSpPr>
              <a:spLocks noChangeArrowheads="1"/>
            </p:cNvSpPr>
            <p:nvPr/>
          </p:nvSpPr>
          <p:spPr bwMode="auto">
            <a:xfrm>
              <a:off x="518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4604" y="320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8" name="Text Box 66"/>
            <p:cNvSpPr txBox="1">
              <a:spLocks noChangeArrowheads="1"/>
            </p:cNvSpPr>
            <p:nvPr/>
          </p:nvSpPr>
          <p:spPr bwMode="auto">
            <a:xfrm>
              <a:off x="5280" y="344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7219" name="Line 67"/>
            <p:cNvSpPr>
              <a:spLocks noChangeShapeType="1"/>
            </p:cNvSpPr>
            <p:nvPr/>
          </p:nvSpPr>
          <p:spPr bwMode="auto">
            <a:xfrm flipH="1">
              <a:off x="4416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0" name="Line 68"/>
            <p:cNvSpPr>
              <a:spLocks noChangeShapeType="1"/>
            </p:cNvSpPr>
            <p:nvPr/>
          </p:nvSpPr>
          <p:spPr bwMode="auto">
            <a:xfrm>
              <a:off x="4752" y="292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1" name="Line 69"/>
            <p:cNvSpPr>
              <a:spLocks noChangeShapeType="1"/>
            </p:cNvSpPr>
            <p:nvPr/>
          </p:nvSpPr>
          <p:spPr bwMode="auto">
            <a:xfrm>
              <a:off x="5232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2" name="Line 70"/>
            <p:cNvSpPr>
              <a:spLocks noChangeShapeType="1"/>
            </p:cNvSpPr>
            <p:nvPr/>
          </p:nvSpPr>
          <p:spPr bwMode="auto">
            <a:xfrm>
              <a:off x="5376" y="297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7223" name="Text Box 71"/>
            <p:cNvSpPr txBox="1">
              <a:spLocks noChangeArrowheads="1"/>
            </p:cNvSpPr>
            <p:nvPr/>
          </p:nvSpPr>
          <p:spPr bwMode="auto">
            <a:xfrm>
              <a:off x="5078" y="250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1)</a:t>
            </a:r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6A29-E045-4CA1-A396-2BB9571896D1}" type="slidenum">
              <a:rPr lang="en-US"/>
              <a:pPr/>
              <a:t>104</a:t>
            </a:fld>
            <a:endParaRPr lang="en-US"/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0007" name="AutoShape 23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28600" y="1219200"/>
            <a:ext cx="3130550" cy="4587875"/>
            <a:chOff x="220" y="999"/>
            <a:chExt cx="1972" cy="2890"/>
          </a:xfrm>
        </p:grpSpPr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508" y="258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0010" name="Text Box 26"/>
            <p:cNvSpPr txBox="1">
              <a:spLocks noChangeArrowheads="1"/>
            </p:cNvSpPr>
            <p:nvPr/>
          </p:nvSpPr>
          <p:spPr bwMode="auto">
            <a:xfrm>
              <a:off x="1324" y="306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0011" name="Text Box 27"/>
            <p:cNvSpPr txBox="1">
              <a:spLocks noChangeArrowheads="1"/>
            </p:cNvSpPr>
            <p:nvPr/>
          </p:nvSpPr>
          <p:spPr bwMode="auto">
            <a:xfrm>
              <a:off x="1996" y="30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0012" name="AutoShape 28"/>
            <p:cNvSpPr>
              <a:spLocks noChangeArrowheads="1"/>
            </p:cNvSpPr>
            <p:nvPr/>
          </p:nvSpPr>
          <p:spPr bwMode="auto">
            <a:xfrm flipH="1">
              <a:off x="460" y="999"/>
              <a:ext cx="1392" cy="480"/>
            </a:xfrm>
            <a:prstGeom prst="cloudCallout">
              <a:avLst>
                <a:gd name="adj1" fmla="val -4889"/>
                <a:gd name="adj2" fmla="val 5770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0013" name="Text Box 29"/>
            <p:cNvSpPr txBox="1">
              <a:spLocks noChangeArrowheads="1"/>
            </p:cNvSpPr>
            <p:nvPr/>
          </p:nvSpPr>
          <p:spPr bwMode="auto">
            <a:xfrm flipH="1">
              <a:off x="748" y="1053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0014" name="Oval 30"/>
            <p:cNvSpPr>
              <a:spLocks noChangeArrowheads="1"/>
            </p:cNvSpPr>
            <p:nvPr/>
          </p:nvSpPr>
          <p:spPr bwMode="auto">
            <a:xfrm flipH="1">
              <a:off x="1036" y="16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0015" name="Oval 31"/>
            <p:cNvSpPr>
              <a:spLocks noChangeArrowheads="1"/>
            </p:cNvSpPr>
            <p:nvPr/>
          </p:nvSpPr>
          <p:spPr bwMode="auto">
            <a:xfrm flipH="1">
              <a:off x="1324" y="25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0016" name="Oval 32"/>
            <p:cNvSpPr>
              <a:spLocks noChangeArrowheads="1"/>
            </p:cNvSpPr>
            <p:nvPr/>
          </p:nvSpPr>
          <p:spPr bwMode="auto">
            <a:xfrm flipH="1">
              <a:off x="1036" y="210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0017" name="Line 33"/>
            <p:cNvSpPr>
              <a:spLocks noChangeShapeType="1"/>
            </p:cNvSpPr>
            <p:nvPr/>
          </p:nvSpPr>
          <p:spPr bwMode="auto">
            <a:xfrm flipH="1">
              <a:off x="1180" y="152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18" name="AutoShape 34"/>
            <p:cNvSpPr>
              <a:spLocks noChangeArrowheads="1"/>
            </p:cNvSpPr>
            <p:nvPr/>
          </p:nvSpPr>
          <p:spPr bwMode="auto">
            <a:xfrm flipH="1">
              <a:off x="652" y="2535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0019" name="AutoShape 35"/>
            <p:cNvSpPr>
              <a:spLocks noChangeArrowheads="1"/>
            </p:cNvSpPr>
            <p:nvPr/>
          </p:nvSpPr>
          <p:spPr bwMode="auto">
            <a:xfrm flipH="1">
              <a:off x="988" y="3063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0020" name="AutoShape 36"/>
            <p:cNvSpPr>
              <a:spLocks noChangeArrowheads="1"/>
            </p:cNvSpPr>
            <p:nvPr/>
          </p:nvSpPr>
          <p:spPr bwMode="auto">
            <a:xfrm flipH="1">
              <a:off x="1612" y="3063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0021" name="Oval 37"/>
            <p:cNvSpPr>
              <a:spLocks noChangeArrowheads="1"/>
            </p:cNvSpPr>
            <p:nvPr/>
          </p:nvSpPr>
          <p:spPr bwMode="auto">
            <a:xfrm flipH="1">
              <a:off x="700" y="3207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0022" name="Line 38"/>
            <p:cNvSpPr>
              <a:spLocks noChangeShapeType="1"/>
            </p:cNvSpPr>
            <p:nvPr/>
          </p:nvSpPr>
          <p:spPr bwMode="auto">
            <a:xfrm flipH="1">
              <a:off x="84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3" name="Text Box 39"/>
            <p:cNvSpPr txBox="1">
              <a:spLocks noChangeArrowheads="1"/>
            </p:cNvSpPr>
            <p:nvPr/>
          </p:nvSpPr>
          <p:spPr bwMode="auto">
            <a:xfrm flipH="1">
              <a:off x="220" y="3639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Node </a:t>
              </a:r>
            </a:p>
          </p:txBody>
        </p:sp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 flipH="1">
              <a:off x="1078" y="330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0025" name="Line 41"/>
            <p:cNvSpPr>
              <a:spLocks noChangeShapeType="1"/>
            </p:cNvSpPr>
            <p:nvPr/>
          </p:nvSpPr>
          <p:spPr bwMode="auto">
            <a:xfrm flipH="1">
              <a:off x="1180" y="19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6" name="Line 42"/>
            <p:cNvSpPr>
              <a:spLocks noChangeShapeType="1"/>
            </p:cNvSpPr>
            <p:nvPr/>
          </p:nvSpPr>
          <p:spPr bwMode="auto">
            <a:xfrm>
              <a:off x="1324" y="2391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7" name="Line 43"/>
            <p:cNvSpPr>
              <a:spLocks noChangeShapeType="1"/>
            </p:cNvSpPr>
            <p:nvPr/>
          </p:nvSpPr>
          <p:spPr bwMode="auto">
            <a:xfrm flipH="1">
              <a:off x="892" y="2391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8" name="Line 44"/>
            <p:cNvSpPr>
              <a:spLocks noChangeShapeType="1"/>
            </p:cNvSpPr>
            <p:nvPr/>
          </p:nvSpPr>
          <p:spPr bwMode="auto">
            <a:xfrm>
              <a:off x="1612" y="2823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29" name="Line 45"/>
            <p:cNvSpPr>
              <a:spLocks noChangeShapeType="1"/>
            </p:cNvSpPr>
            <p:nvPr/>
          </p:nvSpPr>
          <p:spPr bwMode="auto">
            <a:xfrm flipH="1">
              <a:off x="1228" y="287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0" name="Text Box 46"/>
            <p:cNvSpPr txBox="1">
              <a:spLocks noChangeArrowheads="1"/>
            </p:cNvSpPr>
            <p:nvPr/>
          </p:nvSpPr>
          <p:spPr bwMode="auto">
            <a:xfrm flipH="1">
              <a:off x="768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0031" name="Text Box 47"/>
            <p:cNvSpPr txBox="1">
              <a:spLocks noChangeArrowheads="1"/>
            </p:cNvSpPr>
            <p:nvPr/>
          </p:nvSpPr>
          <p:spPr bwMode="auto">
            <a:xfrm>
              <a:off x="1516" y="2343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0032" name="Text Box 48"/>
            <p:cNvSpPr txBox="1">
              <a:spLocks noChangeArrowheads="1"/>
            </p:cNvSpPr>
            <p:nvPr/>
          </p:nvSpPr>
          <p:spPr bwMode="auto">
            <a:xfrm>
              <a:off x="1324" y="200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029200" y="1295400"/>
            <a:ext cx="2657475" cy="4114800"/>
            <a:chOff x="3168" y="1056"/>
            <a:chExt cx="1674" cy="2592"/>
          </a:xfrm>
        </p:grpSpPr>
        <p:sp>
          <p:nvSpPr>
            <p:cNvPr id="169988" name="AutoShape 4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69989" name="Text Box 5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69991" name="Oval 7"/>
            <p:cNvSpPr>
              <a:spLocks noChangeArrowheads="1"/>
            </p:cNvSpPr>
            <p:nvPr/>
          </p:nvSpPr>
          <p:spPr bwMode="auto">
            <a:xfrm flipH="1">
              <a:off x="36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69992" name="Oval 8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69994" name="AutoShape 10"/>
            <p:cNvSpPr>
              <a:spLocks noChangeArrowheads="1"/>
            </p:cNvSpPr>
            <p:nvPr/>
          </p:nvSpPr>
          <p:spPr bwMode="auto">
            <a:xfrm flipH="1">
              <a:off x="336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69995" name="AutoShape 11"/>
            <p:cNvSpPr>
              <a:spLocks noChangeArrowheads="1"/>
            </p:cNvSpPr>
            <p:nvPr/>
          </p:nvSpPr>
          <p:spPr bwMode="auto">
            <a:xfrm flipH="1">
              <a:off x="384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69996" name="AutoShape 12"/>
            <p:cNvSpPr>
              <a:spLocks noChangeArrowheads="1"/>
            </p:cNvSpPr>
            <p:nvPr/>
          </p:nvSpPr>
          <p:spPr bwMode="auto">
            <a:xfrm flipH="1">
              <a:off x="4320" y="264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 flipH="1">
              <a:off x="3888" y="336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2" name="Line 18"/>
            <p:cNvSpPr>
              <a:spLocks noChangeShapeType="1"/>
            </p:cNvSpPr>
            <p:nvPr/>
          </p:nvSpPr>
          <p:spPr bwMode="auto">
            <a:xfrm flipH="1">
              <a:off x="39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3" name="Line 19"/>
            <p:cNvSpPr>
              <a:spLocks noChangeShapeType="1"/>
            </p:cNvSpPr>
            <p:nvPr/>
          </p:nvSpPr>
          <p:spPr bwMode="auto">
            <a:xfrm>
              <a:off x="4320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4" name="Line 20"/>
            <p:cNvSpPr>
              <a:spLocks noChangeShapeType="1"/>
            </p:cNvSpPr>
            <p:nvPr/>
          </p:nvSpPr>
          <p:spPr bwMode="auto">
            <a:xfrm>
              <a:off x="3936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05" name="Line 21"/>
            <p:cNvSpPr>
              <a:spLocks noChangeShapeType="1"/>
            </p:cNvSpPr>
            <p:nvPr/>
          </p:nvSpPr>
          <p:spPr bwMode="auto">
            <a:xfrm flipH="1">
              <a:off x="3600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0034" name="Text Box 50"/>
            <p:cNvSpPr txBox="1">
              <a:spLocks noChangeArrowheads="1"/>
            </p:cNvSpPr>
            <p:nvPr/>
          </p:nvSpPr>
          <p:spPr bwMode="auto">
            <a:xfrm>
              <a:off x="3830" y="202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0035" name="Text Box 51"/>
            <p:cNvSpPr txBox="1">
              <a:spLocks noChangeArrowheads="1"/>
            </p:cNvSpPr>
            <p:nvPr/>
          </p:nvSpPr>
          <p:spPr bwMode="auto">
            <a:xfrm>
              <a:off x="3638" y="23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0036" name="Text Box 52"/>
            <p:cNvSpPr txBox="1">
              <a:spLocks noChangeArrowheads="1"/>
            </p:cNvSpPr>
            <p:nvPr/>
          </p:nvSpPr>
          <p:spPr bwMode="auto">
            <a:xfrm>
              <a:off x="4646" y="26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0037" name="Text Box 53"/>
            <p:cNvSpPr txBox="1">
              <a:spLocks noChangeArrowheads="1"/>
            </p:cNvSpPr>
            <p:nvPr/>
          </p:nvSpPr>
          <p:spPr bwMode="auto">
            <a:xfrm>
              <a:off x="4166" y="317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  <p:sp>
          <p:nvSpPr>
            <p:cNvPr id="170038" name="Text Box 54"/>
            <p:cNvSpPr txBox="1">
              <a:spLocks noChangeArrowheads="1"/>
            </p:cNvSpPr>
            <p:nvPr/>
          </p:nvSpPr>
          <p:spPr bwMode="auto">
            <a:xfrm>
              <a:off x="3168" y="31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2)</a:t>
            </a:r>
            <a:endParaRPr lang="en-US" sz="2800" dirty="0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8AA7-4FC3-425F-AD6E-54973856FCA6}" type="slidenum">
              <a:rPr lang="en-US"/>
              <a:pPr/>
              <a:t>105</a:t>
            </a:fld>
            <a:endParaRPr 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505200" y="2895600"/>
            <a:ext cx="185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Single Rotation</a:t>
            </a:r>
          </a:p>
        </p:txBody>
      </p:sp>
      <p:sp>
        <p:nvSpPr>
          <p:cNvPr id="171012" name="AutoShape 4"/>
          <p:cNvSpPr>
            <a:spLocks noChangeArrowheads="1"/>
          </p:cNvSpPr>
          <p:nvPr/>
        </p:nvSpPr>
        <p:spPr bwMode="auto">
          <a:xfrm>
            <a:off x="3886200" y="3352800"/>
            <a:ext cx="747713" cy="533400"/>
          </a:xfrm>
          <a:prstGeom prst="rightArrow">
            <a:avLst>
              <a:gd name="adj1" fmla="val 50000"/>
              <a:gd name="adj2" fmla="val 3504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28600" y="1279525"/>
            <a:ext cx="3130550" cy="4587875"/>
            <a:chOff x="144" y="1008"/>
            <a:chExt cx="1972" cy="2890"/>
          </a:xfrm>
        </p:grpSpPr>
        <p:sp>
          <p:nvSpPr>
            <p:cNvPr id="171014" name="Text Box 6"/>
            <p:cNvSpPr txBox="1">
              <a:spLocks noChangeArrowheads="1"/>
            </p:cNvSpPr>
            <p:nvPr/>
          </p:nvSpPr>
          <p:spPr bwMode="auto">
            <a:xfrm>
              <a:off x="432" y="259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1015" name="Text Box 7"/>
            <p:cNvSpPr txBox="1">
              <a:spLocks noChangeArrowheads="1"/>
            </p:cNvSpPr>
            <p:nvPr/>
          </p:nvSpPr>
          <p:spPr bwMode="auto">
            <a:xfrm>
              <a:off x="1248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1920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171017" name="AutoShape 9"/>
            <p:cNvSpPr>
              <a:spLocks noChangeArrowheads="1"/>
            </p:cNvSpPr>
            <p:nvPr/>
          </p:nvSpPr>
          <p:spPr bwMode="auto">
            <a:xfrm flipH="1">
              <a:off x="384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1018" name="Text Box 10"/>
            <p:cNvSpPr txBox="1">
              <a:spLocks noChangeArrowheads="1"/>
            </p:cNvSpPr>
            <p:nvPr/>
          </p:nvSpPr>
          <p:spPr bwMode="auto">
            <a:xfrm flipH="1">
              <a:off x="67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1019" name="Oval 11"/>
            <p:cNvSpPr>
              <a:spLocks noChangeArrowheads="1"/>
            </p:cNvSpPr>
            <p:nvPr/>
          </p:nvSpPr>
          <p:spPr bwMode="auto">
            <a:xfrm flipH="1">
              <a:off x="96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1020" name="Oval 12"/>
            <p:cNvSpPr>
              <a:spLocks noChangeArrowheads="1"/>
            </p:cNvSpPr>
            <p:nvPr/>
          </p:nvSpPr>
          <p:spPr bwMode="auto">
            <a:xfrm flipH="1">
              <a:off x="124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1021" name="Oval 13"/>
            <p:cNvSpPr>
              <a:spLocks noChangeArrowheads="1"/>
            </p:cNvSpPr>
            <p:nvPr/>
          </p:nvSpPr>
          <p:spPr bwMode="auto">
            <a:xfrm flipH="1">
              <a:off x="960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1022" name="Line 14"/>
            <p:cNvSpPr>
              <a:spLocks noChangeShapeType="1"/>
            </p:cNvSpPr>
            <p:nvPr/>
          </p:nvSpPr>
          <p:spPr bwMode="auto">
            <a:xfrm flipH="1">
              <a:off x="1104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23" name="AutoShape 15"/>
            <p:cNvSpPr>
              <a:spLocks noChangeArrowheads="1"/>
            </p:cNvSpPr>
            <p:nvPr/>
          </p:nvSpPr>
          <p:spPr bwMode="auto">
            <a:xfrm flipH="1">
              <a:off x="576" y="2544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1024" name="AutoShape 16"/>
            <p:cNvSpPr>
              <a:spLocks noChangeArrowheads="1"/>
            </p:cNvSpPr>
            <p:nvPr/>
          </p:nvSpPr>
          <p:spPr bwMode="auto">
            <a:xfrm flipH="1">
              <a:off x="912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1025" name="AutoShape 17"/>
            <p:cNvSpPr>
              <a:spLocks noChangeArrowheads="1"/>
            </p:cNvSpPr>
            <p:nvPr/>
          </p:nvSpPr>
          <p:spPr bwMode="auto">
            <a:xfrm flipH="1">
              <a:off x="1536" y="3072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1026" name="Oval 18"/>
            <p:cNvSpPr>
              <a:spLocks noChangeArrowheads="1"/>
            </p:cNvSpPr>
            <p:nvPr/>
          </p:nvSpPr>
          <p:spPr bwMode="auto">
            <a:xfrm flipH="1">
              <a:off x="624" y="321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1027" name="Line 19"/>
            <p:cNvSpPr>
              <a:spLocks noChangeShapeType="1"/>
            </p:cNvSpPr>
            <p:nvPr/>
          </p:nvSpPr>
          <p:spPr bwMode="auto">
            <a:xfrm flipH="1">
              <a:off x="76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28" name="Text Box 20"/>
            <p:cNvSpPr txBox="1">
              <a:spLocks noChangeArrowheads="1"/>
            </p:cNvSpPr>
            <p:nvPr/>
          </p:nvSpPr>
          <p:spPr bwMode="auto">
            <a:xfrm flipH="1">
              <a:off x="144" y="3648"/>
              <a:ext cx="10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Node </a:t>
              </a:r>
            </a:p>
          </p:txBody>
        </p:sp>
        <p:sp>
          <p:nvSpPr>
            <p:cNvPr id="171029" name="Text Box 21"/>
            <p:cNvSpPr txBox="1">
              <a:spLocks noChangeArrowheads="1"/>
            </p:cNvSpPr>
            <p:nvPr/>
          </p:nvSpPr>
          <p:spPr bwMode="auto">
            <a:xfrm flipH="1">
              <a:off x="1002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1030" name="Line 22"/>
            <p:cNvSpPr>
              <a:spLocks noChangeShapeType="1"/>
            </p:cNvSpPr>
            <p:nvPr/>
          </p:nvSpPr>
          <p:spPr bwMode="auto">
            <a:xfrm flipH="1">
              <a:off x="1104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2" name="Line 24"/>
            <p:cNvSpPr>
              <a:spLocks noChangeShapeType="1"/>
            </p:cNvSpPr>
            <p:nvPr/>
          </p:nvSpPr>
          <p:spPr bwMode="auto">
            <a:xfrm flipH="1">
              <a:off x="81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3" name="Line 25"/>
            <p:cNvSpPr>
              <a:spLocks noChangeShapeType="1"/>
            </p:cNvSpPr>
            <p:nvPr/>
          </p:nvSpPr>
          <p:spPr bwMode="auto">
            <a:xfrm>
              <a:off x="1536" y="283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4" name="Line 26"/>
            <p:cNvSpPr>
              <a:spLocks noChangeShapeType="1"/>
            </p:cNvSpPr>
            <p:nvPr/>
          </p:nvSpPr>
          <p:spPr bwMode="auto">
            <a:xfrm flipH="1">
              <a:off x="1152" y="288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35" name="Text Box 27"/>
            <p:cNvSpPr txBox="1">
              <a:spLocks noChangeArrowheads="1"/>
            </p:cNvSpPr>
            <p:nvPr/>
          </p:nvSpPr>
          <p:spPr bwMode="auto">
            <a:xfrm flipH="1">
              <a:off x="672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1036" name="Text Box 28"/>
            <p:cNvSpPr txBox="1">
              <a:spLocks noChangeArrowheads="1"/>
            </p:cNvSpPr>
            <p:nvPr/>
          </p:nvSpPr>
          <p:spPr bwMode="auto">
            <a:xfrm>
              <a:off x="1440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1037" name="Text Box 29"/>
            <p:cNvSpPr txBox="1">
              <a:spLocks noChangeArrowheads="1"/>
            </p:cNvSpPr>
            <p:nvPr/>
          </p:nvSpPr>
          <p:spPr bwMode="auto">
            <a:xfrm>
              <a:off x="1248" y="20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029200" y="1295400"/>
            <a:ext cx="2657475" cy="4114800"/>
            <a:chOff x="3168" y="1056"/>
            <a:chExt cx="1674" cy="2592"/>
          </a:xfrm>
        </p:grpSpPr>
        <p:sp>
          <p:nvSpPr>
            <p:cNvPr id="171039" name="AutoShape 31"/>
            <p:cNvSpPr>
              <a:spLocks noChangeArrowheads="1"/>
            </p:cNvSpPr>
            <p:nvPr/>
          </p:nvSpPr>
          <p:spPr bwMode="auto">
            <a:xfrm flipH="1">
              <a:off x="3408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1040" name="Text Box 32"/>
            <p:cNvSpPr txBox="1">
              <a:spLocks noChangeArrowheads="1"/>
            </p:cNvSpPr>
            <p:nvPr/>
          </p:nvSpPr>
          <p:spPr bwMode="auto">
            <a:xfrm flipH="1">
              <a:off x="3714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1041" name="Oval 33"/>
            <p:cNvSpPr>
              <a:spLocks noChangeArrowheads="1"/>
            </p:cNvSpPr>
            <p:nvPr/>
          </p:nvSpPr>
          <p:spPr bwMode="auto">
            <a:xfrm flipH="1">
              <a:off x="398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1042" name="Oval 34"/>
            <p:cNvSpPr>
              <a:spLocks noChangeArrowheads="1"/>
            </p:cNvSpPr>
            <p:nvPr/>
          </p:nvSpPr>
          <p:spPr bwMode="auto">
            <a:xfrm flipH="1">
              <a:off x="36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1043" name="Oval 35"/>
            <p:cNvSpPr>
              <a:spLocks noChangeArrowheads="1"/>
            </p:cNvSpPr>
            <p:nvPr/>
          </p:nvSpPr>
          <p:spPr bwMode="auto">
            <a:xfrm flipH="1">
              <a:off x="3984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1044" name="Line 36"/>
            <p:cNvSpPr>
              <a:spLocks noChangeShapeType="1"/>
            </p:cNvSpPr>
            <p:nvPr/>
          </p:nvSpPr>
          <p:spPr bwMode="auto">
            <a:xfrm flipH="1">
              <a:off x="4128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45" name="AutoShape 37"/>
            <p:cNvSpPr>
              <a:spLocks noChangeArrowheads="1"/>
            </p:cNvSpPr>
            <p:nvPr/>
          </p:nvSpPr>
          <p:spPr bwMode="auto">
            <a:xfrm flipH="1">
              <a:off x="336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1046" name="AutoShape 38"/>
            <p:cNvSpPr>
              <a:spLocks noChangeArrowheads="1"/>
            </p:cNvSpPr>
            <p:nvPr/>
          </p:nvSpPr>
          <p:spPr bwMode="auto">
            <a:xfrm flipH="1">
              <a:off x="3840" y="312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1047" name="AutoShape 39"/>
            <p:cNvSpPr>
              <a:spLocks noChangeArrowheads="1"/>
            </p:cNvSpPr>
            <p:nvPr/>
          </p:nvSpPr>
          <p:spPr bwMode="auto">
            <a:xfrm flipH="1">
              <a:off x="4320" y="2640"/>
              <a:ext cx="432" cy="528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T3</a:t>
              </a:r>
            </a:p>
          </p:txBody>
        </p:sp>
        <p:sp>
          <p:nvSpPr>
            <p:cNvPr id="171048" name="Text Box 40"/>
            <p:cNvSpPr txBox="1">
              <a:spLocks noChangeArrowheads="1"/>
            </p:cNvSpPr>
            <p:nvPr/>
          </p:nvSpPr>
          <p:spPr bwMode="auto">
            <a:xfrm flipH="1">
              <a:off x="3888" y="336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1049" name="Line 41"/>
            <p:cNvSpPr>
              <a:spLocks noChangeShapeType="1"/>
            </p:cNvSpPr>
            <p:nvPr/>
          </p:nvSpPr>
          <p:spPr bwMode="auto">
            <a:xfrm flipH="1">
              <a:off x="4128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0" name="Line 42"/>
            <p:cNvSpPr>
              <a:spLocks noChangeShapeType="1"/>
            </p:cNvSpPr>
            <p:nvPr/>
          </p:nvSpPr>
          <p:spPr bwMode="auto">
            <a:xfrm flipH="1">
              <a:off x="3936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1" name="Line 43"/>
            <p:cNvSpPr>
              <a:spLocks noChangeShapeType="1"/>
            </p:cNvSpPr>
            <p:nvPr/>
          </p:nvSpPr>
          <p:spPr bwMode="auto">
            <a:xfrm>
              <a:off x="4320" y="23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2" name="Line 44"/>
            <p:cNvSpPr>
              <a:spLocks noChangeShapeType="1"/>
            </p:cNvSpPr>
            <p:nvPr/>
          </p:nvSpPr>
          <p:spPr bwMode="auto">
            <a:xfrm>
              <a:off x="3936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3" name="Line 45"/>
            <p:cNvSpPr>
              <a:spLocks noChangeShapeType="1"/>
            </p:cNvSpPr>
            <p:nvPr/>
          </p:nvSpPr>
          <p:spPr bwMode="auto">
            <a:xfrm flipH="1">
              <a:off x="3600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1054" name="Text Box 46"/>
            <p:cNvSpPr txBox="1">
              <a:spLocks noChangeArrowheads="1"/>
            </p:cNvSpPr>
            <p:nvPr/>
          </p:nvSpPr>
          <p:spPr bwMode="auto">
            <a:xfrm>
              <a:off x="3830" y="202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1055" name="Text Box 47"/>
            <p:cNvSpPr txBox="1">
              <a:spLocks noChangeArrowheads="1"/>
            </p:cNvSpPr>
            <p:nvPr/>
          </p:nvSpPr>
          <p:spPr bwMode="auto">
            <a:xfrm>
              <a:off x="3638" y="2361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1056" name="Text Box 48"/>
            <p:cNvSpPr txBox="1">
              <a:spLocks noChangeArrowheads="1"/>
            </p:cNvSpPr>
            <p:nvPr/>
          </p:nvSpPr>
          <p:spPr bwMode="auto">
            <a:xfrm>
              <a:off x="4646" y="260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1057" name="Text Box 49"/>
            <p:cNvSpPr txBox="1">
              <a:spLocks noChangeArrowheads="1"/>
            </p:cNvSpPr>
            <p:nvPr/>
          </p:nvSpPr>
          <p:spPr bwMode="auto">
            <a:xfrm>
              <a:off x="4166" y="31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  <a:endParaRPr lang="en-GB"/>
            </a:p>
          </p:txBody>
        </p:sp>
        <p:sp>
          <p:nvSpPr>
            <p:cNvPr id="171058" name="Text Box 50"/>
            <p:cNvSpPr txBox="1">
              <a:spLocks noChangeArrowheads="1"/>
            </p:cNvSpPr>
            <p:nvPr/>
          </p:nvSpPr>
          <p:spPr bwMode="auto">
            <a:xfrm>
              <a:off x="3168" y="3168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  <a:endParaRPr lang="en-GB"/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3)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84752-661D-4904-AAFC-5E03F1C008E6}" type="slidenum">
              <a:rPr lang="en-US"/>
              <a:pPr/>
              <a:t>106</a:t>
            </a:fld>
            <a:endParaRPr lang="en-US"/>
          </a:p>
        </p:txBody>
      </p:sp>
      <p:sp>
        <p:nvSpPr>
          <p:cNvPr id="172096" name="AutoShape 64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2097" name="Text Box 65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Rotation RL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04800" y="1219200"/>
            <a:ext cx="3335338" cy="4892675"/>
            <a:chOff x="0" y="1008"/>
            <a:chExt cx="2101" cy="3082"/>
          </a:xfrm>
        </p:grpSpPr>
        <p:sp>
          <p:nvSpPr>
            <p:cNvPr id="172035" name="Text Box 3"/>
            <p:cNvSpPr txBox="1">
              <a:spLocks noChangeArrowheads="1"/>
            </p:cNvSpPr>
            <p:nvPr/>
          </p:nvSpPr>
          <p:spPr bwMode="auto">
            <a:xfrm>
              <a:off x="0" y="340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</a:t>
              </a:r>
            </a:p>
            <a:p>
              <a:r>
                <a:rPr lang="en-US" b="1"/>
                <a:t>Node</a:t>
              </a:r>
            </a:p>
          </p:txBody>
        </p:sp>
        <p:sp>
          <p:nvSpPr>
            <p:cNvPr id="172037" name="AutoShape 5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39" name="Oval 7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40" name="Oval 8"/>
            <p:cNvSpPr>
              <a:spLocks noChangeArrowheads="1"/>
            </p:cNvSpPr>
            <p:nvPr/>
          </p:nvSpPr>
          <p:spPr bwMode="auto">
            <a:xfrm flipH="1">
              <a:off x="114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41" name="Oval 9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42" name="Line 10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3" name="AutoShape 11"/>
            <p:cNvSpPr>
              <a:spLocks noChangeArrowheads="1"/>
            </p:cNvSpPr>
            <p:nvPr/>
          </p:nvSpPr>
          <p:spPr bwMode="auto">
            <a:xfrm flipH="1">
              <a:off x="374" y="2544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72044" name="AutoShape 12"/>
            <p:cNvSpPr>
              <a:spLocks noChangeArrowheads="1"/>
            </p:cNvSpPr>
            <p:nvPr/>
          </p:nvSpPr>
          <p:spPr bwMode="auto">
            <a:xfrm flipH="1">
              <a:off x="518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45" name="AutoShape 13"/>
            <p:cNvSpPr>
              <a:spLocks noChangeArrowheads="1"/>
            </p:cNvSpPr>
            <p:nvPr/>
          </p:nvSpPr>
          <p:spPr bwMode="auto">
            <a:xfrm flipH="1">
              <a:off x="1478" y="2976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2047" name="Line 15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8" name="Line 16"/>
            <p:cNvSpPr>
              <a:spLocks noChangeShapeType="1"/>
            </p:cNvSpPr>
            <p:nvPr/>
          </p:nvSpPr>
          <p:spPr bwMode="auto">
            <a:xfrm>
              <a:off x="104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49" name="Line 17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0" name="Text Box 18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2051" name="Oval 19"/>
            <p:cNvSpPr>
              <a:spLocks noChangeArrowheads="1"/>
            </p:cNvSpPr>
            <p:nvPr/>
          </p:nvSpPr>
          <p:spPr bwMode="auto">
            <a:xfrm flipH="1">
              <a:off x="90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52" name="AutoShape 20"/>
            <p:cNvSpPr>
              <a:spLocks noChangeArrowheads="1"/>
            </p:cNvSpPr>
            <p:nvPr/>
          </p:nvSpPr>
          <p:spPr bwMode="auto">
            <a:xfrm flipH="1">
              <a:off x="1046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53" name="Oval 21"/>
            <p:cNvSpPr>
              <a:spLocks noChangeArrowheads="1"/>
            </p:cNvSpPr>
            <p:nvPr/>
          </p:nvSpPr>
          <p:spPr bwMode="auto">
            <a:xfrm flipH="1">
              <a:off x="432" y="3120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2054" name="Text Box 22"/>
            <p:cNvSpPr txBox="1">
              <a:spLocks noChangeArrowheads="1"/>
            </p:cNvSpPr>
            <p:nvPr/>
          </p:nvSpPr>
          <p:spPr bwMode="auto">
            <a:xfrm flipH="1">
              <a:off x="1094" y="360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2055" name="Text Box 23"/>
            <p:cNvSpPr txBox="1">
              <a:spLocks noChangeArrowheads="1"/>
            </p:cNvSpPr>
            <p:nvPr/>
          </p:nvSpPr>
          <p:spPr bwMode="auto">
            <a:xfrm flipH="1">
              <a:off x="566" y="35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2056" name="Line 24"/>
            <p:cNvSpPr>
              <a:spLocks noChangeShapeType="1"/>
            </p:cNvSpPr>
            <p:nvPr/>
          </p:nvSpPr>
          <p:spPr bwMode="auto">
            <a:xfrm>
              <a:off x="1478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7" name="Line 25"/>
            <p:cNvSpPr>
              <a:spLocks noChangeShapeType="1"/>
            </p:cNvSpPr>
            <p:nvPr/>
          </p:nvSpPr>
          <p:spPr bwMode="auto">
            <a:xfrm flipH="1">
              <a:off x="1094" y="283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8" name="Line 26"/>
            <p:cNvSpPr>
              <a:spLocks noChangeShapeType="1"/>
            </p:cNvSpPr>
            <p:nvPr/>
          </p:nvSpPr>
          <p:spPr bwMode="auto">
            <a:xfrm>
              <a:off x="1142" y="33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59" name="Line 27"/>
            <p:cNvSpPr>
              <a:spLocks noChangeShapeType="1"/>
            </p:cNvSpPr>
            <p:nvPr/>
          </p:nvSpPr>
          <p:spPr bwMode="auto">
            <a:xfrm flipH="1">
              <a:off x="758" y="32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62" name="Text Box 30"/>
            <p:cNvSpPr txBox="1">
              <a:spLocks noChangeArrowheads="1"/>
            </p:cNvSpPr>
            <p:nvPr/>
          </p:nvSpPr>
          <p:spPr bwMode="auto">
            <a:xfrm flipH="1">
              <a:off x="1772" y="293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3" name="Text Box 31"/>
            <p:cNvSpPr txBox="1">
              <a:spLocks noChangeArrowheads="1"/>
            </p:cNvSpPr>
            <p:nvPr/>
          </p:nvSpPr>
          <p:spPr bwMode="auto">
            <a:xfrm flipH="1">
              <a:off x="1153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2064" name="Text Box 32"/>
            <p:cNvSpPr txBox="1">
              <a:spLocks noChangeArrowheads="1"/>
            </p:cNvSpPr>
            <p:nvPr/>
          </p:nvSpPr>
          <p:spPr bwMode="auto">
            <a:xfrm flipH="1">
              <a:off x="528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5" name="Text Box 33"/>
            <p:cNvSpPr txBox="1">
              <a:spLocks noChangeArrowheads="1"/>
            </p:cNvSpPr>
            <p:nvPr/>
          </p:nvSpPr>
          <p:spPr bwMode="auto">
            <a:xfrm flipH="1">
              <a:off x="236" y="255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8" name="Line 66"/>
            <p:cNvSpPr>
              <a:spLocks noChangeShapeType="1"/>
            </p:cNvSpPr>
            <p:nvPr/>
          </p:nvSpPr>
          <p:spPr bwMode="auto">
            <a:xfrm>
              <a:off x="576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9" name="Text Box 67"/>
            <p:cNvSpPr txBox="1">
              <a:spLocks noChangeArrowheads="1"/>
            </p:cNvSpPr>
            <p:nvPr/>
          </p:nvSpPr>
          <p:spPr bwMode="auto">
            <a:xfrm>
              <a:off x="854" y="2745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2100" name="Text Box 68"/>
            <p:cNvSpPr txBox="1">
              <a:spLocks noChangeArrowheads="1"/>
            </p:cNvSpPr>
            <p:nvPr/>
          </p:nvSpPr>
          <p:spPr bwMode="auto">
            <a:xfrm>
              <a:off x="1334" y="23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2101" name="Text Box 69"/>
            <p:cNvSpPr txBox="1">
              <a:spLocks noChangeArrowheads="1"/>
            </p:cNvSpPr>
            <p:nvPr/>
          </p:nvSpPr>
          <p:spPr bwMode="auto">
            <a:xfrm>
              <a:off x="1046" y="197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2066" name="Text Box 34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68" name="AutoShape 36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2069" name="Text Box 37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2070" name="Oval 38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2071" name="Oval 39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2072" name="Oval 40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2073" name="Line 41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4" name="AutoShape 42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2075" name="AutoShape 43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76" name="AutoShape 44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2078" name="Line 46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79" name="Line 47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0" name="Line 48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81" name="Text Box 49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2082" name="Oval 50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2083" name="AutoShape 51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2085" name="Text Box 53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2086" name="Text Box 54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2087" name="Line 55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0" name="Text Box 58"/>
            <p:cNvSpPr txBox="1">
              <a:spLocks noChangeArrowheads="1"/>
            </p:cNvSpPr>
            <p:nvPr/>
          </p:nvSpPr>
          <p:spPr bwMode="auto">
            <a:xfrm flipH="1">
              <a:off x="4657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2091" name="Text Box 59"/>
            <p:cNvSpPr txBox="1">
              <a:spLocks noChangeArrowheads="1"/>
            </p:cNvSpPr>
            <p:nvPr/>
          </p:nvSpPr>
          <p:spPr bwMode="auto">
            <a:xfrm flipH="1">
              <a:off x="3696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2" name="Text Box 60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2093" name="Line 61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4" name="Line 62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095" name="Line 63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2102" name="Text Box 70"/>
            <p:cNvSpPr txBox="1">
              <a:spLocks noChangeArrowheads="1"/>
            </p:cNvSpPr>
            <p:nvPr/>
          </p:nvSpPr>
          <p:spPr bwMode="auto">
            <a:xfrm>
              <a:off x="4550" y="20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3" name="Text Box 71"/>
            <p:cNvSpPr txBox="1">
              <a:spLocks noChangeArrowheads="1"/>
            </p:cNvSpPr>
            <p:nvPr/>
          </p:nvSpPr>
          <p:spPr bwMode="auto">
            <a:xfrm>
              <a:off x="3734" y="24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2104" name="Text Box 72"/>
            <p:cNvSpPr txBox="1">
              <a:spLocks noChangeArrowheads="1"/>
            </p:cNvSpPr>
            <p:nvPr/>
          </p:nvSpPr>
          <p:spPr bwMode="auto">
            <a:xfrm>
              <a:off x="4838" y="2409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Sub-Case 4)</a:t>
            </a:r>
            <a:endParaRPr lang="en-US" sz="2800" dirty="0"/>
          </a:p>
        </p:txBody>
      </p:sp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9900-415D-42BB-8684-2D8FD53F20DC}" type="slidenum">
              <a:rPr lang="en-US"/>
              <a:pPr/>
              <a:t>107</a:t>
            </a:fld>
            <a:endParaRPr lang="en-US"/>
          </a:p>
        </p:txBody>
      </p:sp>
      <p:sp>
        <p:nvSpPr>
          <p:cNvPr id="173059" name="AutoShape 3"/>
          <p:cNvSpPr>
            <a:spLocks noChangeArrowheads="1"/>
          </p:cNvSpPr>
          <p:nvPr/>
        </p:nvSpPr>
        <p:spPr bwMode="auto">
          <a:xfrm>
            <a:off x="3886200" y="3200400"/>
            <a:ext cx="823913" cy="533400"/>
          </a:xfrm>
          <a:prstGeom prst="rightArrow">
            <a:avLst>
              <a:gd name="adj1" fmla="val 50000"/>
              <a:gd name="adj2" fmla="val 3861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x-none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352800" y="2743200"/>
            <a:ext cx="233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Double Rotation RL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1219200"/>
            <a:ext cx="3335338" cy="4892675"/>
            <a:chOff x="0" y="1008"/>
            <a:chExt cx="2101" cy="3082"/>
          </a:xfrm>
        </p:grpSpPr>
        <p:sp>
          <p:nvSpPr>
            <p:cNvPr id="173062" name="Text Box 6"/>
            <p:cNvSpPr txBox="1">
              <a:spLocks noChangeArrowheads="1"/>
            </p:cNvSpPr>
            <p:nvPr/>
          </p:nvSpPr>
          <p:spPr bwMode="auto">
            <a:xfrm>
              <a:off x="0" y="3408"/>
              <a:ext cx="6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Deleted </a:t>
              </a:r>
            </a:p>
            <a:p>
              <a:r>
                <a:rPr lang="en-US" b="1"/>
                <a:t>Node</a:t>
              </a:r>
            </a:p>
          </p:txBody>
        </p:sp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 flipH="1">
              <a:off x="182" y="1008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3064" name="Text Box 8"/>
            <p:cNvSpPr txBox="1">
              <a:spLocks noChangeArrowheads="1"/>
            </p:cNvSpPr>
            <p:nvPr/>
          </p:nvSpPr>
          <p:spPr bwMode="auto">
            <a:xfrm flipH="1">
              <a:off x="432" y="1062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3065" name="Oval 9"/>
            <p:cNvSpPr>
              <a:spLocks noChangeArrowheads="1"/>
            </p:cNvSpPr>
            <p:nvPr/>
          </p:nvSpPr>
          <p:spPr bwMode="auto">
            <a:xfrm flipH="1">
              <a:off x="758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3066" name="Oval 10"/>
            <p:cNvSpPr>
              <a:spLocks noChangeArrowheads="1"/>
            </p:cNvSpPr>
            <p:nvPr/>
          </p:nvSpPr>
          <p:spPr bwMode="auto">
            <a:xfrm flipH="1">
              <a:off x="1142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3067" name="Oval 11"/>
            <p:cNvSpPr>
              <a:spLocks noChangeArrowheads="1"/>
            </p:cNvSpPr>
            <p:nvPr/>
          </p:nvSpPr>
          <p:spPr bwMode="auto">
            <a:xfrm flipH="1">
              <a:off x="758" y="21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3068" name="Line 12"/>
            <p:cNvSpPr>
              <a:spLocks noChangeShapeType="1"/>
            </p:cNvSpPr>
            <p:nvPr/>
          </p:nvSpPr>
          <p:spPr bwMode="auto">
            <a:xfrm flipH="1">
              <a:off x="902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69" name="AutoShape 13"/>
            <p:cNvSpPr>
              <a:spLocks noChangeArrowheads="1"/>
            </p:cNvSpPr>
            <p:nvPr/>
          </p:nvSpPr>
          <p:spPr bwMode="auto">
            <a:xfrm flipH="1">
              <a:off x="374" y="2544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3070" name="AutoShape 14"/>
            <p:cNvSpPr>
              <a:spLocks noChangeArrowheads="1"/>
            </p:cNvSpPr>
            <p:nvPr/>
          </p:nvSpPr>
          <p:spPr bwMode="auto">
            <a:xfrm flipH="1">
              <a:off x="518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071" name="AutoShape 15"/>
            <p:cNvSpPr>
              <a:spLocks noChangeArrowheads="1"/>
            </p:cNvSpPr>
            <p:nvPr/>
          </p:nvSpPr>
          <p:spPr bwMode="auto">
            <a:xfrm flipH="1">
              <a:off x="1478" y="2976"/>
              <a:ext cx="384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3072" name="Line 16"/>
            <p:cNvSpPr>
              <a:spLocks noChangeShapeType="1"/>
            </p:cNvSpPr>
            <p:nvPr/>
          </p:nvSpPr>
          <p:spPr bwMode="auto">
            <a:xfrm flipH="1">
              <a:off x="902" y="19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3" name="Line 17"/>
            <p:cNvSpPr>
              <a:spLocks noChangeShapeType="1"/>
            </p:cNvSpPr>
            <p:nvPr/>
          </p:nvSpPr>
          <p:spPr bwMode="auto">
            <a:xfrm>
              <a:off x="1046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4" name="Line 18"/>
            <p:cNvSpPr>
              <a:spLocks noChangeShapeType="1"/>
            </p:cNvSpPr>
            <p:nvPr/>
          </p:nvSpPr>
          <p:spPr bwMode="auto">
            <a:xfrm flipH="1">
              <a:off x="614" y="240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75" name="Text Box 19"/>
            <p:cNvSpPr txBox="1">
              <a:spLocks noChangeArrowheads="1"/>
            </p:cNvSpPr>
            <p:nvPr/>
          </p:nvSpPr>
          <p:spPr bwMode="auto">
            <a:xfrm flipH="1">
              <a:off x="480" y="211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p</a:t>
              </a:r>
            </a:p>
          </p:txBody>
        </p:sp>
        <p:sp>
          <p:nvSpPr>
            <p:cNvPr id="173076" name="Oval 20"/>
            <p:cNvSpPr>
              <a:spLocks noChangeArrowheads="1"/>
            </p:cNvSpPr>
            <p:nvPr/>
          </p:nvSpPr>
          <p:spPr bwMode="auto">
            <a:xfrm flipH="1">
              <a:off x="90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3077" name="AutoShape 21"/>
            <p:cNvSpPr>
              <a:spLocks noChangeArrowheads="1"/>
            </p:cNvSpPr>
            <p:nvPr/>
          </p:nvSpPr>
          <p:spPr bwMode="auto">
            <a:xfrm flipH="1">
              <a:off x="1046" y="3456"/>
              <a:ext cx="432" cy="38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078" name="Oval 22"/>
            <p:cNvSpPr>
              <a:spLocks noChangeArrowheads="1"/>
            </p:cNvSpPr>
            <p:nvPr/>
          </p:nvSpPr>
          <p:spPr bwMode="auto">
            <a:xfrm flipH="1">
              <a:off x="432" y="3120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3079" name="Text Box 23"/>
            <p:cNvSpPr txBox="1">
              <a:spLocks noChangeArrowheads="1"/>
            </p:cNvSpPr>
            <p:nvPr/>
          </p:nvSpPr>
          <p:spPr bwMode="auto">
            <a:xfrm flipH="1">
              <a:off x="1094" y="360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3080" name="Text Box 24"/>
            <p:cNvSpPr txBox="1">
              <a:spLocks noChangeArrowheads="1"/>
            </p:cNvSpPr>
            <p:nvPr/>
          </p:nvSpPr>
          <p:spPr bwMode="auto">
            <a:xfrm flipH="1">
              <a:off x="566" y="3590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3081" name="Line 25"/>
            <p:cNvSpPr>
              <a:spLocks noChangeShapeType="1"/>
            </p:cNvSpPr>
            <p:nvPr/>
          </p:nvSpPr>
          <p:spPr bwMode="auto">
            <a:xfrm>
              <a:off x="1478" y="278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2" name="Line 26"/>
            <p:cNvSpPr>
              <a:spLocks noChangeShapeType="1"/>
            </p:cNvSpPr>
            <p:nvPr/>
          </p:nvSpPr>
          <p:spPr bwMode="auto">
            <a:xfrm flipH="1">
              <a:off x="1094" y="283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3" name="Line 27"/>
            <p:cNvSpPr>
              <a:spLocks noChangeShapeType="1"/>
            </p:cNvSpPr>
            <p:nvPr/>
          </p:nvSpPr>
          <p:spPr bwMode="auto">
            <a:xfrm>
              <a:off x="1142" y="331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4" name="Line 28"/>
            <p:cNvSpPr>
              <a:spLocks noChangeShapeType="1"/>
            </p:cNvSpPr>
            <p:nvPr/>
          </p:nvSpPr>
          <p:spPr bwMode="auto">
            <a:xfrm flipH="1">
              <a:off x="758" y="32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85" name="Text Box 29"/>
            <p:cNvSpPr txBox="1">
              <a:spLocks noChangeArrowheads="1"/>
            </p:cNvSpPr>
            <p:nvPr/>
          </p:nvSpPr>
          <p:spPr bwMode="auto">
            <a:xfrm flipH="1">
              <a:off x="1772" y="2937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6" name="Text Box 30"/>
            <p:cNvSpPr txBox="1">
              <a:spLocks noChangeArrowheads="1"/>
            </p:cNvSpPr>
            <p:nvPr/>
          </p:nvSpPr>
          <p:spPr bwMode="auto">
            <a:xfrm flipH="1">
              <a:off x="1154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7" name="Text Box 31"/>
            <p:cNvSpPr txBox="1">
              <a:spLocks noChangeArrowheads="1"/>
            </p:cNvSpPr>
            <p:nvPr/>
          </p:nvSpPr>
          <p:spPr bwMode="auto">
            <a:xfrm flipH="1">
              <a:off x="529" y="3840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3088" name="Text Box 32"/>
            <p:cNvSpPr txBox="1">
              <a:spLocks noChangeArrowheads="1"/>
            </p:cNvSpPr>
            <p:nvPr/>
          </p:nvSpPr>
          <p:spPr bwMode="auto">
            <a:xfrm flipH="1">
              <a:off x="236" y="2553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89" name="Line 33"/>
            <p:cNvSpPr>
              <a:spLocks noChangeShapeType="1"/>
            </p:cNvSpPr>
            <p:nvPr/>
          </p:nvSpPr>
          <p:spPr bwMode="auto">
            <a:xfrm>
              <a:off x="576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090" name="Text Box 34"/>
            <p:cNvSpPr txBox="1">
              <a:spLocks noChangeArrowheads="1"/>
            </p:cNvSpPr>
            <p:nvPr/>
          </p:nvSpPr>
          <p:spPr bwMode="auto">
            <a:xfrm>
              <a:off x="854" y="2745"/>
              <a:ext cx="2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  <a:endParaRPr lang="en-GB" dirty="0"/>
            </a:p>
          </p:txBody>
        </p:sp>
        <p:sp>
          <p:nvSpPr>
            <p:cNvPr id="173091" name="Text Box 35"/>
            <p:cNvSpPr txBox="1">
              <a:spLocks noChangeArrowheads="1"/>
            </p:cNvSpPr>
            <p:nvPr/>
          </p:nvSpPr>
          <p:spPr bwMode="auto">
            <a:xfrm>
              <a:off x="1334" y="23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1046" y="1977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76800" y="1295400"/>
            <a:ext cx="3798888" cy="4114800"/>
            <a:chOff x="3168" y="1056"/>
            <a:chExt cx="2393" cy="2592"/>
          </a:xfrm>
        </p:grpSpPr>
        <p:sp>
          <p:nvSpPr>
            <p:cNvPr id="173094" name="Text Box 38"/>
            <p:cNvSpPr txBox="1">
              <a:spLocks noChangeArrowheads="1"/>
            </p:cNvSpPr>
            <p:nvPr/>
          </p:nvSpPr>
          <p:spPr bwMode="auto">
            <a:xfrm>
              <a:off x="5232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095" name="AutoShape 39"/>
            <p:cNvSpPr>
              <a:spLocks noChangeArrowheads="1"/>
            </p:cNvSpPr>
            <p:nvPr/>
          </p:nvSpPr>
          <p:spPr bwMode="auto">
            <a:xfrm flipH="1">
              <a:off x="3642" y="1056"/>
              <a:ext cx="1392" cy="480"/>
            </a:xfrm>
            <a:prstGeom prst="cloudCallout">
              <a:avLst>
                <a:gd name="adj1" fmla="val -3449"/>
                <a:gd name="adj2" fmla="val 5604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GB" i="1"/>
            </a:p>
          </p:txBody>
        </p:sp>
        <p:sp>
          <p:nvSpPr>
            <p:cNvPr id="173096" name="Text Box 40"/>
            <p:cNvSpPr txBox="1">
              <a:spLocks noChangeArrowheads="1"/>
            </p:cNvSpPr>
            <p:nvPr/>
          </p:nvSpPr>
          <p:spPr bwMode="auto">
            <a:xfrm flipH="1">
              <a:off x="3888" y="1110"/>
              <a:ext cx="99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dirty="0"/>
                <a:t>Remainder of</a:t>
              </a:r>
            </a:p>
            <a:p>
              <a:r>
                <a:rPr lang="en-US" sz="1400" dirty="0"/>
                <a:t>the tree</a:t>
              </a:r>
            </a:p>
          </p:txBody>
        </p:sp>
        <p:sp>
          <p:nvSpPr>
            <p:cNvPr id="173097" name="Oval 41"/>
            <p:cNvSpPr>
              <a:spLocks noChangeArrowheads="1"/>
            </p:cNvSpPr>
            <p:nvPr/>
          </p:nvSpPr>
          <p:spPr bwMode="auto">
            <a:xfrm flipH="1">
              <a:off x="4218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 flipH="1">
              <a:off x="460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 flipH="1">
              <a:off x="421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 flipH="1">
              <a:off x="436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1" name="AutoShape 45"/>
            <p:cNvSpPr>
              <a:spLocks noChangeArrowheads="1"/>
            </p:cNvSpPr>
            <p:nvPr/>
          </p:nvSpPr>
          <p:spPr bwMode="auto">
            <a:xfrm flipH="1">
              <a:off x="3316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73102" name="AutoShape 46"/>
            <p:cNvSpPr>
              <a:spLocks noChangeArrowheads="1"/>
            </p:cNvSpPr>
            <p:nvPr/>
          </p:nvSpPr>
          <p:spPr bwMode="auto">
            <a:xfrm flipH="1">
              <a:off x="389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103" name="AutoShape 47"/>
            <p:cNvSpPr>
              <a:spLocks noChangeArrowheads="1"/>
            </p:cNvSpPr>
            <p:nvPr/>
          </p:nvSpPr>
          <p:spPr bwMode="auto">
            <a:xfrm flipH="1">
              <a:off x="4938" y="3024"/>
              <a:ext cx="384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T4</a:t>
              </a:r>
            </a:p>
          </p:txBody>
        </p:sp>
        <p:sp>
          <p:nvSpPr>
            <p:cNvPr id="173104" name="Line 48"/>
            <p:cNvSpPr>
              <a:spLocks noChangeShapeType="1"/>
            </p:cNvSpPr>
            <p:nvPr/>
          </p:nvSpPr>
          <p:spPr bwMode="auto">
            <a:xfrm flipH="1">
              <a:off x="4362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4506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 flipH="1">
              <a:off x="4074" y="24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07" name="Text Box 51"/>
            <p:cNvSpPr txBox="1">
              <a:spLocks noChangeArrowheads="1"/>
            </p:cNvSpPr>
            <p:nvPr/>
          </p:nvSpPr>
          <p:spPr bwMode="auto">
            <a:xfrm flipH="1">
              <a:off x="4712" y="2169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GB" b="1"/>
            </a:p>
          </p:txBody>
        </p:sp>
        <p:sp>
          <p:nvSpPr>
            <p:cNvPr id="173108" name="Oval 52"/>
            <p:cNvSpPr>
              <a:spLocks noChangeArrowheads="1"/>
            </p:cNvSpPr>
            <p:nvPr/>
          </p:nvSpPr>
          <p:spPr bwMode="auto">
            <a:xfrm flipH="1">
              <a:off x="384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3109" name="AutoShape 53"/>
            <p:cNvSpPr>
              <a:spLocks noChangeArrowheads="1"/>
            </p:cNvSpPr>
            <p:nvPr/>
          </p:nvSpPr>
          <p:spPr bwMode="auto">
            <a:xfrm flipH="1">
              <a:off x="4372" y="3024"/>
              <a:ext cx="432" cy="624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173110" name="Text Box 54"/>
            <p:cNvSpPr txBox="1">
              <a:spLocks noChangeArrowheads="1"/>
            </p:cNvSpPr>
            <p:nvPr/>
          </p:nvSpPr>
          <p:spPr bwMode="auto">
            <a:xfrm flipH="1">
              <a:off x="446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173111" name="Text Box 55"/>
            <p:cNvSpPr txBox="1">
              <a:spLocks noChangeArrowheads="1"/>
            </p:cNvSpPr>
            <p:nvPr/>
          </p:nvSpPr>
          <p:spPr bwMode="auto">
            <a:xfrm flipH="1">
              <a:off x="3984" y="3312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173112" name="Line 56"/>
            <p:cNvSpPr>
              <a:spLocks noChangeShapeType="1"/>
            </p:cNvSpPr>
            <p:nvPr/>
          </p:nvSpPr>
          <p:spPr bwMode="auto">
            <a:xfrm>
              <a:off x="4938" y="283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3" name="Text Box 57"/>
            <p:cNvSpPr txBox="1">
              <a:spLocks noChangeArrowheads="1"/>
            </p:cNvSpPr>
            <p:nvPr/>
          </p:nvSpPr>
          <p:spPr bwMode="auto">
            <a:xfrm flipH="1">
              <a:off x="465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114" name="Text Box 58"/>
            <p:cNvSpPr txBox="1">
              <a:spLocks noChangeArrowheads="1"/>
            </p:cNvSpPr>
            <p:nvPr/>
          </p:nvSpPr>
          <p:spPr bwMode="auto">
            <a:xfrm flipH="1">
              <a:off x="3697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h-2</a:t>
              </a:r>
            </a:p>
          </p:txBody>
        </p:sp>
        <p:sp>
          <p:nvSpPr>
            <p:cNvPr id="173115" name="Text Box 59"/>
            <p:cNvSpPr txBox="1">
              <a:spLocks noChangeArrowheads="1"/>
            </p:cNvSpPr>
            <p:nvPr/>
          </p:nvSpPr>
          <p:spPr bwMode="auto">
            <a:xfrm flipH="1">
              <a:off x="3168" y="3072"/>
              <a:ext cx="3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h-1</a:t>
              </a:r>
            </a:p>
          </p:txBody>
        </p:sp>
        <p:sp>
          <p:nvSpPr>
            <p:cNvPr id="173116" name="Line 60"/>
            <p:cNvSpPr>
              <a:spLocks noChangeShapeType="1"/>
            </p:cNvSpPr>
            <p:nvPr/>
          </p:nvSpPr>
          <p:spPr bwMode="auto">
            <a:xfrm flipH="1">
              <a:off x="461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7" name="Line 61"/>
            <p:cNvSpPr>
              <a:spLocks noChangeShapeType="1"/>
            </p:cNvSpPr>
            <p:nvPr/>
          </p:nvSpPr>
          <p:spPr bwMode="auto">
            <a:xfrm>
              <a:off x="4036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8" name="Line 62"/>
            <p:cNvSpPr>
              <a:spLocks noChangeShapeType="1"/>
            </p:cNvSpPr>
            <p:nvPr/>
          </p:nvSpPr>
          <p:spPr bwMode="auto">
            <a:xfrm flipH="1">
              <a:off x="3556" y="283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3119" name="Text Box 63"/>
            <p:cNvSpPr txBox="1">
              <a:spLocks noChangeArrowheads="1"/>
            </p:cNvSpPr>
            <p:nvPr/>
          </p:nvSpPr>
          <p:spPr bwMode="auto">
            <a:xfrm>
              <a:off x="4550" y="2073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3120" name="Text Box 64"/>
            <p:cNvSpPr txBox="1">
              <a:spLocks noChangeArrowheads="1"/>
            </p:cNvSpPr>
            <p:nvPr/>
          </p:nvSpPr>
          <p:spPr bwMode="auto">
            <a:xfrm>
              <a:off x="3734" y="2409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3121" name="Text Box 65"/>
            <p:cNvSpPr txBox="1">
              <a:spLocks noChangeArrowheads="1"/>
            </p:cNvSpPr>
            <p:nvPr/>
          </p:nvSpPr>
          <p:spPr bwMode="auto">
            <a:xfrm>
              <a:off x="4838" y="24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AVL Tree: Delete </a:t>
            </a:r>
            <a:r>
              <a:rPr lang="en-US" sz="2800" dirty="0">
                <a:solidFill>
                  <a:srgbClr val="FF0000"/>
                </a:solidFill>
              </a:rPr>
              <a:t>(Case 3: Other Sub-Cases)</a:t>
            </a:r>
            <a:endParaRPr lang="en-GB" sz="2800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Sub-Case 5: mirror image of Sub-Case 1.</a:t>
            </a:r>
          </a:p>
          <a:p>
            <a:pPr algn="l" rtl="0"/>
            <a:r>
              <a:rPr lang="en-US" dirty="0"/>
              <a:t>Sub-Case 6: mirror image of Sub-Case 2.</a:t>
            </a:r>
          </a:p>
          <a:p>
            <a:pPr algn="l" rtl="0"/>
            <a:r>
              <a:rPr lang="en-US" dirty="0"/>
              <a:t>Sub-Case 7: mirror image of Sub-Case 3.</a:t>
            </a:r>
          </a:p>
          <a:p>
            <a:pPr algn="l" rtl="0"/>
            <a:r>
              <a:rPr lang="en-US" dirty="0"/>
              <a:t>Sub-Case 8: mirror image of Sub-Case 4.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11DAB-8EFC-4EBF-AB33-26C9D1E52E40}" type="slidenum">
              <a:rPr lang="en-US"/>
              <a:pPr/>
              <a:t>108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648200" y="2073275"/>
            <a:ext cx="2819400" cy="2057400"/>
            <a:chOff x="2928" y="1296"/>
            <a:chExt cx="1776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65</a:t>
              </a:r>
              <a:endParaRPr lang="en-US" dirty="0"/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731520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10540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0198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720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32004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0386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2860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2880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984212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4508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5784812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5257800" y="2073275"/>
            <a:ext cx="1371600" cy="1219200"/>
            <a:chOff x="3312" y="1296"/>
            <a:chExt cx="864" cy="768"/>
          </a:xfrm>
        </p:grpSpPr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42858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2819400" cy="2057400"/>
            <a:chOff x="2928" y="1296"/>
            <a:chExt cx="1776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2017412" y="1676400"/>
            <a:ext cx="617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</a:t>
            </a:r>
            <a:endParaRPr lang="en-GB" b="1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200400" y="2498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752600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984212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572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791200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5099050" y="2574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13</a:t>
            </a:fld>
            <a:endParaRPr lang="en-US"/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816678" y="1676400"/>
            <a:ext cx="109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Not AVL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778078" y="1676400"/>
            <a:ext cx="109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Not AVL</a:t>
            </a:r>
            <a:endParaRPr lang="en-GB" b="1" dirty="0"/>
          </a:p>
        </p:txBody>
      </p:sp>
      <p:grpSp>
        <p:nvGrpSpPr>
          <p:cNvPr id="28" name="Group 47"/>
          <p:cNvGrpSpPr>
            <a:grpSpLocks/>
          </p:cNvGrpSpPr>
          <p:nvPr/>
        </p:nvGrpSpPr>
        <p:grpSpPr bwMode="auto">
          <a:xfrm>
            <a:off x="5257800" y="2057400"/>
            <a:ext cx="3048000" cy="3581400"/>
            <a:chOff x="672" y="1296"/>
            <a:chExt cx="1920" cy="2256"/>
          </a:xfrm>
        </p:grpSpPr>
        <p:sp>
          <p:nvSpPr>
            <p:cNvPr id="29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196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100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6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39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46" name="Line 15"/>
            <p:cNvSpPr>
              <a:spLocks noChangeShapeType="1"/>
            </p:cNvSpPr>
            <p:nvPr/>
          </p:nvSpPr>
          <p:spPr bwMode="auto">
            <a:xfrm flipH="1">
              <a:off x="96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96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 flipH="1">
              <a:off x="2208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H="1">
              <a:off x="187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1746212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5085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914400" y="2574925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6096000" y="3336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6699250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4896918" y="2574925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5715000" y="1905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+2</a:t>
            </a:r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182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7080212" y="4038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8077200" y="33528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6670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074812" y="1676400"/>
            <a:ext cx="715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AVL?</a:t>
            </a:r>
            <a:endParaRPr lang="en-GB" b="1" dirty="0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146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3434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048000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26670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4074812" y="1676400"/>
            <a:ext cx="7152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AVL?</a:t>
            </a:r>
            <a:endParaRPr lang="en-GB" b="1" dirty="0"/>
          </a:p>
        </p:txBody>
      </p:sp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3271106" y="4495800"/>
            <a:ext cx="257634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It is balanced tree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but not AVL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because it is not BST!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2600" y="5398532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Remember:</a:t>
            </a:r>
          </a:p>
          <a:p>
            <a:r>
              <a:rPr lang="en-US" dirty="0"/>
              <a:t>AVL tree is a </a:t>
            </a:r>
            <a:r>
              <a:rPr lang="en-US" b="1" dirty="0"/>
              <a:t>BST</a:t>
            </a:r>
            <a:r>
              <a:rPr lang="en-US" dirty="0"/>
              <a:t> that is </a:t>
            </a:r>
            <a:r>
              <a:rPr lang="en-US" b="1" dirty="0"/>
              <a:t>height-balanced-1-tree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5146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4343400" y="3413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3048000" y="252626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BSTs  vs.  AVL Trees</a:t>
            </a:r>
            <a:endParaRPr lang="en-GB" dirty="0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1438F-3797-4CA7-B860-D006DF314F79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9600" y="2209800"/>
            <a:ext cx="3581400" cy="3657600"/>
            <a:chOff x="1104" y="1440"/>
            <a:chExt cx="2256" cy="2304"/>
          </a:xfrm>
        </p:grpSpPr>
        <p:sp>
          <p:nvSpPr>
            <p:cNvPr id="152579" name="Oval 3"/>
            <p:cNvSpPr>
              <a:spLocks noChangeArrowheads="1"/>
            </p:cNvSpPr>
            <p:nvPr/>
          </p:nvSpPr>
          <p:spPr bwMode="auto">
            <a:xfrm>
              <a:off x="1104" y="144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GB"/>
            </a:p>
          </p:txBody>
        </p:sp>
        <p:sp>
          <p:nvSpPr>
            <p:cNvPr id="152580" name="Oval 4"/>
            <p:cNvSpPr>
              <a:spLocks noChangeArrowheads="1"/>
            </p:cNvSpPr>
            <p:nvPr/>
          </p:nvSpPr>
          <p:spPr bwMode="auto">
            <a:xfrm>
              <a:off x="1536" y="187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52581" name="Oval 5"/>
            <p:cNvSpPr>
              <a:spLocks noChangeArrowheads="1"/>
            </p:cNvSpPr>
            <p:nvPr/>
          </p:nvSpPr>
          <p:spPr bwMode="auto">
            <a:xfrm>
              <a:off x="2016" y="235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52582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GB"/>
            </a:p>
          </p:txBody>
        </p:sp>
        <p:sp>
          <p:nvSpPr>
            <p:cNvPr id="152583" name="Oval 7"/>
            <p:cNvSpPr>
              <a:spLocks noChangeArrowheads="1"/>
            </p:cNvSpPr>
            <p:nvPr/>
          </p:nvSpPr>
          <p:spPr bwMode="auto">
            <a:xfrm>
              <a:off x="2976" y="33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GB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>
              <a:off x="1440" y="17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1824" y="220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6" name="Line 10"/>
            <p:cNvSpPr>
              <a:spLocks noChangeShapeType="1"/>
            </p:cNvSpPr>
            <p:nvPr/>
          </p:nvSpPr>
          <p:spPr bwMode="auto">
            <a:xfrm>
              <a:off x="2352" y="268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587" name="Line 11"/>
            <p:cNvSpPr>
              <a:spLocks noChangeShapeType="1"/>
            </p:cNvSpPr>
            <p:nvPr/>
          </p:nvSpPr>
          <p:spPr bwMode="auto">
            <a:xfrm>
              <a:off x="2784" y="31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1884362" y="1295400"/>
            <a:ext cx="3830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Inserting 1, 2, 3, 4 and 5</a:t>
            </a:r>
            <a:endParaRPr lang="en-GB" sz="2800" b="1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410200" y="2286000"/>
            <a:ext cx="2819400" cy="2667000"/>
            <a:chOff x="3360" y="1536"/>
            <a:chExt cx="1776" cy="1680"/>
          </a:xfrm>
        </p:grpSpPr>
        <p:sp>
          <p:nvSpPr>
            <p:cNvPr id="152597" name="Oval 21"/>
            <p:cNvSpPr>
              <a:spLocks noChangeArrowheads="1"/>
            </p:cNvSpPr>
            <p:nvPr/>
          </p:nvSpPr>
          <p:spPr bwMode="auto">
            <a:xfrm>
              <a:off x="3792" y="1536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52598" name="Oval 22"/>
            <p:cNvSpPr>
              <a:spLocks noChangeArrowheads="1"/>
            </p:cNvSpPr>
            <p:nvPr/>
          </p:nvSpPr>
          <p:spPr bwMode="auto">
            <a:xfrm>
              <a:off x="3936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52599" name="Oval 23"/>
            <p:cNvSpPr>
              <a:spLocks noChangeArrowheads="1"/>
            </p:cNvSpPr>
            <p:nvPr/>
          </p:nvSpPr>
          <p:spPr bwMode="auto">
            <a:xfrm>
              <a:off x="432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  <a:endParaRPr lang="en-GB"/>
            </a:p>
          </p:txBody>
        </p:sp>
        <p:sp>
          <p:nvSpPr>
            <p:cNvPr id="152600" name="Oval 24"/>
            <p:cNvSpPr>
              <a:spLocks noChangeArrowheads="1"/>
            </p:cNvSpPr>
            <p:nvPr/>
          </p:nvSpPr>
          <p:spPr bwMode="auto">
            <a:xfrm>
              <a:off x="3360" y="216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  <a:endParaRPr lang="en-GB"/>
            </a:p>
          </p:txBody>
        </p:sp>
        <p:sp>
          <p:nvSpPr>
            <p:cNvPr id="152601" name="Oval 25"/>
            <p:cNvSpPr>
              <a:spLocks noChangeArrowheads="1"/>
            </p:cNvSpPr>
            <p:nvPr/>
          </p:nvSpPr>
          <p:spPr bwMode="auto">
            <a:xfrm>
              <a:off x="4752" y="2832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  <a:endParaRPr lang="en-GB"/>
            </a:p>
          </p:txBody>
        </p:sp>
        <p:sp>
          <p:nvSpPr>
            <p:cNvPr id="152602" name="Line 26"/>
            <p:cNvSpPr>
              <a:spLocks noChangeShapeType="1"/>
            </p:cNvSpPr>
            <p:nvPr/>
          </p:nvSpPr>
          <p:spPr bwMode="auto">
            <a:xfrm flipH="1">
              <a:off x="3600" y="1872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4128" y="1872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flipH="1">
              <a:off x="4176" y="254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>
              <a:off x="4608" y="249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52612" name="Text Box 36"/>
          <p:cNvSpPr txBox="1">
            <a:spLocks noChangeArrowheads="1"/>
          </p:cNvSpPr>
          <p:nvPr/>
        </p:nvSpPr>
        <p:spPr bwMode="auto">
          <a:xfrm>
            <a:off x="1143000" y="4724400"/>
            <a:ext cx="16626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BST after</a:t>
            </a:r>
          </a:p>
          <a:p>
            <a:r>
              <a:rPr lang="en-US" sz="2400" b="1" dirty="0"/>
              <a:t>insertions</a:t>
            </a:r>
            <a:endParaRPr lang="en-GB" sz="2400" b="1" dirty="0"/>
          </a:p>
        </p:txBody>
      </p:sp>
      <p:sp>
        <p:nvSpPr>
          <p:cNvPr id="152613" name="Text Box 37"/>
          <p:cNvSpPr txBox="1">
            <a:spLocks noChangeArrowheads="1"/>
          </p:cNvSpPr>
          <p:nvPr/>
        </p:nvSpPr>
        <p:spPr bwMode="auto">
          <a:xfrm>
            <a:off x="4800600" y="4724400"/>
            <a:ext cx="2155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AVL Tree</a:t>
            </a:r>
          </a:p>
          <a:p>
            <a:r>
              <a:rPr lang="en-US" sz="2400" b="1"/>
              <a:t>after insertions</a:t>
            </a:r>
            <a:endParaRPr lang="en-GB" sz="2400" b="1"/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257800" y="3108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16585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807085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850" y="3032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497118" y="2041525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038600" y="1981200"/>
            <a:ext cx="4191000" cy="3048000"/>
            <a:chOff x="-48" y="1296"/>
            <a:chExt cx="2640" cy="172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8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720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21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45</a:t>
              </a: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-4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H="1">
              <a:off x="1008" y="15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488" y="1550"/>
              <a:ext cx="28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576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H="1">
              <a:off x="234" y="2549"/>
              <a:ext cx="150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30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Tree: Specification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b="1" u="sng" dirty="0"/>
              <a:t>Elements:</a:t>
            </a:r>
            <a:r>
              <a:rPr lang="en-US" dirty="0"/>
              <a:t> The elements are nodes, each node contains the following data type: Type.</a:t>
            </a:r>
          </a:p>
          <a:p>
            <a:pPr algn="l" rtl="0">
              <a:buFontTx/>
              <a:buNone/>
            </a:pPr>
            <a:r>
              <a:rPr lang="en-US" dirty="0"/>
              <a:t>	</a:t>
            </a:r>
          </a:p>
          <a:p>
            <a:pPr algn="l" rtl="0">
              <a:buFontTx/>
              <a:buNone/>
            </a:pPr>
            <a:r>
              <a:rPr lang="en-US" b="1" u="sng" dirty="0"/>
              <a:t>Structure:</a:t>
            </a:r>
            <a:r>
              <a:rPr lang="en-US" dirty="0"/>
              <a:t> Same as for the BST; in addition the height difference of the two </a:t>
            </a:r>
            <a:r>
              <a:rPr lang="en-US" dirty="0" err="1"/>
              <a:t>subtrees</a:t>
            </a:r>
            <a:r>
              <a:rPr lang="en-US" dirty="0"/>
              <a:t> of any node is at the most one.</a:t>
            </a:r>
          </a:p>
          <a:p>
            <a:pPr algn="l" rtl="0">
              <a:buFontTx/>
              <a:buNone/>
            </a:pPr>
            <a:endParaRPr lang="en-US" dirty="0"/>
          </a:p>
          <a:p>
            <a:pPr algn="l" rtl="0">
              <a:buFontTx/>
              <a:buNone/>
            </a:pPr>
            <a:r>
              <a:rPr lang="en-US" b="1" u="sng" dirty="0"/>
              <a:t>Domain:</a:t>
            </a:r>
            <a:r>
              <a:rPr lang="en-US" dirty="0"/>
              <a:t> the number of nodes in a AVL is bounded; type </a:t>
            </a:r>
            <a:r>
              <a:rPr lang="en-US" dirty="0" err="1"/>
              <a:t>AVLTree</a:t>
            </a:r>
            <a:r>
              <a:rPr lang="en-US" dirty="0"/>
              <a:t>.</a:t>
            </a:r>
            <a:endParaRPr lang="en-US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233F-3DAE-43CC-8BF5-EDD2D64148A5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Tree: Specification</a:t>
            </a:r>
          </a:p>
        </p:txBody>
      </p:sp>
      <p:sp>
        <p:nvSpPr>
          <p:cNvPr id="12185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buFontTx/>
              <a:buNone/>
            </a:pPr>
            <a:r>
              <a:rPr lang="en-US" sz="2400" b="1" u="sng" dirty="0"/>
              <a:t>Operations:</a:t>
            </a:r>
            <a:r>
              <a:rPr lang="en-US" sz="2400" dirty="0"/>
              <a:t> 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FindKey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found). 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Insert (</a:t>
            </a:r>
            <a:r>
              <a:rPr lang="en-US" sz="2400" dirty="0" err="1"/>
              <a:t>int</a:t>
            </a:r>
            <a:r>
              <a:rPr lang="en-US" sz="2400" dirty="0"/>
              <a:t> k, Type e, </a:t>
            </a:r>
            <a:r>
              <a:rPr lang="en-US" sz="2400" dirty="0" err="1"/>
              <a:t>boolean</a:t>
            </a:r>
            <a:r>
              <a:rPr lang="en-US" sz="2400" dirty="0"/>
              <a:t> inserted).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Remove_Key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deleted)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 </a:t>
            </a:r>
            <a:r>
              <a:rPr lang="en-US" sz="2400" dirty="0"/>
              <a:t>Update(Type e)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Traverse (Order </a:t>
            </a:r>
            <a:r>
              <a:rPr lang="en-US" sz="2400" dirty="0" err="1"/>
              <a:t>ord</a:t>
            </a:r>
            <a:r>
              <a:rPr lang="en-US" sz="2400" dirty="0"/>
              <a:t>)</a:t>
            </a:r>
            <a:endParaRPr lang="en-US" sz="2400" b="1" dirty="0"/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DeleteSub</a:t>
            </a:r>
            <a:r>
              <a:rPr lang="en-US" sz="2400" dirty="0"/>
              <a:t> ( 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Retrieve (Type e)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Empty (</a:t>
            </a:r>
            <a:r>
              <a:rPr lang="en-US" sz="2400" dirty="0" err="1"/>
              <a:t>boolean</a:t>
            </a:r>
            <a:r>
              <a:rPr lang="en-US" sz="2400" dirty="0"/>
              <a:t> empty).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Full (</a:t>
            </a:r>
            <a:r>
              <a:rPr lang="en-US" sz="2400" dirty="0" err="1"/>
              <a:t>boolean</a:t>
            </a:r>
            <a:r>
              <a:rPr lang="en-US" sz="2400" dirty="0"/>
              <a:t> full)</a:t>
            </a:r>
          </a:p>
          <a:p>
            <a:pPr marL="609600" indent="-609600" algn="l" rtl="0">
              <a:buFontTx/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7FFC-23C2-44CB-9695-924ED7E8D299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Consider a situation when data elements are inserted in a BST in sorted order: 1, 2, 3, …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BST becomes a </a:t>
            </a:r>
            <a:r>
              <a:rPr lang="en-US" u="sng" dirty="0"/>
              <a:t>degenerate tree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Search operation </a:t>
            </a:r>
            <a:r>
              <a:rPr lang="en-US" b="1" dirty="0" err="1"/>
              <a:t>FindKey</a:t>
            </a:r>
            <a:r>
              <a:rPr lang="en-US" dirty="0"/>
              <a:t> takes </a:t>
            </a:r>
            <a:r>
              <a:rPr lang="en-US" b="1" dirty="0"/>
              <a:t>O(n)</a:t>
            </a:r>
            <a:r>
              <a:rPr lang="en-US" dirty="0"/>
              <a:t>, which is as inefficient as in a list.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295BD-B4A3-4F6C-B568-AA516F4EDE7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33800" y="2438400"/>
            <a:ext cx="1676400" cy="1828800"/>
            <a:chOff x="3168" y="2016"/>
            <a:chExt cx="1056" cy="1152"/>
          </a:xfrm>
        </p:grpSpPr>
        <p:sp>
          <p:nvSpPr>
            <p:cNvPr id="138244" name="Oval 4"/>
            <p:cNvSpPr>
              <a:spLocks noChangeArrowheads="1"/>
            </p:cNvSpPr>
            <p:nvPr/>
          </p:nvSpPr>
          <p:spPr bwMode="auto">
            <a:xfrm>
              <a:off x="3168" y="201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38245" name="Oval 5"/>
            <p:cNvSpPr>
              <a:spLocks noChangeArrowheads="1"/>
            </p:cNvSpPr>
            <p:nvPr/>
          </p:nvSpPr>
          <p:spPr bwMode="auto">
            <a:xfrm>
              <a:off x="35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endParaRPr lang="en-GB"/>
            </a:p>
          </p:txBody>
        </p:sp>
        <p:sp>
          <p:nvSpPr>
            <p:cNvPr id="138246" name="Oval 6"/>
            <p:cNvSpPr>
              <a:spLocks noChangeArrowheads="1"/>
            </p:cNvSpPr>
            <p:nvPr/>
          </p:nvSpPr>
          <p:spPr bwMode="auto">
            <a:xfrm>
              <a:off x="3936" y="288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  <a:endParaRPr lang="en-GB"/>
            </a:p>
          </p:txBody>
        </p:sp>
        <p:sp>
          <p:nvSpPr>
            <p:cNvPr id="138259" name="Line 19"/>
            <p:cNvSpPr>
              <a:spLocks noChangeShapeType="1"/>
            </p:cNvSpPr>
            <p:nvPr/>
          </p:nvSpPr>
          <p:spPr bwMode="auto">
            <a:xfrm>
              <a:off x="3408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38260" name="Line 20"/>
            <p:cNvSpPr>
              <a:spLocks noChangeShapeType="1"/>
            </p:cNvSpPr>
            <p:nvPr/>
          </p:nvSpPr>
          <p:spPr bwMode="auto">
            <a:xfrm>
              <a:off x="3792" y="268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Tree: Element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 err="1">
                <a:latin typeface="SimSun" pitchFamily="2" charset="-122"/>
              </a:rPr>
              <a:t>AVLNode</a:t>
            </a:r>
            <a:r>
              <a:rPr lang="en-US" sz="2000" dirty="0">
                <a:latin typeface="SimSun" pitchFamily="2" charset="-122"/>
              </a:rPr>
              <a:t>&lt;T&gt; {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dirty="0">
                <a:latin typeface="SimSun" pitchFamily="2" charset="-122"/>
              </a:rPr>
              <a:t> key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T data;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>
                <a:latin typeface="SimSun" pitchFamily="2" charset="-122"/>
              </a:rPr>
              <a:t>Balance bal;	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// Balance is </a:t>
            </a:r>
            <a:r>
              <a:rPr lang="en-US" sz="2000" dirty="0" err="1">
                <a:solidFill>
                  <a:srgbClr val="00B050"/>
                </a:solidFill>
                <a:latin typeface="SimSun" pitchFamily="2" charset="-122"/>
              </a:rPr>
              <a:t>enum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 (+1, 0, -1)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AVLNode</a:t>
            </a:r>
            <a:r>
              <a:rPr lang="en-US" sz="2000" dirty="0">
                <a:latin typeface="SimSun" pitchFamily="2" charset="-122"/>
              </a:rPr>
              <a:t>&lt;T&gt; left, right;</a:t>
            </a:r>
          </a:p>
          <a:p>
            <a:pPr>
              <a:buNone/>
            </a:pPr>
            <a:r>
              <a:rPr lang="en-US" sz="2000" dirty="0">
                <a:latin typeface="SimSun" pitchFamily="2" charset="-122"/>
              </a:rPr>
              <a:t>	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dirty="0" err="1">
                <a:latin typeface="SimSun" pitchFamily="2" charset="-122"/>
              </a:rPr>
              <a:t>AVLNode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key, T data) {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this.key</a:t>
            </a:r>
            <a:r>
              <a:rPr lang="en-US" sz="2000" dirty="0">
                <a:latin typeface="SimSun" pitchFamily="2" charset="-122"/>
              </a:rPr>
              <a:t> = key;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	</a:t>
            </a:r>
            <a:r>
              <a:rPr lang="en-US" sz="2000" dirty="0" err="1">
                <a:latin typeface="SimSun" pitchFamily="2" charset="-122"/>
              </a:rPr>
              <a:t>this.data</a:t>
            </a:r>
            <a:r>
              <a:rPr lang="en-US" sz="2000" dirty="0">
                <a:latin typeface="SimSun" pitchFamily="2" charset="-122"/>
              </a:rPr>
              <a:t> = data;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	bal = </a:t>
            </a:r>
            <a:r>
              <a:rPr lang="en-US" sz="2000" dirty="0" err="1">
                <a:latin typeface="SimSun" pitchFamily="2" charset="-122"/>
              </a:rPr>
              <a:t>Balance.Zero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	left = right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	</a:t>
            </a:r>
            <a:r>
              <a:rPr lang="en-US" sz="1700" dirty="0">
                <a:latin typeface="SimSun" pitchFamily="2" charset="-122"/>
              </a:rPr>
              <a:t>...</a:t>
            </a:r>
          </a:p>
          <a:p>
            <a:pPr algn="l" rtl="0">
              <a:buFontTx/>
              <a:buNone/>
            </a:pPr>
            <a:r>
              <a:rPr lang="en-US" sz="1700" dirty="0">
                <a:latin typeface="SimSun" pitchFamily="2" charset="-122"/>
              </a:rPr>
              <a:t>	...</a:t>
            </a:r>
          </a:p>
          <a:p>
            <a:pPr algn="l" rtl="0">
              <a:buFontTx/>
              <a:buNone/>
            </a:pPr>
            <a:r>
              <a:rPr lang="en-US" sz="2000" dirty="0">
                <a:latin typeface="SimSun" pitchFamily="2" charset="-122"/>
              </a:rPr>
              <a:t>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0F9-FF7F-402C-87DA-DAAF06D4216B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 AVL Tree: Implementation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implementation of: </a:t>
            </a:r>
            <a:r>
              <a:rPr lang="en-US" b="1" dirty="0" err="1"/>
              <a:t>FindKey</a:t>
            </a:r>
            <a:r>
              <a:rPr lang="en-US" dirty="0"/>
              <a:t>, </a:t>
            </a:r>
            <a:r>
              <a:rPr lang="en-US" b="1" dirty="0"/>
              <a:t>Update data</a:t>
            </a:r>
            <a:r>
              <a:rPr lang="en-US" dirty="0"/>
              <a:t>, </a:t>
            </a:r>
            <a:r>
              <a:rPr lang="en-US" b="1" dirty="0"/>
              <a:t>Traverse</a:t>
            </a:r>
            <a:r>
              <a:rPr lang="en-US" dirty="0"/>
              <a:t>, </a:t>
            </a:r>
            <a:r>
              <a:rPr lang="en-US" b="1" dirty="0"/>
              <a:t>Retrieve</a:t>
            </a:r>
            <a:r>
              <a:rPr lang="en-US" dirty="0"/>
              <a:t>, </a:t>
            </a:r>
            <a:r>
              <a:rPr lang="en-US" b="1" dirty="0"/>
              <a:t>Empty</a:t>
            </a:r>
            <a:r>
              <a:rPr lang="en-US" dirty="0"/>
              <a:t>, </a:t>
            </a:r>
            <a:r>
              <a:rPr lang="en-US" b="1" dirty="0"/>
              <a:t>Full</a:t>
            </a:r>
            <a:r>
              <a:rPr lang="en-US" dirty="0"/>
              <a:t>, and any other method that doesn’t change the tree are exactly like the implementation of BST.</a:t>
            </a:r>
          </a:p>
          <a:p>
            <a:r>
              <a:rPr lang="en-US" dirty="0"/>
              <a:t>The only difference in implementation is when we change the nodes of the tree, i.e. </a:t>
            </a:r>
            <a:r>
              <a:rPr lang="en-US" b="1" dirty="0"/>
              <a:t>Insert/Remove</a:t>
            </a:r>
            <a:r>
              <a:rPr lang="en-US" dirty="0"/>
              <a:t> from the tree.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7233F-3DAE-43CC-8BF5-EDD2D64148A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</a:t>
            </a:r>
            <a:endParaRPr lang="en-GB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u="sng" dirty="0"/>
              <a:t>Step 1</a:t>
            </a:r>
            <a:r>
              <a:rPr lang="en-US" sz="2800" b="1" dirty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 node is first inserted into the tree as in a BST.</a:t>
            </a:r>
          </a:p>
          <a:p>
            <a:pPr algn="l" rtl="0"/>
            <a:r>
              <a:rPr lang="en-US" sz="2800" b="1" u="sng" dirty="0"/>
              <a:t>Step 2</a:t>
            </a:r>
            <a:r>
              <a:rPr lang="en-US" sz="2800" b="1" dirty="0"/>
              <a:t>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Nodes in the </a:t>
            </a:r>
            <a:r>
              <a:rPr lang="en-US" sz="2800" u="sng" dirty="0"/>
              <a:t>search path</a:t>
            </a:r>
            <a:r>
              <a:rPr lang="en-US" sz="2800" dirty="0"/>
              <a:t> are examined to see if there is a </a:t>
            </a:r>
            <a:r>
              <a:rPr lang="en-US" sz="2800" u="sng" dirty="0"/>
              <a:t>pivot node</a:t>
            </a:r>
            <a:r>
              <a:rPr lang="en-US" sz="2800" dirty="0"/>
              <a:t>. Three cases arise.</a:t>
            </a:r>
          </a:p>
          <a:p>
            <a:pPr lvl="1"/>
            <a:r>
              <a:rPr lang="en-US" sz="2600" u="sng" dirty="0"/>
              <a:t>search path</a:t>
            </a:r>
            <a:r>
              <a:rPr lang="en-US" sz="2600" dirty="0"/>
              <a:t> is a unique path from the root to the new node.</a:t>
            </a:r>
          </a:p>
          <a:p>
            <a:pPr lvl="1"/>
            <a:r>
              <a:rPr lang="en-US" sz="2600" u="sng" dirty="0"/>
              <a:t>pivot node</a:t>
            </a:r>
            <a:r>
              <a:rPr lang="en-US" sz="2600" dirty="0"/>
              <a:t> is a node closest to the new node on the search path, whose balance is either –1 or +1.</a:t>
            </a:r>
            <a:endParaRPr lang="en-GB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AA4AD-B7A7-4F28-ADE6-8F176B7FC376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Insert</a:t>
            </a:r>
            <a:endParaRPr lang="en-GB"/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b="1" dirty="0"/>
              <a:t>Case 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is no pivot node in the search path. No adjustment required.</a:t>
            </a:r>
          </a:p>
          <a:p>
            <a:pPr algn="l" rtl="0">
              <a:lnSpc>
                <a:spcPct val="90000"/>
              </a:lnSpc>
            </a:pPr>
            <a:r>
              <a:rPr lang="en-US" b="1" dirty="0"/>
              <a:t>Case 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pivot node exists and the </a:t>
            </a:r>
            <a:r>
              <a:rPr lang="en-US" dirty="0" err="1"/>
              <a:t>subtree</a:t>
            </a:r>
            <a:r>
              <a:rPr lang="en-US" dirty="0"/>
              <a:t> to which the new node is added has smaller height. No adjustment required.</a:t>
            </a:r>
          </a:p>
          <a:p>
            <a:pPr algn="l" rtl="0">
              <a:lnSpc>
                <a:spcPct val="90000"/>
              </a:lnSpc>
            </a:pPr>
            <a:r>
              <a:rPr lang="en-US" b="1" dirty="0"/>
              <a:t>Case 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pivot node exists and the </a:t>
            </a:r>
            <a:r>
              <a:rPr lang="en-US" dirty="0" err="1"/>
              <a:t>subtree</a:t>
            </a:r>
            <a:r>
              <a:rPr lang="en-US" dirty="0"/>
              <a:t> to which the new node is added has the larger height. </a:t>
            </a:r>
            <a:r>
              <a:rPr lang="en-US" b="1" dirty="0">
                <a:solidFill>
                  <a:srgbClr val="FF0000"/>
                </a:solidFill>
              </a:rPr>
              <a:t>Adjustment required.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9295-74AE-43BA-8F25-C90151FE3F9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2209800" cy="1219200"/>
            <a:chOff x="3312" y="1296"/>
            <a:chExt cx="1392" cy="768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3048000" cy="2057400"/>
            <a:chOff x="3312" y="1296"/>
            <a:chExt cx="1920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56050" y="19050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3276600" y="2073275"/>
            <a:ext cx="3048000" cy="2057400"/>
            <a:chOff x="3312" y="1296"/>
            <a:chExt cx="1920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810000" y="18288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09600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257800" y="25146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124200" y="2526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55</a:t>
            </a: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55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124199" y="1905000"/>
            <a:ext cx="2752725" cy="2971800"/>
            <a:chOff x="3408" y="1776"/>
            <a:chExt cx="1734" cy="1872"/>
          </a:xfrm>
        </p:grpSpPr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4042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42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370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3946" y="215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4330" y="215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752" y="2256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696" y="216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47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4704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Text Box 58"/>
            <p:cNvSpPr txBox="1">
              <a:spLocks noChangeArrowheads="1"/>
            </p:cNvSpPr>
            <p:nvPr/>
          </p:nvSpPr>
          <p:spPr bwMode="auto">
            <a:xfrm>
              <a:off x="4934" y="2649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4080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7" name="Oval 60"/>
            <p:cNvSpPr>
              <a:spLocks noChangeArrowheads="1"/>
            </p:cNvSpPr>
            <p:nvPr/>
          </p:nvSpPr>
          <p:spPr bwMode="auto">
            <a:xfrm>
              <a:off x="3408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360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H="1">
              <a:off x="432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4358" y="1776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3456" y="25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16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4416" y="3312"/>
              <a:ext cx="336" cy="336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55</a:t>
              </a: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4656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29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55</a:t>
            </a:r>
          </a:p>
        </p:txBody>
      </p: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3124200" y="1905000"/>
            <a:ext cx="2817813" cy="2971800"/>
            <a:chOff x="3408" y="1776"/>
            <a:chExt cx="1775" cy="1872"/>
          </a:xfrm>
        </p:grpSpPr>
        <p:sp>
          <p:nvSpPr>
            <p:cNvPr id="24" name="Oval 49"/>
            <p:cNvSpPr>
              <a:spLocks noChangeArrowheads="1"/>
            </p:cNvSpPr>
            <p:nvPr/>
          </p:nvSpPr>
          <p:spPr bwMode="auto">
            <a:xfrm>
              <a:off x="4042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442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" name="Oval 51"/>
            <p:cNvSpPr>
              <a:spLocks noChangeArrowheads="1"/>
            </p:cNvSpPr>
            <p:nvPr/>
          </p:nvSpPr>
          <p:spPr bwMode="auto">
            <a:xfrm>
              <a:off x="3706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>
              <a:off x="3946" y="215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4330" y="215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752" y="225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3696" y="216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4752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4704" y="268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Text Box 58"/>
            <p:cNvSpPr txBox="1">
              <a:spLocks noChangeArrowheads="1"/>
            </p:cNvSpPr>
            <p:nvPr/>
          </p:nvSpPr>
          <p:spPr bwMode="auto">
            <a:xfrm>
              <a:off x="4934" y="2649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4080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7" name="Oval 60"/>
            <p:cNvSpPr>
              <a:spLocks noChangeArrowheads="1"/>
            </p:cNvSpPr>
            <p:nvPr/>
          </p:nvSpPr>
          <p:spPr bwMode="auto">
            <a:xfrm>
              <a:off x="3408" y="287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 flipH="1">
              <a:off x="360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 flipH="1">
              <a:off x="4320" y="267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4358" y="177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51" name="Text Box 64"/>
            <p:cNvSpPr txBox="1">
              <a:spLocks noChangeArrowheads="1"/>
            </p:cNvSpPr>
            <p:nvPr/>
          </p:nvSpPr>
          <p:spPr bwMode="auto">
            <a:xfrm>
              <a:off x="3456" y="25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4166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3" name="Oval 66"/>
            <p:cNvSpPr>
              <a:spLocks noChangeArrowheads="1"/>
            </p:cNvSpPr>
            <p:nvPr/>
          </p:nvSpPr>
          <p:spPr bwMode="auto">
            <a:xfrm>
              <a:off x="4416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54" name="Line 67"/>
            <p:cNvSpPr>
              <a:spLocks noChangeShapeType="1"/>
            </p:cNvSpPr>
            <p:nvPr/>
          </p:nvSpPr>
          <p:spPr bwMode="auto">
            <a:xfrm flipH="1">
              <a:off x="4656" y="316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68"/>
            <p:cNvSpPr txBox="1">
              <a:spLocks noChangeArrowheads="1"/>
            </p:cNvSpPr>
            <p:nvPr/>
          </p:nvSpPr>
          <p:spPr bwMode="auto">
            <a:xfrm>
              <a:off x="4502" y="308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Trees</a:t>
            </a:r>
            <a:endParaRPr lang="en-GB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3200" dirty="0"/>
              <a:t>It is possible that after a number of insert and delete operations a binary tree may become imbalanced and increase in height.</a:t>
            </a:r>
          </a:p>
          <a:p>
            <a:pPr algn="l" rtl="0">
              <a:lnSpc>
                <a:spcPct val="90000"/>
              </a:lnSpc>
            </a:pPr>
            <a:r>
              <a:rPr lang="en-US" sz="3200" dirty="0"/>
              <a:t>Can we insert and delete elements from BST so that its height is guaranteed to be </a:t>
            </a:r>
            <a:r>
              <a:rPr lang="en-US" sz="3200" b="1" dirty="0"/>
              <a:t>O(</a:t>
            </a:r>
            <a:r>
              <a:rPr lang="en-US" sz="3200" b="1" dirty="0" err="1"/>
              <a:t>logn</a:t>
            </a:r>
            <a:r>
              <a:rPr lang="en-US" sz="3200" b="1" dirty="0"/>
              <a:t>)</a:t>
            </a:r>
            <a:r>
              <a:rPr lang="en-US" sz="32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sz="3600" dirty="0">
                <a:sym typeface="Wingdings" pitchFamily="2" charset="2"/>
              </a:rPr>
              <a:t>Yes, AVL Tree ensures this.</a:t>
            </a:r>
          </a:p>
          <a:p>
            <a:pPr algn="l" rtl="0">
              <a:lnSpc>
                <a:spcPct val="90000"/>
              </a:lnSpc>
            </a:pPr>
            <a:r>
              <a:rPr lang="en-US" sz="3600" dirty="0"/>
              <a:t>Named after its two inventors: </a:t>
            </a:r>
            <a:r>
              <a:rPr lang="en-US" sz="3600" dirty="0" err="1">
                <a:solidFill>
                  <a:srgbClr val="FF3300"/>
                </a:solidFill>
              </a:rPr>
              <a:t>A</a:t>
            </a:r>
            <a:r>
              <a:rPr lang="en-US" sz="3600" dirty="0" err="1"/>
              <a:t>delson-</a:t>
            </a:r>
            <a:r>
              <a:rPr lang="en-US" sz="3600" dirty="0" err="1">
                <a:solidFill>
                  <a:srgbClr val="FF3300"/>
                </a:solidFill>
              </a:rPr>
              <a:t>V</a:t>
            </a:r>
            <a:r>
              <a:rPr lang="en-US" sz="3600" dirty="0" err="1"/>
              <a:t>elski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3300"/>
                </a:solidFill>
              </a:rPr>
              <a:t>L</a:t>
            </a:r>
            <a:r>
              <a:rPr lang="en-US" sz="3600" dirty="0"/>
              <a:t>andis.</a:t>
            </a:r>
            <a:endParaRPr lang="en-GB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C90E-C5CB-47F8-9E1B-F304F91CE95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grpSp>
        <p:nvGrpSpPr>
          <p:cNvPr id="23" name="Group 51"/>
          <p:cNvGrpSpPr>
            <a:grpSpLocks/>
          </p:cNvGrpSpPr>
          <p:nvPr/>
        </p:nvGrpSpPr>
        <p:grpSpPr bwMode="auto">
          <a:xfrm>
            <a:off x="3590925" y="1905000"/>
            <a:ext cx="2276475" cy="2286000"/>
            <a:chOff x="384" y="1296"/>
            <a:chExt cx="1434" cy="144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1056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730" y="13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1104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94" y="191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 flipH="1">
              <a:off x="634" y="167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1018" y="1671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1440" y="177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384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1440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1392" y="22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1622" y="21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grpSp>
        <p:nvGrpSpPr>
          <p:cNvPr id="17" name="Group 32"/>
          <p:cNvGrpSpPr>
            <a:grpSpLocks/>
          </p:cNvGrpSpPr>
          <p:nvPr/>
        </p:nvGrpSpPr>
        <p:grpSpPr bwMode="auto">
          <a:xfrm>
            <a:off x="3133725" y="2057400"/>
            <a:ext cx="2733675" cy="2224088"/>
            <a:chOff x="1872" y="1335"/>
            <a:chExt cx="1722" cy="1401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506" y="1335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7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410" y="162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94" y="162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16" y="172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160" y="163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6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98" y="21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112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657725" y="1905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133725" y="2057400"/>
            <a:ext cx="2733675" cy="2224088"/>
            <a:chOff x="1872" y="1335"/>
            <a:chExt cx="1722" cy="1401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506" y="13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17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410" y="1623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94" y="162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216" y="1728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058" y="1632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3216" y="23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168" y="21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398" y="21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890" y="186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H="1">
              <a:off x="2112" y="21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657725" y="19050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2971800" y="35168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45</a:t>
            </a:r>
          </a:p>
        </p:txBody>
      </p:sp>
      <p:grpSp>
        <p:nvGrpSpPr>
          <p:cNvPr id="33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98" y="31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45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98" y="312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6" name="Oval 92"/>
          <p:cNvSpPr>
            <a:spLocks noChangeArrowheads="1"/>
          </p:cNvSpPr>
          <p:nvPr/>
        </p:nvSpPr>
        <p:spPr bwMode="auto">
          <a:xfrm>
            <a:off x="4724400" y="4343400"/>
            <a:ext cx="533400" cy="533400"/>
          </a:xfrm>
          <a:prstGeom prst="ellipse">
            <a:avLst/>
          </a:prstGeom>
          <a:solidFill>
            <a:schemeClr val="accent1">
              <a:alpha val="4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46482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1865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45</a:t>
            </a:r>
          </a:p>
        </p:txBody>
      </p:sp>
      <p:sp>
        <p:nvSpPr>
          <p:cNvPr id="26" name="Oval 92"/>
          <p:cNvSpPr>
            <a:spLocks noChangeArrowheads="1"/>
          </p:cNvSpPr>
          <p:nvPr/>
        </p:nvSpPr>
        <p:spPr bwMode="auto">
          <a:xfrm>
            <a:off x="47244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45</a:t>
            </a:r>
          </a:p>
        </p:txBody>
      </p:sp>
      <p:sp>
        <p:nvSpPr>
          <p:cNvPr id="27" name="Line 93"/>
          <p:cNvSpPr>
            <a:spLocks noChangeShapeType="1"/>
          </p:cNvSpPr>
          <p:nvPr/>
        </p:nvSpPr>
        <p:spPr bwMode="auto">
          <a:xfrm>
            <a:off x="46482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4946650" y="4022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3124200" y="1905000"/>
            <a:ext cx="3200400" cy="2971800"/>
            <a:chOff x="240" y="2304"/>
            <a:chExt cx="2016" cy="1872"/>
          </a:xfrm>
        </p:grpSpPr>
        <p:sp>
          <p:nvSpPr>
            <p:cNvPr id="36" name="Text Box 48"/>
            <p:cNvSpPr txBox="1">
              <a:spLocks noChangeArrowheads="1"/>
            </p:cNvSpPr>
            <p:nvPr/>
          </p:nvSpPr>
          <p:spPr bwMode="auto">
            <a:xfrm>
              <a:off x="1190" y="230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1920" y="38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874" y="23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9" name="Oval 35"/>
            <p:cNvSpPr>
              <a:spLocks noChangeArrowheads="1"/>
            </p:cNvSpPr>
            <p:nvPr/>
          </p:nvSpPr>
          <p:spPr bwMode="auto">
            <a:xfrm>
              <a:off x="125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0" name="Oval 36"/>
            <p:cNvSpPr>
              <a:spLocks noChangeArrowheads="1"/>
            </p:cNvSpPr>
            <p:nvPr/>
          </p:nvSpPr>
          <p:spPr bwMode="auto">
            <a:xfrm>
              <a:off x="538" y="291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778" y="2679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1162" y="2679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1538" y="2774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528" y="268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1584" y="34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1536" y="32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776" y="321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</a:p>
          </p:txBody>
        </p:sp>
        <p:sp>
          <p:nvSpPr>
            <p:cNvPr id="48" name="Oval 44"/>
            <p:cNvSpPr>
              <a:spLocks noChangeArrowheads="1"/>
            </p:cNvSpPr>
            <p:nvPr/>
          </p:nvSpPr>
          <p:spPr bwMode="auto">
            <a:xfrm>
              <a:off x="912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240" y="3399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 flipH="1">
              <a:off x="43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1152" y="320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288" y="311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912" y="312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872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95"/>
            <p:cNvSpPr txBox="1">
              <a:spLocks noChangeArrowheads="1"/>
            </p:cNvSpPr>
            <p:nvPr/>
          </p:nvSpPr>
          <p:spPr bwMode="auto">
            <a:xfrm>
              <a:off x="2054" y="360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Insert </a:t>
            </a:r>
            <a:r>
              <a:rPr lang="en-US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6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75050" y="2514601"/>
            <a:ext cx="39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4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194050" y="31861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720975" y="4052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040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3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5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75050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194050" y="31861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720975" y="405288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8" name="Oval 5"/>
          <p:cNvSpPr>
            <a:spLocks noChangeArrowheads="1"/>
          </p:cNvSpPr>
          <p:nvPr/>
        </p:nvSpPr>
        <p:spPr bwMode="auto">
          <a:xfrm>
            <a:off x="2209800" y="52578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H="1">
            <a:off x="25908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38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1884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Insert 5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AVL Tree is no</a:t>
            </a:r>
          </a:p>
          <a:p>
            <a:r>
              <a:rPr lang="en-US" b="1" dirty="0">
                <a:solidFill>
                  <a:srgbClr val="FF0000"/>
                </a:solidFill>
              </a:rPr>
              <a:t>more an AVL Tree</a:t>
            </a:r>
          </a:p>
          <a:p>
            <a:r>
              <a:rPr lang="en-US" b="1" dirty="0">
                <a:solidFill>
                  <a:srgbClr val="FF0000"/>
                </a:solidFill>
              </a:rPr>
              <a:t>after insertion.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4625975" y="19050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26606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4124325" y="20431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33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80</a:t>
            </a:r>
          </a:p>
        </p:txBody>
      </p:sp>
      <p:sp>
        <p:nvSpPr>
          <p:cNvPr id="57" name="Oval 8"/>
          <p:cNvSpPr>
            <a:spLocks noChangeArrowheads="1"/>
          </p:cNvSpPr>
          <p:nvPr/>
        </p:nvSpPr>
        <p:spPr bwMode="auto">
          <a:xfrm>
            <a:off x="3590925" y="2881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40</a:t>
            </a: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 flipH="1">
            <a:off x="3971925" y="250031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581525" y="25003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0" name="Text Box 11"/>
          <p:cNvSpPr txBox="1">
            <a:spLocks noChangeArrowheads="1"/>
          </p:cNvSpPr>
          <p:nvPr/>
        </p:nvSpPr>
        <p:spPr bwMode="auto">
          <a:xfrm>
            <a:off x="5178425" y="2651125"/>
            <a:ext cx="454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+1</a:t>
            </a:r>
          </a:p>
        </p:txBody>
      </p:sp>
      <p:sp>
        <p:nvSpPr>
          <p:cNvPr id="61" name="Text Box 12"/>
          <p:cNvSpPr txBox="1">
            <a:spLocks noChangeArrowheads="1"/>
          </p:cNvSpPr>
          <p:nvPr/>
        </p:nvSpPr>
        <p:spPr bwMode="auto">
          <a:xfrm>
            <a:off x="3505200" y="251460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62" name="Oval 13"/>
          <p:cNvSpPr>
            <a:spLocks noChangeArrowheads="1"/>
          </p:cNvSpPr>
          <p:nvPr/>
        </p:nvSpPr>
        <p:spPr bwMode="auto">
          <a:xfrm>
            <a:off x="5251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100</a:t>
            </a: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5175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5556250" y="3352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5" name="Oval 16"/>
          <p:cNvSpPr>
            <a:spLocks noChangeArrowheads="1"/>
          </p:cNvSpPr>
          <p:nvPr/>
        </p:nvSpPr>
        <p:spPr bwMode="auto">
          <a:xfrm>
            <a:off x="410845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6" name="Oval 17"/>
          <p:cNvSpPr>
            <a:spLocks noChangeArrowheads="1"/>
          </p:cNvSpPr>
          <p:nvPr/>
        </p:nvSpPr>
        <p:spPr bwMode="auto">
          <a:xfrm>
            <a:off x="3117850" y="364331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>
            <a:off x="3422650" y="33385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8" name="Text Box 20"/>
          <p:cNvSpPr txBox="1">
            <a:spLocks noChangeArrowheads="1"/>
          </p:cNvSpPr>
          <p:nvPr/>
        </p:nvSpPr>
        <p:spPr bwMode="auto">
          <a:xfrm>
            <a:off x="3048000" y="3186113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>
            <a:off x="4032250" y="3352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365125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71" name="Line 27"/>
          <p:cNvSpPr>
            <a:spLocks noChangeShapeType="1"/>
          </p:cNvSpPr>
          <p:nvPr/>
        </p:nvSpPr>
        <p:spPr bwMode="auto">
          <a:xfrm flipH="1">
            <a:off x="30416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>
            <a:off x="357505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2590800" y="4052888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3787775" y="40528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4244975" y="32146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2209800" y="52578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H="1">
            <a:off x="2590800" y="4953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When after an insertion or a deletion an AVL tree becomes imbalanced, adjustments must be made to the tree to change it back into an AVL tree.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These adjustments are called </a:t>
            </a:r>
            <a:r>
              <a:rPr lang="en-US" sz="2800" u="sng" dirty="0"/>
              <a:t>rotations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Rotations can be in the </a:t>
            </a:r>
            <a:r>
              <a:rPr lang="en-US" sz="2800" u="sng" dirty="0"/>
              <a:t>left</a:t>
            </a:r>
            <a:r>
              <a:rPr lang="en-US" sz="2800" dirty="0"/>
              <a:t> or </a:t>
            </a:r>
            <a:r>
              <a:rPr lang="en-US" sz="2800" u="sng" dirty="0"/>
              <a:t>right</a:t>
            </a:r>
            <a:r>
              <a:rPr lang="en-US" sz="2800" dirty="0"/>
              <a:t> direction.</a:t>
            </a:r>
          </a:p>
          <a:p>
            <a:pPr algn="l" rtl="0">
              <a:lnSpc>
                <a:spcPct val="90000"/>
              </a:lnSpc>
            </a:pPr>
            <a:r>
              <a:rPr lang="en-US" sz="2800" dirty="0"/>
              <a:t>Rotations are either </a:t>
            </a:r>
            <a:r>
              <a:rPr lang="en-US" sz="2800" u="sng" dirty="0"/>
              <a:t>single</a:t>
            </a:r>
            <a:r>
              <a:rPr lang="en-US" sz="2800" dirty="0"/>
              <a:t> or </a:t>
            </a:r>
            <a:r>
              <a:rPr lang="en-US" sz="2800" u="sng" dirty="0"/>
              <a:t>double</a:t>
            </a:r>
            <a:r>
              <a:rPr lang="en-US" sz="2800" dirty="0"/>
              <a:t> rotations.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143000" y="2057400"/>
            <a:ext cx="3048000" cy="3581400"/>
            <a:chOff x="672" y="1296"/>
            <a:chExt cx="1920" cy="2256"/>
          </a:xfrm>
        </p:grpSpPr>
        <p:sp>
          <p:nvSpPr>
            <p:cNvPr id="149508" name="Oval 4"/>
            <p:cNvSpPr>
              <a:spLocks noChangeArrowheads="1"/>
            </p:cNvSpPr>
            <p:nvPr/>
          </p:nvSpPr>
          <p:spPr bwMode="auto">
            <a:xfrm>
              <a:off x="172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09" name="Oval 5"/>
            <p:cNvSpPr>
              <a:spLocks noChangeArrowheads="1"/>
            </p:cNvSpPr>
            <p:nvPr/>
          </p:nvSpPr>
          <p:spPr bwMode="auto">
            <a:xfrm>
              <a:off x="120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1968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9511" name="Oval 7"/>
            <p:cNvSpPr>
              <a:spLocks noChangeArrowheads="1"/>
            </p:cNvSpPr>
            <p:nvPr/>
          </p:nvSpPr>
          <p:spPr bwMode="auto">
            <a:xfrm>
              <a:off x="100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13" name="Oval 9"/>
            <p:cNvSpPr>
              <a:spLocks noChangeArrowheads="1"/>
            </p:cNvSpPr>
            <p:nvPr/>
          </p:nvSpPr>
          <p:spPr bwMode="auto">
            <a:xfrm>
              <a:off x="67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14" name="Oval 10"/>
            <p:cNvSpPr>
              <a:spLocks noChangeArrowheads="1"/>
            </p:cNvSpPr>
            <p:nvPr/>
          </p:nvSpPr>
          <p:spPr bwMode="auto">
            <a:xfrm>
              <a:off x="225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9517" name="Oval 13"/>
            <p:cNvSpPr>
              <a:spLocks noChangeArrowheads="1"/>
            </p:cNvSpPr>
            <p:nvPr/>
          </p:nvSpPr>
          <p:spPr bwMode="auto">
            <a:xfrm>
              <a:off x="168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 flipH="1">
              <a:off x="96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148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2" name="Line 18"/>
            <p:cNvSpPr>
              <a:spLocks noChangeShapeType="1"/>
            </p:cNvSpPr>
            <p:nvPr/>
          </p:nvSpPr>
          <p:spPr bwMode="auto">
            <a:xfrm>
              <a:off x="96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>
              <a:off x="201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 flipH="1">
              <a:off x="2208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28" name="Line 24"/>
            <p:cNvSpPr>
              <a:spLocks noChangeShapeType="1"/>
            </p:cNvSpPr>
            <p:nvPr/>
          </p:nvSpPr>
          <p:spPr bwMode="auto">
            <a:xfrm flipH="1">
              <a:off x="1872" y="30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648200" y="2057400"/>
            <a:ext cx="3657600" cy="2057400"/>
            <a:chOff x="2928" y="1296"/>
            <a:chExt cx="2304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9532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36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5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53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6" name="Text Box 52"/>
          <p:cNvSpPr txBox="1">
            <a:spLocks noChangeArrowheads="1"/>
          </p:cNvSpPr>
          <p:nvPr/>
        </p:nvSpPr>
        <p:spPr bwMode="auto">
          <a:xfrm>
            <a:off x="990600" y="1600200"/>
            <a:ext cx="2454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/>
              <a:t>An Imbalanced Tree</a:t>
            </a:r>
            <a:endParaRPr lang="en-GB" b="1" dirty="0"/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334000" y="1660525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 Balanced Tree</a:t>
            </a:r>
            <a:endParaRPr lang="en-GB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Therefore, there are four different rotations: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Left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Right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Left-Right Rotations (Double)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Right-Left Rotations (Double)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loud 26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41</a:t>
            </a:fld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 flipH="1">
            <a:off x="45720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 flipH="1"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flipH="1">
            <a:off x="3505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 flipH="1">
            <a:off x="40386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 flipH="1">
            <a:off x="5029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 flipH="1">
            <a:off x="5105400" y="5334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410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 flipH="1">
            <a:off x="5716587" y="5424488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 flipH="1">
            <a:off x="4181475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34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572000" y="3200400"/>
            <a:ext cx="17462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H="1">
            <a:off x="3857626" y="3200400"/>
            <a:ext cx="3333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029201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4391025" y="3946526"/>
            <a:ext cx="346074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 flipH="1">
            <a:off x="3290887" y="28797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  <p:sp>
        <p:nvSpPr>
          <p:cNvPr id="30" name="Curved Down Arrow 29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42</a:t>
            </a:fld>
            <a:endParaRPr lang="en-US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4343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 flipH="1">
            <a:off x="36576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 flipH="1"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4" name="AutoShape 36"/>
          <p:cNvSpPr>
            <a:spLocks noChangeArrowheads="1"/>
          </p:cNvSpPr>
          <p:nvPr/>
        </p:nvSpPr>
        <p:spPr bwMode="auto">
          <a:xfrm flipH="1">
            <a:off x="3124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75" name="AutoShape 37"/>
          <p:cNvSpPr>
            <a:spLocks noChangeArrowheads="1"/>
          </p:cNvSpPr>
          <p:nvPr/>
        </p:nvSpPr>
        <p:spPr bwMode="auto">
          <a:xfrm flipH="1">
            <a:off x="38862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76" name="AutoShape 38"/>
          <p:cNvSpPr>
            <a:spLocks noChangeArrowheads="1"/>
          </p:cNvSpPr>
          <p:nvPr/>
        </p:nvSpPr>
        <p:spPr bwMode="auto">
          <a:xfrm flipH="1">
            <a:off x="4648200" y="3505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77" name="Oval 39"/>
          <p:cNvSpPr>
            <a:spLocks noChangeArrowheads="1"/>
          </p:cNvSpPr>
          <p:nvPr/>
        </p:nvSpPr>
        <p:spPr bwMode="auto">
          <a:xfrm flipH="1">
            <a:off x="4724400" y="4572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 flipH="1">
            <a:off x="50292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 flipH="1">
            <a:off x="5335587" y="4648200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 flipH="1">
            <a:off x="39624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 flipH="1">
            <a:off x="4038600" y="32004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>
            <a:off x="4622800" y="3143250"/>
            <a:ext cx="381002" cy="36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>
            <a:off x="4025901" y="3943350"/>
            <a:ext cx="212726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 flipH="1">
            <a:off x="3479800" y="3927475"/>
            <a:ext cx="327026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Cloud 21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60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724400" y="3790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rved Down Arrow 43"/>
          <p:cNvSpPr/>
          <p:nvPr/>
        </p:nvSpPr>
        <p:spPr>
          <a:xfrm flipH="1">
            <a:off x="4038600" y="2362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4724400" y="3790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32"/>
          <p:cNvSpPr>
            <a:spLocks noChangeArrowheads="1"/>
          </p:cNvSpPr>
          <p:nvPr/>
        </p:nvSpPr>
        <p:spPr bwMode="auto">
          <a:xfrm>
            <a:off x="6629400" y="5029200"/>
            <a:ext cx="533400" cy="533400"/>
          </a:xfrm>
          <a:prstGeom prst="ellipse">
            <a:avLst/>
          </a:prstGeom>
          <a:solidFill>
            <a:schemeClr val="accent1">
              <a:alpha val="48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6248400" y="4648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60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146550" y="2660650"/>
            <a:ext cx="2209800" cy="2057400"/>
            <a:chOff x="3840" y="1296"/>
            <a:chExt cx="1392" cy="1296"/>
          </a:xfrm>
        </p:grpSpPr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23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25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156" y="1540"/>
              <a:ext cx="27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672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>
            <a:off x="38862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429000" y="3505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H="1">
            <a:off x="3886200" y="31051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26720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89650" y="38862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04800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515918" y="24384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523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60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8067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 flipH="1">
            <a:off x="3263900" y="40195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2743200" y="4175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3422650" y="32004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6576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5720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0386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048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124200" y="5334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3528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752600" y="5424488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1148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4016375" y="3200400"/>
            <a:ext cx="17462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400"/>
            <a:ext cx="3333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375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025901" y="3946526"/>
            <a:ext cx="346074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4724400" y="2879725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Pivot</a:t>
            </a:r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45720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2" name="Oval 34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4" name="AutoShape 36"/>
          <p:cNvSpPr>
            <a:spLocks noChangeArrowheads="1"/>
          </p:cNvSpPr>
          <p:nvPr/>
        </p:nvSpPr>
        <p:spPr bwMode="auto">
          <a:xfrm>
            <a:off x="4953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T3</a:t>
            </a:r>
          </a:p>
        </p:txBody>
      </p:sp>
      <p:sp>
        <p:nvSpPr>
          <p:cNvPr id="75" name="AutoShape 37"/>
          <p:cNvSpPr>
            <a:spLocks noChangeArrowheads="1"/>
          </p:cNvSpPr>
          <p:nvPr/>
        </p:nvSpPr>
        <p:spPr bwMode="auto">
          <a:xfrm>
            <a:off x="4191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76" name="AutoShape 38"/>
          <p:cNvSpPr>
            <a:spLocks noChangeArrowheads="1"/>
          </p:cNvSpPr>
          <p:nvPr/>
        </p:nvSpPr>
        <p:spPr bwMode="auto">
          <a:xfrm>
            <a:off x="3429000" y="3505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77" name="Oval 39"/>
          <p:cNvSpPr>
            <a:spLocks noChangeArrowheads="1"/>
          </p:cNvSpPr>
          <p:nvPr/>
        </p:nvSpPr>
        <p:spPr bwMode="auto">
          <a:xfrm>
            <a:off x="3505200" y="45720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78" name="Line 40"/>
          <p:cNvSpPr>
            <a:spLocks noChangeShapeType="1"/>
          </p:cNvSpPr>
          <p:nvPr/>
        </p:nvSpPr>
        <p:spPr bwMode="auto">
          <a:xfrm>
            <a:off x="37338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2133600" y="4648200"/>
            <a:ext cx="1293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New Node</a:t>
            </a:r>
          </a:p>
        </p:txBody>
      </p:sp>
      <p:sp>
        <p:nvSpPr>
          <p:cNvPr id="80" name="Text Box 42"/>
          <p:cNvSpPr txBox="1">
            <a:spLocks noChangeArrowheads="1"/>
          </p:cNvSpPr>
          <p:nvPr/>
        </p:nvSpPr>
        <p:spPr bwMode="auto">
          <a:xfrm>
            <a:off x="4333875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82" name="Line 45"/>
          <p:cNvSpPr>
            <a:spLocks noChangeShapeType="1"/>
          </p:cNvSpPr>
          <p:nvPr/>
        </p:nvSpPr>
        <p:spPr bwMode="auto">
          <a:xfrm>
            <a:off x="4572000" y="32004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 flipH="1">
            <a:off x="3759198" y="3143250"/>
            <a:ext cx="381002" cy="365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4" name="Line 51"/>
          <p:cNvSpPr>
            <a:spLocks noChangeShapeType="1"/>
          </p:cNvSpPr>
          <p:nvPr/>
        </p:nvSpPr>
        <p:spPr bwMode="auto">
          <a:xfrm flipH="1">
            <a:off x="4524373" y="3943350"/>
            <a:ext cx="212726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5" name="Line 52"/>
          <p:cNvSpPr>
            <a:spLocks noChangeShapeType="1"/>
          </p:cNvSpPr>
          <p:nvPr/>
        </p:nvSpPr>
        <p:spPr bwMode="auto">
          <a:xfrm>
            <a:off x="4956174" y="3927475"/>
            <a:ext cx="327026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30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2" name="Group 29"/>
          <p:cNvGrpSpPr/>
          <p:nvPr/>
        </p:nvGrpSpPr>
        <p:grpSpPr>
          <a:xfrm flipH="1">
            <a:off x="2423160" y="2514600"/>
            <a:ext cx="2971800" cy="2286000"/>
            <a:chOff x="3429000" y="2438400"/>
            <a:chExt cx="2971800" cy="22860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057400"/>
              <a:chOff x="3840" y="1296"/>
              <a:chExt cx="1392" cy="1296"/>
            </a:xfrm>
          </p:grpSpPr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100</a:t>
                </a:r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267200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724400" y="3790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4639350" y="243840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  <p:sp>
        <p:nvSpPr>
          <p:cNvPr id="45" name="Text Box 32"/>
          <p:cNvSpPr txBox="1">
            <a:spLocks noChangeArrowheads="1"/>
          </p:cNvSpPr>
          <p:nvPr/>
        </p:nvSpPr>
        <p:spPr bwMode="auto">
          <a:xfrm flipH="1">
            <a:off x="518160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30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49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0" name="Group 29"/>
          <p:cNvGrpSpPr/>
          <p:nvPr/>
        </p:nvGrpSpPr>
        <p:grpSpPr>
          <a:xfrm flipH="1">
            <a:off x="1661160" y="2438400"/>
            <a:ext cx="3733800" cy="3200400"/>
            <a:chOff x="3429000" y="2362200"/>
            <a:chExt cx="3733800" cy="3200400"/>
          </a:xfrm>
        </p:grpSpPr>
        <p:sp>
          <p:nvSpPr>
            <p:cNvPr id="44" name="Curved Down Arrow 43"/>
            <p:cNvSpPr/>
            <p:nvPr/>
          </p:nvSpPr>
          <p:spPr>
            <a:xfrm flipH="1">
              <a:off x="4038600" y="2362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grpSp>
          <p:nvGrpSpPr>
            <p:cNvPr id="2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057400"/>
              <a:chOff x="3840" y="1296"/>
              <a:chExt cx="1392" cy="1296"/>
            </a:xfrm>
          </p:grpSpPr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100</a:t>
                </a:r>
              </a:p>
            </p:txBody>
          </p:sp>
          <p:sp>
            <p:nvSpPr>
              <p:cNvPr id="25" name="Oval 32"/>
              <p:cNvSpPr>
                <a:spLocks noChangeArrowheads="1"/>
              </p:cNvSpPr>
              <p:nvPr/>
            </p:nvSpPr>
            <p:spPr bwMode="auto">
              <a:xfrm>
                <a:off x="4896" y="225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2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2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267200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H="1">
              <a:off x="4724400" y="3790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6" name="Oval 32"/>
            <p:cNvSpPr>
              <a:spLocks noChangeArrowheads="1"/>
            </p:cNvSpPr>
            <p:nvPr/>
          </p:nvSpPr>
          <p:spPr bwMode="auto">
            <a:xfrm>
              <a:off x="6629400" y="5029200"/>
              <a:ext cx="533400" cy="5334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6248400" y="46482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5257800" y="30480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4639350" y="243840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  <p:sp>
        <p:nvSpPr>
          <p:cNvPr id="45" name="Text Box 32"/>
          <p:cNvSpPr txBox="1">
            <a:spLocks noChangeArrowheads="1"/>
          </p:cNvSpPr>
          <p:nvPr/>
        </p:nvSpPr>
        <p:spPr bwMode="auto">
          <a:xfrm flipH="1">
            <a:off x="5181600" y="3260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Definition</a:t>
            </a:r>
            <a:endParaRPr lang="en-GB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We cannot always guarantee </a:t>
            </a:r>
            <a:r>
              <a:rPr lang="en-US" sz="3200" b="1" dirty="0"/>
              <a:t>perfectly</a:t>
            </a:r>
            <a:r>
              <a:rPr lang="en-US" sz="3200" dirty="0"/>
              <a:t> balanced trees, since this depends on the currently inserted nodes.</a:t>
            </a:r>
          </a:p>
          <a:p>
            <a:pPr marL="0" indent="0" algn="l" rtl="0">
              <a:buNone/>
            </a:pPr>
            <a:endParaRPr lang="en-US" sz="3200" dirty="0"/>
          </a:p>
          <a:p>
            <a:pPr marL="0" indent="0" algn="l" rtl="0">
              <a:buNone/>
            </a:pPr>
            <a:endParaRPr lang="en-US" sz="3200" dirty="0"/>
          </a:p>
          <a:p>
            <a:pPr algn="l" rtl="0"/>
            <a:r>
              <a:rPr lang="en-US" sz="3200" dirty="0"/>
              <a:t>But some nodes arrangements make a tree more balanced than other nodes arrangements.</a:t>
            </a:r>
          </a:p>
          <a:p>
            <a:pPr algn="l" rtl="0"/>
            <a:endParaRPr lang="en-US" dirty="0"/>
          </a:p>
          <a:p>
            <a:pPr algn="l" rtl="0"/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5978-1FB8-47CC-9BFB-BF59F3330F0A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26869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 Rotation (Single)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30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62" name="Group 61"/>
          <p:cNvGrpSpPr/>
          <p:nvPr/>
        </p:nvGrpSpPr>
        <p:grpSpPr>
          <a:xfrm flipH="1">
            <a:off x="2423160" y="2514600"/>
            <a:ext cx="3657600" cy="2514600"/>
            <a:chOff x="2743200" y="2438400"/>
            <a:chExt cx="3657600" cy="2514600"/>
          </a:xfrm>
        </p:grpSpPr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2209800" cy="2292350"/>
              <a:chOff x="3840" y="1296"/>
              <a:chExt cx="1392" cy="1444"/>
            </a:xfrm>
          </p:grpSpPr>
          <p:sp>
            <p:nvSpPr>
              <p:cNvPr id="31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70</a:t>
                </a:r>
              </a:p>
            </p:txBody>
          </p:sp>
          <p:sp>
            <p:nvSpPr>
              <p:cNvPr id="45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46" name="Oval 32"/>
              <p:cNvSpPr>
                <a:spLocks noChangeArrowheads="1"/>
              </p:cNvSpPr>
              <p:nvPr/>
            </p:nvSpPr>
            <p:spPr bwMode="auto">
              <a:xfrm>
                <a:off x="4896" y="2404"/>
                <a:ext cx="336" cy="336"/>
              </a:xfrm>
              <a:prstGeom prst="ellipse">
                <a:avLst/>
              </a:prstGeom>
              <a:solidFill>
                <a:schemeClr val="accent1">
                  <a:alpha val="51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8" name="Line 41"/>
              <p:cNvSpPr>
                <a:spLocks noChangeShapeType="1"/>
              </p:cNvSpPr>
              <p:nvPr/>
            </p:nvSpPr>
            <p:spPr bwMode="auto">
              <a:xfrm>
                <a:off x="4656" y="2016"/>
                <a:ext cx="354" cy="3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90</a:t>
              </a: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6089650" y="38862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5307494" y="30480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515918" y="24384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029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2672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6576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86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994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419600" y="5181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39624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581400" y="5181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724275" y="5410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562475" y="5394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338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3910013" y="4919664"/>
            <a:ext cx="219074" cy="261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4419599" y="4876799"/>
            <a:ext cx="333375" cy="304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7" name="Curved Down Arrow 36"/>
          <p:cNvSpPr/>
          <p:nvPr/>
        </p:nvSpPr>
        <p:spPr>
          <a:xfrm flipH="1">
            <a:off x="3142306" y="3124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048000" y="2907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2440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44958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47244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029200" y="34290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093612" y="51054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352800" y="58674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5814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994024" y="3886199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Curved Down Arrow 29"/>
          <p:cNvSpPr/>
          <p:nvPr/>
        </p:nvSpPr>
        <p:spPr>
          <a:xfrm>
            <a:off x="40386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8680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2716041" y="4267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321865" y="50292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419475" y="52578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010969" y="4632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33800" y="3886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200401" y="4724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472440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H="1">
            <a:off x="2438400" y="4724400"/>
            <a:ext cx="35877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3" name="Oval 16"/>
          <p:cNvSpPr>
            <a:spLocks noChangeArrowheads="1"/>
          </p:cNvSpPr>
          <p:nvPr/>
        </p:nvSpPr>
        <p:spPr bwMode="auto">
          <a:xfrm>
            <a:off x="4038600" y="5257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>
            <a:off x="42672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49530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15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3789045" y="516636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4048122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002279" y="3886199"/>
            <a:ext cx="350519" cy="52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5538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788590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886200" y="46482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696769" y="46323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T3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8768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33800" y="3886200"/>
            <a:ext cx="390526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5584483" y="3891477"/>
            <a:ext cx="473417" cy="54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4724400" y="51816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70</a:t>
            </a:r>
          </a:p>
        </p:txBody>
      </p:sp>
      <p:grpSp>
        <p:nvGrpSpPr>
          <p:cNvPr id="3" name="Group 39"/>
          <p:cNvGrpSpPr/>
          <p:nvPr/>
        </p:nvGrpSpPr>
        <p:grpSpPr>
          <a:xfrm>
            <a:off x="2685106" y="2438400"/>
            <a:ext cx="2829900" cy="2590800"/>
            <a:chOff x="2743200" y="2362200"/>
            <a:chExt cx="2829900" cy="2590800"/>
          </a:xfrm>
        </p:grpSpPr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90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55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70</a:t>
            </a:r>
          </a:p>
        </p:txBody>
      </p:sp>
      <p:grpSp>
        <p:nvGrpSpPr>
          <p:cNvPr id="33" name="Group 32"/>
          <p:cNvGrpSpPr/>
          <p:nvPr/>
        </p:nvGrpSpPr>
        <p:grpSpPr>
          <a:xfrm flipH="1">
            <a:off x="2685106" y="2209800"/>
            <a:ext cx="2829900" cy="3657600"/>
            <a:chOff x="3250860" y="2209800"/>
            <a:chExt cx="2829900" cy="3657600"/>
          </a:xfrm>
        </p:grpSpPr>
        <p:sp>
          <p:nvSpPr>
            <p:cNvPr id="27" name="Curved Down Arrow 26"/>
            <p:cNvSpPr/>
            <p:nvPr/>
          </p:nvSpPr>
          <p:spPr>
            <a:xfrm flipH="1">
              <a:off x="39624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8" name="Curved Down Arrow 27"/>
            <p:cNvSpPr/>
            <p:nvPr/>
          </p:nvSpPr>
          <p:spPr>
            <a:xfrm>
              <a:off x="4858694" y="3124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 flipH="1">
              <a:off x="5384460" y="2907268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 flipH="1">
              <a:off x="370806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2" name="Group 39"/>
            <p:cNvGrpSpPr/>
            <p:nvPr/>
          </p:nvGrpSpPr>
          <p:grpSpPr>
            <a:xfrm flipH="1">
              <a:off x="3250860" y="2438400"/>
              <a:ext cx="2829900" cy="2590800"/>
              <a:chOff x="2743200" y="2362200"/>
              <a:chExt cx="2829900" cy="2590800"/>
            </a:xfrm>
          </p:grpSpPr>
          <p:grpSp>
            <p:nvGrpSpPr>
              <p:cNvPr id="3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56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57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90</a:t>
                  </a:r>
                </a:p>
              </p:txBody>
            </p:sp>
            <p:sp>
              <p:nvSpPr>
                <p:cNvPr id="59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44" name="Oval 43"/>
              <p:cNvSpPr>
                <a:spLocks noChangeArrowheads="1"/>
              </p:cNvSpPr>
              <p:nvPr/>
            </p:nvSpPr>
            <p:spPr bwMode="auto">
              <a:xfrm>
                <a:off x="4267200" y="44196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>
                <a:off x="3886200" y="3962400"/>
                <a:ext cx="522922" cy="4905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6" name="Oval 45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8" name="Text Box 32"/>
              <p:cNvSpPr txBox="1">
                <a:spLocks noChangeArrowheads="1"/>
              </p:cNvSpPr>
              <p:nvPr/>
            </p:nvSpPr>
            <p:spPr bwMode="auto">
              <a:xfrm>
                <a:off x="462661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5242560" y="30480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1" name="Text Box 32"/>
              <p:cNvSpPr txBox="1">
                <a:spLocks noChangeArrowheads="1"/>
              </p:cNvSpPr>
              <p:nvPr/>
            </p:nvSpPr>
            <p:spPr bwMode="auto">
              <a:xfrm>
                <a:off x="4424478" y="23622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-1</a:t>
                </a:r>
              </a:p>
            </p:txBody>
          </p:sp>
          <p:sp>
            <p:nvSpPr>
              <p:cNvPr id="52" name="Oval 51"/>
              <p:cNvSpPr>
                <a:spLocks noChangeArrowheads="1"/>
              </p:cNvSpPr>
              <p:nvPr/>
            </p:nvSpPr>
            <p:spPr bwMode="auto">
              <a:xfrm>
                <a:off x="2806700" y="44196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40</a:t>
                </a:r>
              </a:p>
            </p:txBody>
          </p:sp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 flipH="1">
                <a:off x="3263900" y="40195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54" name="Text Box 32"/>
              <p:cNvSpPr txBox="1">
                <a:spLocks noChangeArrowheads="1"/>
              </p:cNvSpPr>
              <p:nvPr/>
            </p:nvSpPr>
            <p:spPr bwMode="auto">
              <a:xfrm>
                <a:off x="274320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5" name="Text Box 32"/>
              <p:cNvSpPr txBox="1">
                <a:spLocks noChangeArrowheads="1"/>
              </p:cNvSpPr>
              <p:nvPr/>
            </p:nvSpPr>
            <p:spPr bwMode="auto">
              <a:xfrm>
                <a:off x="3422650" y="3200400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 flipH="1">
              <a:off x="4724400" y="5334000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4483100" y="49339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56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70</a:t>
            </a:r>
          </a:p>
        </p:txBody>
      </p:sp>
      <p:grpSp>
        <p:nvGrpSpPr>
          <p:cNvPr id="68" name="Group 67"/>
          <p:cNvGrpSpPr/>
          <p:nvPr/>
        </p:nvGrpSpPr>
        <p:grpSpPr>
          <a:xfrm flipH="1">
            <a:off x="2057400" y="2209800"/>
            <a:ext cx="3461090" cy="3698532"/>
            <a:chOff x="3250860" y="2209800"/>
            <a:chExt cx="3461090" cy="3698532"/>
          </a:xfrm>
        </p:grpSpPr>
        <p:sp>
          <p:nvSpPr>
            <p:cNvPr id="33" name="Curved Down Arrow 32"/>
            <p:cNvSpPr/>
            <p:nvPr/>
          </p:nvSpPr>
          <p:spPr>
            <a:xfrm flipH="1">
              <a:off x="39624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 flipH="1">
              <a:off x="370806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grpSp>
          <p:nvGrpSpPr>
            <p:cNvPr id="35" name="Group 39"/>
            <p:cNvGrpSpPr/>
            <p:nvPr/>
          </p:nvGrpSpPr>
          <p:grpSpPr>
            <a:xfrm flipH="1">
              <a:off x="3250860" y="2438400"/>
              <a:ext cx="2829900" cy="2590800"/>
              <a:chOff x="2743200" y="2362200"/>
              <a:chExt cx="2829900" cy="2590800"/>
            </a:xfrm>
          </p:grpSpPr>
          <p:grpSp>
            <p:nvGrpSpPr>
              <p:cNvPr id="36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58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60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90</a:t>
                  </a:r>
                </a:p>
              </p:txBody>
            </p:sp>
            <p:sp>
              <p:nvSpPr>
                <p:cNvPr id="61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37" name="Oval 36"/>
              <p:cNvSpPr>
                <a:spLocks noChangeArrowheads="1"/>
              </p:cNvSpPr>
              <p:nvPr/>
            </p:nvSpPr>
            <p:spPr bwMode="auto">
              <a:xfrm>
                <a:off x="3429000" y="35052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80</a:t>
                </a:r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39" name="Text Box 32"/>
              <p:cNvSpPr txBox="1">
                <a:spLocks noChangeArrowheads="1"/>
              </p:cNvSpPr>
              <p:nvPr/>
            </p:nvSpPr>
            <p:spPr bwMode="auto">
              <a:xfrm>
                <a:off x="5242560" y="30480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4424478" y="23622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-2</a:t>
                </a:r>
              </a:p>
            </p:txBody>
          </p:sp>
          <p:sp>
            <p:nvSpPr>
              <p:cNvPr id="41" name="Oval 40"/>
              <p:cNvSpPr>
                <a:spLocks noChangeArrowheads="1"/>
              </p:cNvSpPr>
              <p:nvPr/>
            </p:nvSpPr>
            <p:spPr bwMode="auto">
              <a:xfrm>
                <a:off x="2806700" y="441960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 flipH="1">
                <a:off x="3263900" y="40195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2743200" y="417512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3357678" y="3200400"/>
                <a:ext cx="4635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-2</a:t>
                </a:r>
              </a:p>
            </p:txBody>
          </p:sp>
        </p:grp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 flipH="1">
              <a:off x="4724400" y="5334000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H="1">
              <a:off x="5181600" y="4953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096000" y="537493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65" name="Line 37"/>
            <p:cNvSpPr>
              <a:spLocks noChangeShapeType="1"/>
            </p:cNvSpPr>
            <p:nvPr/>
          </p:nvSpPr>
          <p:spPr bwMode="auto">
            <a:xfrm>
              <a:off x="5925494" y="4992988"/>
              <a:ext cx="31750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6" name="Text Box 32"/>
            <p:cNvSpPr txBox="1">
              <a:spLocks noChangeArrowheads="1"/>
            </p:cNvSpPr>
            <p:nvPr/>
          </p:nvSpPr>
          <p:spPr bwMode="auto">
            <a:xfrm flipH="1">
              <a:off x="6400800" y="51816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 flipH="1">
              <a:off x="4572000" y="51657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57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Right-Left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70</a:t>
            </a:r>
          </a:p>
        </p:txBody>
      </p:sp>
      <p:grpSp>
        <p:nvGrpSpPr>
          <p:cNvPr id="68" name="Group 67"/>
          <p:cNvGrpSpPr/>
          <p:nvPr/>
        </p:nvGrpSpPr>
        <p:grpSpPr>
          <a:xfrm flipH="1">
            <a:off x="2743200" y="2438400"/>
            <a:ext cx="3584606" cy="2590800"/>
            <a:chOff x="2441544" y="2438400"/>
            <a:chExt cx="3584606" cy="2590800"/>
          </a:xfrm>
        </p:grpSpPr>
        <p:grpSp>
          <p:nvGrpSpPr>
            <p:cNvPr id="30" name="Group 39"/>
            <p:cNvGrpSpPr/>
            <p:nvPr/>
          </p:nvGrpSpPr>
          <p:grpSpPr>
            <a:xfrm flipH="1">
              <a:off x="3201166" y="2438400"/>
              <a:ext cx="2169046" cy="1723210"/>
              <a:chOff x="3453748" y="2362200"/>
              <a:chExt cx="2169046" cy="1723210"/>
            </a:xfrm>
          </p:grpSpPr>
          <p:grpSp>
            <p:nvGrpSpPr>
              <p:cNvPr id="32" name="Group 51"/>
              <p:cNvGrpSpPr>
                <a:grpSpLocks/>
              </p:cNvGrpSpPr>
              <p:nvPr/>
            </p:nvGrpSpPr>
            <p:grpSpPr bwMode="auto">
              <a:xfrm>
                <a:off x="4146550" y="2660650"/>
                <a:ext cx="1371600" cy="1219200"/>
                <a:chOff x="3840" y="1296"/>
                <a:chExt cx="864" cy="768"/>
              </a:xfrm>
            </p:grpSpPr>
            <p:sp>
              <p:nvSpPr>
                <p:cNvPr id="47" name="Oval 26"/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336" cy="336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90</a:t>
                  </a:r>
                </a:p>
              </p:txBody>
            </p:sp>
            <p:sp>
              <p:nvSpPr>
                <p:cNvPr id="48" name="Oval 27"/>
                <p:cNvSpPr>
                  <a:spLocks noChangeArrowheads="1"/>
                </p:cNvSpPr>
                <p:nvPr/>
              </p:nvSpPr>
              <p:spPr bwMode="auto">
                <a:xfrm>
                  <a:off x="3840" y="1296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dirty="0"/>
                    <a:t>80</a:t>
                  </a: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auto">
                <a:xfrm>
                  <a:off x="4156" y="1540"/>
                  <a:ext cx="278" cy="2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x-none"/>
                </a:p>
              </p:txBody>
            </p:sp>
          </p:grpSp>
          <p:sp>
            <p:nvSpPr>
              <p:cNvPr id="35" name="Line 37"/>
              <p:cNvSpPr>
                <a:spLocks noChangeShapeType="1"/>
              </p:cNvSpPr>
              <p:nvPr/>
            </p:nvSpPr>
            <p:spPr bwMode="auto">
              <a:xfrm flipH="1">
                <a:off x="3886200" y="3105150"/>
                <a:ext cx="317500" cy="476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5109512" y="3048000"/>
                <a:ext cx="5132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+1</a:t>
                </a:r>
              </a:p>
            </p:txBody>
          </p:sp>
          <p:sp>
            <p:nvSpPr>
              <p:cNvPr id="44" name="Text Box 32"/>
              <p:cNvSpPr txBox="1">
                <a:spLocks noChangeArrowheads="1"/>
              </p:cNvSpPr>
              <p:nvPr/>
            </p:nvSpPr>
            <p:spPr bwMode="auto">
              <a:xfrm>
                <a:off x="4607220" y="2362200"/>
                <a:ext cx="3305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45" name="Oval 44"/>
              <p:cNvSpPr>
                <a:spLocks noChangeArrowheads="1"/>
              </p:cNvSpPr>
              <p:nvPr/>
            </p:nvSpPr>
            <p:spPr bwMode="auto">
              <a:xfrm>
                <a:off x="3517248" y="3552010"/>
                <a:ext cx="533400" cy="533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60</a:t>
                </a:r>
              </a:p>
            </p:txBody>
          </p:sp>
          <p:sp>
            <p:nvSpPr>
              <p:cNvPr id="46" name="Text Box 32"/>
              <p:cNvSpPr txBox="1">
                <a:spLocks noChangeArrowheads="1"/>
              </p:cNvSpPr>
              <p:nvPr/>
            </p:nvSpPr>
            <p:spPr bwMode="auto">
              <a:xfrm>
                <a:off x="3453748" y="3307535"/>
                <a:ext cx="311150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4038600" y="4454868"/>
              <a:ext cx="533400" cy="533400"/>
            </a:xfrm>
            <a:prstGeom prst="ellipse">
              <a:avLst/>
            </a:prstGeom>
            <a:solidFill>
              <a:schemeClr val="accent1">
                <a:alpha val="43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52" name="Line 37"/>
            <p:cNvSpPr>
              <a:spLocks noChangeShapeType="1"/>
            </p:cNvSpPr>
            <p:nvPr/>
          </p:nvSpPr>
          <p:spPr bwMode="auto">
            <a:xfrm flipH="1">
              <a:off x="4495800" y="4073868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5410200" y="44958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239694" y="4113856"/>
              <a:ext cx="31750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 flipH="1">
              <a:off x="5715000" y="4302468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6" name="Oval 26"/>
            <p:cNvSpPr>
              <a:spLocks noChangeArrowheads="1"/>
            </p:cNvSpPr>
            <p:nvPr/>
          </p:nvSpPr>
          <p:spPr bwMode="auto">
            <a:xfrm flipH="1">
              <a:off x="2496494" y="4191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H="1">
              <a:off x="2925119" y="3892550"/>
              <a:ext cx="441325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 flipH="1">
              <a:off x="2441544" y="389255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4495800" y="4114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58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</p:txBody>
      </p:sp>
      <p:grpSp>
        <p:nvGrpSpPr>
          <p:cNvPr id="40" name="Group 39"/>
          <p:cNvGrpSpPr/>
          <p:nvPr/>
        </p:nvGrpSpPr>
        <p:grpSpPr>
          <a:xfrm flipH="1">
            <a:off x="3048000" y="2209800"/>
            <a:ext cx="3048000" cy="4343400"/>
            <a:chOff x="2667000" y="2209800"/>
            <a:chExt cx="3048000" cy="43434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276600" y="3429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114800" y="2743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5029200" y="34290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667000" y="42672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T1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657600" y="6019800"/>
              <a:ext cx="533400" cy="53340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86200" y="5791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733800" y="3200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71999" y="3200399"/>
              <a:ext cx="800101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994024" y="3886199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0" name="Curved Down Arrow 29"/>
            <p:cNvSpPr/>
            <p:nvPr/>
          </p:nvSpPr>
          <p:spPr>
            <a:xfrm>
              <a:off x="40386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4419600" y="5181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39624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3581400" y="5181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724275" y="5410200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562475" y="5394325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733800" y="3886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3910013" y="4919664"/>
              <a:ext cx="219074" cy="261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4419599" y="4876799"/>
              <a:ext cx="333375" cy="304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7" name="Curved Down Arrow 36"/>
            <p:cNvSpPr/>
            <p:nvPr/>
          </p:nvSpPr>
          <p:spPr>
            <a:xfrm flipH="1">
              <a:off x="3142306" y="31242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3048000" y="2907268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3657600" y="6019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38862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59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grpSp>
        <p:nvGrpSpPr>
          <p:cNvPr id="37" name="Group 36"/>
          <p:cNvGrpSpPr/>
          <p:nvPr/>
        </p:nvGrpSpPr>
        <p:grpSpPr>
          <a:xfrm flipH="1">
            <a:off x="3048000" y="2209800"/>
            <a:ext cx="3621388" cy="4191000"/>
            <a:chOff x="2093612" y="2209800"/>
            <a:chExt cx="3621388" cy="419100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276600" y="3429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114800" y="2743200"/>
              <a:ext cx="533400" cy="533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5029200" y="34290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T4</a:t>
              </a: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2093612" y="5105400"/>
              <a:ext cx="685800" cy="8382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T1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352800" y="5867400"/>
              <a:ext cx="533400" cy="53340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581400" y="5638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3733800" y="3200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4571999" y="3200399"/>
              <a:ext cx="800101" cy="233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2994024" y="3886199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0" name="Curved Down Arrow 29"/>
            <p:cNvSpPr/>
            <p:nvPr/>
          </p:nvSpPr>
          <p:spPr>
            <a:xfrm>
              <a:off x="4038600" y="2438400"/>
              <a:ext cx="762000" cy="381000"/>
            </a:xfrm>
            <a:prstGeom prst="curvedDownArrow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x-none" i="1">
                <a:solidFill>
                  <a:schemeClr val="tx1"/>
                </a:solidFill>
              </a:endParaRPr>
            </a:p>
          </p:txBody>
        </p:sp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3868094" y="44196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716041" y="4267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3321865" y="5029200"/>
              <a:ext cx="685800" cy="609600"/>
            </a:xfrm>
            <a:prstGeom prst="triangle">
              <a:avLst>
                <a:gd name="adj" fmla="val 4819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b="1"/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419475" y="5257800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T2</a:t>
              </a: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010969" y="4632325"/>
              <a:ext cx="466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T3</a:t>
              </a: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733800" y="3886200"/>
              <a:ext cx="457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200401" y="4724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4724400" y="22098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H="1">
              <a:off x="2438400" y="4724400"/>
              <a:ext cx="358775" cy="384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4114800" y="52578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43434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648200" y="2073275"/>
            <a:ext cx="2819400" cy="2057400"/>
            <a:chOff x="2928" y="1296"/>
            <a:chExt cx="1776" cy="1296"/>
          </a:xfrm>
        </p:grpSpPr>
        <p:sp>
          <p:nvSpPr>
            <p:cNvPr id="149530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9533" name="Oval 29"/>
            <p:cNvSpPr>
              <a:spLocks noChangeArrowheads="1"/>
            </p:cNvSpPr>
            <p:nvPr/>
          </p:nvSpPr>
          <p:spPr bwMode="auto">
            <a:xfrm>
              <a:off x="364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9535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3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9544" name="Line 40"/>
            <p:cNvSpPr>
              <a:spLocks noChangeShapeType="1"/>
            </p:cNvSpPr>
            <p:nvPr/>
          </p:nvSpPr>
          <p:spPr bwMode="auto">
            <a:xfrm>
              <a:off x="3600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  <p:grpSp>
        <p:nvGrpSpPr>
          <p:cNvPr id="34" name="Group 51"/>
          <p:cNvGrpSpPr>
            <a:grpSpLocks/>
          </p:cNvGrpSpPr>
          <p:nvPr/>
        </p:nvGrpSpPr>
        <p:grpSpPr bwMode="auto">
          <a:xfrm>
            <a:off x="609600" y="2073275"/>
            <a:ext cx="3657600" cy="2057400"/>
            <a:chOff x="2928" y="1296"/>
            <a:chExt cx="2304" cy="1296"/>
          </a:xfrm>
        </p:grpSpPr>
        <p:sp>
          <p:nvSpPr>
            <p:cNvPr id="36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38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2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4038600" y="495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60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276600" y="34290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14800" y="2743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715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667000" y="4419600"/>
            <a:ext cx="685800" cy="8382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724400" y="516636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498347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733800" y="3200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571999" y="3200399"/>
            <a:ext cx="800101" cy="23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002279" y="3886199"/>
            <a:ext cx="350519" cy="5257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553894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3788590" y="4419600"/>
            <a:ext cx="685800" cy="609600"/>
          </a:xfrm>
          <a:prstGeom prst="triangle">
            <a:avLst>
              <a:gd name="adj" fmla="val 481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 b="1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886200" y="4648200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696769" y="4632325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8768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733800" y="3886200"/>
            <a:ext cx="390526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105400" y="3429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Line 24"/>
          <p:cNvSpPr>
            <a:spLocks noChangeShapeType="1"/>
          </p:cNvSpPr>
          <p:nvPr/>
        </p:nvSpPr>
        <p:spPr bwMode="auto">
          <a:xfrm>
            <a:off x="5584483" y="3891477"/>
            <a:ext cx="473417" cy="54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</p:txBody>
      </p:sp>
      <p:sp>
        <p:nvSpPr>
          <p:cNvPr id="30" name="Oval 16"/>
          <p:cNvSpPr>
            <a:spLocks noChangeArrowheads="1"/>
          </p:cNvSpPr>
          <p:nvPr/>
        </p:nvSpPr>
        <p:spPr bwMode="auto">
          <a:xfrm>
            <a:off x="3810000" y="5181600"/>
            <a:ext cx="533400" cy="533400"/>
          </a:xfrm>
          <a:prstGeom prst="ellipse">
            <a:avLst/>
          </a:prstGeom>
          <a:solidFill>
            <a:schemeClr val="accent1">
              <a:alpha val="4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61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grpSp>
        <p:nvGrpSpPr>
          <p:cNvPr id="40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4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rved Down Arrow 26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28" name="Curved Down Arrow 27"/>
          <p:cNvSpPr/>
          <p:nvPr/>
        </p:nvSpPr>
        <p:spPr>
          <a:xfrm>
            <a:off x="4858694" y="31242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 flipH="1">
            <a:off x="5384460" y="2907268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 flipH="1">
            <a:off x="370806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62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3886200" y="3962400"/>
              <a:ext cx="522922" cy="490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462661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422650" y="32004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724400" y="5334000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4483100" y="4933950"/>
            <a:ext cx="31750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rved Down Arrow 26"/>
          <p:cNvSpPr/>
          <p:nvPr/>
        </p:nvSpPr>
        <p:spPr>
          <a:xfrm flipH="1">
            <a:off x="3962400" y="24384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 flipH="1">
            <a:off x="3708060" y="220980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63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829900" cy="2590800"/>
            <a:chOff x="2743200" y="2362200"/>
            <a:chExt cx="2829900" cy="259080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429000" y="3505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242560" y="30480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424478" y="23622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+2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2806700" y="4419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 flipH="1">
              <a:off x="3263900" y="40195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2743200" y="417512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3357678" y="3200400"/>
              <a:ext cx="5132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+2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724400" y="5334000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H="1">
            <a:off x="5181600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flipH="1">
            <a:off x="6096000" y="5374932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925494" y="4992988"/>
            <a:ext cx="3175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 flipH="1">
            <a:off x="64008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flipH="1">
            <a:off x="4572000" y="51657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 28"/>
          <p:cNvSpPr/>
          <p:nvPr/>
        </p:nvSpPr>
        <p:spPr>
          <a:xfrm>
            <a:off x="3352800" y="1295400"/>
            <a:ext cx="2209800" cy="914400"/>
          </a:xfrm>
          <a:prstGeom prst="cloud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Insert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64</a:t>
            </a:fld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686175" y="1524000"/>
            <a:ext cx="15716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/>
              <a:t>Remainder of</a:t>
            </a:r>
          </a:p>
          <a:p>
            <a:pPr algn="ctr"/>
            <a:r>
              <a:rPr lang="en-US" sz="1600" dirty="0"/>
              <a:t>the tree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419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5562600" y="1992868"/>
            <a:ext cx="33682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Left-Right Rotation (Double)</a:t>
            </a:r>
          </a:p>
          <a:p>
            <a:r>
              <a:rPr lang="en-US" b="1" dirty="0">
                <a:solidFill>
                  <a:srgbClr val="FF0000"/>
                </a:solidFill>
              </a:rPr>
              <a:t>Insert 40</a:t>
            </a:r>
          </a:p>
        </p:txBody>
      </p:sp>
      <p:grpSp>
        <p:nvGrpSpPr>
          <p:cNvPr id="2" name="Group 39"/>
          <p:cNvGrpSpPr/>
          <p:nvPr/>
        </p:nvGrpSpPr>
        <p:grpSpPr>
          <a:xfrm flipH="1">
            <a:off x="3250860" y="2438400"/>
            <a:ext cx="2119352" cy="1723210"/>
            <a:chOff x="3453748" y="2362200"/>
            <a:chExt cx="2119352" cy="1723210"/>
          </a:xfrm>
        </p:grpSpPr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4146550" y="2660650"/>
              <a:ext cx="1371600" cy="1219200"/>
              <a:chOff x="3840" y="1296"/>
              <a:chExt cx="864" cy="768"/>
            </a:xfrm>
          </p:grpSpPr>
          <p:sp>
            <p:nvSpPr>
              <p:cNvPr id="56" name="Oval 26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336" cy="33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57" name="Oval 27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30</a:t>
                </a: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4156" y="1540"/>
                <a:ext cx="278" cy="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3886200" y="3105150"/>
              <a:ext cx="31750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0" name="Text Box 32"/>
            <p:cNvSpPr txBox="1">
              <a:spLocks noChangeArrowheads="1"/>
            </p:cNvSpPr>
            <p:nvPr/>
          </p:nvSpPr>
          <p:spPr bwMode="auto">
            <a:xfrm>
              <a:off x="5109512" y="3048000"/>
              <a:ext cx="4635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4607220" y="2362200"/>
              <a:ext cx="3305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517248" y="355201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3453748" y="3307535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24" name="Oval 23"/>
          <p:cNvSpPr>
            <a:spLocks noChangeArrowheads="1"/>
          </p:cNvSpPr>
          <p:nvPr/>
        </p:nvSpPr>
        <p:spPr bwMode="auto">
          <a:xfrm flipH="1">
            <a:off x="4038600" y="4454868"/>
            <a:ext cx="533400" cy="533400"/>
          </a:xfrm>
          <a:prstGeom prst="ellipse">
            <a:avLst/>
          </a:prstGeom>
          <a:solidFill>
            <a:schemeClr val="accent1">
              <a:alpha val="4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H="1">
            <a:off x="4495800" y="407386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 flipH="1">
            <a:off x="54102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5239694" y="4113856"/>
            <a:ext cx="3175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 flipH="1">
            <a:off x="5715000" y="430246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 flipH="1">
            <a:off x="2496494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 flipH="1">
            <a:off x="2925119" y="3892550"/>
            <a:ext cx="44132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flipH="1">
            <a:off x="2441544" y="3892550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Delete </a:t>
            </a:r>
            <a:endParaRPr lang="en-GB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u="sng" dirty="0"/>
              <a:t>Step 1: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Delete the node as in BSTs. Remember there are three cases for BST deletion.</a:t>
            </a:r>
          </a:p>
          <a:p>
            <a:pPr algn="l" rtl="0"/>
            <a:r>
              <a:rPr lang="en-US" b="1" u="sng" dirty="0"/>
              <a:t>Step 2: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</a:t>
            </a:r>
            <a:r>
              <a:rPr lang="en-US" u="sng" dirty="0"/>
              <a:t>each node</a:t>
            </a:r>
            <a:r>
              <a:rPr lang="en-US" dirty="0"/>
              <a:t> on the path from the root to deleted node, check  if the node has become imbalanced; if yes perform rotation operations otherwise update balance factors and exit. </a:t>
            </a:r>
            <a:r>
              <a:rPr lang="en-US" dirty="0">
                <a:sym typeface="Wingdings" pitchFamily="2" charset="2"/>
              </a:rPr>
              <a:t>Three cases can arise for each node p, in the path.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B894-907D-4117-B13F-E71F30DF20F7}" type="slidenum">
              <a:rPr lang="en-US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AVL Tree: Delete</a:t>
            </a:r>
            <a:endParaRPr lang="en-GB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Case 1:</a:t>
            </a:r>
            <a:br>
              <a:rPr lang="en-US" sz="2800" b="1" dirty="0"/>
            </a:br>
            <a:r>
              <a:rPr lang="en-US" sz="2800" dirty="0"/>
              <a:t>Node p has balance factor 0. No adjustment required.</a:t>
            </a:r>
          </a:p>
          <a:p>
            <a:r>
              <a:rPr lang="en-US" sz="2800" b="1" dirty="0"/>
              <a:t>Case 2: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Node p has balance factor of +1 or –1 and a node was deleted from the taller sub-trees. No adjustment required.</a:t>
            </a:r>
          </a:p>
          <a:p>
            <a:r>
              <a:rPr lang="en-US" sz="2800" b="1" dirty="0"/>
              <a:t>Case 3: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Node p has balance factor of +1 or –1 and a node was deleted from the shorter sub-trees. </a:t>
            </a:r>
            <a:r>
              <a:rPr lang="en-US" sz="2800" b="1" dirty="0">
                <a:solidFill>
                  <a:srgbClr val="FF0000"/>
                </a:solidFill>
              </a:rPr>
              <a:t>Adjustment required.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293D7-5AF3-463F-A0BA-29AC14432C18}" type="slidenum">
              <a:rPr lang="en-US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60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60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1224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AVL (Case 1)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69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60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463800" cy="2271713"/>
            <a:chOff x="96" y="2457"/>
            <a:chExt cx="1552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0" y="2073275"/>
            <a:ext cx="2209800" cy="2057400"/>
            <a:chOff x="3840" y="1296"/>
            <a:chExt cx="1392" cy="1296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60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597150" cy="2271713"/>
            <a:chOff x="96" y="2457"/>
            <a:chExt cx="1636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5867400" y="2935069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3)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cxnSp>
        <p:nvCxnSpPr>
          <p:cNvPr id="24" name="Shape 23"/>
          <p:cNvCxnSpPr>
            <a:stCxn id="26" idx="2"/>
            <a:endCxn id="16" idx="4"/>
          </p:cNvCxnSpPr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677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min in right </a:t>
            </a:r>
            <a:r>
              <a:rPr lang="en-US" sz="1200" b="1" dirty="0" err="1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33675" cy="2286000"/>
            <a:chOff x="96" y="2457"/>
            <a:chExt cx="1722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867400" y="38100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1"/>
            <a:ext cx="2463800" cy="2271713"/>
            <a:chOff x="96" y="2457"/>
            <a:chExt cx="1552" cy="1431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AVL (Case 1)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1)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2043113"/>
            <a:ext cx="2597150" cy="2133600"/>
            <a:chOff x="96" y="2544"/>
            <a:chExt cx="1636" cy="1344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440" y="2937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4632325" y="1905000"/>
            <a:ext cx="33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70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70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>
              <a:alpha val="49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6477000" y="4535269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79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70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6477000" y="4535269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AVL (Case 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Imbalanced/Balanced Trees</a:t>
            </a:r>
            <a:endParaRPr lang="en-GB" dirty="0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09600" y="2073275"/>
            <a:ext cx="1981200" cy="2057400"/>
            <a:chOff x="2928" y="1296"/>
            <a:chExt cx="1248" cy="1296"/>
          </a:xfrm>
        </p:grpSpPr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2928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168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2954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  <p:grpSp>
        <p:nvGrpSpPr>
          <p:cNvPr id="28" name="Group 51"/>
          <p:cNvGrpSpPr>
            <a:grpSpLocks/>
          </p:cNvGrpSpPr>
          <p:nvPr/>
        </p:nvGrpSpPr>
        <p:grpSpPr bwMode="auto">
          <a:xfrm>
            <a:off x="6096000" y="2073275"/>
            <a:ext cx="2209800" cy="2057400"/>
            <a:chOff x="3840" y="1296"/>
            <a:chExt cx="1392" cy="1296"/>
          </a:xfrm>
        </p:grpSpPr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080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39" name="Oval 32"/>
            <p:cNvSpPr>
              <a:spLocks noChangeArrowheads="1"/>
            </p:cNvSpPr>
            <p:nvPr/>
          </p:nvSpPr>
          <p:spPr bwMode="auto">
            <a:xfrm>
              <a:off x="4896" y="22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65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 flipH="1">
              <a:off x="4272" y="201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5334000" y="1676400"/>
            <a:ext cx="18453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Balanced Tree?</a:t>
            </a:r>
            <a:endParaRPr lang="en-GB" b="1" dirty="0"/>
          </a:p>
        </p:txBody>
      </p:sp>
      <p:grpSp>
        <p:nvGrpSpPr>
          <p:cNvPr id="56" name="Group 51"/>
          <p:cNvGrpSpPr>
            <a:grpSpLocks/>
          </p:cNvGrpSpPr>
          <p:nvPr/>
        </p:nvGrpSpPr>
        <p:grpSpPr bwMode="auto">
          <a:xfrm>
            <a:off x="1295400" y="4572000"/>
            <a:ext cx="2209800" cy="1219200"/>
            <a:chOff x="3312" y="1296"/>
            <a:chExt cx="1392" cy="768"/>
          </a:xfrm>
        </p:grpSpPr>
        <p:sp>
          <p:nvSpPr>
            <p:cNvPr id="57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58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61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63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74" name="Group 51"/>
          <p:cNvGrpSpPr>
            <a:grpSpLocks/>
          </p:cNvGrpSpPr>
          <p:nvPr/>
        </p:nvGrpSpPr>
        <p:grpSpPr bwMode="auto">
          <a:xfrm>
            <a:off x="5257800" y="4575776"/>
            <a:ext cx="2209800" cy="1901825"/>
            <a:chOff x="3312" y="1296"/>
            <a:chExt cx="1392" cy="1198"/>
          </a:xfrm>
        </p:grpSpPr>
        <p:sp>
          <p:nvSpPr>
            <p:cNvPr id="75" name="Oval 26"/>
            <p:cNvSpPr>
              <a:spLocks noChangeArrowheads="1"/>
            </p:cNvSpPr>
            <p:nvPr/>
          </p:nvSpPr>
          <p:spPr bwMode="auto">
            <a:xfrm>
              <a:off x="4368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76" name="Oval 27"/>
            <p:cNvSpPr>
              <a:spLocks noChangeArrowheads="1"/>
            </p:cNvSpPr>
            <p:nvPr/>
          </p:nvSpPr>
          <p:spPr bwMode="auto">
            <a:xfrm>
              <a:off x="3840" y="12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77" name="Oval 28"/>
            <p:cNvSpPr>
              <a:spLocks noChangeArrowheads="1"/>
            </p:cNvSpPr>
            <p:nvPr/>
          </p:nvSpPr>
          <p:spPr bwMode="auto">
            <a:xfrm>
              <a:off x="3792" y="215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80" name="Oval 31"/>
            <p:cNvSpPr>
              <a:spLocks noChangeArrowheads="1"/>
            </p:cNvSpPr>
            <p:nvPr/>
          </p:nvSpPr>
          <p:spPr bwMode="auto">
            <a:xfrm>
              <a:off x="3312" y="172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3600" y="153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3" name="Line 38"/>
            <p:cNvSpPr>
              <a:spLocks noChangeShapeType="1"/>
            </p:cNvSpPr>
            <p:nvPr/>
          </p:nvSpPr>
          <p:spPr bwMode="auto">
            <a:xfrm>
              <a:off x="4128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7" name="Line 49"/>
            <p:cNvSpPr>
              <a:spLocks noChangeShapeType="1"/>
            </p:cNvSpPr>
            <p:nvPr/>
          </p:nvSpPr>
          <p:spPr bwMode="auto">
            <a:xfrm>
              <a:off x="3600" y="201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cxnSp>
        <p:nvCxnSpPr>
          <p:cNvPr id="91" name="Straight Arrow Connector 90"/>
          <p:cNvCxnSpPr/>
          <p:nvPr/>
        </p:nvCxnSpPr>
        <p:spPr>
          <a:xfrm>
            <a:off x="2411241" y="4114800"/>
            <a:ext cx="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364588" y="4114800"/>
            <a:ext cx="0" cy="3048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80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70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678613" y="2819400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2)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hape 36"/>
          <p:cNvCxnSpPr/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6019138" y="3810000"/>
            <a:ext cx="16770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min in right </a:t>
            </a:r>
            <a:r>
              <a:rPr lang="en-US" sz="1200" b="1" dirty="0" err="1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hape 36"/>
          <p:cNvCxnSpPr/>
          <p:nvPr/>
        </p:nvCxnSpPr>
        <p:spPr>
          <a:xfrm rot="10800000">
            <a:off x="5006976" y="3414714"/>
            <a:ext cx="250825" cy="50958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2)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84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41" name="Shape 40"/>
          <p:cNvCxnSpPr>
            <a:stCxn id="16" idx="5"/>
            <a:endCxn id="23" idx="0"/>
          </p:cNvCxnSpPr>
          <p:nvPr/>
        </p:nvCxnSpPr>
        <p:spPr>
          <a:xfrm rot="16200000" flipH="1">
            <a:off x="5085229" y="3446929"/>
            <a:ext cx="1083002" cy="862340"/>
          </a:xfrm>
          <a:prstGeom prst="curvedConnector3">
            <a:avLst>
              <a:gd name="adj1" fmla="val 2575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994864" y="3657600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2)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85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12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AVL (Case 2)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86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50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87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88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3962400" y="4415135"/>
            <a:ext cx="11031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89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+2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8646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balanced anymore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Definition</a:t>
            </a:r>
            <a:endParaRPr lang="en-GB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Height</a:t>
            </a:r>
            <a:r>
              <a:rPr lang="en-US" dirty="0"/>
              <a:t>: the longest path from a node to a leaf  node.</a:t>
            </a:r>
          </a:p>
          <a:p>
            <a:pPr algn="l" rtl="0"/>
            <a:r>
              <a:rPr lang="en-US" b="1" dirty="0"/>
              <a:t>Height-balanced tree: </a:t>
            </a:r>
            <a:r>
              <a:rPr lang="en-US" dirty="0"/>
              <a:t>A binary tree is a height-balanced-p-tree if for each node in the tree, the absolute difference in height of its two </a:t>
            </a:r>
            <a:r>
              <a:rPr lang="en-US" dirty="0" err="1"/>
              <a:t>subtrees</a:t>
            </a:r>
            <a:r>
              <a:rPr lang="en-US" dirty="0"/>
              <a:t> is at most p.</a:t>
            </a:r>
          </a:p>
          <a:p>
            <a:pPr algn="l" rtl="0">
              <a:buNone/>
            </a:pPr>
            <a:endParaRPr lang="en-US" dirty="0"/>
          </a:p>
          <a:p>
            <a:pPr algn="l" rtl="0"/>
            <a:r>
              <a:rPr lang="en-US" dirty="0"/>
              <a:t>AVL tree is a </a:t>
            </a:r>
            <a:r>
              <a:rPr lang="en-US" b="1" dirty="0"/>
              <a:t>BST</a:t>
            </a:r>
            <a:r>
              <a:rPr lang="en-US" dirty="0"/>
              <a:t> that is </a:t>
            </a:r>
            <a:r>
              <a:rPr lang="en-US" b="1" dirty="0"/>
              <a:t>height-balanced-1-tree</a:t>
            </a:r>
            <a:r>
              <a:rPr lang="en-US" dirty="0"/>
              <a:t>.</a:t>
            </a:r>
          </a:p>
          <a:p>
            <a:pPr lvl="1"/>
            <a:r>
              <a:rPr lang="en-US" sz="1700" dirty="0"/>
              <a:t>For each node in the tree, the absolute difference in </a:t>
            </a:r>
            <a:r>
              <a:rPr lang="en-US" sz="1700" b="1" dirty="0">
                <a:solidFill>
                  <a:srgbClr val="FF0000"/>
                </a:solidFill>
              </a:rPr>
              <a:t>height </a:t>
            </a:r>
            <a:r>
              <a:rPr lang="en-US" sz="1700" dirty="0"/>
              <a:t>of its two </a:t>
            </a:r>
            <a:r>
              <a:rPr lang="en-US" sz="1700" dirty="0" err="1"/>
              <a:t>subtrees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FF0000"/>
                </a:solidFill>
              </a:rPr>
              <a:t>must be </a:t>
            </a:r>
            <a:r>
              <a:rPr lang="en-US" sz="1700" b="1" dirty="0">
                <a:solidFill>
                  <a:srgbClr val="FF0000"/>
                </a:solidFill>
              </a:rPr>
              <a:t>at most 1.</a:t>
            </a:r>
          </a:p>
          <a:p>
            <a:pPr lvl="1"/>
            <a:r>
              <a:rPr lang="en-US" sz="1700" b="1" dirty="0"/>
              <a:t>Balance  =  Right </a:t>
            </a:r>
            <a:r>
              <a:rPr lang="en-US" sz="1700" b="1" dirty="0" err="1"/>
              <a:t>Subtree</a:t>
            </a:r>
            <a:r>
              <a:rPr lang="en-US" sz="1700" b="1" dirty="0"/>
              <a:t> Height  –  Left </a:t>
            </a:r>
            <a:r>
              <a:rPr lang="en-US" sz="1700" b="1" dirty="0" err="1"/>
              <a:t>Subtree</a:t>
            </a:r>
            <a:r>
              <a:rPr lang="en-US" sz="1700" b="1" dirty="0"/>
              <a:t> Height</a:t>
            </a:r>
          </a:p>
          <a:p>
            <a:pPr lvl="1"/>
            <a:r>
              <a:rPr lang="en-US" sz="1700" dirty="0"/>
              <a:t>Therefore, it must be either </a:t>
            </a:r>
            <a:r>
              <a:rPr lang="en-US" sz="1700" b="1" dirty="0"/>
              <a:t>+1</a:t>
            </a:r>
            <a:r>
              <a:rPr lang="en-US" sz="1700" dirty="0"/>
              <a:t> (longer right), </a:t>
            </a:r>
            <a:r>
              <a:rPr lang="en-US" sz="1700" b="1" dirty="0"/>
              <a:t>0</a:t>
            </a:r>
            <a:r>
              <a:rPr lang="en-US" sz="1700" dirty="0"/>
              <a:t> (equal), </a:t>
            </a:r>
            <a:r>
              <a:rPr lang="en-US" sz="1700" b="1" dirty="0"/>
              <a:t>-1</a:t>
            </a:r>
            <a:r>
              <a:rPr lang="en-US" sz="1700" dirty="0"/>
              <a:t> (longer left</a:t>
            </a:r>
            <a:r>
              <a:rPr lang="en-US" sz="1900" dirty="0"/>
              <a:t>).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5978-1FB8-47CC-9BFB-BF59F3330F0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Like insertion, when the tree become unbalanced after deletion, rotation need to be done.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Like before, there are four cases: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Left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Right Rotation (Single)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Left-Right Rotations (Double)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Right-Left Rotations (Double)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Rotation need to be done at every unbalanced nodes in the search path.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054CC-B362-469C-B759-CE249C0DE8F9}" type="slidenum">
              <a:rPr lang="en-US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91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935288" cy="2286000"/>
            <a:chOff x="96" y="2457"/>
            <a:chExt cx="1849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+1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+2</a:t>
              </a:r>
            </a:p>
          </p:txBody>
        </p:sp>
      </p:grp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5791200" y="4419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70</a:t>
            </a:r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715000" y="4114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6096000" y="40989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17379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Left Rotation (Single)</a:t>
            </a:r>
          </a:p>
        </p:txBody>
      </p:sp>
      <p:sp>
        <p:nvSpPr>
          <p:cNvPr id="29" name="Curved Down Arrow 28"/>
          <p:cNvSpPr/>
          <p:nvPr/>
        </p:nvSpPr>
        <p:spPr>
          <a:xfrm flipH="1">
            <a:off x="4572000" y="259080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92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994864" y="3810000"/>
            <a:ext cx="23535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 need for further rotations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4E0A0-620C-4160-8A57-655BB72D90E1}" type="slidenum">
              <a:rPr lang="en-US"/>
              <a:pPr/>
              <a:t>93</a:t>
            </a:fld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791200" y="199286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40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124200" y="1905000"/>
            <a:ext cx="2752725" cy="2286000"/>
            <a:chOff x="96" y="2457"/>
            <a:chExt cx="1734" cy="144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730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111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94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634" y="283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101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1" name="Text Box 34"/>
            <p:cNvSpPr txBox="1">
              <a:spLocks noChangeArrowheads="1"/>
            </p:cNvSpPr>
            <p:nvPr/>
          </p:nvSpPr>
          <p:spPr bwMode="auto">
            <a:xfrm>
              <a:off x="1392" y="293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384" y="2841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1440" y="356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70</a:t>
              </a:r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1392" y="3369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28" name="Text Box 38"/>
            <p:cNvSpPr txBox="1">
              <a:spLocks noChangeArrowheads="1"/>
            </p:cNvSpPr>
            <p:nvPr/>
          </p:nvSpPr>
          <p:spPr bwMode="auto">
            <a:xfrm>
              <a:off x="1622" y="3330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768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30" name="Oval 41"/>
            <p:cNvSpPr>
              <a:spLocks noChangeArrowheads="1"/>
            </p:cNvSpPr>
            <p:nvPr/>
          </p:nvSpPr>
          <p:spPr bwMode="auto">
            <a:xfrm>
              <a:off x="96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 flipH="1">
              <a:off x="28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 flipH="1">
              <a:off x="1008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1046" y="2457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44" y="326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854" y="327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94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5664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  <a:p>
            <a:r>
              <a:rPr lang="en-US" b="1" dirty="0">
                <a:solidFill>
                  <a:srgbClr val="FF0000"/>
                </a:solidFill>
              </a:rPr>
              <a:t>BST (Case 3)</a:t>
            </a: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95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04601"/>
            <a:ext cx="16033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max in left </a:t>
            </a:r>
            <a:r>
              <a:rPr lang="en-US" sz="1200" b="1" dirty="0" err="1">
                <a:solidFill>
                  <a:srgbClr val="FF0000"/>
                </a:solidFill>
              </a:rPr>
              <a:t>subtree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6" name="Shape 65"/>
          <p:cNvCxnSpPr>
            <a:stCxn id="174106" idx="6"/>
            <a:endCxn id="174084" idx="4"/>
          </p:cNvCxnSpPr>
          <p:nvPr/>
        </p:nvCxnSpPr>
        <p:spPr>
          <a:xfrm flipV="1">
            <a:off x="6172200" y="2895600"/>
            <a:ext cx="495300" cy="14859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96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6" name="Oval 26"/>
            <p:cNvSpPr>
              <a:spLocks noChangeArrowheads="1"/>
            </p:cNvSpPr>
            <p:nvPr/>
          </p:nvSpPr>
          <p:spPr bwMode="auto">
            <a:xfrm>
              <a:off x="3552" y="2592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5" name="Line 35"/>
            <p:cNvSpPr>
              <a:spLocks noChangeShapeType="1"/>
            </p:cNvSpPr>
            <p:nvPr/>
          </p:nvSpPr>
          <p:spPr bwMode="auto">
            <a:xfrm>
              <a:off x="3408" y="230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+1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2976" y="1872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+1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6" name="Text Box 66"/>
            <p:cNvSpPr txBox="1">
              <a:spLocks noChangeArrowheads="1"/>
            </p:cNvSpPr>
            <p:nvPr/>
          </p:nvSpPr>
          <p:spPr bwMode="auto">
            <a:xfrm>
              <a:off x="3360" y="259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</p:txBody>
      </p: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04601"/>
            <a:ext cx="1396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Delete duplicate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BST (Case 1)</a:t>
            </a:r>
          </a:p>
        </p:txBody>
      </p:sp>
      <p:cxnSp>
        <p:nvCxnSpPr>
          <p:cNvPr id="66" name="Shape 65"/>
          <p:cNvCxnSpPr>
            <a:stCxn id="174106" idx="6"/>
            <a:endCxn id="174084" idx="4"/>
          </p:cNvCxnSpPr>
          <p:nvPr/>
        </p:nvCxnSpPr>
        <p:spPr>
          <a:xfrm flipV="1">
            <a:off x="6172200" y="2895600"/>
            <a:ext cx="495300" cy="14859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453741" y="1143000"/>
            <a:ext cx="75472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IMPORTANT: we decided to use max in left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 when deleting</a:t>
            </a:r>
          </a:p>
          <a:p>
            <a:r>
              <a:rPr lang="en-US" b="1" dirty="0">
                <a:solidFill>
                  <a:srgbClr val="FF0000"/>
                </a:solidFill>
              </a:rPr>
              <a:t>in this example (instead of min in right </a:t>
            </a:r>
            <a:r>
              <a:rPr lang="en-US" b="1" dirty="0" err="1">
                <a:solidFill>
                  <a:srgbClr val="FF0000"/>
                </a:solidFill>
              </a:rPr>
              <a:t>subtree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97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3056" y="187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5181600" y="4945380"/>
            <a:ext cx="1611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(case 3)</a:t>
            </a: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rved Down Arrow 62"/>
          <p:cNvSpPr/>
          <p:nvPr/>
        </p:nvSpPr>
        <p:spPr>
          <a:xfrm flipH="1">
            <a:off x="6263640" y="2125980"/>
            <a:ext cx="762000" cy="381000"/>
          </a:xfrm>
          <a:prstGeom prst="curvedDownArrow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endParaRPr lang="x-none" i="1">
              <a:solidFill>
                <a:schemeClr val="tx1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A1BC-EFDF-4B84-A388-8BB768CC7F1A}" type="slidenum">
              <a:rPr lang="en-US"/>
              <a:pPr/>
              <a:t>98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138113" y="1766888"/>
            <a:ext cx="8624887" cy="4481512"/>
            <a:chOff x="87" y="1113"/>
            <a:chExt cx="5433" cy="2823"/>
          </a:xfrm>
        </p:grpSpPr>
        <p:sp>
          <p:nvSpPr>
            <p:cNvPr id="174084" name="Oval 4"/>
            <p:cNvSpPr>
              <a:spLocks noChangeArrowheads="1"/>
            </p:cNvSpPr>
            <p:nvPr/>
          </p:nvSpPr>
          <p:spPr bwMode="auto">
            <a:xfrm>
              <a:off x="4032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74085" name="Oval 5"/>
            <p:cNvSpPr>
              <a:spLocks noChangeArrowheads="1"/>
            </p:cNvSpPr>
            <p:nvPr/>
          </p:nvSpPr>
          <p:spPr bwMode="auto">
            <a:xfrm>
              <a:off x="283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4086" name="Oval 6"/>
            <p:cNvSpPr>
              <a:spLocks noChangeArrowheads="1"/>
            </p:cNvSpPr>
            <p:nvPr/>
          </p:nvSpPr>
          <p:spPr bwMode="auto">
            <a:xfrm>
              <a:off x="3216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4087" name="Oval 7"/>
            <p:cNvSpPr>
              <a:spLocks noChangeArrowheads="1"/>
            </p:cNvSpPr>
            <p:nvPr/>
          </p:nvSpPr>
          <p:spPr bwMode="auto">
            <a:xfrm>
              <a:off x="2304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4088" name="Oval 8"/>
            <p:cNvSpPr>
              <a:spLocks noChangeArrowheads="1"/>
            </p:cNvSpPr>
            <p:nvPr/>
          </p:nvSpPr>
          <p:spPr bwMode="auto">
            <a:xfrm>
              <a:off x="7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4089" name="Oval 9"/>
            <p:cNvSpPr>
              <a:spLocks noChangeArrowheads="1"/>
            </p:cNvSpPr>
            <p:nvPr/>
          </p:nvSpPr>
          <p:spPr bwMode="auto">
            <a:xfrm>
              <a:off x="1632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4090" name="Oval 10"/>
            <p:cNvSpPr>
              <a:spLocks noChangeArrowheads="1"/>
            </p:cNvSpPr>
            <p:nvPr/>
          </p:nvSpPr>
          <p:spPr bwMode="auto">
            <a:xfrm>
              <a:off x="4848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091" name="Line 11"/>
            <p:cNvSpPr>
              <a:spLocks noChangeShapeType="1"/>
            </p:cNvSpPr>
            <p:nvPr/>
          </p:nvSpPr>
          <p:spPr bwMode="auto">
            <a:xfrm flipH="1">
              <a:off x="19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2" name="Line 12"/>
            <p:cNvSpPr>
              <a:spLocks noChangeShapeType="1"/>
            </p:cNvSpPr>
            <p:nvPr/>
          </p:nvSpPr>
          <p:spPr bwMode="auto">
            <a:xfrm>
              <a:off x="3168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3" name="Line 13"/>
            <p:cNvSpPr>
              <a:spLocks noChangeShapeType="1"/>
            </p:cNvSpPr>
            <p:nvPr/>
          </p:nvSpPr>
          <p:spPr bwMode="auto">
            <a:xfrm flipH="1">
              <a:off x="1056" y="177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4" name="Line 14"/>
            <p:cNvSpPr>
              <a:spLocks noChangeShapeType="1"/>
            </p:cNvSpPr>
            <p:nvPr/>
          </p:nvSpPr>
          <p:spPr bwMode="auto">
            <a:xfrm>
              <a:off x="1968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5" name="Line 15"/>
            <p:cNvSpPr>
              <a:spLocks noChangeShapeType="1"/>
            </p:cNvSpPr>
            <p:nvPr/>
          </p:nvSpPr>
          <p:spPr bwMode="auto">
            <a:xfrm flipH="1">
              <a:off x="3504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6" name="Line 16"/>
            <p:cNvSpPr>
              <a:spLocks noChangeShapeType="1"/>
            </p:cNvSpPr>
            <p:nvPr/>
          </p:nvSpPr>
          <p:spPr bwMode="auto">
            <a:xfrm>
              <a:off x="4368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097" name="Oval 17"/>
            <p:cNvSpPr>
              <a:spLocks noChangeArrowheads="1"/>
            </p:cNvSpPr>
            <p:nvPr/>
          </p:nvSpPr>
          <p:spPr bwMode="auto">
            <a:xfrm>
              <a:off x="192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4098" name="Oval 18"/>
            <p:cNvSpPr>
              <a:spLocks noChangeArrowheads="1"/>
            </p:cNvSpPr>
            <p:nvPr/>
          </p:nvSpPr>
          <p:spPr bwMode="auto">
            <a:xfrm>
              <a:off x="10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4099" name="Oval 19"/>
            <p:cNvSpPr>
              <a:spLocks noChangeArrowheads="1"/>
            </p:cNvSpPr>
            <p:nvPr/>
          </p:nvSpPr>
          <p:spPr bwMode="auto">
            <a:xfrm>
              <a:off x="33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4100" name="Oval 20"/>
            <p:cNvSpPr>
              <a:spLocks noChangeArrowheads="1"/>
            </p:cNvSpPr>
            <p:nvPr/>
          </p:nvSpPr>
          <p:spPr bwMode="auto">
            <a:xfrm>
              <a:off x="14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4101" name="Oval 21"/>
            <p:cNvSpPr>
              <a:spLocks noChangeArrowheads="1"/>
            </p:cNvSpPr>
            <p:nvPr/>
          </p:nvSpPr>
          <p:spPr bwMode="auto">
            <a:xfrm>
              <a:off x="158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4102" name="Oval 22"/>
            <p:cNvSpPr>
              <a:spLocks noChangeArrowheads="1"/>
            </p:cNvSpPr>
            <p:nvPr/>
          </p:nvSpPr>
          <p:spPr bwMode="auto">
            <a:xfrm>
              <a:off x="1440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4103" name="Oval 23"/>
            <p:cNvSpPr>
              <a:spLocks noChangeArrowheads="1"/>
            </p:cNvSpPr>
            <p:nvPr/>
          </p:nvSpPr>
          <p:spPr bwMode="auto">
            <a:xfrm>
              <a:off x="216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4104" name="Oval 24"/>
            <p:cNvSpPr>
              <a:spLocks noChangeArrowheads="1"/>
            </p:cNvSpPr>
            <p:nvPr/>
          </p:nvSpPr>
          <p:spPr bwMode="auto">
            <a:xfrm>
              <a:off x="259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4105" name="Oval 25"/>
            <p:cNvSpPr>
              <a:spLocks noChangeArrowheads="1"/>
            </p:cNvSpPr>
            <p:nvPr/>
          </p:nvSpPr>
          <p:spPr bwMode="auto">
            <a:xfrm>
              <a:off x="5184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4107" name="Oval 27"/>
            <p:cNvSpPr>
              <a:spLocks noChangeArrowheads="1"/>
            </p:cNvSpPr>
            <p:nvPr/>
          </p:nvSpPr>
          <p:spPr bwMode="auto">
            <a:xfrm>
              <a:off x="4368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4108" name="Oval 28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4109" name="Oval 29"/>
            <p:cNvSpPr>
              <a:spLocks noChangeArrowheads="1"/>
            </p:cNvSpPr>
            <p:nvPr/>
          </p:nvSpPr>
          <p:spPr bwMode="auto">
            <a:xfrm>
              <a:off x="2736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4110" name="Line 30"/>
            <p:cNvSpPr>
              <a:spLocks noChangeShapeType="1"/>
            </p:cNvSpPr>
            <p:nvPr/>
          </p:nvSpPr>
          <p:spPr bwMode="auto">
            <a:xfrm flipH="1">
              <a:off x="528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1" name="Line 31"/>
            <p:cNvSpPr>
              <a:spLocks noChangeShapeType="1"/>
            </p:cNvSpPr>
            <p:nvPr/>
          </p:nvSpPr>
          <p:spPr bwMode="auto">
            <a:xfrm>
              <a:off x="10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2" name="Line 32"/>
            <p:cNvSpPr>
              <a:spLocks noChangeShapeType="1"/>
            </p:cNvSpPr>
            <p:nvPr/>
          </p:nvSpPr>
          <p:spPr bwMode="auto">
            <a:xfrm flipH="1">
              <a:off x="2112" y="225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3" name="Line 33"/>
            <p:cNvSpPr>
              <a:spLocks noChangeShapeType="1"/>
            </p:cNvSpPr>
            <p:nvPr/>
          </p:nvSpPr>
          <p:spPr bwMode="auto">
            <a:xfrm>
              <a:off x="2544" y="23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7" name="Line 37"/>
            <p:cNvSpPr>
              <a:spLocks noChangeShapeType="1"/>
            </p:cNvSpPr>
            <p:nvPr/>
          </p:nvSpPr>
          <p:spPr bwMode="auto">
            <a:xfrm flipH="1">
              <a:off x="1776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18" name="Line 38"/>
            <p:cNvSpPr>
              <a:spLocks noChangeShapeType="1"/>
            </p:cNvSpPr>
            <p:nvPr/>
          </p:nvSpPr>
          <p:spPr bwMode="auto">
            <a:xfrm flipH="1">
              <a:off x="1632" y="34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3" name="Line 43"/>
            <p:cNvSpPr>
              <a:spLocks noChangeShapeType="1"/>
            </p:cNvSpPr>
            <p:nvPr/>
          </p:nvSpPr>
          <p:spPr bwMode="auto">
            <a:xfrm flipH="1">
              <a:off x="336" y="292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4" name="Line 44"/>
            <p:cNvSpPr>
              <a:spLocks noChangeShapeType="1"/>
            </p:cNvSpPr>
            <p:nvPr/>
          </p:nvSpPr>
          <p:spPr bwMode="auto">
            <a:xfrm>
              <a:off x="2160" y="29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6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7" name="Line 47"/>
            <p:cNvSpPr>
              <a:spLocks noChangeShapeType="1"/>
            </p:cNvSpPr>
            <p:nvPr/>
          </p:nvSpPr>
          <p:spPr bwMode="auto">
            <a:xfrm flipH="1">
              <a:off x="4608" y="2208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8" name="Line 48"/>
            <p:cNvSpPr>
              <a:spLocks noChangeShapeType="1"/>
            </p:cNvSpPr>
            <p:nvPr/>
          </p:nvSpPr>
          <p:spPr bwMode="auto">
            <a:xfrm>
              <a:off x="5088" y="22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29" name="Line 49"/>
            <p:cNvSpPr>
              <a:spLocks noChangeShapeType="1"/>
            </p:cNvSpPr>
            <p:nvPr/>
          </p:nvSpPr>
          <p:spPr bwMode="auto">
            <a:xfrm flipH="1">
              <a:off x="5088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4131" name="Text Box 51"/>
            <p:cNvSpPr txBox="1">
              <a:spLocks noChangeArrowheads="1"/>
            </p:cNvSpPr>
            <p:nvPr/>
          </p:nvSpPr>
          <p:spPr bwMode="auto">
            <a:xfrm>
              <a:off x="1392" y="139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32" name="Text Box 52"/>
            <p:cNvSpPr txBox="1">
              <a:spLocks noChangeArrowheads="1"/>
            </p:cNvSpPr>
            <p:nvPr/>
          </p:nvSpPr>
          <p:spPr bwMode="auto">
            <a:xfrm>
              <a:off x="519" y="182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3" name="Text Box 53"/>
            <p:cNvSpPr txBox="1">
              <a:spLocks noChangeArrowheads="1"/>
            </p:cNvSpPr>
            <p:nvPr/>
          </p:nvSpPr>
          <p:spPr bwMode="auto">
            <a:xfrm>
              <a:off x="144" y="235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4" name="Text Box 54"/>
            <p:cNvSpPr txBox="1">
              <a:spLocks noChangeArrowheads="1"/>
            </p:cNvSpPr>
            <p:nvPr/>
          </p:nvSpPr>
          <p:spPr bwMode="auto">
            <a:xfrm>
              <a:off x="87" y="292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5" name="Text Box 55"/>
            <p:cNvSpPr txBox="1">
              <a:spLocks noChangeArrowheads="1"/>
            </p:cNvSpPr>
            <p:nvPr/>
          </p:nvSpPr>
          <p:spPr bwMode="auto">
            <a:xfrm>
              <a:off x="1248" y="235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36" name="Text Box 56"/>
            <p:cNvSpPr txBox="1">
              <a:spLocks noChangeArrowheads="1"/>
            </p:cNvSpPr>
            <p:nvPr/>
          </p:nvSpPr>
          <p:spPr bwMode="auto">
            <a:xfrm>
              <a:off x="2055" y="201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7" name="Text Box 57"/>
            <p:cNvSpPr txBox="1">
              <a:spLocks noChangeArrowheads="1"/>
            </p:cNvSpPr>
            <p:nvPr/>
          </p:nvSpPr>
          <p:spPr bwMode="auto">
            <a:xfrm>
              <a:off x="1671" y="259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8" name="Text Box 58"/>
            <p:cNvSpPr txBox="1">
              <a:spLocks noChangeArrowheads="1"/>
            </p:cNvSpPr>
            <p:nvPr/>
          </p:nvSpPr>
          <p:spPr bwMode="auto">
            <a:xfrm>
              <a:off x="1335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39" name="Text Box 59"/>
            <p:cNvSpPr txBox="1">
              <a:spLocks noChangeArrowheads="1"/>
            </p:cNvSpPr>
            <p:nvPr/>
          </p:nvSpPr>
          <p:spPr bwMode="auto">
            <a:xfrm>
              <a:off x="1196" y="36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0" name="Text Box 60"/>
            <p:cNvSpPr txBox="1">
              <a:spLocks noChangeArrowheads="1"/>
            </p:cNvSpPr>
            <p:nvPr/>
          </p:nvSpPr>
          <p:spPr bwMode="auto">
            <a:xfrm>
              <a:off x="2208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1" name="Text Box 61"/>
            <p:cNvSpPr txBox="1">
              <a:spLocks noChangeArrowheads="1"/>
            </p:cNvSpPr>
            <p:nvPr/>
          </p:nvSpPr>
          <p:spPr bwMode="auto">
            <a:xfrm>
              <a:off x="2784" y="345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2" name="Text Box 62"/>
            <p:cNvSpPr txBox="1">
              <a:spLocks noChangeArrowheads="1"/>
            </p:cNvSpPr>
            <p:nvPr/>
          </p:nvSpPr>
          <p:spPr bwMode="auto">
            <a:xfrm>
              <a:off x="2534" y="1113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-1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174143" name="Text Box 63"/>
            <p:cNvSpPr txBox="1">
              <a:spLocks noChangeArrowheads="1"/>
            </p:cNvSpPr>
            <p:nvPr/>
          </p:nvSpPr>
          <p:spPr bwMode="auto">
            <a:xfrm>
              <a:off x="2343" y="2534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5" name="Text Box 65"/>
            <p:cNvSpPr txBox="1">
              <a:spLocks noChangeArrowheads="1"/>
            </p:cNvSpPr>
            <p:nvPr/>
          </p:nvSpPr>
          <p:spPr bwMode="auto">
            <a:xfrm>
              <a:off x="3056" y="1872"/>
              <a:ext cx="2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4147" name="Text Box 67"/>
            <p:cNvSpPr txBox="1">
              <a:spLocks noChangeArrowheads="1"/>
            </p:cNvSpPr>
            <p:nvPr/>
          </p:nvSpPr>
          <p:spPr bwMode="auto">
            <a:xfrm>
              <a:off x="4800" y="168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4148" name="Text Box 68"/>
            <p:cNvSpPr txBox="1">
              <a:spLocks noChangeArrowheads="1"/>
            </p:cNvSpPr>
            <p:nvPr/>
          </p:nvSpPr>
          <p:spPr bwMode="auto">
            <a:xfrm>
              <a:off x="4268" y="234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  <a:endParaRPr lang="en-GB" dirty="0"/>
            </a:p>
          </p:txBody>
        </p:sp>
        <p:sp>
          <p:nvSpPr>
            <p:cNvPr id="174149" name="Text Box 69"/>
            <p:cNvSpPr txBox="1">
              <a:spLocks noChangeArrowheads="1"/>
            </p:cNvSpPr>
            <p:nvPr/>
          </p:nvSpPr>
          <p:spPr bwMode="auto">
            <a:xfrm>
              <a:off x="4935" y="2486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4150" name="Text Box 70"/>
            <p:cNvSpPr txBox="1">
              <a:spLocks noChangeArrowheads="1"/>
            </p:cNvSpPr>
            <p:nvPr/>
          </p:nvSpPr>
          <p:spPr bwMode="auto">
            <a:xfrm>
              <a:off x="4652" y="307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4144" name="Text Box 64"/>
            <p:cNvSpPr txBox="1">
              <a:spLocks noChangeArrowheads="1"/>
            </p:cNvSpPr>
            <p:nvPr/>
          </p:nvSpPr>
          <p:spPr bwMode="auto">
            <a:xfrm>
              <a:off x="3792" y="1296"/>
              <a:ext cx="3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+2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Text Box 26"/>
          <p:cNvSpPr txBox="1">
            <a:spLocks noChangeArrowheads="1"/>
          </p:cNvSpPr>
          <p:nvPr/>
        </p:nvSpPr>
        <p:spPr bwMode="auto">
          <a:xfrm>
            <a:off x="6858000" y="1752600"/>
            <a:ext cx="11160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p</a:t>
            </a: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1737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(case 3)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Left Rotation (Single)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Tree: Delete </a:t>
            </a:r>
            <a:r>
              <a:rPr lang="en-US" dirty="0">
                <a:solidFill>
                  <a:srgbClr val="FF0000"/>
                </a:solidFill>
              </a:rPr>
              <a:t>(Case 3)</a:t>
            </a:r>
            <a:endParaRPr lang="en-GB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24751-366D-4BBD-B114-B6FB576CFE17}" type="slidenum">
              <a:rPr lang="en-US"/>
              <a:pPr/>
              <a:t>99</a:t>
            </a:fld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38113" y="1766888"/>
            <a:ext cx="8091487" cy="4481512"/>
            <a:chOff x="231" y="1161"/>
            <a:chExt cx="5097" cy="2823"/>
          </a:xfrm>
        </p:grpSpPr>
        <p:sp>
          <p:nvSpPr>
            <p:cNvPr id="176180" name="Text Box 52"/>
            <p:cNvSpPr txBox="1">
              <a:spLocks noChangeArrowheads="1"/>
            </p:cNvSpPr>
            <p:nvPr/>
          </p:nvSpPr>
          <p:spPr bwMode="auto">
            <a:xfrm>
              <a:off x="2678" y="1161"/>
              <a:ext cx="2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-2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76132" name="Oval 4"/>
            <p:cNvSpPr>
              <a:spLocks noChangeArrowheads="1"/>
            </p:cNvSpPr>
            <p:nvPr/>
          </p:nvSpPr>
          <p:spPr bwMode="auto">
            <a:xfrm>
              <a:off x="4176" y="15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6133" name="Oval 5"/>
            <p:cNvSpPr>
              <a:spLocks noChangeArrowheads="1"/>
            </p:cNvSpPr>
            <p:nvPr/>
          </p:nvSpPr>
          <p:spPr bwMode="auto">
            <a:xfrm>
              <a:off x="2976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176134" name="Oval 6"/>
            <p:cNvSpPr>
              <a:spLocks noChangeArrowheads="1"/>
            </p:cNvSpPr>
            <p:nvPr/>
          </p:nvSpPr>
          <p:spPr bwMode="auto">
            <a:xfrm>
              <a:off x="3360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auto">
            <a:xfrm>
              <a:off x="2448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j</a:t>
              </a:r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auto">
            <a:xfrm>
              <a:off x="864" y="20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auto">
            <a:xfrm>
              <a:off x="1776" y="158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76138" name="Oval 10"/>
            <p:cNvSpPr>
              <a:spLocks noChangeArrowheads="1"/>
            </p:cNvSpPr>
            <p:nvPr/>
          </p:nvSpPr>
          <p:spPr bwMode="auto">
            <a:xfrm>
              <a:off x="4992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76139" name="Line 11"/>
            <p:cNvSpPr>
              <a:spLocks noChangeShapeType="1"/>
            </p:cNvSpPr>
            <p:nvPr/>
          </p:nvSpPr>
          <p:spPr bwMode="auto">
            <a:xfrm flipH="1">
              <a:off x="21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0" name="Line 12"/>
            <p:cNvSpPr>
              <a:spLocks noChangeShapeType="1"/>
            </p:cNvSpPr>
            <p:nvPr/>
          </p:nvSpPr>
          <p:spPr bwMode="auto">
            <a:xfrm>
              <a:off x="3312" y="1392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1" name="Line 13"/>
            <p:cNvSpPr>
              <a:spLocks noChangeShapeType="1"/>
            </p:cNvSpPr>
            <p:nvPr/>
          </p:nvSpPr>
          <p:spPr bwMode="auto">
            <a:xfrm flipH="1">
              <a:off x="1200" y="182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2112" y="18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 flipH="1">
              <a:off x="3648" y="177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4" name="Line 16"/>
            <p:cNvSpPr>
              <a:spLocks noChangeShapeType="1"/>
            </p:cNvSpPr>
            <p:nvPr/>
          </p:nvSpPr>
          <p:spPr bwMode="auto">
            <a:xfrm>
              <a:off x="4512" y="17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45" name="Oval 17"/>
            <p:cNvSpPr>
              <a:spLocks noChangeArrowheads="1"/>
            </p:cNvSpPr>
            <p:nvPr/>
          </p:nvSpPr>
          <p:spPr bwMode="auto">
            <a:xfrm>
              <a:off x="2064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6146" name="Oval 18"/>
            <p:cNvSpPr>
              <a:spLocks noChangeArrowheads="1"/>
            </p:cNvSpPr>
            <p:nvPr/>
          </p:nvSpPr>
          <p:spPr bwMode="auto">
            <a:xfrm>
              <a:off x="120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76147" name="Oval 19"/>
            <p:cNvSpPr>
              <a:spLocks noChangeArrowheads="1"/>
            </p:cNvSpPr>
            <p:nvPr/>
          </p:nvSpPr>
          <p:spPr bwMode="auto">
            <a:xfrm>
              <a:off x="48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76148" name="Oval 20"/>
            <p:cNvSpPr>
              <a:spLocks noChangeArrowheads="1"/>
            </p:cNvSpPr>
            <p:nvPr/>
          </p:nvSpPr>
          <p:spPr bwMode="auto">
            <a:xfrm>
              <a:off x="288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76149" name="Oval 21"/>
            <p:cNvSpPr>
              <a:spLocks noChangeArrowheads="1"/>
            </p:cNvSpPr>
            <p:nvPr/>
          </p:nvSpPr>
          <p:spPr bwMode="auto">
            <a:xfrm>
              <a:off x="1728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176150" name="Oval 22"/>
            <p:cNvSpPr>
              <a:spLocks noChangeArrowheads="1"/>
            </p:cNvSpPr>
            <p:nvPr/>
          </p:nvSpPr>
          <p:spPr bwMode="auto">
            <a:xfrm>
              <a:off x="1584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76151" name="Oval 23"/>
            <p:cNvSpPr>
              <a:spLocks noChangeArrowheads="1"/>
            </p:cNvSpPr>
            <p:nvPr/>
          </p:nvSpPr>
          <p:spPr bwMode="auto">
            <a:xfrm>
              <a:off x="230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76152" name="Oval 24"/>
            <p:cNvSpPr>
              <a:spLocks noChangeArrowheads="1"/>
            </p:cNvSpPr>
            <p:nvPr/>
          </p:nvSpPr>
          <p:spPr bwMode="auto">
            <a:xfrm>
              <a:off x="273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</a:p>
          </p:txBody>
        </p:sp>
        <p:sp>
          <p:nvSpPr>
            <p:cNvPr id="176153" name="Oval 25"/>
            <p:cNvSpPr>
              <a:spLocks noChangeArrowheads="1"/>
            </p:cNvSpPr>
            <p:nvPr/>
          </p:nvSpPr>
          <p:spPr bwMode="auto">
            <a:xfrm>
              <a:off x="3696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176154" name="Oval 26"/>
            <p:cNvSpPr>
              <a:spLocks noChangeArrowheads="1"/>
            </p:cNvSpPr>
            <p:nvPr/>
          </p:nvSpPr>
          <p:spPr bwMode="auto">
            <a:xfrm>
              <a:off x="4512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76155" name="Oval 27"/>
            <p:cNvSpPr>
              <a:spLocks noChangeArrowheads="1"/>
            </p:cNvSpPr>
            <p:nvPr/>
          </p:nvSpPr>
          <p:spPr bwMode="auto">
            <a:xfrm>
              <a:off x="3120" y="26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76156" name="Oval 28"/>
            <p:cNvSpPr>
              <a:spLocks noChangeArrowheads="1"/>
            </p:cNvSpPr>
            <p:nvPr/>
          </p:nvSpPr>
          <p:spPr bwMode="auto">
            <a:xfrm>
              <a:off x="2880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 flipH="1">
              <a:off x="672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>
              <a:off x="1152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59" name="Line 31"/>
            <p:cNvSpPr>
              <a:spLocks noChangeShapeType="1"/>
            </p:cNvSpPr>
            <p:nvPr/>
          </p:nvSpPr>
          <p:spPr bwMode="auto">
            <a:xfrm flipH="1">
              <a:off x="2256" y="23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2688" y="235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H="1">
              <a:off x="1920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 flipH="1">
              <a:off x="177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 flipH="1">
              <a:off x="480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4" name="Line 36"/>
            <p:cNvSpPr>
              <a:spLocks noChangeShapeType="1"/>
            </p:cNvSpPr>
            <p:nvPr/>
          </p:nvSpPr>
          <p:spPr bwMode="auto">
            <a:xfrm>
              <a:off x="2304" y="297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5" name="Line 37"/>
            <p:cNvSpPr>
              <a:spLocks noChangeShapeType="1"/>
            </p:cNvSpPr>
            <p:nvPr/>
          </p:nvSpPr>
          <p:spPr bwMode="auto">
            <a:xfrm>
              <a:off x="2928" y="297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6" name="Line 38"/>
            <p:cNvSpPr>
              <a:spLocks noChangeShapeType="1"/>
            </p:cNvSpPr>
            <p:nvPr/>
          </p:nvSpPr>
          <p:spPr bwMode="auto">
            <a:xfrm flipH="1">
              <a:off x="4752" y="2256"/>
              <a:ext cx="28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69" name="Text Box 41"/>
            <p:cNvSpPr txBox="1">
              <a:spLocks noChangeArrowheads="1"/>
            </p:cNvSpPr>
            <p:nvPr/>
          </p:nvSpPr>
          <p:spPr bwMode="auto">
            <a:xfrm>
              <a:off x="1536" y="1440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70" name="Text Box 42"/>
            <p:cNvSpPr txBox="1">
              <a:spLocks noChangeArrowheads="1"/>
            </p:cNvSpPr>
            <p:nvPr/>
          </p:nvSpPr>
          <p:spPr bwMode="auto">
            <a:xfrm>
              <a:off x="663" y="1872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1" name="Text Box 43"/>
            <p:cNvSpPr txBox="1">
              <a:spLocks noChangeArrowheads="1"/>
            </p:cNvSpPr>
            <p:nvPr/>
          </p:nvSpPr>
          <p:spPr bwMode="auto">
            <a:xfrm>
              <a:off x="288" y="240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2" name="Text Box 44"/>
            <p:cNvSpPr txBox="1">
              <a:spLocks noChangeArrowheads="1"/>
            </p:cNvSpPr>
            <p:nvPr/>
          </p:nvSpPr>
          <p:spPr bwMode="auto">
            <a:xfrm>
              <a:off x="231" y="297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3" name="Text Box 45"/>
            <p:cNvSpPr txBox="1">
              <a:spLocks noChangeArrowheads="1"/>
            </p:cNvSpPr>
            <p:nvPr/>
          </p:nvSpPr>
          <p:spPr bwMode="auto">
            <a:xfrm>
              <a:off x="139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4" name="Text Box 46"/>
            <p:cNvSpPr txBox="1">
              <a:spLocks noChangeArrowheads="1"/>
            </p:cNvSpPr>
            <p:nvPr/>
          </p:nvSpPr>
          <p:spPr bwMode="auto">
            <a:xfrm>
              <a:off x="2199" y="2064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5" name="Text Box 47"/>
            <p:cNvSpPr txBox="1">
              <a:spLocks noChangeArrowheads="1"/>
            </p:cNvSpPr>
            <p:nvPr/>
          </p:nvSpPr>
          <p:spPr bwMode="auto">
            <a:xfrm>
              <a:off x="1815" y="264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6" name="Text Box 48"/>
            <p:cNvSpPr txBox="1">
              <a:spLocks noChangeArrowheads="1"/>
            </p:cNvSpPr>
            <p:nvPr/>
          </p:nvSpPr>
          <p:spPr bwMode="auto">
            <a:xfrm>
              <a:off x="1479" y="316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77" name="Text Box 49"/>
            <p:cNvSpPr txBox="1">
              <a:spLocks noChangeArrowheads="1"/>
            </p:cNvSpPr>
            <p:nvPr/>
          </p:nvSpPr>
          <p:spPr bwMode="auto">
            <a:xfrm>
              <a:off x="1340" y="364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8" name="Text Box 50"/>
            <p:cNvSpPr txBox="1">
              <a:spLocks noChangeArrowheads="1"/>
            </p:cNvSpPr>
            <p:nvPr/>
          </p:nvSpPr>
          <p:spPr bwMode="auto">
            <a:xfrm>
              <a:off x="2352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79" name="Text Box 51"/>
            <p:cNvSpPr txBox="1">
              <a:spLocks noChangeArrowheads="1"/>
            </p:cNvSpPr>
            <p:nvPr/>
          </p:nvSpPr>
          <p:spPr bwMode="auto">
            <a:xfrm>
              <a:off x="2928" y="350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1" name="Text Box 53"/>
            <p:cNvSpPr txBox="1">
              <a:spLocks noChangeArrowheads="1"/>
            </p:cNvSpPr>
            <p:nvPr/>
          </p:nvSpPr>
          <p:spPr bwMode="auto">
            <a:xfrm>
              <a:off x="2487" y="2582"/>
              <a:ext cx="2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+1</a:t>
              </a:r>
              <a:endParaRPr lang="en-GB"/>
            </a:p>
          </p:txBody>
        </p:sp>
        <p:sp>
          <p:nvSpPr>
            <p:cNvPr id="176182" name="Text Box 54"/>
            <p:cNvSpPr txBox="1">
              <a:spLocks noChangeArrowheads="1"/>
            </p:cNvSpPr>
            <p:nvPr/>
          </p:nvSpPr>
          <p:spPr bwMode="auto">
            <a:xfrm>
              <a:off x="3936" y="134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3" name="Text Box 55"/>
            <p:cNvSpPr txBox="1">
              <a:spLocks noChangeArrowheads="1"/>
            </p:cNvSpPr>
            <p:nvPr/>
          </p:nvSpPr>
          <p:spPr bwMode="auto">
            <a:xfrm>
              <a:off x="3164" y="192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4" name="Text Box 56"/>
            <p:cNvSpPr txBox="1">
              <a:spLocks noChangeArrowheads="1"/>
            </p:cNvSpPr>
            <p:nvPr/>
          </p:nvSpPr>
          <p:spPr bwMode="auto">
            <a:xfrm>
              <a:off x="4944" y="1728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  <a:endParaRPr lang="en-GB"/>
            </a:p>
          </p:txBody>
        </p:sp>
        <p:sp>
          <p:nvSpPr>
            <p:cNvPr id="176185" name="Text Box 57"/>
            <p:cNvSpPr txBox="1">
              <a:spLocks noChangeArrowheads="1"/>
            </p:cNvSpPr>
            <p:nvPr/>
          </p:nvSpPr>
          <p:spPr bwMode="auto">
            <a:xfrm>
              <a:off x="4412" y="23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6" name="Text Box 58"/>
            <p:cNvSpPr txBox="1">
              <a:spLocks noChangeArrowheads="1"/>
            </p:cNvSpPr>
            <p:nvPr/>
          </p:nvSpPr>
          <p:spPr bwMode="auto">
            <a:xfrm>
              <a:off x="3788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87" name="Text Box 59"/>
            <p:cNvSpPr txBox="1">
              <a:spLocks noChangeArrowheads="1"/>
            </p:cNvSpPr>
            <p:nvPr/>
          </p:nvSpPr>
          <p:spPr bwMode="auto">
            <a:xfrm>
              <a:off x="3212" y="29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en-GB"/>
            </a:p>
          </p:txBody>
        </p:sp>
        <p:sp>
          <p:nvSpPr>
            <p:cNvPr id="176192" name="Line 64"/>
            <p:cNvSpPr>
              <a:spLocks noChangeShapeType="1"/>
            </p:cNvSpPr>
            <p:nvPr/>
          </p:nvSpPr>
          <p:spPr bwMode="auto">
            <a:xfrm flipH="1">
              <a:off x="3264" y="23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76193" name="Line 65"/>
            <p:cNvSpPr>
              <a:spLocks noChangeShapeType="1"/>
            </p:cNvSpPr>
            <p:nvPr/>
          </p:nvSpPr>
          <p:spPr bwMode="auto">
            <a:xfrm>
              <a:off x="3648" y="230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5" name="Text Box 26"/>
          <p:cNvSpPr txBox="1">
            <a:spLocks noChangeArrowheads="1"/>
          </p:cNvSpPr>
          <p:nvPr/>
        </p:nvSpPr>
        <p:spPr bwMode="auto">
          <a:xfrm>
            <a:off x="5181600" y="4948535"/>
            <a:ext cx="20665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Now check again (case 3)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1650</TotalTime>
  <Words>3753</Words>
  <Application>Microsoft Office PowerPoint</Application>
  <PresentationFormat>On-screen Show (4:3)</PresentationFormat>
  <Paragraphs>1919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3" baseType="lpstr">
      <vt:lpstr>SimSun</vt:lpstr>
      <vt:lpstr>Arial</vt:lpstr>
      <vt:lpstr>Calibri</vt:lpstr>
      <vt:lpstr>Wingdings</vt:lpstr>
      <vt:lpstr>Clarity</vt:lpstr>
      <vt:lpstr>AVL Trees</vt:lpstr>
      <vt:lpstr>AVL Trees</vt:lpstr>
      <vt:lpstr>AVL Trees</vt:lpstr>
      <vt:lpstr>Imbalanced/Balanced Trees</vt:lpstr>
      <vt:lpstr>AVL Tree: Definition</vt:lpstr>
      <vt:lpstr>Imbalanced/Balanced Trees</vt:lpstr>
      <vt:lpstr>Imbalanced/Balanced Trees</vt:lpstr>
      <vt:lpstr>Imbalanced/Balanced Trees</vt:lpstr>
      <vt:lpstr>AVL Tree: Definition</vt:lpstr>
      <vt:lpstr>AVL Trees</vt:lpstr>
      <vt:lpstr>AVL Trees</vt:lpstr>
      <vt:lpstr>AVL Trees</vt:lpstr>
      <vt:lpstr>AVL Trees</vt:lpstr>
      <vt:lpstr>AVL Trees</vt:lpstr>
      <vt:lpstr>AVL Trees</vt:lpstr>
      <vt:lpstr>BSTs  vs.  AVL Trees</vt:lpstr>
      <vt:lpstr>AVL Tree?</vt:lpstr>
      <vt:lpstr>ADT AVL Tree: Specification</vt:lpstr>
      <vt:lpstr>ADT AVL Tree: Specification</vt:lpstr>
      <vt:lpstr>ADT AVL Tree: Element</vt:lpstr>
      <vt:lpstr>ADT AVL Tree: Implementation</vt:lpstr>
      <vt:lpstr>AVL Tree: Insert</vt:lpstr>
      <vt:lpstr>AVL Tree: Insert</vt:lpstr>
      <vt:lpstr>AVL Tree: Insert (Case 1)</vt:lpstr>
      <vt:lpstr>AVL Tree: Insert (Case 1)</vt:lpstr>
      <vt:lpstr>AVL Tree: Insert (Case 1)</vt:lpstr>
      <vt:lpstr>AVL Tree: Insert (Case 1)</vt:lpstr>
      <vt:lpstr>AVL Tree: Insert (Case 1)</vt:lpstr>
      <vt:lpstr>AVL Tree: Insert (Case 1)</vt:lpstr>
      <vt:lpstr>AVL Tree: Insert (Case 2)</vt:lpstr>
      <vt:lpstr>AVL Tree: Insert (Case 2)</vt:lpstr>
      <vt:lpstr>AVL Tree: Insert (Case 2)</vt:lpstr>
      <vt:lpstr>AVL Tree: Insert (Case 2)</vt:lpstr>
      <vt:lpstr>AVL Tree: Insert (Case 2)</vt:lpstr>
      <vt:lpstr>AVL Tree: Insert (Case 2)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Insert (Case 3)</vt:lpstr>
      <vt:lpstr>AVL Tree: Delete </vt:lpstr>
      <vt:lpstr>AVL Tree: Delete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1)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2)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3)</vt:lpstr>
      <vt:lpstr>AVL Tree: Delete (Case 3: Sub-Case 1)</vt:lpstr>
      <vt:lpstr>AVL Tree: Delete (Case 3: Sub-Case 2)</vt:lpstr>
      <vt:lpstr>AVL Tree: Delete (Case 3: Sub-Case 3)</vt:lpstr>
      <vt:lpstr>AVL Tree: Delete (Case 3: Sub-Case 4)</vt:lpstr>
      <vt:lpstr>AVL Tree: Delete (Case 3: Other Sub-Cases)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(2)</dc:title>
  <dc:creator>Administrator</dc:creator>
  <cp:lastModifiedBy>Achraf El Allali</cp:lastModifiedBy>
  <cp:revision>189</cp:revision>
  <dcterms:created xsi:type="dcterms:W3CDTF">2011-09-25T12:56:19Z</dcterms:created>
  <dcterms:modified xsi:type="dcterms:W3CDTF">2018-11-06T07:51:00Z</dcterms:modified>
</cp:coreProperties>
</file>