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16" r:id="rId9"/>
    <p:sldId id="317" r:id="rId10"/>
    <p:sldId id="266" r:id="rId11"/>
    <p:sldId id="267" r:id="rId12"/>
    <p:sldId id="318" r:id="rId13"/>
    <p:sldId id="320" r:id="rId14"/>
    <p:sldId id="319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31" r:id="rId24"/>
    <p:sldId id="330" r:id="rId25"/>
    <p:sldId id="334" r:id="rId26"/>
    <p:sldId id="333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8" r:id="rId39"/>
    <p:sldId id="346" r:id="rId40"/>
    <p:sldId id="347" r:id="rId41"/>
    <p:sldId id="349" r:id="rId42"/>
    <p:sldId id="350" r:id="rId43"/>
    <p:sldId id="353" r:id="rId44"/>
    <p:sldId id="351" r:id="rId45"/>
    <p:sldId id="352" r:id="rId46"/>
    <p:sldId id="354" r:id="rId47"/>
    <p:sldId id="355" r:id="rId48"/>
    <p:sldId id="356" r:id="rId49"/>
    <p:sldId id="357" r:id="rId50"/>
    <p:sldId id="361" r:id="rId51"/>
    <p:sldId id="359" r:id="rId52"/>
    <p:sldId id="358" r:id="rId53"/>
    <p:sldId id="362" r:id="rId54"/>
    <p:sldId id="360" r:id="rId55"/>
    <p:sldId id="364" r:id="rId56"/>
    <p:sldId id="363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3" r:id="rId65"/>
    <p:sldId id="372" r:id="rId66"/>
    <p:sldId id="374" r:id="rId67"/>
    <p:sldId id="375" r:id="rId68"/>
    <p:sldId id="377" r:id="rId69"/>
    <p:sldId id="378" r:id="rId70"/>
    <p:sldId id="379" r:id="rId71"/>
    <p:sldId id="380" r:id="rId72"/>
    <p:sldId id="381" r:id="rId73"/>
    <p:sldId id="382" r:id="rId74"/>
    <p:sldId id="383" r:id="rId75"/>
    <p:sldId id="384" r:id="rId76"/>
    <p:sldId id="385" r:id="rId77"/>
    <p:sldId id="386" r:id="rId78"/>
    <p:sldId id="387" r:id="rId79"/>
    <p:sldId id="290" r:id="rId80"/>
    <p:sldId id="388" r:id="rId81"/>
    <p:sldId id="389" r:id="rId82"/>
    <p:sldId id="390" r:id="rId83"/>
    <p:sldId id="391" r:id="rId84"/>
    <p:sldId id="392" r:id="rId85"/>
    <p:sldId id="393" r:id="rId86"/>
    <p:sldId id="394" r:id="rId87"/>
    <p:sldId id="395" r:id="rId88"/>
    <p:sldId id="396" r:id="rId89"/>
    <p:sldId id="397" r:id="rId90"/>
    <p:sldId id="399" r:id="rId91"/>
    <p:sldId id="400" r:id="rId92"/>
    <p:sldId id="401" r:id="rId93"/>
    <p:sldId id="402" r:id="rId94"/>
    <p:sldId id="403" r:id="rId95"/>
    <p:sldId id="404" r:id="rId96"/>
    <p:sldId id="405" r:id="rId97"/>
    <p:sldId id="406" r:id="rId98"/>
    <p:sldId id="407" r:id="rId99"/>
    <p:sldId id="408" r:id="rId100"/>
    <p:sldId id="410" r:id="rId101"/>
    <p:sldId id="409" r:id="rId102"/>
    <p:sldId id="415" r:id="rId103"/>
    <p:sldId id="411" r:id="rId104"/>
    <p:sldId id="412" r:id="rId105"/>
    <p:sldId id="414" r:id="rId106"/>
    <p:sldId id="416" r:id="rId107"/>
    <p:sldId id="315" r:id="rId108"/>
    <p:sldId id="417" r:id="rId109"/>
    <p:sldId id="418" r:id="rId110"/>
    <p:sldId id="419" r:id="rId111"/>
    <p:sldId id="420" r:id="rId112"/>
    <p:sldId id="421" r:id="rId113"/>
    <p:sldId id="422" r:id="rId114"/>
    <p:sldId id="423" r:id="rId115"/>
    <p:sldId id="424" r:id="rId116"/>
    <p:sldId id="425" r:id="rId1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36" y="912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viewProps" Target="viewProps.xml"/><Relationship Id="rId121" Type="http://schemas.openxmlformats.org/officeDocument/2006/relationships/theme" Target="theme/theme1.xml"/><Relationship Id="rId122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printerSettings" Target="printerSettings/printerSettings1.bin"/><Relationship Id="rId119" Type="http://schemas.openxmlformats.org/officeDocument/2006/relationships/presProps" Target="pres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4DD7A13-3361-4F7D-B8B5-C29BD7F9E2BE}" type="datetimeFigureOut">
              <a:rPr lang="en-US" smtClean="0"/>
              <a:pPr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58DBF16-81FB-46C9-BE9C-3F248B69C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B-Trees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CSC212: Data Structures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97B0-A940-43AC-B11B-0A4B91EF5767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</a:t>
            </a:r>
            <a:r>
              <a:rPr lang="en-US" dirty="0" smtClean="0"/>
              <a:t>Tree: </a:t>
            </a:r>
            <a:r>
              <a:rPr lang="en-US" dirty="0"/>
              <a:t>Search</a:t>
            </a:r>
          </a:p>
        </p:txBody>
      </p:sp>
      <p:sp>
        <p:nvSpPr>
          <p:cNvPr id="18944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How is </a:t>
            </a:r>
            <a:r>
              <a:rPr lang="en-US" sz="2800" dirty="0" err="1"/>
              <a:t>FindKey</a:t>
            </a:r>
            <a:r>
              <a:rPr lang="en-US" sz="2800" dirty="0"/>
              <a:t> operation performed in a </a:t>
            </a:r>
            <a:r>
              <a:rPr lang="en-US" sz="2800" dirty="0" smtClean="0"/>
              <a:t>B+ Tree</a:t>
            </a:r>
            <a:r>
              <a:rPr lang="en-US" sz="2800" dirty="0"/>
              <a:t>?</a:t>
            </a:r>
          </a:p>
          <a:p>
            <a:pPr lvl="1"/>
            <a:r>
              <a:rPr lang="en-US" sz="2800" dirty="0"/>
              <a:t>Almost as in a </a:t>
            </a:r>
            <a:r>
              <a:rPr lang="en-US" sz="2800" dirty="0" smtClean="0"/>
              <a:t>BST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keys in the non-leaf node are used for guidance.</a:t>
            </a:r>
          </a:p>
          <a:p>
            <a:pPr lvl="1"/>
            <a:r>
              <a:rPr lang="en-US" sz="2800" dirty="0"/>
              <a:t>The data element is always in the leaves.</a:t>
            </a:r>
          </a:p>
          <a:p>
            <a:pPr lvl="1"/>
            <a:r>
              <a:rPr lang="en-US" sz="2800" dirty="0"/>
              <a:t>Search path gets traced from the root to the leave, where data element is found or not found.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7A0-3CEE-4B51-9507-E096C02412C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100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101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534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16 (Normal)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102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510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16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103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19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104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898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19 (Underflow)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105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581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19 (Borrow)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4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106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510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19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4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Allen Weiss, Data Structures &amp; Problem Solving Using C++, Pages: 707-715. (Covers B+ trees in some detail)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40AD-3229-4BD1-A1D6-3C870DEBF865}" type="slidenum">
              <a:rPr lang="en-US"/>
              <a:pPr/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Homework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108</a:t>
            </a:fld>
            <a:endParaRPr lang="en-US"/>
          </a:p>
        </p:txBody>
      </p:sp>
      <p:pic>
        <p:nvPicPr>
          <p:cNvPr id="30" name="Picture 6" descr="http://aofr.ksu.edu.sa/KSU/images/ksuLogo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392" y="5733256"/>
            <a:ext cx="827584" cy="914480"/>
          </a:xfrm>
          <a:prstGeom prst="rect">
            <a:avLst/>
          </a:prstGeom>
          <a:noFill/>
        </p:spPr>
      </p:pic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3805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41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Delete 1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Delete 23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4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Homework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109</a:t>
            </a:fld>
            <a:endParaRPr lang="en-US"/>
          </a:p>
        </p:txBody>
      </p:sp>
      <p:pic>
        <p:nvPicPr>
          <p:cNvPr id="30" name="Picture 6" descr="http://aofr.ksu.edu.sa/KSU/images/ksuLogo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392" y="5733256"/>
            <a:ext cx="827584" cy="914480"/>
          </a:xfrm>
          <a:prstGeom prst="rect">
            <a:avLst/>
          </a:prstGeom>
          <a:noFill/>
        </p:spPr>
      </p:pic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41</a:t>
            </a: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4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</a:t>
            </a:r>
            <a:r>
              <a:rPr lang="en-US" dirty="0" smtClean="0"/>
              <a:t>Tree: </a:t>
            </a:r>
            <a:r>
              <a:rPr lang="en-US" dirty="0"/>
              <a:t>Insert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sz="2800" dirty="0" smtClean="0"/>
              <a:t>Search </a:t>
            </a:r>
            <a:r>
              <a:rPr lang="en-US" sz="2800" dirty="0"/>
              <a:t>for a leaf node N into which </a:t>
            </a:r>
            <a:r>
              <a:rPr lang="en-US" sz="2800" dirty="0" smtClean="0"/>
              <a:t>new data </a:t>
            </a:r>
            <a:r>
              <a:rPr lang="en-US" sz="2800" dirty="0"/>
              <a:t>element D will be </a:t>
            </a:r>
            <a:r>
              <a:rPr lang="en-US" sz="2800" dirty="0" smtClean="0"/>
              <a:t>inserted.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smtClean="0"/>
              <a:t>Insert D in N in sorted order.</a:t>
            </a:r>
          </a:p>
          <a:p>
            <a:pPr marL="880110" lvl="1" indent="-514350"/>
            <a:r>
              <a:rPr lang="en-US" sz="2400" dirty="0" smtClean="0"/>
              <a:t>If N has space for D, insert is complete.</a:t>
            </a:r>
          </a:p>
          <a:p>
            <a:pPr marL="880110" lvl="1" indent="-514350"/>
            <a:r>
              <a:rPr lang="en-US" sz="2400" dirty="0" smtClean="0"/>
              <a:t>Otherwise, if there is no space in N “overflow” takes place. Overflow is dealt with by:</a:t>
            </a:r>
          </a:p>
          <a:p>
            <a:pPr marL="1117854" lvl="2" indent="-514350"/>
            <a:r>
              <a:rPr lang="en-US" sz="2200" dirty="0" smtClean="0"/>
              <a:t>Transferring a datum (or a </a:t>
            </a:r>
            <a:r>
              <a:rPr lang="en-US" sz="2200" dirty="0" err="1" smtClean="0"/>
              <a:t>subtree</a:t>
            </a:r>
            <a:r>
              <a:rPr lang="en-US" sz="2200" dirty="0" smtClean="0"/>
              <a:t>) to one of the close sibling nodes.</a:t>
            </a:r>
          </a:p>
          <a:p>
            <a:pPr marL="1117854" lvl="2" indent="-514350"/>
            <a:r>
              <a:rPr lang="en-US" sz="2200" dirty="0" smtClean="0"/>
              <a:t>Or, by splitting N, which may lead to other splits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A4B-291E-48C4-8E32-038C52902857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Homework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110</a:t>
            </a:fld>
            <a:endParaRPr lang="en-US"/>
          </a:p>
        </p:txBody>
      </p:sp>
      <p:pic>
        <p:nvPicPr>
          <p:cNvPr id="30" name="Picture 6" descr="http://aofr.ksu.edu.sa/KSU/images/ksuLogo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392" y="5733256"/>
            <a:ext cx="827584" cy="914480"/>
          </a:xfrm>
          <a:prstGeom prst="rect">
            <a:avLst/>
          </a:prstGeom>
          <a:noFill/>
        </p:spPr>
      </p:pic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186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</a:t>
            </a: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4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3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4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50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5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Homework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111</a:t>
            </a:fld>
            <a:endParaRPr lang="en-US"/>
          </a:p>
        </p:txBody>
      </p:sp>
      <p:pic>
        <p:nvPicPr>
          <p:cNvPr id="30" name="Picture 6" descr="http://aofr.ksu.edu.sa/KSU/images/ksuLogo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392" y="5733256"/>
            <a:ext cx="827584" cy="914480"/>
          </a:xfrm>
          <a:prstGeom prst="rect">
            <a:avLst/>
          </a:prstGeom>
          <a:noFill/>
        </p:spPr>
      </p:pic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7366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 (Underflow)</a:t>
            </a: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4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4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50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5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Homework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112</a:t>
            </a:fld>
            <a:endParaRPr lang="en-US"/>
          </a:p>
        </p:txBody>
      </p:sp>
      <p:pic>
        <p:nvPicPr>
          <p:cNvPr id="30" name="Picture 6" descr="http://aofr.ksu.edu.sa/KSU/images/ksuLogo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392" y="5733256"/>
            <a:ext cx="827584" cy="914480"/>
          </a:xfrm>
          <a:prstGeom prst="rect">
            <a:avLst/>
          </a:prstGeom>
          <a:noFill/>
        </p:spPr>
      </p:pic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32560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 (Merge/Update)</a:t>
            </a:r>
          </a:p>
        </p:txBody>
      </p:sp>
      <p:grpSp>
        <p:nvGrpSpPr>
          <p:cNvPr id="5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4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50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5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3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5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5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Homework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113</a:t>
            </a:fld>
            <a:endParaRPr lang="en-US"/>
          </a:p>
        </p:txBody>
      </p:sp>
      <p:pic>
        <p:nvPicPr>
          <p:cNvPr id="30" name="Picture 6" descr="http://aofr.ksu.edu.sa/KSU/images/ksuLogo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392" y="5733256"/>
            <a:ext cx="827584" cy="914480"/>
          </a:xfrm>
          <a:prstGeom prst="rect">
            <a:avLst/>
          </a:prstGeom>
          <a:noFill/>
        </p:spPr>
      </p:pic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23</a:t>
            </a:r>
          </a:p>
        </p:txBody>
      </p:sp>
      <p:grpSp>
        <p:nvGrpSpPr>
          <p:cNvPr id="5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4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50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5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5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5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Homework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114</a:t>
            </a:fld>
            <a:endParaRPr lang="en-US"/>
          </a:p>
        </p:txBody>
      </p:sp>
      <p:pic>
        <p:nvPicPr>
          <p:cNvPr id="30" name="Picture 6" descr="http://aofr.ksu.edu.sa/KSU/images/ksuLogo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392" y="5733256"/>
            <a:ext cx="827584" cy="914480"/>
          </a:xfrm>
          <a:prstGeom prst="rect">
            <a:avLst/>
          </a:prstGeom>
          <a:noFill/>
        </p:spPr>
      </p:pic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898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23 (Underflow)</a:t>
            </a:r>
          </a:p>
        </p:txBody>
      </p:sp>
      <p:grpSp>
        <p:nvGrpSpPr>
          <p:cNvPr id="5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4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50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5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5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5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Homework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115</a:t>
            </a:fld>
            <a:endParaRPr lang="en-US"/>
          </a:p>
        </p:txBody>
      </p:sp>
      <p:pic>
        <p:nvPicPr>
          <p:cNvPr id="30" name="Picture 6" descr="http://aofr.ksu.edu.sa/KSU/images/ksuLogo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392" y="5733256"/>
            <a:ext cx="827584" cy="914480"/>
          </a:xfrm>
          <a:prstGeom prst="rect">
            <a:avLst/>
          </a:prstGeom>
          <a:noFill/>
        </p:spPr>
      </p:pic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35157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23 (Borrow/Update)</a:t>
            </a:r>
          </a:p>
        </p:txBody>
      </p:sp>
      <p:grpSp>
        <p:nvGrpSpPr>
          <p:cNvPr id="5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4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50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5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5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5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8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3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40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Homework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116</a:t>
            </a:fld>
            <a:endParaRPr lang="en-US"/>
          </a:p>
        </p:txBody>
      </p:sp>
      <p:pic>
        <p:nvPicPr>
          <p:cNvPr id="30" name="Picture 6" descr="http://aofr.ksu.edu.sa/KSU/images/ksuLogo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392" y="5733256"/>
            <a:ext cx="827584" cy="914480"/>
          </a:xfrm>
          <a:prstGeom prst="rect">
            <a:avLst/>
          </a:prstGeom>
          <a:noFill/>
        </p:spPr>
      </p:pic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4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50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5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5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5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3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40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12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13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136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3505200" y="1676400"/>
            <a:ext cx="1524000" cy="4572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14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90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1" name="Group 49"/>
          <p:cNvGrpSpPr/>
          <p:nvPr/>
        </p:nvGrpSpPr>
        <p:grpSpPr>
          <a:xfrm>
            <a:off x="3505200" y="1676400"/>
            <a:ext cx="1524000" cy="457200"/>
            <a:chOff x="3657600" y="3962400"/>
            <a:chExt cx="1600200" cy="457200"/>
          </a:xfrm>
        </p:grpSpPr>
        <p:sp>
          <p:nvSpPr>
            <p:cNvPr id="1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 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15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136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1" name="Group 49"/>
          <p:cNvGrpSpPr/>
          <p:nvPr/>
        </p:nvGrpSpPr>
        <p:grpSpPr>
          <a:xfrm>
            <a:off x="3505200" y="1676400"/>
            <a:ext cx="1524000" cy="457200"/>
            <a:chOff x="3657600" y="3962400"/>
            <a:chExt cx="1600200" cy="457200"/>
          </a:xfrm>
        </p:grpSpPr>
        <p:sp>
          <p:nvSpPr>
            <p:cNvPr id="1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16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88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8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3505200" y="1676400"/>
            <a:ext cx="1524000" cy="457200"/>
            <a:chOff x="3657600" y="3962400"/>
            <a:chExt cx="1600200" cy="457200"/>
          </a:xfrm>
        </p:grpSpPr>
        <p:sp>
          <p:nvSpPr>
            <p:cNvPr id="1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1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sp>
        <p:nvSpPr>
          <p:cNvPr id="11" name="Rectangle 1052"/>
          <p:cNvSpPr>
            <a:spLocks noChangeArrowheads="1"/>
          </p:cNvSpPr>
          <p:nvPr/>
        </p:nvSpPr>
        <p:spPr bwMode="auto">
          <a:xfrm>
            <a:off x="50292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90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17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9287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8 (Split)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4419600" y="1676400"/>
            <a:ext cx="1524000" cy="457200"/>
            <a:chOff x="3657600" y="3962400"/>
            <a:chExt cx="1600200" cy="457200"/>
          </a:xfrm>
        </p:grpSpPr>
        <p:sp>
          <p:nvSpPr>
            <p:cNvPr id="1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1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2590800" y="1676400"/>
            <a:ext cx="1524000" cy="457200"/>
            <a:chOff x="3657600" y="3962400"/>
            <a:chExt cx="1600200" cy="457200"/>
          </a:xfrm>
        </p:grpSpPr>
        <p:sp>
          <p:nvSpPr>
            <p:cNvPr id="1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1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18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266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8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029200" y="2667000"/>
            <a:ext cx="1524000" cy="457200"/>
            <a:chOff x="3657600" y="3962400"/>
            <a:chExt cx="1600200" cy="457200"/>
          </a:xfrm>
        </p:grpSpPr>
        <p:sp>
          <p:nvSpPr>
            <p:cNvPr id="1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1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1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1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08400" y="1676400"/>
            <a:ext cx="1016000" cy="457200"/>
            <a:chOff x="3657600" y="3962400"/>
            <a:chExt cx="1066800" cy="457200"/>
          </a:xfrm>
        </p:grpSpPr>
        <p:sp>
          <p:nvSpPr>
            <p:cNvPr id="2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2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>
            <a:off x="4221480" y="2133600"/>
            <a:ext cx="8077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19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136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029200" y="2667000"/>
            <a:ext cx="1524000" cy="457200"/>
            <a:chOff x="3657600" y="3962400"/>
            <a:chExt cx="1600200" cy="457200"/>
          </a:xfrm>
        </p:grpSpPr>
        <p:sp>
          <p:nvSpPr>
            <p:cNvPr id="1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1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1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1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3708400" y="1676400"/>
            <a:ext cx="1016000" cy="457200"/>
            <a:chOff x="3657600" y="3962400"/>
            <a:chExt cx="1066800" cy="457200"/>
          </a:xfrm>
        </p:grpSpPr>
        <p:sp>
          <p:nvSpPr>
            <p:cNvPr id="2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2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>
            <a:off x="4221480" y="2133600"/>
            <a:ext cx="8077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r>
              <a:rPr lang="en-US" dirty="0"/>
              <a:t>: Why?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Best tree discussed so far – AVL Tree</a:t>
            </a:r>
            <a:r>
              <a:rPr lang="en-US" sz="3200" dirty="0" smtClean="0"/>
              <a:t>:</a:t>
            </a:r>
          </a:p>
          <a:p>
            <a:pPr lvl="1" algn="just"/>
            <a:r>
              <a:rPr lang="en-US" sz="2800" dirty="0" smtClean="0"/>
              <a:t>Important </a:t>
            </a:r>
            <a:r>
              <a:rPr lang="en-US" sz="2800" dirty="0"/>
              <a:t>operation </a:t>
            </a:r>
            <a:r>
              <a:rPr lang="en-US" sz="2800" i="1" dirty="0" err="1"/>
              <a:t>Findkey</a:t>
            </a:r>
            <a:r>
              <a:rPr lang="en-US" sz="2800" dirty="0"/>
              <a:t>(</a:t>
            </a:r>
            <a:r>
              <a:rPr lang="en-US" sz="2800" dirty="0" smtClean="0"/>
              <a:t>) can </a:t>
            </a:r>
            <a:r>
              <a:rPr lang="en-US" sz="2800" dirty="0"/>
              <a:t>be implemented in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logn</a:t>
            </a:r>
            <a:r>
              <a:rPr lang="en-US" sz="2800" b="1" dirty="0"/>
              <a:t>)</a:t>
            </a:r>
            <a:r>
              <a:rPr lang="en-US" sz="2800" dirty="0"/>
              <a:t> time.</a:t>
            </a:r>
          </a:p>
          <a:p>
            <a:r>
              <a:rPr lang="en-US" sz="3200" dirty="0"/>
              <a:t>AVL Tree has problems for large data</a:t>
            </a:r>
          </a:p>
          <a:p>
            <a:pPr lvl="1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size of the AVL tree increases and may not fit in the system’s main memory.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height of the AVL tree also increases – </a:t>
            </a:r>
            <a:r>
              <a:rPr lang="en-US" sz="2800" dirty="0" err="1"/>
              <a:t>Findkey</a:t>
            </a:r>
            <a:r>
              <a:rPr lang="en-US" sz="2800" dirty="0"/>
              <a:t>() operation no more efficient.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069E-DD1E-4786-A0C6-4BA0F2976B9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20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136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029200" y="2667000"/>
            <a:ext cx="1524000" cy="457200"/>
            <a:chOff x="3657600" y="3962400"/>
            <a:chExt cx="1600200" cy="457200"/>
          </a:xfrm>
        </p:grpSpPr>
        <p:sp>
          <p:nvSpPr>
            <p:cNvPr id="1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1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3708400" y="1676400"/>
            <a:ext cx="1016000" cy="457200"/>
            <a:chOff x="3657600" y="3962400"/>
            <a:chExt cx="1066800" cy="457200"/>
          </a:xfrm>
        </p:grpSpPr>
        <p:sp>
          <p:nvSpPr>
            <p:cNvPr id="2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2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>
            <a:off x="4221480" y="2133600"/>
            <a:ext cx="8077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21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88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6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029200" y="2667000"/>
            <a:ext cx="1524000" cy="457200"/>
            <a:chOff x="3657600" y="3962400"/>
            <a:chExt cx="1600200" cy="457200"/>
          </a:xfrm>
        </p:grpSpPr>
        <p:sp>
          <p:nvSpPr>
            <p:cNvPr id="1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1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3708400" y="1676400"/>
            <a:ext cx="1016000" cy="457200"/>
            <a:chOff x="3657600" y="3962400"/>
            <a:chExt cx="1066800" cy="457200"/>
          </a:xfrm>
        </p:grpSpPr>
        <p:sp>
          <p:nvSpPr>
            <p:cNvPr id="2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2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>
            <a:off x="4221480" y="2133600"/>
            <a:ext cx="8077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sp>
        <p:nvSpPr>
          <p:cNvPr id="33" name="Rectangle 1052"/>
          <p:cNvSpPr>
            <a:spLocks noChangeArrowheads="1"/>
          </p:cNvSpPr>
          <p:nvPr/>
        </p:nvSpPr>
        <p:spPr bwMode="auto">
          <a:xfrm>
            <a:off x="3352800" y="26670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22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27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6 (Transfer)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3708400" y="1676400"/>
            <a:ext cx="1016000" cy="457200"/>
            <a:chOff x="3657600" y="3962400"/>
            <a:chExt cx="1066800" cy="457200"/>
          </a:xfrm>
        </p:grpSpPr>
        <p:sp>
          <p:nvSpPr>
            <p:cNvPr id="2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2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>
            <a:off x="4221480" y="2133600"/>
            <a:ext cx="8077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4" name="Group 49"/>
          <p:cNvGrpSpPr/>
          <p:nvPr/>
        </p:nvGrpSpPr>
        <p:grpSpPr>
          <a:xfrm>
            <a:off x="5029200" y="2667000"/>
            <a:ext cx="1524000" cy="457200"/>
            <a:chOff x="3657600" y="3962400"/>
            <a:chExt cx="1600200" cy="457200"/>
          </a:xfrm>
        </p:grpSpPr>
        <p:sp>
          <p:nvSpPr>
            <p:cNvPr id="2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23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266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6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708400" y="1676400"/>
            <a:ext cx="1016000" cy="457200"/>
            <a:chOff x="3657600" y="3962400"/>
            <a:chExt cx="1066800" cy="457200"/>
          </a:xfrm>
        </p:grpSpPr>
        <p:sp>
          <p:nvSpPr>
            <p:cNvPr id="2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>
            <a:off x="4221480" y="2133600"/>
            <a:ext cx="8077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5029200" y="2667000"/>
            <a:ext cx="1524000" cy="457200"/>
            <a:chOff x="3657600" y="3962400"/>
            <a:chExt cx="1600200" cy="457200"/>
          </a:xfrm>
        </p:grpSpPr>
        <p:sp>
          <p:nvSpPr>
            <p:cNvPr id="2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24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43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708400" y="1676400"/>
            <a:ext cx="1016000" cy="457200"/>
            <a:chOff x="3657600" y="3962400"/>
            <a:chExt cx="1066800" cy="457200"/>
          </a:xfrm>
        </p:grpSpPr>
        <p:sp>
          <p:nvSpPr>
            <p:cNvPr id="2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>
            <a:off x="4221480" y="2133600"/>
            <a:ext cx="8077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5029200" y="2667000"/>
            <a:ext cx="1524000" cy="457200"/>
            <a:chOff x="3657600" y="3962400"/>
            <a:chExt cx="1600200" cy="457200"/>
          </a:xfrm>
        </p:grpSpPr>
        <p:sp>
          <p:nvSpPr>
            <p:cNvPr id="2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25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650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43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708400" y="1676400"/>
            <a:ext cx="1016000" cy="457200"/>
            <a:chOff x="3657600" y="3962400"/>
            <a:chExt cx="1066800" cy="457200"/>
          </a:xfrm>
        </p:grpSpPr>
        <p:sp>
          <p:nvSpPr>
            <p:cNvPr id="2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>
            <a:off x="4221480" y="2133600"/>
            <a:ext cx="8077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4" name="Group 49"/>
          <p:cNvGrpSpPr/>
          <p:nvPr/>
        </p:nvGrpSpPr>
        <p:grpSpPr>
          <a:xfrm>
            <a:off x="5029200" y="2667000"/>
            <a:ext cx="1524000" cy="457200"/>
            <a:chOff x="3657600" y="3962400"/>
            <a:chExt cx="1600200" cy="457200"/>
          </a:xfrm>
        </p:grpSpPr>
        <p:sp>
          <p:nvSpPr>
            <p:cNvPr id="3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</p:grp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6553200" y="26670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90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26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090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43 (Split)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708400" y="1676400"/>
            <a:ext cx="1016000" cy="457200"/>
            <a:chOff x="3657600" y="3962400"/>
            <a:chExt cx="1066800" cy="457200"/>
          </a:xfrm>
        </p:grpSpPr>
        <p:sp>
          <p:nvSpPr>
            <p:cNvPr id="2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 flipH="1">
            <a:off x="3886200" y="2133600"/>
            <a:ext cx="335280" cy="533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86200" y="2667000"/>
            <a:ext cx="1524000" cy="457200"/>
            <a:chOff x="3657600" y="3962400"/>
            <a:chExt cx="1600200" cy="457200"/>
          </a:xfrm>
        </p:grpSpPr>
        <p:sp>
          <p:nvSpPr>
            <p:cNvPr id="3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4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5943600" y="26670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5" name="Line 1074"/>
          <p:cNvSpPr>
            <a:spLocks noChangeShapeType="1"/>
          </p:cNvSpPr>
          <p:nvPr/>
        </p:nvSpPr>
        <p:spPr bwMode="auto">
          <a:xfrm>
            <a:off x="4716780" y="2133600"/>
            <a:ext cx="1226820" cy="533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53"/>
          <p:cNvSpPr>
            <a:spLocks noChangeArrowheads="1"/>
          </p:cNvSpPr>
          <p:nvPr/>
        </p:nvSpPr>
        <p:spPr bwMode="auto">
          <a:xfrm>
            <a:off x="4216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27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510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43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3708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 flipH="1">
            <a:off x="3886200" y="2133600"/>
            <a:ext cx="33528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86200" y="2667000"/>
            <a:ext cx="1524000" cy="457200"/>
            <a:chOff x="3657600" y="3962400"/>
            <a:chExt cx="1600200" cy="457200"/>
          </a:xfrm>
        </p:grpSpPr>
        <p:sp>
          <p:nvSpPr>
            <p:cNvPr id="3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4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5943600" y="26670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5" name="Line 1074"/>
          <p:cNvSpPr>
            <a:spLocks noChangeShapeType="1"/>
          </p:cNvSpPr>
          <p:nvPr/>
        </p:nvSpPr>
        <p:spPr bwMode="auto">
          <a:xfrm>
            <a:off x="4716780" y="2133600"/>
            <a:ext cx="12268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53"/>
          <p:cNvSpPr>
            <a:spLocks noChangeArrowheads="1"/>
          </p:cNvSpPr>
          <p:nvPr/>
        </p:nvSpPr>
        <p:spPr bwMode="auto">
          <a:xfrm>
            <a:off x="4216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28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136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3708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 flipH="1">
            <a:off x="3886200" y="2133600"/>
            <a:ext cx="33528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3886200" y="2667000"/>
            <a:ext cx="1524000" cy="457200"/>
            <a:chOff x="3657600" y="3962400"/>
            <a:chExt cx="1600200" cy="457200"/>
          </a:xfrm>
        </p:grpSpPr>
        <p:sp>
          <p:nvSpPr>
            <p:cNvPr id="3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4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5943600" y="26670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5" name="Line 1074"/>
          <p:cNvSpPr>
            <a:spLocks noChangeShapeType="1"/>
          </p:cNvSpPr>
          <p:nvPr/>
        </p:nvSpPr>
        <p:spPr bwMode="auto">
          <a:xfrm>
            <a:off x="4716780" y="2133600"/>
            <a:ext cx="12268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53"/>
          <p:cNvSpPr>
            <a:spLocks noChangeArrowheads="1"/>
          </p:cNvSpPr>
          <p:nvPr/>
        </p:nvSpPr>
        <p:spPr bwMode="auto">
          <a:xfrm>
            <a:off x="4216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29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88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3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3708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 flipH="1">
            <a:off x="3886200" y="2133600"/>
            <a:ext cx="33528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3886200" y="2667000"/>
            <a:ext cx="1524000" cy="457200"/>
            <a:chOff x="3657600" y="3962400"/>
            <a:chExt cx="1600200" cy="457200"/>
          </a:xfrm>
        </p:grpSpPr>
        <p:sp>
          <p:nvSpPr>
            <p:cNvPr id="3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4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5943600" y="26670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5" name="Line 1074"/>
          <p:cNvSpPr>
            <a:spLocks noChangeShapeType="1"/>
          </p:cNvSpPr>
          <p:nvPr/>
        </p:nvSpPr>
        <p:spPr bwMode="auto">
          <a:xfrm>
            <a:off x="4716780" y="2133600"/>
            <a:ext cx="12268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49"/>
          <p:cNvGrpSpPr/>
          <p:nvPr/>
        </p:nvGrpSpPr>
        <p:grpSpPr>
          <a:xfrm>
            <a:off x="1447800" y="26670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971800" y="26670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r>
              <a:rPr lang="en-US" dirty="0"/>
              <a:t>: Why?</a:t>
            </a:r>
          </a:p>
        </p:txBody>
      </p:sp>
      <p:sp>
        <p:nvSpPr>
          <p:cNvPr id="1812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To overcome these problems, m-way trees have been created.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M-way tree allows: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Each node to have at the most </a:t>
            </a:r>
            <a:r>
              <a:rPr lang="en-US" sz="3200" dirty="0">
                <a:solidFill>
                  <a:srgbClr val="FF0000"/>
                </a:solidFill>
              </a:rPr>
              <a:t>m</a:t>
            </a:r>
            <a:r>
              <a:rPr lang="en-US" sz="3200" dirty="0"/>
              <a:t> children (or sub-trees)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Each non-leaf node has </a:t>
            </a:r>
            <a:r>
              <a:rPr lang="en-US" sz="3200" i="1" dirty="0" smtClean="0"/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k-1</a:t>
            </a:r>
            <a:r>
              <a:rPr lang="en-US" sz="3200" dirty="0"/>
              <a:t>) keys if it has </a:t>
            </a:r>
            <a:r>
              <a:rPr lang="en-US" sz="3200" i="1" dirty="0" smtClean="0">
                <a:solidFill>
                  <a:srgbClr val="FF0000"/>
                </a:solidFill>
              </a:rPr>
              <a:t>k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/>
              <a:t>children.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M-way tree is ordered and could be balanced like an AVL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9B1-3E0C-4783-919B-C9EC770BFBE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53"/>
          <p:cNvSpPr>
            <a:spLocks noChangeArrowheads="1"/>
          </p:cNvSpPr>
          <p:nvPr/>
        </p:nvSpPr>
        <p:spPr bwMode="auto">
          <a:xfrm>
            <a:off x="4216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30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27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3 (Transfer)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3708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 flipH="1">
            <a:off x="3886200" y="2133600"/>
            <a:ext cx="33528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5943600" y="26670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5" name="Line 1074"/>
          <p:cNvSpPr>
            <a:spLocks noChangeShapeType="1"/>
          </p:cNvSpPr>
          <p:nvPr/>
        </p:nvSpPr>
        <p:spPr bwMode="auto">
          <a:xfrm>
            <a:off x="4716780" y="2133600"/>
            <a:ext cx="12268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49"/>
          <p:cNvGrpSpPr/>
          <p:nvPr/>
        </p:nvGrpSpPr>
        <p:grpSpPr>
          <a:xfrm>
            <a:off x="3886200" y="26670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53"/>
          <p:cNvSpPr>
            <a:spLocks noChangeArrowheads="1"/>
          </p:cNvSpPr>
          <p:nvPr/>
        </p:nvSpPr>
        <p:spPr bwMode="auto">
          <a:xfrm>
            <a:off x="4216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31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266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3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3708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 flipH="1">
            <a:off x="3886200" y="2133600"/>
            <a:ext cx="33528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5943600" y="26670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5" name="Line 1074"/>
          <p:cNvSpPr>
            <a:spLocks noChangeShapeType="1"/>
          </p:cNvSpPr>
          <p:nvPr/>
        </p:nvSpPr>
        <p:spPr bwMode="auto">
          <a:xfrm>
            <a:off x="4716780" y="2133600"/>
            <a:ext cx="12268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3886200" y="26670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53"/>
          <p:cNvSpPr>
            <a:spLocks noChangeArrowheads="1"/>
          </p:cNvSpPr>
          <p:nvPr/>
        </p:nvSpPr>
        <p:spPr bwMode="auto">
          <a:xfrm>
            <a:off x="4216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32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136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3708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 flipH="1">
            <a:off x="3886200" y="2133600"/>
            <a:ext cx="33528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1828800" y="2667000"/>
            <a:ext cx="1524000" cy="457200"/>
            <a:chOff x="3657600" y="3962400"/>
            <a:chExt cx="1600200" cy="457200"/>
          </a:xfrm>
        </p:grpSpPr>
        <p:sp>
          <p:nvSpPr>
            <p:cNvPr id="2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5943600" y="26670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5" name="Line 1074"/>
          <p:cNvSpPr>
            <a:spLocks noChangeShapeType="1"/>
          </p:cNvSpPr>
          <p:nvPr/>
        </p:nvSpPr>
        <p:spPr bwMode="auto">
          <a:xfrm>
            <a:off x="4716780" y="2133600"/>
            <a:ext cx="12268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3886200" y="26670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53"/>
          <p:cNvSpPr>
            <a:spLocks noChangeArrowheads="1"/>
          </p:cNvSpPr>
          <p:nvPr/>
        </p:nvSpPr>
        <p:spPr bwMode="auto">
          <a:xfrm>
            <a:off x="4216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33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88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5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3708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2" name="Line 1074"/>
          <p:cNvSpPr>
            <a:spLocks noChangeShapeType="1"/>
          </p:cNvSpPr>
          <p:nvPr/>
        </p:nvSpPr>
        <p:spPr bwMode="auto">
          <a:xfrm flipH="1">
            <a:off x="1813560" y="2133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 flipH="1">
            <a:off x="3886200" y="2133600"/>
            <a:ext cx="33528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5943600" y="26670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5" name="Line 1074"/>
          <p:cNvSpPr>
            <a:spLocks noChangeShapeType="1"/>
          </p:cNvSpPr>
          <p:nvPr/>
        </p:nvSpPr>
        <p:spPr bwMode="auto">
          <a:xfrm>
            <a:off x="4716780" y="2133600"/>
            <a:ext cx="12268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3886200" y="26670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24" name="Group 49"/>
          <p:cNvGrpSpPr/>
          <p:nvPr/>
        </p:nvGrpSpPr>
        <p:grpSpPr>
          <a:xfrm>
            <a:off x="1295400" y="2667000"/>
            <a:ext cx="1524000" cy="457200"/>
            <a:chOff x="3657600" y="3962400"/>
            <a:chExt cx="1600200" cy="457200"/>
          </a:xfrm>
        </p:grpSpPr>
        <p:sp>
          <p:nvSpPr>
            <p:cNvPr id="3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sp>
        <p:nvSpPr>
          <p:cNvPr id="37" name="Rectangle 1052"/>
          <p:cNvSpPr>
            <a:spLocks noChangeArrowheads="1"/>
          </p:cNvSpPr>
          <p:nvPr/>
        </p:nvSpPr>
        <p:spPr bwMode="auto">
          <a:xfrm>
            <a:off x="2819400" y="2667000"/>
            <a:ext cx="508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074"/>
          <p:cNvSpPr>
            <a:spLocks noChangeShapeType="1"/>
          </p:cNvSpPr>
          <p:nvPr/>
        </p:nvSpPr>
        <p:spPr bwMode="auto">
          <a:xfrm flipH="1">
            <a:off x="228600" y="2133600"/>
            <a:ext cx="3505200" cy="533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1074"/>
          <p:cNvSpPr>
            <a:spLocks noChangeShapeType="1"/>
          </p:cNvSpPr>
          <p:nvPr/>
        </p:nvSpPr>
        <p:spPr bwMode="auto">
          <a:xfrm flipH="1">
            <a:off x="1905000" y="2133600"/>
            <a:ext cx="1813560" cy="533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Rectangle 1053"/>
          <p:cNvSpPr>
            <a:spLocks noChangeArrowheads="1"/>
          </p:cNvSpPr>
          <p:nvPr/>
        </p:nvSpPr>
        <p:spPr bwMode="auto">
          <a:xfrm>
            <a:off x="4216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34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9287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5 (Split)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3708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 flipH="1">
            <a:off x="3886200" y="2133600"/>
            <a:ext cx="33528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5943600" y="26670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5" name="Line 1074"/>
          <p:cNvSpPr>
            <a:spLocks noChangeShapeType="1"/>
          </p:cNvSpPr>
          <p:nvPr/>
        </p:nvSpPr>
        <p:spPr bwMode="auto">
          <a:xfrm>
            <a:off x="4716780" y="2133600"/>
            <a:ext cx="12268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3886200" y="26670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25" name="Group 49"/>
          <p:cNvGrpSpPr/>
          <p:nvPr/>
        </p:nvGrpSpPr>
        <p:grpSpPr>
          <a:xfrm>
            <a:off x="1905000" y="26670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9" name="Group 49"/>
          <p:cNvGrpSpPr/>
          <p:nvPr/>
        </p:nvGrpSpPr>
        <p:grpSpPr>
          <a:xfrm>
            <a:off x="228600" y="26670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53"/>
          <p:cNvSpPr>
            <a:spLocks noChangeArrowheads="1"/>
          </p:cNvSpPr>
          <p:nvPr/>
        </p:nvSpPr>
        <p:spPr bwMode="auto">
          <a:xfrm>
            <a:off x="4216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35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36824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5 (Update - 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3708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3" name="Line 1074"/>
          <p:cNvSpPr>
            <a:spLocks noChangeShapeType="1"/>
          </p:cNvSpPr>
          <p:nvPr/>
        </p:nvSpPr>
        <p:spPr bwMode="auto">
          <a:xfrm flipH="1">
            <a:off x="3886200" y="2133600"/>
            <a:ext cx="33528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5943600" y="26670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5" name="Line 1074"/>
          <p:cNvSpPr>
            <a:spLocks noChangeShapeType="1"/>
          </p:cNvSpPr>
          <p:nvPr/>
        </p:nvSpPr>
        <p:spPr bwMode="auto">
          <a:xfrm>
            <a:off x="4716780" y="2133600"/>
            <a:ext cx="122682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3886200" y="26670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1905000" y="26670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228600" y="26670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32004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5" name="Line 1074"/>
          <p:cNvSpPr>
            <a:spLocks noChangeShapeType="1"/>
          </p:cNvSpPr>
          <p:nvPr/>
        </p:nvSpPr>
        <p:spPr bwMode="auto">
          <a:xfrm flipH="1">
            <a:off x="228600" y="2133600"/>
            <a:ext cx="2971800" cy="533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1074"/>
          <p:cNvSpPr>
            <a:spLocks noChangeShapeType="1"/>
          </p:cNvSpPr>
          <p:nvPr/>
        </p:nvSpPr>
        <p:spPr bwMode="auto">
          <a:xfrm flipH="1">
            <a:off x="1905000" y="2133600"/>
            <a:ext cx="1813560" cy="533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36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45175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5 (Update – Overflow - Split)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6477000" y="35052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44196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2590800" y="35052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762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8" name="Rectangle 1052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0" y="28194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590800" y="2819400"/>
            <a:ext cx="129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6629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419600" y="2819400"/>
            <a:ext cx="8991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37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6477000" y="35052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44196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2590800" y="35052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762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8" name="Rectangle 1052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0" y="28194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590800" y="2819400"/>
            <a:ext cx="129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6629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419600" y="2819400"/>
            <a:ext cx="8991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38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650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18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6477000" y="35052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42926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2590800" y="35052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762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8" name="Rectangle 1052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0" y="28194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590800" y="2819400"/>
            <a:ext cx="129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6629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419600" y="2819400"/>
            <a:ext cx="8991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1052"/>
          <p:cNvSpPr>
            <a:spLocks noChangeArrowheads="1"/>
          </p:cNvSpPr>
          <p:nvPr/>
        </p:nvSpPr>
        <p:spPr bwMode="auto">
          <a:xfrm>
            <a:off x="5816600" y="3505200"/>
            <a:ext cx="508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18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39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5891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18 (Transfer)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3" name="Group 49"/>
          <p:cNvGrpSpPr/>
          <p:nvPr/>
        </p:nvGrpSpPr>
        <p:grpSpPr>
          <a:xfrm>
            <a:off x="44196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2590800" y="35052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762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8" name="Rectangle 1052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0" y="28194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590800" y="2819400"/>
            <a:ext cx="129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6629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419600" y="2819400"/>
            <a:ext cx="8991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7" name="Group 49"/>
          <p:cNvGrpSpPr/>
          <p:nvPr/>
        </p:nvGrpSpPr>
        <p:grpSpPr>
          <a:xfrm>
            <a:off x="6477000" y="3505200"/>
            <a:ext cx="1524000" cy="457200"/>
            <a:chOff x="3657600" y="3962400"/>
            <a:chExt cx="1600200" cy="457200"/>
          </a:xfrm>
        </p:grpSpPr>
        <p:sp>
          <p:nvSpPr>
            <p:cNvPr id="3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M-Way </a:t>
            </a:r>
            <a:r>
              <a:rPr lang="en-US" dirty="0"/>
              <a:t>Tree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1067"/>
          <p:cNvGrpSpPr>
            <a:grpSpLocks/>
          </p:cNvGrpSpPr>
          <p:nvPr/>
        </p:nvGrpSpPr>
        <p:grpSpPr bwMode="auto">
          <a:xfrm>
            <a:off x="3581400" y="2514600"/>
            <a:ext cx="1600200" cy="457200"/>
            <a:chOff x="864" y="1584"/>
            <a:chExt cx="1008" cy="288"/>
          </a:xfrm>
        </p:grpSpPr>
        <p:sp>
          <p:nvSpPr>
            <p:cNvPr id="144406" name="Rectangle 1046"/>
            <p:cNvSpPr>
              <a:spLocks noChangeArrowheads="1"/>
            </p:cNvSpPr>
            <p:nvPr/>
          </p:nvSpPr>
          <p:spPr bwMode="auto">
            <a:xfrm>
              <a:off x="864" y="158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44407" name="Rectangle 1047"/>
            <p:cNvSpPr>
              <a:spLocks noChangeArrowheads="1"/>
            </p:cNvSpPr>
            <p:nvPr/>
          </p:nvSpPr>
          <p:spPr bwMode="auto">
            <a:xfrm>
              <a:off x="1200" y="158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44408" name="Rectangle 1048"/>
            <p:cNvSpPr>
              <a:spLocks noChangeArrowheads="1"/>
            </p:cNvSpPr>
            <p:nvPr/>
          </p:nvSpPr>
          <p:spPr bwMode="auto">
            <a:xfrm>
              <a:off x="1536" y="158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</p:grpSp>
      <p:grpSp>
        <p:nvGrpSpPr>
          <p:cNvPr id="3" name="Group 1069"/>
          <p:cNvGrpSpPr>
            <a:grpSpLocks/>
          </p:cNvGrpSpPr>
          <p:nvPr/>
        </p:nvGrpSpPr>
        <p:grpSpPr bwMode="auto">
          <a:xfrm>
            <a:off x="1524000" y="3886200"/>
            <a:ext cx="1066800" cy="457200"/>
            <a:chOff x="960" y="2400"/>
            <a:chExt cx="672" cy="288"/>
          </a:xfrm>
        </p:grpSpPr>
        <p:sp>
          <p:nvSpPr>
            <p:cNvPr id="144412" name="Rectangle 1052"/>
            <p:cNvSpPr>
              <a:spLocks noChangeArrowheads="1"/>
            </p:cNvSpPr>
            <p:nvPr/>
          </p:nvSpPr>
          <p:spPr bwMode="auto">
            <a:xfrm>
              <a:off x="960" y="240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44413" name="Rectangle 1053"/>
            <p:cNvSpPr>
              <a:spLocks noChangeArrowheads="1"/>
            </p:cNvSpPr>
            <p:nvPr/>
          </p:nvSpPr>
          <p:spPr bwMode="auto">
            <a:xfrm>
              <a:off x="1296" y="240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sp>
        <p:nvSpPr>
          <p:cNvPr id="144414" name="Rectangle 1054"/>
          <p:cNvSpPr>
            <a:spLocks noChangeArrowheads="1"/>
          </p:cNvSpPr>
          <p:nvPr/>
        </p:nvSpPr>
        <p:spPr bwMode="auto">
          <a:xfrm>
            <a:off x="3048000" y="38862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G</a:t>
            </a:r>
          </a:p>
        </p:txBody>
      </p:sp>
      <p:grpSp>
        <p:nvGrpSpPr>
          <p:cNvPr id="4" name="Group 1076"/>
          <p:cNvGrpSpPr>
            <a:grpSpLocks/>
          </p:cNvGrpSpPr>
          <p:nvPr/>
        </p:nvGrpSpPr>
        <p:grpSpPr bwMode="auto">
          <a:xfrm>
            <a:off x="4876800" y="5410200"/>
            <a:ext cx="1066800" cy="457200"/>
            <a:chOff x="1680" y="3312"/>
            <a:chExt cx="672" cy="288"/>
          </a:xfrm>
        </p:grpSpPr>
        <p:sp>
          <p:nvSpPr>
            <p:cNvPr id="144415" name="Rectangle 1055"/>
            <p:cNvSpPr>
              <a:spLocks noChangeArrowheads="1"/>
            </p:cNvSpPr>
            <p:nvPr/>
          </p:nvSpPr>
          <p:spPr bwMode="auto">
            <a:xfrm>
              <a:off x="1680" y="331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44416" name="Rectangle 1056"/>
            <p:cNvSpPr>
              <a:spLocks noChangeArrowheads="1"/>
            </p:cNvSpPr>
            <p:nvPr/>
          </p:nvSpPr>
          <p:spPr bwMode="auto">
            <a:xfrm>
              <a:off x="2016" y="331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144419" name="Rectangle 1059"/>
          <p:cNvSpPr>
            <a:spLocks noChangeArrowheads="1"/>
          </p:cNvSpPr>
          <p:nvPr/>
        </p:nvSpPr>
        <p:spPr bwMode="auto">
          <a:xfrm>
            <a:off x="6172200" y="38862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</a:t>
            </a:r>
          </a:p>
        </p:txBody>
      </p:sp>
      <p:grpSp>
        <p:nvGrpSpPr>
          <p:cNvPr id="5" name="Group 1070"/>
          <p:cNvGrpSpPr>
            <a:grpSpLocks/>
          </p:cNvGrpSpPr>
          <p:nvPr/>
        </p:nvGrpSpPr>
        <p:grpSpPr bwMode="auto">
          <a:xfrm>
            <a:off x="4038600" y="3886200"/>
            <a:ext cx="1066800" cy="457200"/>
            <a:chOff x="3168" y="3120"/>
            <a:chExt cx="672" cy="288"/>
          </a:xfrm>
        </p:grpSpPr>
        <p:sp>
          <p:nvSpPr>
            <p:cNvPr id="144420" name="Rectangle 1060"/>
            <p:cNvSpPr>
              <a:spLocks noChangeArrowheads="1"/>
            </p:cNvSpPr>
            <p:nvPr/>
          </p:nvSpPr>
          <p:spPr bwMode="auto">
            <a:xfrm>
              <a:off x="3168" y="312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44421" name="Rectangle 1061"/>
            <p:cNvSpPr>
              <a:spLocks noChangeArrowheads="1"/>
            </p:cNvSpPr>
            <p:nvPr/>
          </p:nvSpPr>
          <p:spPr bwMode="auto">
            <a:xfrm>
              <a:off x="3504" y="312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6" name="Group 1063"/>
          <p:cNvGrpSpPr>
            <a:grpSpLocks/>
          </p:cNvGrpSpPr>
          <p:nvPr/>
        </p:nvGrpSpPr>
        <p:grpSpPr bwMode="auto">
          <a:xfrm>
            <a:off x="6553200" y="5410200"/>
            <a:ext cx="1600200" cy="457200"/>
            <a:chOff x="2016" y="2592"/>
            <a:chExt cx="1008" cy="288"/>
          </a:xfrm>
        </p:grpSpPr>
        <p:sp>
          <p:nvSpPr>
            <p:cNvPr id="144424" name="Rectangle 1064"/>
            <p:cNvSpPr>
              <a:spLocks noChangeArrowheads="1"/>
            </p:cNvSpPr>
            <p:nvPr/>
          </p:nvSpPr>
          <p:spPr bwMode="auto">
            <a:xfrm>
              <a:off x="2688" y="259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4425" name="Rectangle 1065"/>
            <p:cNvSpPr>
              <a:spLocks noChangeArrowheads="1"/>
            </p:cNvSpPr>
            <p:nvPr/>
          </p:nvSpPr>
          <p:spPr bwMode="auto">
            <a:xfrm>
              <a:off x="2016" y="259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44426" name="Rectangle 1066"/>
            <p:cNvSpPr>
              <a:spLocks noChangeArrowheads="1"/>
            </p:cNvSpPr>
            <p:nvPr/>
          </p:nvSpPr>
          <p:spPr bwMode="auto">
            <a:xfrm>
              <a:off x="2352" y="259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Y</a:t>
              </a:r>
            </a:p>
          </p:txBody>
        </p:sp>
      </p:grpSp>
      <p:sp>
        <p:nvSpPr>
          <p:cNvPr id="144432" name="Line 1072"/>
          <p:cNvSpPr>
            <a:spLocks noChangeShapeType="1"/>
          </p:cNvSpPr>
          <p:nvPr/>
        </p:nvSpPr>
        <p:spPr bwMode="auto">
          <a:xfrm flipH="1">
            <a:off x="2057400" y="29718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34" name="Line 1074"/>
          <p:cNvSpPr>
            <a:spLocks noChangeShapeType="1"/>
          </p:cNvSpPr>
          <p:nvPr/>
        </p:nvSpPr>
        <p:spPr bwMode="auto">
          <a:xfrm flipH="1">
            <a:off x="3276600" y="29718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35" name="Line 1075"/>
          <p:cNvSpPr>
            <a:spLocks noChangeShapeType="1"/>
          </p:cNvSpPr>
          <p:nvPr/>
        </p:nvSpPr>
        <p:spPr bwMode="auto">
          <a:xfrm flipH="1">
            <a:off x="4572000" y="29718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37" name="Line 1077"/>
          <p:cNvSpPr>
            <a:spLocks noChangeShapeType="1"/>
          </p:cNvSpPr>
          <p:nvPr/>
        </p:nvSpPr>
        <p:spPr bwMode="auto">
          <a:xfrm>
            <a:off x="5181600" y="29718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38" name="Line 1078"/>
          <p:cNvSpPr>
            <a:spLocks noChangeShapeType="1"/>
          </p:cNvSpPr>
          <p:nvPr/>
        </p:nvSpPr>
        <p:spPr bwMode="auto">
          <a:xfrm flipH="1">
            <a:off x="5410200" y="43434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39" name="Line 1079"/>
          <p:cNvSpPr>
            <a:spLocks noChangeShapeType="1"/>
          </p:cNvSpPr>
          <p:nvPr/>
        </p:nvSpPr>
        <p:spPr bwMode="auto">
          <a:xfrm>
            <a:off x="6705600" y="43434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40" name="Text Box 1080"/>
          <p:cNvSpPr txBox="1">
            <a:spLocks noChangeArrowheads="1"/>
          </p:cNvSpPr>
          <p:nvPr/>
        </p:nvSpPr>
        <p:spPr bwMode="auto">
          <a:xfrm>
            <a:off x="2667000" y="1534180"/>
            <a:ext cx="40270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M-way tree </a:t>
            </a:r>
            <a:r>
              <a:rPr lang="en-US" sz="2800" b="1" dirty="0" smtClean="0">
                <a:solidFill>
                  <a:srgbClr val="FF0000"/>
                </a:solidFill>
              </a:rPr>
              <a:t>of order </a:t>
            </a:r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40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28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18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44196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2590800" y="35052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762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8" name="Rectangle 1052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0" y="28194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590800" y="2819400"/>
            <a:ext cx="129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6629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419600" y="2819400"/>
            <a:ext cx="8991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6477000" y="3505200"/>
            <a:ext cx="1524000" cy="457200"/>
            <a:chOff x="3657600" y="3962400"/>
            <a:chExt cx="1600200" cy="457200"/>
          </a:xfrm>
        </p:grpSpPr>
        <p:sp>
          <p:nvSpPr>
            <p:cNvPr id="3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41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44196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2590800" y="35052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762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8" name="Rectangle 1052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0" y="28194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590800" y="2819400"/>
            <a:ext cx="129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6629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419600" y="2819400"/>
            <a:ext cx="8991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6477000" y="3505200"/>
            <a:ext cx="1524000" cy="457200"/>
            <a:chOff x="3657600" y="3962400"/>
            <a:chExt cx="1600200" cy="457200"/>
          </a:xfrm>
        </p:grpSpPr>
        <p:sp>
          <p:nvSpPr>
            <p:cNvPr id="3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42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650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20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44196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2590800" y="35052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762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8" name="Rectangle 1052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0" y="28194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590800" y="2819400"/>
            <a:ext cx="129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6629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419600" y="2819400"/>
            <a:ext cx="8991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6477000" y="3505200"/>
            <a:ext cx="1524000" cy="457200"/>
            <a:chOff x="3657600" y="3962400"/>
            <a:chExt cx="1600200" cy="457200"/>
          </a:xfrm>
        </p:grpSpPr>
        <p:sp>
          <p:nvSpPr>
            <p:cNvPr id="3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20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</p:grpSp>
      <p:sp>
        <p:nvSpPr>
          <p:cNvPr id="37" name="Rectangle 1052"/>
          <p:cNvSpPr>
            <a:spLocks noChangeArrowheads="1"/>
          </p:cNvSpPr>
          <p:nvPr/>
        </p:nvSpPr>
        <p:spPr bwMode="auto">
          <a:xfrm>
            <a:off x="8001000" y="3505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90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43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090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20 (Split)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39624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2209800" y="35052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1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381000" y="2819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209800" y="2819400"/>
            <a:ext cx="510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5715000" y="2819400"/>
            <a:ext cx="99060" cy="6858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3962400" y="2819400"/>
            <a:ext cx="13563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5715000" y="3505200"/>
            <a:ext cx="1524000" cy="4572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20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7391400" y="3505200"/>
            <a:ext cx="1524000" cy="4572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066800" cy="6858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44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28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20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39624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2209800" y="35052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1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381000" y="2819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209800" y="2819400"/>
            <a:ext cx="510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5715000" y="2819400"/>
            <a:ext cx="990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3962400" y="2819400"/>
            <a:ext cx="13563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2" name="Group 49"/>
          <p:cNvGrpSpPr/>
          <p:nvPr/>
        </p:nvGrpSpPr>
        <p:grpSpPr>
          <a:xfrm>
            <a:off x="5715000" y="3505200"/>
            <a:ext cx="1524000" cy="4572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20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7" name="Group 49"/>
          <p:cNvGrpSpPr/>
          <p:nvPr/>
        </p:nvGrpSpPr>
        <p:grpSpPr>
          <a:xfrm>
            <a:off x="7391400" y="3505200"/>
            <a:ext cx="1524000" cy="4572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45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39624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2209800" y="35052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1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381000" y="2819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209800" y="2819400"/>
            <a:ext cx="510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5715000" y="2819400"/>
            <a:ext cx="990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3962400" y="2819400"/>
            <a:ext cx="13563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5715000" y="3505200"/>
            <a:ext cx="1524000" cy="4572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20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7391400" y="3505200"/>
            <a:ext cx="1524000" cy="4572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43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46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39624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2209800" y="3505200"/>
            <a:ext cx="1524000" cy="457200"/>
            <a:chOff x="3657600" y="3962400"/>
            <a:chExt cx="1600200" cy="457200"/>
          </a:xfrm>
        </p:grpSpPr>
        <p:sp>
          <p:nvSpPr>
            <p:cNvPr id="2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2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1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381000" y="2819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209800" y="2819400"/>
            <a:ext cx="510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5715000" y="2819400"/>
            <a:ext cx="990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3962400" y="2819400"/>
            <a:ext cx="13563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5715000" y="3505200"/>
            <a:ext cx="1524000" cy="4572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39" name="Group 49"/>
          <p:cNvGrpSpPr/>
          <p:nvPr/>
        </p:nvGrpSpPr>
        <p:grpSpPr>
          <a:xfrm>
            <a:off x="7391400" y="35052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18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47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39624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1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381000" y="2819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209800" y="2819400"/>
            <a:ext cx="510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5715000" y="2819400"/>
            <a:ext cx="990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3962400" y="2819400"/>
            <a:ext cx="13563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5715000" y="3505200"/>
            <a:ext cx="1524000" cy="4572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6" name="Group 49"/>
          <p:cNvGrpSpPr/>
          <p:nvPr/>
        </p:nvGrpSpPr>
        <p:grpSpPr>
          <a:xfrm>
            <a:off x="7391400" y="35052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7" name="Group 49"/>
          <p:cNvGrpSpPr/>
          <p:nvPr/>
        </p:nvGrpSpPr>
        <p:grpSpPr>
          <a:xfrm>
            <a:off x="2209800" y="3505200"/>
            <a:ext cx="1524000" cy="4572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48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39624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381000" y="3505200"/>
            <a:ext cx="1524000" cy="457200"/>
            <a:chOff x="3657600" y="3962400"/>
            <a:chExt cx="1600200" cy="457200"/>
          </a:xfrm>
        </p:grpSpPr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381000" y="2819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209800" y="2819400"/>
            <a:ext cx="510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5715000" y="2819400"/>
            <a:ext cx="990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3962400" y="2819400"/>
            <a:ext cx="13563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5715000" y="3505200"/>
            <a:ext cx="1524000" cy="4572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7391400" y="35052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650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16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49"/>
          <p:cNvGrpSpPr/>
          <p:nvPr/>
        </p:nvGrpSpPr>
        <p:grpSpPr>
          <a:xfrm>
            <a:off x="2209800" y="3505200"/>
            <a:ext cx="1524000" cy="4572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  <p:sp>
        <p:nvSpPr>
          <p:cNvPr id="57" name="Rectangle 1052"/>
          <p:cNvSpPr>
            <a:spLocks noChangeArrowheads="1"/>
          </p:cNvSpPr>
          <p:nvPr/>
        </p:nvSpPr>
        <p:spPr bwMode="auto">
          <a:xfrm>
            <a:off x="2438400" y="3962400"/>
            <a:ext cx="508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49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39624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381000" y="2819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209800" y="2819400"/>
            <a:ext cx="510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5715000" y="2819400"/>
            <a:ext cx="990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3962400" y="2819400"/>
            <a:ext cx="13563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5715000" y="3505200"/>
            <a:ext cx="1524000" cy="4572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7391400" y="35052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5891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16 (Transfer)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49"/>
          <p:cNvGrpSpPr/>
          <p:nvPr/>
        </p:nvGrpSpPr>
        <p:grpSpPr>
          <a:xfrm>
            <a:off x="2209800" y="3505200"/>
            <a:ext cx="1524000" cy="4572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  <p:grpSp>
        <p:nvGrpSpPr>
          <p:cNvPr id="62" name="Group 49"/>
          <p:cNvGrpSpPr/>
          <p:nvPr/>
        </p:nvGrpSpPr>
        <p:grpSpPr>
          <a:xfrm>
            <a:off x="381000" y="3505200"/>
            <a:ext cx="1524000" cy="457200"/>
            <a:chOff x="3657600" y="3962400"/>
            <a:chExt cx="1600200" cy="457200"/>
          </a:xfrm>
        </p:grpSpPr>
        <p:sp>
          <p:nvSpPr>
            <p:cNvPr id="6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6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r>
              <a:rPr lang="en-US" dirty="0"/>
              <a:t>: Why?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Because in a m-way tree, a node can have more than two children and more than one data element in it, the overall size (i.e. number of nodes) decreases </a:t>
            </a:r>
            <a:r>
              <a:rPr lang="en-US" sz="2800" dirty="0">
                <a:sym typeface="Wingdings" pitchFamily="2" charset="2"/>
              </a:rPr>
              <a:t> height decreases</a:t>
            </a:r>
            <a:r>
              <a:rPr lang="en-US" sz="28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Also, at any time only a part of the tree can be loaded into the main memory </a:t>
            </a:r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/>
              <a:t> </a:t>
            </a:r>
            <a:r>
              <a:rPr lang="en-US" sz="2800" dirty="0"/>
              <a:t>the rest of the tree can remain in disk storage.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B-trees are a kind of m-way trees.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Special types of B-trees: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/>
              <a:t>B+ Tree.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/>
              <a:t>B* Tree.</a:t>
            </a: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2800" dirty="0"/>
              <a:t>Database files are represented as B-trees.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7D7A-9363-4C2C-8001-8DCD0F45EE1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50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39624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381000" y="2819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209800" y="2819400"/>
            <a:ext cx="510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5715000" y="2819400"/>
            <a:ext cx="990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3962400" y="2819400"/>
            <a:ext cx="13563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5715000" y="3505200"/>
            <a:ext cx="1524000" cy="4572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7391400" y="35052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28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16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209800" y="3505200"/>
            <a:ext cx="1524000" cy="4572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381000" y="3505200"/>
            <a:ext cx="1524000" cy="457200"/>
            <a:chOff x="3657600" y="3962400"/>
            <a:chExt cx="1600200" cy="457200"/>
          </a:xfrm>
        </p:grpSpPr>
        <p:sp>
          <p:nvSpPr>
            <p:cNvPr id="6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6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51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39624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381000" y="2819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209800" y="2819400"/>
            <a:ext cx="510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5715000" y="2819400"/>
            <a:ext cx="990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3962400" y="2819400"/>
            <a:ext cx="13563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5715000" y="3505200"/>
            <a:ext cx="1524000" cy="4572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7391400" y="35052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136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209800" y="3505200"/>
            <a:ext cx="1524000" cy="4572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381000" y="3505200"/>
            <a:ext cx="1524000" cy="457200"/>
            <a:chOff x="3657600" y="3962400"/>
            <a:chExt cx="1600200" cy="457200"/>
          </a:xfrm>
        </p:grpSpPr>
        <p:sp>
          <p:nvSpPr>
            <p:cNvPr id="6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6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52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3962400" y="3505200"/>
            <a:ext cx="1524000" cy="4572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381000" y="2819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2209800" y="2819400"/>
            <a:ext cx="51054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5715000" y="2819400"/>
            <a:ext cx="990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3962400" y="2819400"/>
            <a:ext cx="135636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5715000" y="3505200"/>
            <a:ext cx="1524000" cy="4572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7391400" y="3505200"/>
            <a:ext cx="1524000" cy="4572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88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209800" y="3505200"/>
            <a:ext cx="1524000" cy="4572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381000" y="3505200"/>
            <a:ext cx="1524000" cy="457200"/>
            <a:chOff x="3657600" y="3962400"/>
            <a:chExt cx="1600200" cy="457200"/>
          </a:xfrm>
        </p:grpSpPr>
        <p:sp>
          <p:nvSpPr>
            <p:cNvPr id="6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6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  <p:sp>
        <p:nvSpPr>
          <p:cNvPr id="40" name="Rectangle 1052"/>
          <p:cNvSpPr>
            <a:spLocks noChangeArrowheads="1"/>
          </p:cNvSpPr>
          <p:nvPr/>
        </p:nvSpPr>
        <p:spPr bwMode="auto">
          <a:xfrm>
            <a:off x="101600" y="3962400"/>
            <a:ext cx="508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53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Rectangle 1052"/>
          <p:cNvSpPr>
            <a:spLocks noChangeArrowheads="1"/>
          </p:cNvSpPr>
          <p:nvPr/>
        </p:nvSpPr>
        <p:spPr bwMode="auto">
          <a:xfrm>
            <a:off x="2717800" y="23622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4572000" y="3581400"/>
            <a:ext cx="1295400" cy="3810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9812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600200" y="2819400"/>
            <a:ext cx="112014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28194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572000" y="2819400"/>
            <a:ext cx="74676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096000" y="3581400"/>
            <a:ext cx="1295400" cy="3810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7620000" y="3581400"/>
            <a:ext cx="1295400" cy="3810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9287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 (Split)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971800" y="3581400"/>
            <a:ext cx="1295400" cy="3810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28600" y="3581400"/>
            <a:ext cx="1295400" cy="3810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1600200" y="3581400"/>
            <a:ext cx="1295400" cy="381000"/>
            <a:chOff x="3657600" y="3962400"/>
            <a:chExt cx="1600200" cy="457200"/>
          </a:xfrm>
        </p:grpSpPr>
        <p:sp>
          <p:nvSpPr>
            <p:cNvPr id="7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7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2819400"/>
            <a:ext cx="23622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54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4572000" y="3581400"/>
            <a:ext cx="1295400" cy="3810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600200" y="2819400"/>
            <a:ext cx="112014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28194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572000" y="2819400"/>
            <a:ext cx="74676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096000" y="3581400"/>
            <a:ext cx="1295400" cy="3810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7620000" y="3581400"/>
            <a:ext cx="1295400" cy="3810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266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971800" y="3581400"/>
            <a:ext cx="1295400" cy="3810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  <p:grpSp>
        <p:nvGrpSpPr>
          <p:cNvPr id="67" name="Group 49"/>
          <p:cNvGrpSpPr/>
          <p:nvPr/>
        </p:nvGrpSpPr>
        <p:grpSpPr>
          <a:xfrm>
            <a:off x="228600" y="3581400"/>
            <a:ext cx="1295400" cy="3810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1" name="Group 49"/>
          <p:cNvGrpSpPr/>
          <p:nvPr/>
        </p:nvGrpSpPr>
        <p:grpSpPr>
          <a:xfrm>
            <a:off x="1600200" y="3581400"/>
            <a:ext cx="1295400" cy="381000"/>
            <a:chOff x="3657600" y="3962400"/>
            <a:chExt cx="1600200" cy="457200"/>
          </a:xfrm>
        </p:grpSpPr>
        <p:sp>
          <p:nvSpPr>
            <p:cNvPr id="7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7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2819400"/>
            <a:ext cx="23622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272288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55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4572000" y="3581400"/>
            <a:ext cx="1295400" cy="3810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600200" y="2819400"/>
            <a:ext cx="112014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28194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572000" y="2819400"/>
            <a:ext cx="74676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096000" y="3581400"/>
            <a:ext cx="1295400" cy="3810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7620000" y="3581400"/>
            <a:ext cx="1295400" cy="3810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971800" y="3581400"/>
            <a:ext cx="1295400" cy="3810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28600" y="3581400"/>
            <a:ext cx="1295400" cy="3810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1600200" y="3581400"/>
            <a:ext cx="1295400" cy="381000"/>
            <a:chOff x="3657600" y="3962400"/>
            <a:chExt cx="1600200" cy="457200"/>
          </a:xfrm>
        </p:grpSpPr>
        <p:sp>
          <p:nvSpPr>
            <p:cNvPr id="7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7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2819400"/>
            <a:ext cx="23622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272288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56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4572000" y="3581400"/>
            <a:ext cx="1295400" cy="3810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600200" y="2819400"/>
            <a:ext cx="112014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28194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572000" y="2819400"/>
            <a:ext cx="74676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096000" y="3581400"/>
            <a:ext cx="1295400" cy="3810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7620000" y="3581400"/>
            <a:ext cx="1295400" cy="3810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971800" y="3581400"/>
            <a:ext cx="1295400" cy="3810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28600" y="3581400"/>
            <a:ext cx="1295400" cy="3810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2819400"/>
            <a:ext cx="23622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272288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grpSp>
        <p:nvGrpSpPr>
          <p:cNvPr id="46" name="Group 49"/>
          <p:cNvGrpSpPr/>
          <p:nvPr/>
        </p:nvGrpSpPr>
        <p:grpSpPr>
          <a:xfrm>
            <a:off x="1600200" y="3581400"/>
            <a:ext cx="1295400" cy="3810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57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4572000" y="3581400"/>
            <a:ext cx="1295400" cy="3810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600200" y="2819400"/>
            <a:ext cx="112014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28194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572000" y="2819400"/>
            <a:ext cx="74676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096000" y="3581400"/>
            <a:ext cx="1295400" cy="3810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7620000" y="3581400"/>
            <a:ext cx="1295400" cy="3810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19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971800" y="3581400"/>
            <a:ext cx="1295400" cy="3810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28600" y="3581400"/>
            <a:ext cx="1295400" cy="3810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2819400"/>
            <a:ext cx="23622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272288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grpSp>
        <p:nvGrpSpPr>
          <p:cNvPr id="7" name="Group 49"/>
          <p:cNvGrpSpPr/>
          <p:nvPr/>
        </p:nvGrpSpPr>
        <p:grpSpPr>
          <a:xfrm>
            <a:off x="1600200" y="3581400"/>
            <a:ext cx="1295400" cy="3810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58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4572000" y="3581400"/>
            <a:ext cx="1295400" cy="3810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600200" y="2819400"/>
            <a:ext cx="112014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28194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572000" y="2819400"/>
            <a:ext cx="74676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096000" y="3581400"/>
            <a:ext cx="1295400" cy="3810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7620000" y="3581400"/>
            <a:ext cx="1295400" cy="3810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650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19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971800" y="3581400"/>
            <a:ext cx="1295400" cy="3810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6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28600" y="3581400"/>
            <a:ext cx="1295400" cy="3810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2819400"/>
            <a:ext cx="23622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272288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grpSp>
        <p:nvGrpSpPr>
          <p:cNvPr id="7" name="Group 49"/>
          <p:cNvGrpSpPr/>
          <p:nvPr/>
        </p:nvGrpSpPr>
        <p:grpSpPr>
          <a:xfrm>
            <a:off x="1600200" y="3581400"/>
            <a:ext cx="1295400" cy="3810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  <p:sp>
        <p:nvSpPr>
          <p:cNvPr id="65" name="Rectangle 1053"/>
          <p:cNvSpPr>
            <a:spLocks noChangeArrowheads="1"/>
          </p:cNvSpPr>
          <p:nvPr/>
        </p:nvSpPr>
        <p:spPr bwMode="auto">
          <a:xfrm>
            <a:off x="3987800" y="3962400"/>
            <a:ext cx="4318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59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181600" y="3581400"/>
            <a:ext cx="1143000" cy="3048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447800" y="2819400"/>
            <a:ext cx="127254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58674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5181600" y="2819400"/>
            <a:ext cx="13716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400800" y="3581400"/>
            <a:ext cx="1143000" cy="3048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7620000" y="3581400"/>
            <a:ext cx="1143000" cy="3048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090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19 (Split)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49"/>
          <p:cNvGrpSpPr/>
          <p:nvPr/>
        </p:nvGrpSpPr>
        <p:grpSpPr>
          <a:xfrm>
            <a:off x="228600" y="3581400"/>
            <a:ext cx="1143000" cy="3048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758440" y="2819400"/>
            <a:ext cx="46482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272288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grpSp>
        <p:nvGrpSpPr>
          <p:cNvPr id="7" name="Group 49"/>
          <p:cNvGrpSpPr/>
          <p:nvPr/>
        </p:nvGrpSpPr>
        <p:grpSpPr>
          <a:xfrm>
            <a:off x="1447800" y="3581400"/>
            <a:ext cx="1143000" cy="3048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  <p:grpSp>
        <p:nvGrpSpPr>
          <p:cNvPr id="65" name="Group 49"/>
          <p:cNvGrpSpPr/>
          <p:nvPr/>
        </p:nvGrpSpPr>
        <p:grpSpPr>
          <a:xfrm>
            <a:off x="2743200" y="3581400"/>
            <a:ext cx="1143000" cy="3048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2" name="Group 49"/>
          <p:cNvGrpSpPr/>
          <p:nvPr/>
        </p:nvGrpSpPr>
        <p:grpSpPr>
          <a:xfrm>
            <a:off x="3962400" y="3581400"/>
            <a:ext cx="1143000" cy="3048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>
            <a:off x="3230880" y="28194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B+ </a:t>
            </a:r>
            <a:r>
              <a:rPr lang="en-US" sz="4400" b="1" dirty="0" smtClean="0"/>
              <a:t>Tree: </a:t>
            </a:r>
            <a:r>
              <a:rPr lang="en-US" sz="4400" b="1" dirty="0"/>
              <a:t>Properties</a:t>
            </a:r>
          </a:p>
        </p:txBody>
      </p:sp>
      <p:sp>
        <p:nvSpPr>
          <p:cNvPr id="18329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B+ Tree of order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dirty="0"/>
              <a:t> has </a:t>
            </a:r>
            <a:r>
              <a:rPr lang="en-US" sz="3200" dirty="0" smtClean="0"/>
              <a:t>following properties</a:t>
            </a:r>
            <a:r>
              <a:rPr lang="en-US" sz="3200" dirty="0"/>
              <a:t>:</a:t>
            </a:r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Root is either a leaf or has 2 to M children.</a:t>
            </a:r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Non-leaf nodes (except the root) </a:t>
            </a:r>
            <a:endParaRPr lang="en-US" sz="2400" dirty="0" smtClean="0"/>
          </a:p>
          <a:p>
            <a:pPr lvl="2">
              <a:lnSpc>
                <a:spcPct val="90000"/>
              </a:lnSpc>
              <a:buFont typeface="Wingdings" charset="2"/>
              <a:buChar char="§"/>
            </a:pPr>
            <a:r>
              <a:rPr lang="en-US" sz="2200" dirty="0" smtClean="0"/>
              <a:t>have </a:t>
            </a:r>
            <a:r>
              <a:rPr lang="en-US" sz="2200" dirty="0">
                <a:sym typeface="Symbol" pitchFamily="18" charset="2"/>
              </a:rPr>
              <a:t>M/2 to M children </a:t>
            </a:r>
            <a:endParaRPr lang="en-US" sz="2200" dirty="0" smtClean="0">
              <a:sym typeface="Symbol" pitchFamily="18" charset="2"/>
            </a:endParaRPr>
          </a:p>
          <a:p>
            <a:pPr lvl="2">
              <a:lnSpc>
                <a:spcPct val="90000"/>
              </a:lnSpc>
              <a:buFont typeface="Wingdings" charset="2"/>
              <a:buChar char="§"/>
            </a:pPr>
            <a:r>
              <a:rPr lang="en-US" sz="2200" dirty="0" smtClean="0">
                <a:sym typeface="Wingdings" pitchFamily="2" charset="2"/>
              </a:rPr>
              <a:t>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>
                <a:sym typeface="Symbol" pitchFamily="18" charset="2"/>
              </a:rPr>
              <a:t>which means they can have  from M/2-1 to M-1 keys stored in them</a:t>
            </a:r>
            <a:r>
              <a:rPr lang="en-US" sz="2200" dirty="0" smtClean="0">
                <a:sym typeface="Symbol" pitchFamily="18" charset="2"/>
              </a:rPr>
              <a:t>.</a:t>
            </a:r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Non-leaf store at the most M-1 keys to guide search; key </a:t>
            </a:r>
            <a:r>
              <a:rPr lang="en-US" sz="2400" dirty="0" err="1" smtClean="0"/>
              <a:t>i</a:t>
            </a:r>
            <a:r>
              <a:rPr lang="en-US" sz="2400" dirty="0" smtClean="0"/>
              <a:t> represents the smallest key in the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+ 1.</a:t>
            </a:r>
            <a:endParaRPr lang="en-US" sz="2400" dirty="0">
              <a:sym typeface="Symbol" pitchFamily="18" charset="2"/>
            </a:endParaRPr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ym typeface="Symbol" pitchFamily="18" charset="2"/>
              </a:rPr>
              <a:t>All leaves are at the same depth or level</a:t>
            </a:r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ym typeface="Symbol" pitchFamily="18" charset="2"/>
              </a:rPr>
              <a:t>Data elements are stored in the leaves only and have between M/2  and M data elements</a:t>
            </a:r>
            <a:r>
              <a:rPr lang="en-US" sz="2400" dirty="0" smtClean="0">
                <a:sym typeface="Symbol" pitchFamily="18" charset="2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B58-64DD-4388-A1EB-73F31ECBE85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60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181600" y="3581400"/>
            <a:ext cx="1143000" cy="3048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22098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5" name="Rectangle 1053"/>
          <p:cNvSpPr>
            <a:spLocks noChangeArrowheads="1"/>
          </p:cNvSpPr>
          <p:nvPr/>
        </p:nvSpPr>
        <p:spPr bwMode="auto">
          <a:xfrm>
            <a:off x="5308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49" name="Rectangle 1052"/>
          <p:cNvSpPr>
            <a:spLocks noChangeArrowheads="1"/>
          </p:cNvSpPr>
          <p:nvPr/>
        </p:nvSpPr>
        <p:spPr bwMode="auto">
          <a:xfrm>
            <a:off x="4292600" y="1676400"/>
            <a:ext cx="50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2004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447800" y="2819400"/>
            <a:ext cx="127254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5814060" y="2819400"/>
            <a:ext cx="58674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5181600" y="2819400"/>
            <a:ext cx="13716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400800" y="3581400"/>
            <a:ext cx="1143000" cy="3048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324600" y="2819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1053"/>
          <p:cNvSpPr>
            <a:spLocks noChangeArrowheads="1"/>
          </p:cNvSpPr>
          <p:nvPr/>
        </p:nvSpPr>
        <p:spPr bwMode="auto">
          <a:xfrm>
            <a:off x="58166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58</a:t>
            </a:r>
            <a:endParaRPr lang="en-US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7620000" y="3581400"/>
            <a:ext cx="1143000" cy="3048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3844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19 (Update - 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28600" y="3581400"/>
            <a:ext cx="1143000" cy="3048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758440" y="2819400"/>
            <a:ext cx="46482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272288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grpSp>
        <p:nvGrpSpPr>
          <p:cNvPr id="6" name="Group 49"/>
          <p:cNvGrpSpPr/>
          <p:nvPr/>
        </p:nvGrpSpPr>
        <p:grpSpPr>
          <a:xfrm>
            <a:off x="1447800" y="3581400"/>
            <a:ext cx="1143000" cy="3048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2743200" y="3581400"/>
            <a:ext cx="1143000" cy="3048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3962400" y="3581400"/>
            <a:ext cx="1143000" cy="3048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>
            <a:off x="3733800" y="2819400"/>
            <a:ext cx="25908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1053"/>
          <p:cNvSpPr>
            <a:spLocks noChangeArrowheads="1"/>
          </p:cNvSpPr>
          <p:nvPr/>
        </p:nvSpPr>
        <p:spPr bwMode="auto">
          <a:xfrm>
            <a:off x="323342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18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61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181600" y="3581400"/>
            <a:ext cx="1143000" cy="3048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463040" y="2819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5181600" y="2819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400800" y="3581400"/>
            <a:ext cx="1143000" cy="3048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7620000" y="3581400"/>
            <a:ext cx="1143000" cy="3048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4679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19 (Update – Overflow - Split)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28600" y="3581400"/>
            <a:ext cx="1143000" cy="3048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758440" y="2819400"/>
            <a:ext cx="97536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grpSp>
        <p:nvGrpSpPr>
          <p:cNvPr id="6" name="Group 49"/>
          <p:cNvGrpSpPr/>
          <p:nvPr/>
        </p:nvGrpSpPr>
        <p:grpSpPr>
          <a:xfrm>
            <a:off x="1447800" y="3581400"/>
            <a:ext cx="1143000" cy="3048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2743200" y="3581400"/>
            <a:ext cx="1143000" cy="3048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3962400" y="3581400"/>
            <a:ext cx="1143000" cy="3048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992880" y="2819400"/>
            <a:ext cx="19812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733800" y="2362200"/>
            <a:ext cx="990600" cy="457200"/>
            <a:chOff x="660400" y="2057400"/>
            <a:chExt cx="990600" cy="457200"/>
          </a:xfrm>
        </p:grpSpPr>
        <p:sp>
          <p:nvSpPr>
            <p:cNvPr id="7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62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181600" y="3581400"/>
            <a:ext cx="1143000" cy="3048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463040" y="2819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5181600" y="2819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400800" y="3581400"/>
            <a:ext cx="1143000" cy="3048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5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7620000" y="3581400"/>
            <a:ext cx="1143000" cy="3048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51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49"/>
          <p:cNvGrpSpPr/>
          <p:nvPr/>
        </p:nvGrpSpPr>
        <p:grpSpPr>
          <a:xfrm>
            <a:off x="228600" y="3581400"/>
            <a:ext cx="1143000" cy="3048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758440" y="2819400"/>
            <a:ext cx="97536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grpSp>
        <p:nvGrpSpPr>
          <p:cNvPr id="7" name="Group 49"/>
          <p:cNvGrpSpPr/>
          <p:nvPr/>
        </p:nvGrpSpPr>
        <p:grpSpPr>
          <a:xfrm>
            <a:off x="1447800" y="3581400"/>
            <a:ext cx="1143000" cy="3048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2743200" y="3581400"/>
            <a:ext cx="1143000" cy="3048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3962400" y="3581400"/>
            <a:ext cx="1143000" cy="3048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992880" y="2819400"/>
            <a:ext cx="19812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1" name="Group 71"/>
          <p:cNvGrpSpPr/>
          <p:nvPr/>
        </p:nvGrpSpPr>
        <p:grpSpPr>
          <a:xfrm>
            <a:off x="3733800" y="2362200"/>
            <a:ext cx="990600" cy="457200"/>
            <a:chOff x="660400" y="2057400"/>
            <a:chExt cx="990600" cy="457200"/>
          </a:xfrm>
        </p:grpSpPr>
        <p:sp>
          <p:nvSpPr>
            <p:cNvPr id="7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63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181600" y="3581400"/>
            <a:ext cx="1143000" cy="3048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463040" y="2819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5181600" y="2819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7620000" y="3581400"/>
            <a:ext cx="1143000" cy="3048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51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49"/>
          <p:cNvGrpSpPr/>
          <p:nvPr/>
        </p:nvGrpSpPr>
        <p:grpSpPr>
          <a:xfrm>
            <a:off x="228600" y="3581400"/>
            <a:ext cx="1143000" cy="3048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758440" y="2819400"/>
            <a:ext cx="97536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grpSp>
        <p:nvGrpSpPr>
          <p:cNvPr id="7" name="Group 49"/>
          <p:cNvGrpSpPr/>
          <p:nvPr/>
        </p:nvGrpSpPr>
        <p:grpSpPr>
          <a:xfrm>
            <a:off x="1447800" y="3581400"/>
            <a:ext cx="1143000" cy="3048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2743200" y="3581400"/>
            <a:ext cx="1143000" cy="3048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3962400" y="3581400"/>
            <a:ext cx="1143000" cy="3048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992880" y="2819400"/>
            <a:ext cx="19812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1" name="Group 71"/>
          <p:cNvGrpSpPr/>
          <p:nvPr/>
        </p:nvGrpSpPr>
        <p:grpSpPr>
          <a:xfrm>
            <a:off x="3733800" y="2362200"/>
            <a:ext cx="990600" cy="457200"/>
            <a:chOff x="660400" y="2057400"/>
            <a:chExt cx="990600" cy="457200"/>
          </a:xfrm>
        </p:grpSpPr>
        <p:sp>
          <p:nvSpPr>
            <p:cNvPr id="7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8" name="Group 49"/>
          <p:cNvGrpSpPr/>
          <p:nvPr/>
        </p:nvGrpSpPr>
        <p:grpSpPr>
          <a:xfrm>
            <a:off x="6400800" y="3581400"/>
            <a:ext cx="1143000" cy="3048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64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181600" y="3581400"/>
            <a:ext cx="1143000" cy="3048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463040" y="2819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5181600" y="2819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7620000" y="3581400"/>
            <a:ext cx="1143000" cy="3048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28600" y="3581400"/>
            <a:ext cx="1143000" cy="3048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758440" y="2819400"/>
            <a:ext cx="97536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grpSp>
        <p:nvGrpSpPr>
          <p:cNvPr id="6" name="Group 49"/>
          <p:cNvGrpSpPr/>
          <p:nvPr/>
        </p:nvGrpSpPr>
        <p:grpSpPr>
          <a:xfrm>
            <a:off x="1447800" y="3581400"/>
            <a:ext cx="1143000" cy="3048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2743200" y="3581400"/>
            <a:ext cx="1143000" cy="3048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3962400" y="3581400"/>
            <a:ext cx="1143000" cy="3048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992880" y="2819400"/>
            <a:ext cx="19812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" name="Group 71"/>
          <p:cNvGrpSpPr/>
          <p:nvPr/>
        </p:nvGrpSpPr>
        <p:grpSpPr>
          <a:xfrm>
            <a:off x="3733800" y="2362200"/>
            <a:ext cx="990600" cy="457200"/>
            <a:chOff x="660400" y="2057400"/>
            <a:chExt cx="990600" cy="457200"/>
          </a:xfrm>
        </p:grpSpPr>
        <p:sp>
          <p:nvSpPr>
            <p:cNvPr id="7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49"/>
          <p:cNvGrpSpPr/>
          <p:nvPr/>
        </p:nvGrpSpPr>
        <p:grpSpPr>
          <a:xfrm>
            <a:off x="6400800" y="3581400"/>
            <a:ext cx="1143000" cy="3048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65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181600" y="3581400"/>
            <a:ext cx="1143000" cy="304800"/>
            <a:chOff x="3657600" y="3962400"/>
            <a:chExt cx="1600200" cy="457200"/>
          </a:xfrm>
        </p:grpSpPr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228600" y="2819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463040" y="2819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5181600" y="2819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7620000" y="3581400"/>
            <a:ext cx="1143000" cy="3048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650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28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228600" y="3581400"/>
            <a:ext cx="1143000" cy="3048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758440" y="2819400"/>
            <a:ext cx="97536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grpSp>
        <p:nvGrpSpPr>
          <p:cNvPr id="6" name="Group 49"/>
          <p:cNvGrpSpPr/>
          <p:nvPr/>
        </p:nvGrpSpPr>
        <p:grpSpPr>
          <a:xfrm>
            <a:off x="1447800" y="3581400"/>
            <a:ext cx="1143000" cy="3048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2743200" y="3581400"/>
            <a:ext cx="1143000" cy="3048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3962400" y="3581400"/>
            <a:ext cx="1143000" cy="3048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992880" y="2819400"/>
            <a:ext cx="19812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" name="Group 71"/>
          <p:cNvGrpSpPr/>
          <p:nvPr/>
        </p:nvGrpSpPr>
        <p:grpSpPr>
          <a:xfrm>
            <a:off x="3733800" y="2362200"/>
            <a:ext cx="990600" cy="457200"/>
            <a:chOff x="660400" y="2057400"/>
            <a:chExt cx="990600" cy="457200"/>
          </a:xfrm>
        </p:grpSpPr>
        <p:sp>
          <p:nvSpPr>
            <p:cNvPr id="7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49"/>
          <p:cNvGrpSpPr/>
          <p:nvPr/>
        </p:nvGrpSpPr>
        <p:grpSpPr>
          <a:xfrm>
            <a:off x="6400800" y="3581400"/>
            <a:ext cx="1143000" cy="3048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</p:grpSp>
      <p:sp>
        <p:nvSpPr>
          <p:cNvPr id="56" name="Rectangle 1053"/>
          <p:cNvSpPr>
            <a:spLocks noChangeArrowheads="1"/>
          </p:cNvSpPr>
          <p:nvPr/>
        </p:nvSpPr>
        <p:spPr bwMode="auto">
          <a:xfrm>
            <a:off x="5791200" y="3886200"/>
            <a:ext cx="3810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28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66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28194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724400" y="2819400"/>
            <a:ext cx="11430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8001000" y="3733800"/>
            <a:ext cx="10668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090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28 (Split)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76200" y="3733800"/>
            <a:ext cx="10668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4384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grpSp>
        <p:nvGrpSpPr>
          <p:cNvPr id="6" name="Group 49"/>
          <p:cNvGrpSpPr/>
          <p:nvPr/>
        </p:nvGrpSpPr>
        <p:grpSpPr>
          <a:xfrm>
            <a:off x="1188720" y="3733800"/>
            <a:ext cx="10668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2400300" y="3733800"/>
            <a:ext cx="10668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3505200" y="3733800"/>
            <a:ext cx="10668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505200" y="28194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" name="Group 71"/>
          <p:cNvGrpSpPr/>
          <p:nvPr/>
        </p:nvGrpSpPr>
        <p:grpSpPr>
          <a:xfrm>
            <a:off x="3733800" y="2362200"/>
            <a:ext cx="990600" cy="457200"/>
            <a:chOff x="660400" y="2057400"/>
            <a:chExt cx="990600" cy="457200"/>
          </a:xfrm>
        </p:grpSpPr>
        <p:sp>
          <p:nvSpPr>
            <p:cNvPr id="7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49"/>
          <p:cNvGrpSpPr/>
          <p:nvPr/>
        </p:nvGrpSpPr>
        <p:grpSpPr>
          <a:xfrm>
            <a:off x="6896100" y="3733800"/>
            <a:ext cx="10668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58" name="Group 49"/>
          <p:cNvGrpSpPr/>
          <p:nvPr/>
        </p:nvGrpSpPr>
        <p:grpSpPr>
          <a:xfrm>
            <a:off x="4610100" y="3733800"/>
            <a:ext cx="10668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6" name="Group 49"/>
          <p:cNvGrpSpPr/>
          <p:nvPr/>
        </p:nvGrpSpPr>
        <p:grpSpPr>
          <a:xfrm>
            <a:off x="5791200" y="3733800"/>
            <a:ext cx="1066800" cy="228600"/>
            <a:chOff x="3657600" y="3962400"/>
            <a:chExt cx="1600200" cy="457200"/>
          </a:xfrm>
        </p:grpSpPr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8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1" name="Line 1074"/>
          <p:cNvSpPr>
            <a:spLocks noChangeShapeType="1"/>
          </p:cNvSpPr>
          <p:nvPr/>
        </p:nvSpPr>
        <p:spPr bwMode="auto">
          <a:xfrm flipH="1">
            <a:off x="5791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67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28194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724400" y="2819400"/>
            <a:ext cx="6096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8001000" y="3733800"/>
            <a:ext cx="10668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3844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28 (Update - 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76200" y="3733800"/>
            <a:ext cx="10668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4384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1188720" y="3733800"/>
            <a:ext cx="10668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400300" y="3733800"/>
            <a:ext cx="10668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3505200" y="3733800"/>
            <a:ext cx="10668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505200" y="28194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" name="Group 71"/>
          <p:cNvGrpSpPr/>
          <p:nvPr/>
        </p:nvGrpSpPr>
        <p:grpSpPr>
          <a:xfrm>
            <a:off x="3733800" y="2362200"/>
            <a:ext cx="990600" cy="457200"/>
            <a:chOff x="660400" y="2057400"/>
            <a:chExt cx="990600" cy="457200"/>
          </a:xfrm>
        </p:grpSpPr>
        <p:sp>
          <p:nvSpPr>
            <p:cNvPr id="7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49"/>
          <p:cNvGrpSpPr/>
          <p:nvPr/>
        </p:nvGrpSpPr>
        <p:grpSpPr>
          <a:xfrm>
            <a:off x="6896100" y="3733800"/>
            <a:ext cx="10668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4610100" y="3733800"/>
            <a:ext cx="10668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5791200" y="3733800"/>
            <a:ext cx="1066800" cy="228600"/>
            <a:chOff x="3657600" y="3962400"/>
            <a:chExt cx="1600200" cy="457200"/>
          </a:xfrm>
        </p:grpSpPr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8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5791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Rectangle 1053"/>
          <p:cNvSpPr>
            <a:spLocks noChangeArrowheads="1"/>
          </p:cNvSpPr>
          <p:nvPr/>
        </p:nvSpPr>
        <p:spPr bwMode="auto">
          <a:xfrm>
            <a:off x="53340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28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5486400" y="2209800"/>
            <a:ext cx="3810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334000" y="2286000"/>
            <a:ext cx="45720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68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28194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648200" y="2819400"/>
            <a:ext cx="762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8001000" y="3733800"/>
            <a:ext cx="10668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58849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28 (Update – Overflow – Transfer Child)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76200" y="3733800"/>
            <a:ext cx="10668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4384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1188720" y="3733800"/>
            <a:ext cx="10668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400300" y="3733800"/>
            <a:ext cx="10668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3505200" y="3733800"/>
            <a:ext cx="10668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505200" y="28194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" name="Group 71"/>
          <p:cNvGrpSpPr/>
          <p:nvPr/>
        </p:nvGrpSpPr>
        <p:grpSpPr>
          <a:xfrm>
            <a:off x="3733800" y="2362200"/>
            <a:ext cx="990600" cy="457200"/>
            <a:chOff x="660400" y="2057400"/>
            <a:chExt cx="990600" cy="457200"/>
          </a:xfrm>
        </p:grpSpPr>
        <p:sp>
          <p:nvSpPr>
            <p:cNvPr id="7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49"/>
          <p:cNvGrpSpPr/>
          <p:nvPr/>
        </p:nvGrpSpPr>
        <p:grpSpPr>
          <a:xfrm>
            <a:off x="6896100" y="3733800"/>
            <a:ext cx="10668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4610100" y="3733800"/>
            <a:ext cx="10668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5791200" y="3733800"/>
            <a:ext cx="1066800" cy="228600"/>
            <a:chOff x="3657600" y="3962400"/>
            <a:chExt cx="1600200" cy="457200"/>
          </a:xfrm>
        </p:grpSpPr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8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5791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69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28194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648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8001000" y="3733800"/>
            <a:ext cx="10668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7079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28 (Update – Overflow – Transfer Child - 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76200" y="3733800"/>
            <a:ext cx="10668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4384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28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1188720" y="3733800"/>
            <a:ext cx="10668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400300" y="3733800"/>
            <a:ext cx="10668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3505200" y="3733800"/>
            <a:ext cx="10668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505200" y="28194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49"/>
          <p:cNvGrpSpPr/>
          <p:nvPr/>
        </p:nvGrpSpPr>
        <p:grpSpPr>
          <a:xfrm>
            <a:off x="6896100" y="3733800"/>
            <a:ext cx="10668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4610100" y="3733800"/>
            <a:ext cx="10668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5791200" y="3733800"/>
            <a:ext cx="1066800" cy="228600"/>
            <a:chOff x="3657600" y="3962400"/>
            <a:chExt cx="1600200" cy="457200"/>
          </a:xfrm>
        </p:grpSpPr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8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5791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6" name="Group 80"/>
          <p:cNvGrpSpPr/>
          <p:nvPr/>
        </p:nvGrpSpPr>
        <p:grpSpPr>
          <a:xfrm>
            <a:off x="3733800" y="2362200"/>
            <a:ext cx="1016000" cy="457200"/>
            <a:chOff x="5308600" y="2362200"/>
            <a:chExt cx="1016000" cy="457200"/>
          </a:xfrm>
        </p:grpSpPr>
        <p:sp>
          <p:nvSpPr>
            <p:cNvPr id="91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</a:t>
            </a:r>
            <a:r>
              <a:rPr lang="en-US" dirty="0" smtClean="0"/>
              <a:t>Tree: </a:t>
            </a:r>
            <a:r>
              <a:rPr lang="en-US" dirty="0"/>
              <a:t>Properties</a:t>
            </a:r>
          </a:p>
        </p:txBody>
      </p:sp>
      <p:sp>
        <p:nvSpPr>
          <p:cNvPr id="184323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800" u="sng" dirty="0" smtClean="0"/>
              <a:t>Notes</a:t>
            </a:r>
            <a:r>
              <a:rPr lang="en-US" sz="2800" dirty="0" smtClean="0"/>
              <a:t>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/>
              <a:t>Actually leaf nodes can have up to L data elements. To simplify we assume L is equal to M.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/>
              <a:t>Choice of parameters L and M depends on the data being stored in the B+ Tree.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45D2-C7AE-4FE9-9BCD-8A2B5DC23D9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70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28194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648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8001000" y="3733800"/>
            <a:ext cx="10668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76200" y="3733800"/>
            <a:ext cx="10668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4384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28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1188720" y="3733800"/>
            <a:ext cx="10668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400300" y="3733800"/>
            <a:ext cx="10668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3505200" y="3733800"/>
            <a:ext cx="10668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505200" y="28194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49"/>
          <p:cNvGrpSpPr/>
          <p:nvPr/>
        </p:nvGrpSpPr>
        <p:grpSpPr>
          <a:xfrm>
            <a:off x="6896100" y="3733800"/>
            <a:ext cx="10668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4610100" y="3733800"/>
            <a:ext cx="10668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5791200" y="3733800"/>
            <a:ext cx="1066800" cy="228600"/>
            <a:chOff x="3657600" y="3962400"/>
            <a:chExt cx="1600200" cy="457200"/>
          </a:xfrm>
        </p:grpSpPr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8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5791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2" name="Group 80"/>
          <p:cNvGrpSpPr/>
          <p:nvPr/>
        </p:nvGrpSpPr>
        <p:grpSpPr>
          <a:xfrm>
            <a:off x="3733800" y="2362200"/>
            <a:ext cx="1016000" cy="457200"/>
            <a:chOff x="5308600" y="2362200"/>
            <a:chExt cx="1016000" cy="457200"/>
          </a:xfrm>
        </p:grpSpPr>
        <p:sp>
          <p:nvSpPr>
            <p:cNvPr id="91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71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28194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648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8001000" y="3733800"/>
            <a:ext cx="10668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76200" y="3733800"/>
            <a:ext cx="10668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4384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28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1188720" y="3733800"/>
            <a:ext cx="10668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400300" y="3733800"/>
            <a:ext cx="10668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3505200" y="3733800"/>
            <a:ext cx="10668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505200" y="28194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49"/>
          <p:cNvGrpSpPr/>
          <p:nvPr/>
        </p:nvGrpSpPr>
        <p:grpSpPr>
          <a:xfrm>
            <a:off x="6896100" y="3733800"/>
            <a:ext cx="10668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4610100" y="3733800"/>
            <a:ext cx="10668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5791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2" name="Group 80"/>
          <p:cNvGrpSpPr/>
          <p:nvPr/>
        </p:nvGrpSpPr>
        <p:grpSpPr>
          <a:xfrm>
            <a:off x="3733800" y="2362200"/>
            <a:ext cx="1016000" cy="457200"/>
            <a:chOff x="5308600" y="2362200"/>
            <a:chExt cx="1016000" cy="457200"/>
          </a:xfrm>
        </p:grpSpPr>
        <p:sp>
          <p:nvSpPr>
            <p:cNvPr id="91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grpSp>
        <p:nvGrpSpPr>
          <p:cNvPr id="79" name="Group 49"/>
          <p:cNvGrpSpPr/>
          <p:nvPr/>
        </p:nvGrpSpPr>
        <p:grpSpPr>
          <a:xfrm>
            <a:off x="5791200" y="3733800"/>
            <a:ext cx="1066800" cy="228600"/>
            <a:chOff x="3657600" y="3962400"/>
            <a:chExt cx="16002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30</a:t>
              </a:r>
              <a:endParaRPr lang="en-US" sz="1200" dirty="0"/>
            </a:p>
          </p:txBody>
        </p:sp>
        <p:sp>
          <p:nvSpPr>
            <p:cNvPr id="9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72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28194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648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8001000" y="3733800"/>
            <a:ext cx="10668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29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29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76200" y="3733800"/>
            <a:ext cx="10668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4384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28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1188720" y="3733800"/>
            <a:ext cx="10668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400300" y="3733800"/>
            <a:ext cx="10668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3505200" y="3733800"/>
            <a:ext cx="10668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505200" y="28194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49"/>
          <p:cNvGrpSpPr/>
          <p:nvPr/>
        </p:nvGrpSpPr>
        <p:grpSpPr>
          <a:xfrm>
            <a:off x="6896100" y="3733800"/>
            <a:ext cx="10668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4610100" y="3733800"/>
            <a:ext cx="10668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5791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80"/>
          <p:cNvGrpSpPr/>
          <p:nvPr/>
        </p:nvGrpSpPr>
        <p:grpSpPr>
          <a:xfrm>
            <a:off x="3733800" y="2362200"/>
            <a:ext cx="1016000" cy="457200"/>
            <a:chOff x="5308600" y="2362200"/>
            <a:chExt cx="1016000" cy="457200"/>
          </a:xfrm>
        </p:grpSpPr>
        <p:sp>
          <p:nvSpPr>
            <p:cNvPr id="91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5791200" y="3733800"/>
            <a:ext cx="1066800" cy="228600"/>
            <a:chOff x="3657600" y="3962400"/>
            <a:chExt cx="16002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30</a:t>
              </a:r>
              <a:endParaRPr lang="en-US" sz="1200" dirty="0"/>
            </a:p>
          </p:txBody>
        </p:sp>
        <p:sp>
          <p:nvSpPr>
            <p:cNvPr id="9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73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28194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648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8001000" y="3733800"/>
            <a:ext cx="10668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650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29 (Overflow)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76200" y="3733800"/>
            <a:ext cx="10668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4384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28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1188720" y="3733800"/>
            <a:ext cx="10668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400300" y="3733800"/>
            <a:ext cx="10668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3505200" y="3733800"/>
            <a:ext cx="10668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505200" y="28194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49"/>
          <p:cNvGrpSpPr/>
          <p:nvPr/>
        </p:nvGrpSpPr>
        <p:grpSpPr>
          <a:xfrm>
            <a:off x="6896100" y="3733800"/>
            <a:ext cx="10668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4610100" y="3733800"/>
            <a:ext cx="10668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5791200" y="2819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80"/>
          <p:cNvGrpSpPr/>
          <p:nvPr/>
        </p:nvGrpSpPr>
        <p:grpSpPr>
          <a:xfrm>
            <a:off x="3733800" y="2362200"/>
            <a:ext cx="1016000" cy="457200"/>
            <a:chOff x="5308600" y="2362200"/>
            <a:chExt cx="1016000" cy="457200"/>
          </a:xfrm>
        </p:grpSpPr>
        <p:sp>
          <p:nvSpPr>
            <p:cNvPr id="91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5791200" y="3733800"/>
            <a:ext cx="1066800" cy="228600"/>
            <a:chOff x="3657600" y="3962400"/>
            <a:chExt cx="16002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30</a:t>
              </a:r>
              <a:endParaRPr lang="en-US" sz="1200" dirty="0"/>
            </a:p>
          </p:txBody>
        </p:sp>
        <p:sp>
          <p:nvSpPr>
            <p:cNvPr id="9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</p:grpSp>
      <p:sp>
        <p:nvSpPr>
          <p:cNvPr id="79" name="Rectangle 1052"/>
          <p:cNvSpPr>
            <a:spLocks noChangeArrowheads="1"/>
          </p:cNvSpPr>
          <p:nvPr/>
        </p:nvSpPr>
        <p:spPr bwMode="auto">
          <a:xfrm>
            <a:off x="6019800" y="3962400"/>
            <a:ext cx="355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 smtClean="0"/>
              <a:t>29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74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28194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343400" y="28194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8229600" y="3733800"/>
            <a:ext cx="8382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090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29 (Split)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76200" y="37338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514600" y="28194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28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990600" y="3733800"/>
            <a:ext cx="8382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514600" y="37338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3429000" y="37338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429000" y="2819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49"/>
          <p:cNvGrpSpPr/>
          <p:nvPr/>
        </p:nvGrpSpPr>
        <p:grpSpPr>
          <a:xfrm>
            <a:off x="7315200" y="3733800"/>
            <a:ext cx="8382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4343400" y="37338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5486400" y="2819400"/>
            <a:ext cx="3810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80"/>
          <p:cNvGrpSpPr/>
          <p:nvPr/>
        </p:nvGrpSpPr>
        <p:grpSpPr>
          <a:xfrm>
            <a:off x="3733800" y="2362200"/>
            <a:ext cx="1016000" cy="457200"/>
            <a:chOff x="5308600" y="2362200"/>
            <a:chExt cx="1016000" cy="457200"/>
          </a:xfrm>
        </p:grpSpPr>
        <p:sp>
          <p:nvSpPr>
            <p:cNvPr id="91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grpSp>
        <p:nvGrpSpPr>
          <p:cNvPr id="87" name="Group 49"/>
          <p:cNvGrpSpPr/>
          <p:nvPr/>
        </p:nvGrpSpPr>
        <p:grpSpPr>
          <a:xfrm>
            <a:off x="5486400" y="37338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29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5" name="Group 49"/>
          <p:cNvGrpSpPr/>
          <p:nvPr/>
        </p:nvGrpSpPr>
        <p:grpSpPr>
          <a:xfrm>
            <a:off x="6400800" y="3733800"/>
            <a:ext cx="838200" cy="228600"/>
            <a:chOff x="3657600" y="3962400"/>
            <a:chExt cx="1600200" cy="457200"/>
          </a:xfrm>
        </p:grpSpPr>
        <p:sp>
          <p:nvSpPr>
            <p:cNvPr id="9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30</a:t>
              </a:r>
              <a:endParaRPr lang="en-US" sz="1200" dirty="0"/>
            </a:p>
          </p:txBody>
        </p:sp>
        <p:sp>
          <p:nvSpPr>
            <p:cNvPr id="9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9" name="Line 1074"/>
          <p:cNvSpPr>
            <a:spLocks noChangeShapeType="1"/>
          </p:cNvSpPr>
          <p:nvPr/>
        </p:nvSpPr>
        <p:spPr bwMode="auto">
          <a:xfrm>
            <a:off x="5867400" y="2819400"/>
            <a:ext cx="5334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75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28194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324600" y="28194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343400" y="28194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68580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5842000" y="2362200"/>
            <a:ext cx="1016000" cy="457200"/>
            <a:chOff x="5308600" y="2362200"/>
            <a:chExt cx="1016000" cy="457200"/>
          </a:xfrm>
        </p:grpSpPr>
        <p:sp>
          <p:nvSpPr>
            <p:cNvPr id="35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8229600" y="3733800"/>
            <a:ext cx="8382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3844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29 (Update - Overflow)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76200" y="37338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514600" y="28194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28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990600" y="3733800"/>
            <a:ext cx="8382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514600" y="37338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3429000" y="37338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429000" y="2819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10515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49"/>
          <p:cNvGrpSpPr/>
          <p:nvPr/>
        </p:nvGrpSpPr>
        <p:grpSpPr>
          <a:xfrm>
            <a:off x="7315200" y="3733800"/>
            <a:ext cx="8382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4343400" y="37338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80"/>
          <p:cNvGrpSpPr/>
          <p:nvPr/>
        </p:nvGrpSpPr>
        <p:grpSpPr>
          <a:xfrm>
            <a:off x="3733800" y="2362200"/>
            <a:ext cx="1016000" cy="457200"/>
            <a:chOff x="5308600" y="2362200"/>
            <a:chExt cx="1016000" cy="457200"/>
          </a:xfrm>
        </p:grpSpPr>
        <p:sp>
          <p:nvSpPr>
            <p:cNvPr id="91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5486400" y="37338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29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6400800" y="3733800"/>
            <a:ext cx="838200" cy="228600"/>
            <a:chOff x="3657600" y="3962400"/>
            <a:chExt cx="1600200" cy="457200"/>
          </a:xfrm>
        </p:grpSpPr>
        <p:sp>
          <p:nvSpPr>
            <p:cNvPr id="9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30</a:t>
              </a:r>
              <a:endParaRPr lang="en-US" sz="1200" dirty="0"/>
            </a:p>
          </p:txBody>
        </p:sp>
        <p:sp>
          <p:nvSpPr>
            <p:cNvPr id="9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9" name="Rectangle 1053"/>
          <p:cNvSpPr>
            <a:spLocks noChangeArrowheads="1"/>
          </p:cNvSpPr>
          <p:nvPr/>
        </p:nvSpPr>
        <p:spPr bwMode="auto">
          <a:xfrm>
            <a:off x="5334000" y="23622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80" name="Line 1074"/>
          <p:cNvSpPr>
            <a:spLocks noChangeShapeType="1"/>
          </p:cNvSpPr>
          <p:nvPr/>
        </p:nvSpPr>
        <p:spPr bwMode="auto">
          <a:xfrm>
            <a:off x="5334000" y="2819400"/>
            <a:ext cx="1524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Line 1074"/>
          <p:cNvSpPr>
            <a:spLocks noChangeShapeType="1"/>
          </p:cNvSpPr>
          <p:nvPr/>
        </p:nvSpPr>
        <p:spPr bwMode="auto">
          <a:xfrm>
            <a:off x="5867400" y="2819400"/>
            <a:ext cx="5334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76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81000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438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 flipH="1">
            <a:off x="3733800" y="2133600"/>
            <a:ext cx="54864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2819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28194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7315200" y="2895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343400" y="28194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7924800" y="28956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8229600" y="3733800"/>
            <a:ext cx="8382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4679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29 (Update – Overflow - Split)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76200" y="37338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514600" y="28194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053"/>
          <p:cNvSpPr>
            <a:spLocks noChangeArrowheads="1"/>
          </p:cNvSpPr>
          <p:nvPr/>
        </p:nvSpPr>
        <p:spPr bwMode="auto">
          <a:xfrm>
            <a:off x="4323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28</a:t>
            </a:r>
            <a:endParaRPr lang="en-US" sz="1400" dirty="0"/>
          </a:p>
        </p:txBody>
      </p:sp>
      <p:grpSp>
        <p:nvGrpSpPr>
          <p:cNvPr id="5" name="Group 49"/>
          <p:cNvGrpSpPr/>
          <p:nvPr/>
        </p:nvGrpSpPr>
        <p:grpSpPr>
          <a:xfrm>
            <a:off x="990600" y="3733800"/>
            <a:ext cx="8382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514600" y="37338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3429000" y="37338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429000" y="2819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/>
          <p:nvPr/>
        </p:nvGrpSpPr>
        <p:grpSpPr>
          <a:xfrm>
            <a:off x="1447800" y="23622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>
            <a:off x="4815840" y="2133600"/>
            <a:ext cx="89916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49"/>
          <p:cNvGrpSpPr/>
          <p:nvPr/>
        </p:nvGrpSpPr>
        <p:grpSpPr>
          <a:xfrm>
            <a:off x="7315200" y="3733800"/>
            <a:ext cx="8382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4343400" y="37338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5486400" y="28194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80"/>
          <p:cNvGrpSpPr/>
          <p:nvPr/>
        </p:nvGrpSpPr>
        <p:grpSpPr>
          <a:xfrm>
            <a:off x="3733800" y="2362200"/>
            <a:ext cx="1016000" cy="457200"/>
            <a:chOff x="5308600" y="2362200"/>
            <a:chExt cx="1016000" cy="457200"/>
          </a:xfrm>
        </p:grpSpPr>
        <p:sp>
          <p:nvSpPr>
            <p:cNvPr id="91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5486400" y="37338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29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6400800" y="3733800"/>
            <a:ext cx="838200" cy="228600"/>
            <a:chOff x="3657600" y="3962400"/>
            <a:chExt cx="1600200" cy="457200"/>
          </a:xfrm>
        </p:grpSpPr>
        <p:sp>
          <p:nvSpPr>
            <p:cNvPr id="9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30</a:t>
              </a:r>
              <a:endParaRPr lang="en-US" sz="1200" dirty="0"/>
            </a:p>
          </p:txBody>
        </p:sp>
        <p:sp>
          <p:nvSpPr>
            <p:cNvPr id="9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9" name="Line 1074"/>
          <p:cNvSpPr>
            <a:spLocks noChangeShapeType="1"/>
          </p:cNvSpPr>
          <p:nvPr/>
        </p:nvSpPr>
        <p:spPr bwMode="auto">
          <a:xfrm>
            <a:off x="6096000" y="28194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0" name="Group 64"/>
          <p:cNvGrpSpPr/>
          <p:nvPr/>
        </p:nvGrpSpPr>
        <p:grpSpPr>
          <a:xfrm>
            <a:off x="5638800" y="2362200"/>
            <a:ext cx="990600" cy="457200"/>
            <a:chOff x="660400" y="2057400"/>
            <a:chExt cx="990600" cy="457200"/>
          </a:xfrm>
        </p:grpSpPr>
        <p:sp>
          <p:nvSpPr>
            <p:cNvPr id="86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30</a:t>
              </a:r>
              <a:endParaRPr lang="en-US" sz="1400" dirty="0"/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3" name="Group 64"/>
          <p:cNvGrpSpPr/>
          <p:nvPr/>
        </p:nvGrpSpPr>
        <p:grpSpPr>
          <a:xfrm>
            <a:off x="7467600" y="2438400"/>
            <a:ext cx="990600" cy="457200"/>
            <a:chOff x="660400" y="2057400"/>
            <a:chExt cx="990600" cy="4572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10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5334000" y="21336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Rectangle 1053"/>
          <p:cNvSpPr>
            <a:spLocks noChangeArrowheads="1"/>
          </p:cNvSpPr>
          <p:nvPr/>
        </p:nvSpPr>
        <p:spPr bwMode="auto">
          <a:xfrm>
            <a:off x="4831080" y="1676400"/>
            <a:ext cx="50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41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77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743199" y="2133600"/>
            <a:ext cx="110013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22707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73152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343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7924800" y="3886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8229600" y="4724400"/>
            <a:ext cx="8382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sp>
        <p:nvSpPr>
          <p:cNvPr id="4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5450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Insert 29 (Update – Overflow – Split Again)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514600" y="38100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990600" y="4724400"/>
            <a:ext cx="8382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25146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34290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4290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7315200" y="4724400"/>
            <a:ext cx="8382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5486400" y="38100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80"/>
          <p:cNvGrpSpPr/>
          <p:nvPr/>
        </p:nvGrpSpPr>
        <p:grpSpPr>
          <a:xfrm>
            <a:off x="3733800" y="3352800"/>
            <a:ext cx="1016000" cy="457200"/>
            <a:chOff x="5308600" y="2362200"/>
            <a:chExt cx="1016000" cy="457200"/>
          </a:xfrm>
        </p:grpSpPr>
        <p:sp>
          <p:nvSpPr>
            <p:cNvPr id="91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54864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29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6400800" y="4724400"/>
            <a:ext cx="838200" cy="228600"/>
            <a:chOff x="3657600" y="3962400"/>
            <a:chExt cx="1600200" cy="457200"/>
          </a:xfrm>
        </p:grpSpPr>
        <p:sp>
          <p:nvSpPr>
            <p:cNvPr id="9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30</a:t>
              </a:r>
              <a:endParaRPr lang="en-US" sz="1200" dirty="0"/>
            </a:p>
          </p:txBody>
        </p:sp>
        <p:sp>
          <p:nvSpPr>
            <p:cNvPr id="9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9" name="Line 1074"/>
          <p:cNvSpPr>
            <a:spLocks noChangeShapeType="1"/>
          </p:cNvSpPr>
          <p:nvPr/>
        </p:nvSpPr>
        <p:spPr bwMode="auto">
          <a:xfrm>
            <a:off x="60960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3" name="Group 64"/>
          <p:cNvGrpSpPr/>
          <p:nvPr/>
        </p:nvGrpSpPr>
        <p:grpSpPr>
          <a:xfrm>
            <a:off x="5638800" y="3352800"/>
            <a:ext cx="990600" cy="457200"/>
            <a:chOff x="660400" y="2057400"/>
            <a:chExt cx="990600" cy="457200"/>
          </a:xfrm>
        </p:grpSpPr>
        <p:sp>
          <p:nvSpPr>
            <p:cNvPr id="86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30</a:t>
              </a:r>
              <a:endParaRPr lang="en-US" sz="1400" dirty="0"/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4" name="Group 64"/>
          <p:cNvGrpSpPr/>
          <p:nvPr/>
        </p:nvGrpSpPr>
        <p:grpSpPr>
          <a:xfrm>
            <a:off x="7467600" y="3429000"/>
            <a:ext cx="990600" cy="457200"/>
            <a:chOff x="660400" y="2057400"/>
            <a:chExt cx="990600" cy="4572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10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30480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9" name="Group 64"/>
          <p:cNvGrpSpPr/>
          <p:nvPr/>
        </p:nvGrpSpPr>
        <p:grpSpPr>
          <a:xfrm>
            <a:off x="2590800" y="2514600"/>
            <a:ext cx="990600" cy="457200"/>
            <a:chOff x="660400" y="2057400"/>
            <a:chExt cx="9906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3" name="Group 64"/>
          <p:cNvGrpSpPr/>
          <p:nvPr/>
        </p:nvGrpSpPr>
        <p:grpSpPr>
          <a:xfrm>
            <a:off x="6553200" y="2514600"/>
            <a:ext cx="990600" cy="457200"/>
            <a:chOff x="660400" y="2057400"/>
            <a:chExt cx="990600" cy="457200"/>
          </a:xfrm>
        </p:grpSpPr>
        <p:sp>
          <p:nvSpPr>
            <p:cNvPr id="104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05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6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Line 1074"/>
          <p:cNvSpPr>
            <a:spLocks noChangeShapeType="1"/>
          </p:cNvSpPr>
          <p:nvPr/>
        </p:nvSpPr>
        <p:spPr bwMode="auto">
          <a:xfrm flipH="1">
            <a:off x="56388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7033260" y="2971800"/>
            <a:ext cx="4343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Insert (Example 2)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78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743199" y="2133600"/>
            <a:ext cx="110013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22707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73152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74"/>
          <p:cNvSpPr>
            <a:spLocks noChangeShapeType="1"/>
          </p:cNvSpPr>
          <p:nvPr/>
        </p:nvSpPr>
        <p:spPr bwMode="auto">
          <a:xfrm flipH="1">
            <a:off x="4343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7924800" y="3886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8229600" y="4724400"/>
            <a:ext cx="8382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514600" y="38100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990600" y="4724400"/>
            <a:ext cx="838200" cy="228600"/>
            <a:chOff x="3657600" y="3962400"/>
            <a:chExt cx="1600200" cy="457200"/>
          </a:xfrm>
        </p:grpSpPr>
        <p:sp>
          <p:nvSpPr>
            <p:cNvPr id="57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25146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34290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4290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7315200" y="4724400"/>
            <a:ext cx="8382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5486400" y="38100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80"/>
          <p:cNvGrpSpPr/>
          <p:nvPr/>
        </p:nvGrpSpPr>
        <p:grpSpPr>
          <a:xfrm>
            <a:off x="3733800" y="3352800"/>
            <a:ext cx="1016000" cy="457200"/>
            <a:chOff x="5308600" y="2362200"/>
            <a:chExt cx="1016000" cy="457200"/>
          </a:xfrm>
        </p:grpSpPr>
        <p:sp>
          <p:nvSpPr>
            <p:cNvPr id="91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54864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29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6400800" y="4724400"/>
            <a:ext cx="838200" cy="228600"/>
            <a:chOff x="3657600" y="3962400"/>
            <a:chExt cx="1600200" cy="457200"/>
          </a:xfrm>
        </p:grpSpPr>
        <p:sp>
          <p:nvSpPr>
            <p:cNvPr id="9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30</a:t>
              </a:r>
              <a:endParaRPr lang="en-US" sz="1200" dirty="0"/>
            </a:p>
          </p:txBody>
        </p:sp>
        <p:sp>
          <p:nvSpPr>
            <p:cNvPr id="9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9" name="Line 1074"/>
          <p:cNvSpPr>
            <a:spLocks noChangeShapeType="1"/>
          </p:cNvSpPr>
          <p:nvPr/>
        </p:nvSpPr>
        <p:spPr bwMode="auto">
          <a:xfrm>
            <a:off x="60960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3" name="Group 64"/>
          <p:cNvGrpSpPr/>
          <p:nvPr/>
        </p:nvGrpSpPr>
        <p:grpSpPr>
          <a:xfrm>
            <a:off x="5638800" y="3352800"/>
            <a:ext cx="990600" cy="457200"/>
            <a:chOff x="660400" y="2057400"/>
            <a:chExt cx="990600" cy="457200"/>
          </a:xfrm>
        </p:grpSpPr>
        <p:sp>
          <p:nvSpPr>
            <p:cNvPr id="86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30</a:t>
              </a:r>
              <a:endParaRPr lang="en-US" sz="1400" dirty="0"/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4" name="Group 64"/>
          <p:cNvGrpSpPr/>
          <p:nvPr/>
        </p:nvGrpSpPr>
        <p:grpSpPr>
          <a:xfrm>
            <a:off x="7467600" y="3429000"/>
            <a:ext cx="990600" cy="457200"/>
            <a:chOff x="660400" y="2057400"/>
            <a:chExt cx="990600" cy="4572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10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30480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64"/>
          <p:cNvGrpSpPr/>
          <p:nvPr/>
        </p:nvGrpSpPr>
        <p:grpSpPr>
          <a:xfrm>
            <a:off x="2590800" y="2514600"/>
            <a:ext cx="990600" cy="457200"/>
            <a:chOff x="660400" y="2057400"/>
            <a:chExt cx="9906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6" name="Group 64"/>
          <p:cNvGrpSpPr/>
          <p:nvPr/>
        </p:nvGrpSpPr>
        <p:grpSpPr>
          <a:xfrm>
            <a:off x="6553200" y="2514600"/>
            <a:ext cx="990600" cy="457200"/>
            <a:chOff x="660400" y="2057400"/>
            <a:chExt cx="990600" cy="457200"/>
          </a:xfrm>
        </p:grpSpPr>
        <p:sp>
          <p:nvSpPr>
            <p:cNvPr id="104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05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7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Line 1074"/>
          <p:cNvSpPr>
            <a:spLocks noChangeShapeType="1"/>
          </p:cNvSpPr>
          <p:nvPr/>
        </p:nvSpPr>
        <p:spPr bwMode="auto">
          <a:xfrm flipH="1">
            <a:off x="56388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7033260" y="2971800"/>
            <a:ext cx="4343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</a:t>
            </a:r>
            <a:r>
              <a:rPr lang="en-US" dirty="0" smtClean="0"/>
              <a:t>Tree: </a:t>
            </a:r>
            <a:r>
              <a:rPr lang="en-US" dirty="0"/>
              <a:t>Delete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sz="2800" dirty="0" smtClean="0"/>
              <a:t>Search </a:t>
            </a:r>
            <a:r>
              <a:rPr lang="en-US" sz="2800" dirty="0"/>
              <a:t>for a leaf node N from which data with key K is to be </a:t>
            </a:r>
            <a:r>
              <a:rPr lang="en-US" sz="2800" dirty="0" smtClean="0"/>
              <a:t>deleted.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smtClean="0"/>
              <a:t>Delete </a:t>
            </a:r>
            <a:r>
              <a:rPr lang="en-US" sz="2800" dirty="0"/>
              <a:t>K from </a:t>
            </a:r>
            <a:r>
              <a:rPr lang="en-US" sz="2800" dirty="0" smtClean="0"/>
              <a:t>N.</a:t>
            </a:r>
          </a:p>
          <a:p>
            <a:pPr marL="880110" lvl="1" indent="-514350"/>
            <a:r>
              <a:rPr lang="en-US" sz="2400" dirty="0" smtClean="0"/>
              <a:t>If </a:t>
            </a:r>
            <a:r>
              <a:rPr lang="en-US" sz="2400" dirty="0"/>
              <a:t>N has minimum number of data elements, delete is complete</a:t>
            </a:r>
            <a:r>
              <a:rPr lang="en-US" sz="2400" dirty="0" smtClean="0"/>
              <a:t>.</a:t>
            </a:r>
          </a:p>
          <a:p>
            <a:pPr marL="880110" lvl="1" indent="-514350"/>
            <a:r>
              <a:rPr lang="en-US" sz="2400" dirty="0" smtClean="0"/>
              <a:t>Otherwise</a:t>
            </a:r>
            <a:r>
              <a:rPr lang="en-US" sz="2400" dirty="0"/>
              <a:t>, if there are fewer data elements </a:t>
            </a:r>
            <a:r>
              <a:rPr lang="en-US" sz="2400" dirty="0" smtClean="0"/>
              <a:t>“underflow” </a:t>
            </a:r>
            <a:r>
              <a:rPr lang="en-US" sz="2400" dirty="0"/>
              <a:t>takes place. Underflow is dealt with </a:t>
            </a:r>
            <a:r>
              <a:rPr lang="en-US" sz="2400" dirty="0" smtClean="0"/>
              <a:t>by:</a:t>
            </a:r>
          </a:p>
          <a:p>
            <a:pPr marL="1117854" lvl="2" indent="-514350"/>
            <a:r>
              <a:rPr lang="en-US" sz="2200" dirty="0" smtClean="0"/>
              <a:t>Borrowing </a:t>
            </a:r>
            <a:r>
              <a:rPr lang="en-US" sz="2200" dirty="0"/>
              <a:t>a datum (or a </a:t>
            </a:r>
            <a:r>
              <a:rPr lang="en-US" sz="2200" dirty="0" err="1"/>
              <a:t>subtree</a:t>
            </a:r>
            <a:r>
              <a:rPr lang="en-US" sz="2200" dirty="0"/>
              <a:t>) from one of the </a:t>
            </a:r>
            <a:r>
              <a:rPr lang="en-US" sz="2200" dirty="0" smtClean="0"/>
              <a:t>close sibling nodes.</a:t>
            </a:r>
          </a:p>
          <a:p>
            <a:pPr marL="1117854" lvl="2" indent="-514350"/>
            <a:r>
              <a:rPr lang="en-US" sz="2200" dirty="0" smtClean="0"/>
              <a:t>Or, </a:t>
            </a:r>
            <a:r>
              <a:rPr lang="en-US" sz="2200" dirty="0"/>
              <a:t>by merging N with one of </a:t>
            </a:r>
            <a:r>
              <a:rPr lang="en-US" sz="2200" dirty="0" smtClean="0"/>
              <a:t>its close </a:t>
            </a:r>
            <a:r>
              <a:rPr lang="en-US" sz="2200" dirty="0"/>
              <a:t>siblings.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1C-E268-4A45-9860-3F3082256F61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Example 1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5384800" y="2819400"/>
            <a:ext cx="1016000" cy="457200"/>
            <a:chOff x="3657600" y="3962400"/>
            <a:chExt cx="1066800" cy="457200"/>
          </a:xfrm>
        </p:grpSpPr>
        <p:sp>
          <p:nvSpPr>
            <p:cNvPr id="3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3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676400" y="2819400"/>
            <a:ext cx="1016000" cy="457200"/>
            <a:chOff x="1524000" y="3886200"/>
            <a:chExt cx="1066800" cy="457200"/>
          </a:xfrm>
        </p:grpSpPr>
        <p:sp>
          <p:nvSpPr>
            <p:cNvPr id="144412" name="Rectangle 1052"/>
            <p:cNvSpPr>
              <a:spLocks noChangeArrowheads="1"/>
            </p:cNvSpPr>
            <p:nvPr/>
          </p:nvSpPr>
          <p:spPr bwMode="auto">
            <a:xfrm>
              <a:off x="1524000" y="38862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39" name="Rectangle 1053"/>
            <p:cNvSpPr>
              <a:spLocks noChangeArrowheads="1"/>
            </p:cNvSpPr>
            <p:nvPr/>
          </p:nvSpPr>
          <p:spPr bwMode="auto">
            <a:xfrm>
              <a:off x="2057400" y="38862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708400" y="1676400"/>
            <a:ext cx="1016000" cy="457200"/>
            <a:chOff x="3657600" y="3962400"/>
            <a:chExt cx="1066800" cy="457200"/>
          </a:xfrm>
        </p:grpSpPr>
        <p:sp>
          <p:nvSpPr>
            <p:cNvPr id="5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5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23" name="Line 1074"/>
          <p:cNvSpPr>
            <a:spLocks noChangeShapeType="1"/>
          </p:cNvSpPr>
          <p:nvPr/>
        </p:nvSpPr>
        <p:spPr bwMode="auto">
          <a:xfrm flipH="1">
            <a:off x="1676400" y="21336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" name="Line 1074"/>
          <p:cNvSpPr>
            <a:spLocks noChangeShapeType="1"/>
          </p:cNvSpPr>
          <p:nvPr/>
        </p:nvSpPr>
        <p:spPr bwMode="auto">
          <a:xfrm flipH="1">
            <a:off x="381000" y="32766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" name="Line 1074"/>
          <p:cNvSpPr>
            <a:spLocks noChangeShapeType="1"/>
          </p:cNvSpPr>
          <p:nvPr/>
        </p:nvSpPr>
        <p:spPr bwMode="auto">
          <a:xfrm>
            <a:off x="4227212" y="2133600"/>
            <a:ext cx="11829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35" name="Group 49"/>
          <p:cNvGrpSpPr/>
          <p:nvPr/>
        </p:nvGrpSpPr>
        <p:grpSpPr>
          <a:xfrm>
            <a:off x="381000" y="4114800"/>
            <a:ext cx="1524000" cy="304800"/>
            <a:chOff x="3657600" y="3962400"/>
            <a:chExt cx="1600200" cy="457200"/>
          </a:xfrm>
        </p:grpSpPr>
        <p:sp>
          <p:nvSpPr>
            <p:cNvPr id="13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13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1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</p:grpSp>
      <p:grpSp>
        <p:nvGrpSpPr>
          <p:cNvPr id="139" name="Group 49"/>
          <p:cNvGrpSpPr/>
          <p:nvPr/>
        </p:nvGrpSpPr>
        <p:grpSpPr>
          <a:xfrm>
            <a:off x="2057400" y="4114800"/>
            <a:ext cx="1524000" cy="304800"/>
            <a:chOff x="3657600" y="3962400"/>
            <a:chExt cx="1600200" cy="457200"/>
          </a:xfrm>
        </p:grpSpPr>
        <p:sp>
          <p:nvSpPr>
            <p:cNvPr id="14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14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14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43" name="Group 49"/>
          <p:cNvGrpSpPr/>
          <p:nvPr/>
        </p:nvGrpSpPr>
        <p:grpSpPr>
          <a:xfrm>
            <a:off x="3886200" y="4114800"/>
            <a:ext cx="1524000" cy="304800"/>
            <a:chOff x="3657600" y="3962400"/>
            <a:chExt cx="1600200" cy="457200"/>
          </a:xfrm>
        </p:grpSpPr>
        <p:sp>
          <p:nvSpPr>
            <p:cNvPr id="14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14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grpSp>
        <p:nvGrpSpPr>
          <p:cNvPr id="147" name="Group 49"/>
          <p:cNvGrpSpPr/>
          <p:nvPr/>
        </p:nvGrpSpPr>
        <p:grpSpPr>
          <a:xfrm>
            <a:off x="5562600" y="4114800"/>
            <a:ext cx="1524000" cy="304800"/>
            <a:chOff x="3657600" y="3962400"/>
            <a:chExt cx="1600200" cy="457200"/>
          </a:xfrm>
        </p:grpSpPr>
        <p:sp>
          <p:nvSpPr>
            <p:cNvPr id="14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4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15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51" name="Group 49"/>
          <p:cNvGrpSpPr/>
          <p:nvPr/>
        </p:nvGrpSpPr>
        <p:grpSpPr>
          <a:xfrm>
            <a:off x="7239000" y="4114800"/>
            <a:ext cx="1524000" cy="304800"/>
            <a:chOff x="3657600" y="3962400"/>
            <a:chExt cx="1600200" cy="457200"/>
          </a:xfrm>
        </p:grpSpPr>
        <p:sp>
          <p:nvSpPr>
            <p:cNvPr id="15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15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15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61</a:t>
              </a:r>
              <a:endParaRPr lang="en-US" sz="1400" dirty="0"/>
            </a:p>
          </p:txBody>
        </p:sp>
      </p:grpSp>
      <p:sp>
        <p:nvSpPr>
          <p:cNvPr id="155" name="Line 1074"/>
          <p:cNvSpPr>
            <a:spLocks noChangeShapeType="1"/>
          </p:cNvSpPr>
          <p:nvPr/>
        </p:nvSpPr>
        <p:spPr bwMode="auto">
          <a:xfrm flipH="1">
            <a:off x="2057399" y="3276600"/>
            <a:ext cx="12524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6" name="Line 1074"/>
          <p:cNvSpPr>
            <a:spLocks noChangeShapeType="1"/>
          </p:cNvSpPr>
          <p:nvPr/>
        </p:nvSpPr>
        <p:spPr bwMode="auto">
          <a:xfrm flipH="1">
            <a:off x="3886200" y="3276600"/>
            <a:ext cx="150589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" name="Line 1074"/>
          <p:cNvSpPr>
            <a:spLocks noChangeShapeType="1"/>
          </p:cNvSpPr>
          <p:nvPr/>
        </p:nvSpPr>
        <p:spPr bwMode="auto">
          <a:xfrm flipH="1">
            <a:off x="5562600" y="3276600"/>
            <a:ext cx="341012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" name="Line 1074"/>
          <p:cNvSpPr>
            <a:spLocks noChangeShapeType="1"/>
          </p:cNvSpPr>
          <p:nvPr/>
        </p:nvSpPr>
        <p:spPr bwMode="auto">
          <a:xfrm>
            <a:off x="6387970" y="3276600"/>
            <a:ext cx="851029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9" name="Group 49"/>
          <p:cNvGrpSpPr/>
          <p:nvPr/>
        </p:nvGrpSpPr>
        <p:grpSpPr>
          <a:xfrm>
            <a:off x="381000" y="4419600"/>
            <a:ext cx="1524000" cy="228600"/>
            <a:chOff x="3657600" y="3962400"/>
            <a:chExt cx="1600200" cy="457200"/>
          </a:xfrm>
        </p:grpSpPr>
        <p:sp>
          <p:nvSpPr>
            <p:cNvPr id="160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1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1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</p:grpSp>
      <p:grpSp>
        <p:nvGrpSpPr>
          <p:cNvPr id="163" name="Group 49"/>
          <p:cNvGrpSpPr/>
          <p:nvPr/>
        </p:nvGrpSpPr>
        <p:grpSpPr>
          <a:xfrm>
            <a:off x="2057400" y="4419600"/>
            <a:ext cx="1524000" cy="228600"/>
            <a:chOff x="3657600" y="3962400"/>
            <a:chExt cx="1600200" cy="457200"/>
          </a:xfrm>
        </p:grpSpPr>
        <p:sp>
          <p:nvSpPr>
            <p:cNvPr id="164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16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16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3886200" y="4419600"/>
            <a:ext cx="1524000" cy="228600"/>
            <a:chOff x="3657600" y="3962400"/>
            <a:chExt cx="1600200" cy="457200"/>
          </a:xfrm>
        </p:grpSpPr>
        <p:sp>
          <p:nvSpPr>
            <p:cNvPr id="1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1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1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</p:grpSp>
      <p:grpSp>
        <p:nvGrpSpPr>
          <p:cNvPr id="171" name="Group 49"/>
          <p:cNvGrpSpPr/>
          <p:nvPr/>
        </p:nvGrpSpPr>
        <p:grpSpPr>
          <a:xfrm>
            <a:off x="7239000" y="4419600"/>
            <a:ext cx="1524000" cy="228600"/>
            <a:chOff x="3657600" y="3962400"/>
            <a:chExt cx="1600200" cy="457200"/>
          </a:xfrm>
        </p:grpSpPr>
        <p:sp>
          <p:nvSpPr>
            <p:cNvPr id="17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173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17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</p:grpSp>
      <p:grpSp>
        <p:nvGrpSpPr>
          <p:cNvPr id="175" name="Group 49"/>
          <p:cNvGrpSpPr/>
          <p:nvPr/>
        </p:nvGrpSpPr>
        <p:grpSpPr>
          <a:xfrm>
            <a:off x="5562600" y="4419600"/>
            <a:ext cx="1524000" cy="228600"/>
            <a:chOff x="3657600" y="3962400"/>
            <a:chExt cx="1600200" cy="457200"/>
          </a:xfrm>
        </p:grpSpPr>
        <p:sp>
          <p:nvSpPr>
            <p:cNvPr id="17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17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17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80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743199" y="2133600"/>
            <a:ext cx="110013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22707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73152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7924800" y="3886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8229600" y="4724400"/>
            <a:ext cx="8382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7315200" y="4724400"/>
            <a:ext cx="838200" cy="228600"/>
            <a:chOff x="3657600" y="3962400"/>
            <a:chExt cx="1600200" cy="457200"/>
          </a:xfrm>
        </p:grpSpPr>
        <p:sp>
          <p:nvSpPr>
            <p:cNvPr id="6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52578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118860" y="3810000"/>
            <a:ext cx="533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49"/>
          <p:cNvGrpSpPr/>
          <p:nvPr/>
        </p:nvGrpSpPr>
        <p:grpSpPr>
          <a:xfrm>
            <a:off x="6172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3" name="Group 64"/>
          <p:cNvGrpSpPr/>
          <p:nvPr/>
        </p:nvGrpSpPr>
        <p:grpSpPr>
          <a:xfrm>
            <a:off x="5638800" y="3352800"/>
            <a:ext cx="990600" cy="457200"/>
            <a:chOff x="660400" y="2057400"/>
            <a:chExt cx="990600" cy="457200"/>
          </a:xfrm>
        </p:grpSpPr>
        <p:sp>
          <p:nvSpPr>
            <p:cNvPr id="86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smtClean="0"/>
                <a:t>28</a:t>
              </a:r>
              <a:endParaRPr lang="en-US" sz="1400" b="1" dirty="0"/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4" name="Group 64"/>
          <p:cNvGrpSpPr/>
          <p:nvPr/>
        </p:nvGrpSpPr>
        <p:grpSpPr>
          <a:xfrm>
            <a:off x="7467600" y="3429000"/>
            <a:ext cx="990600" cy="457200"/>
            <a:chOff x="660400" y="2057400"/>
            <a:chExt cx="990600" cy="4572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10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30480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64"/>
          <p:cNvGrpSpPr/>
          <p:nvPr/>
        </p:nvGrpSpPr>
        <p:grpSpPr>
          <a:xfrm>
            <a:off x="2590800" y="2514600"/>
            <a:ext cx="990600" cy="457200"/>
            <a:chOff x="660400" y="2057400"/>
            <a:chExt cx="9906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6" name="Group 64"/>
          <p:cNvGrpSpPr/>
          <p:nvPr/>
        </p:nvGrpSpPr>
        <p:grpSpPr>
          <a:xfrm>
            <a:off x="6553200" y="2514600"/>
            <a:ext cx="990600" cy="457200"/>
            <a:chOff x="660400" y="2057400"/>
            <a:chExt cx="990600" cy="457200"/>
          </a:xfrm>
        </p:grpSpPr>
        <p:sp>
          <p:nvSpPr>
            <p:cNvPr id="104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05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7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Line 1074"/>
          <p:cNvSpPr>
            <a:spLocks noChangeShapeType="1"/>
          </p:cNvSpPr>
          <p:nvPr/>
        </p:nvSpPr>
        <p:spPr bwMode="auto">
          <a:xfrm flipH="1">
            <a:off x="56388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7033260" y="2971800"/>
            <a:ext cx="4343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51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9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6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2578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81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743199" y="2133600"/>
            <a:ext cx="110013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22707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73152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7924800" y="3886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8229600" y="4724400"/>
            <a:ext cx="8382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52578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118860" y="3810000"/>
            <a:ext cx="533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49"/>
          <p:cNvGrpSpPr/>
          <p:nvPr/>
        </p:nvGrpSpPr>
        <p:grpSpPr>
          <a:xfrm>
            <a:off x="6172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" name="Group 64"/>
          <p:cNvGrpSpPr/>
          <p:nvPr/>
        </p:nvGrpSpPr>
        <p:grpSpPr>
          <a:xfrm>
            <a:off x="5638800" y="3352800"/>
            <a:ext cx="990600" cy="457200"/>
            <a:chOff x="660400" y="2057400"/>
            <a:chExt cx="990600" cy="457200"/>
          </a:xfrm>
        </p:grpSpPr>
        <p:sp>
          <p:nvSpPr>
            <p:cNvPr id="86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smtClean="0"/>
                <a:t>28</a:t>
              </a:r>
              <a:endParaRPr lang="en-US" sz="1400" b="1" dirty="0"/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1" name="Group 64"/>
          <p:cNvGrpSpPr/>
          <p:nvPr/>
        </p:nvGrpSpPr>
        <p:grpSpPr>
          <a:xfrm>
            <a:off x="7467600" y="3429000"/>
            <a:ext cx="990600" cy="457200"/>
            <a:chOff x="660400" y="2057400"/>
            <a:chExt cx="990600" cy="4572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10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30480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2" name="Group 64"/>
          <p:cNvGrpSpPr/>
          <p:nvPr/>
        </p:nvGrpSpPr>
        <p:grpSpPr>
          <a:xfrm>
            <a:off x="2590800" y="2514600"/>
            <a:ext cx="990600" cy="457200"/>
            <a:chOff x="660400" y="2057400"/>
            <a:chExt cx="9906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3" name="Group 64"/>
          <p:cNvGrpSpPr/>
          <p:nvPr/>
        </p:nvGrpSpPr>
        <p:grpSpPr>
          <a:xfrm>
            <a:off x="6553200" y="2514600"/>
            <a:ext cx="990600" cy="457200"/>
            <a:chOff x="660400" y="2057400"/>
            <a:chExt cx="990600" cy="457200"/>
          </a:xfrm>
        </p:grpSpPr>
        <p:sp>
          <p:nvSpPr>
            <p:cNvPr id="104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05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4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Line 1074"/>
          <p:cNvSpPr>
            <a:spLocks noChangeShapeType="1"/>
          </p:cNvSpPr>
          <p:nvPr/>
        </p:nvSpPr>
        <p:spPr bwMode="auto">
          <a:xfrm flipH="1">
            <a:off x="56388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7033260" y="2971800"/>
            <a:ext cx="4343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52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5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6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2578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9" name="Group 49"/>
          <p:cNvGrpSpPr/>
          <p:nvPr/>
        </p:nvGrpSpPr>
        <p:grpSpPr>
          <a:xfrm>
            <a:off x="73152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82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743199" y="2133600"/>
            <a:ext cx="110013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22707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73152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7924800" y="3886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8229600" y="4724400"/>
            <a:ext cx="838200" cy="228600"/>
            <a:chOff x="3657600" y="3962400"/>
            <a:chExt cx="1600200" cy="457200"/>
          </a:xfrm>
        </p:grpSpPr>
        <p:sp>
          <p:nvSpPr>
            <p:cNvPr id="42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52578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118860" y="3810000"/>
            <a:ext cx="533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6172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64"/>
          <p:cNvGrpSpPr/>
          <p:nvPr/>
        </p:nvGrpSpPr>
        <p:grpSpPr>
          <a:xfrm>
            <a:off x="5638800" y="3352800"/>
            <a:ext cx="990600" cy="457200"/>
            <a:chOff x="660400" y="2057400"/>
            <a:chExt cx="990600" cy="457200"/>
          </a:xfrm>
        </p:grpSpPr>
        <p:sp>
          <p:nvSpPr>
            <p:cNvPr id="86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smtClean="0"/>
                <a:t>28</a:t>
              </a:r>
              <a:endParaRPr lang="en-US" sz="1400" b="1" dirty="0"/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0" name="Group 64"/>
          <p:cNvGrpSpPr/>
          <p:nvPr/>
        </p:nvGrpSpPr>
        <p:grpSpPr>
          <a:xfrm>
            <a:off x="7467600" y="3429000"/>
            <a:ext cx="990600" cy="457200"/>
            <a:chOff x="660400" y="2057400"/>
            <a:chExt cx="990600" cy="4572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10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30480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64"/>
          <p:cNvGrpSpPr/>
          <p:nvPr/>
        </p:nvGrpSpPr>
        <p:grpSpPr>
          <a:xfrm>
            <a:off x="2590800" y="2514600"/>
            <a:ext cx="990600" cy="457200"/>
            <a:chOff x="660400" y="2057400"/>
            <a:chExt cx="9906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2" name="Group 64"/>
          <p:cNvGrpSpPr/>
          <p:nvPr/>
        </p:nvGrpSpPr>
        <p:grpSpPr>
          <a:xfrm>
            <a:off x="6553200" y="2514600"/>
            <a:ext cx="990600" cy="457200"/>
            <a:chOff x="660400" y="2057400"/>
            <a:chExt cx="990600" cy="457200"/>
          </a:xfrm>
        </p:grpSpPr>
        <p:sp>
          <p:nvSpPr>
            <p:cNvPr id="104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05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3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Line 1074"/>
          <p:cNvSpPr>
            <a:spLocks noChangeShapeType="1"/>
          </p:cNvSpPr>
          <p:nvPr/>
        </p:nvSpPr>
        <p:spPr bwMode="auto">
          <a:xfrm flipH="1">
            <a:off x="56388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7033260" y="2971800"/>
            <a:ext cx="4343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898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52 (Underflow)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4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5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2578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6" name="Group 49"/>
          <p:cNvGrpSpPr/>
          <p:nvPr/>
        </p:nvGrpSpPr>
        <p:grpSpPr>
          <a:xfrm>
            <a:off x="73152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83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743199" y="2133600"/>
            <a:ext cx="110013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22707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73152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7924800" y="3886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52578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118860" y="3810000"/>
            <a:ext cx="533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6172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64"/>
          <p:cNvGrpSpPr/>
          <p:nvPr/>
        </p:nvGrpSpPr>
        <p:grpSpPr>
          <a:xfrm>
            <a:off x="5638800" y="3352800"/>
            <a:ext cx="990600" cy="457200"/>
            <a:chOff x="660400" y="2057400"/>
            <a:chExt cx="990600" cy="457200"/>
          </a:xfrm>
        </p:grpSpPr>
        <p:sp>
          <p:nvSpPr>
            <p:cNvPr id="86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smtClean="0"/>
                <a:t>28</a:t>
              </a:r>
              <a:endParaRPr lang="en-US" sz="1400" b="1" dirty="0"/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0" name="Group 64"/>
          <p:cNvGrpSpPr/>
          <p:nvPr/>
        </p:nvGrpSpPr>
        <p:grpSpPr>
          <a:xfrm>
            <a:off x="7467600" y="3429000"/>
            <a:ext cx="990600" cy="457200"/>
            <a:chOff x="660400" y="2057400"/>
            <a:chExt cx="990600" cy="4572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58</a:t>
              </a:r>
              <a:endParaRPr lang="en-US" sz="1400" dirty="0"/>
            </a:p>
          </p:txBody>
        </p:sp>
        <p:sp>
          <p:nvSpPr>
            <p:cNvPr id="10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30480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64"/>
          <p:cNvGrpSpPr/>
          <p:nvPr/>
        </p:nvGrpSpPr>
        <p:grpSpPr>
          <a:xfrm>
            <a:off x="2590800" y="2514600"/>
            <a:ext cx="990600" cy="457200"/>
            <a:chOff x="660400" y="2057400"/>
            <a:chExt cx="9906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2" name="Group 64"/>
          <p:cNvGrpSpPr/>
          <p:nvPr/>
        </p:nvGrpSpPr>
        <p:grpSpPr>
          <a:xfrm>
            <a:off x="6553200" y="2514600"/>
            <a:ext cx="990600" cy="457200"/>
            <a:chOff x="660400" y="2057400"/>
            <a:chExt cx="990600" cy="457200"/>
          </a:xfrm>
        </p:grpSpPr>
        <p:sp>
          <p:nvSpPr>
            <p:cNvPr id="104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05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3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Line 1074"/>
          <p:cNvSpPr>
            <a:spLocks noChangeShapeType="1"/>
          </p:cNvSpPr>
          <p:nvPr/>
        </p:nvSpPr>
        <p:spPr bwMode="auto">
          <a:xfrm flipH="1">
            <a:off x="56388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7033260" y="2971800"/>
            <a:ext cx="4343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99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52 (Borrow)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4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5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2578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9" name="Group 49"/>
          <p:cNvGrpSpPr/>
          <p:nvPr/>
        </p:nvGrpSpPr>
        <p:grpSpPr>
          <a:xfrm>
            <a:off x="7315200" y="4724400"/>
            <a:ext cx="838200" cy="228600"/>
            <a:chOff x="3657600" y="3962400"/>
            <a:chExt cx="1600200" cy="457200"/>
          </a:xfrm>
        </p:grpSpPr>
        <p:sp>
          <p:nvSpPr>
            <p:cNvPr id="8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9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9" name="Group 49"/>
          <p:cNvGrpSpPr/>
          <p:nvPr/>
        </p:nvGrpSpPr>
        <p:grpSpPr>
          <a:xfrm>
            <a:off x="8229600" y="4724400"/>
            <a:ext cx="838200" cy="228600"/>
            <a:chOff x="3657600" y="3962400"/>
            <a:chExt cx="1600200" cy="457200"/>
          </a:xfrm>
        </p:grpSpPr>
        <p:sp>
          <p:nvSpPr>
            <p:cNvPr id="10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11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11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84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743199" y="2133600"/>
            <a:ext cx="110013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22707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73152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7924800" y="3886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/>
          <p:nvPr/>
        </p:nvGrpSpPr>
        <p:grpSpPr>
          <a:xfrm>
            <a:off x="52578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118860" y="3810000"/>
            <a:ext cx="533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6172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" name="Group 64"/>
          <p:cNvGrpSpPr/>
          <p:nvPr/>
        </p:nvGrpSpPr>
        <p:grpSpPr>
          <a:xfrm>
            <a:off x="5638800" y="3352800"/>
            <a:ext cx="990600" cy="457200"/>
            <a:chOff x="660400" y="2057400"/>
            <a:chExt cx="990600" cy="457200"/>
          </a:xfrm>
        </p:grpSpPr>
        <p:sp>
          <p:nvSpPr>
            <p:cNvPr id="86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smtClean="0"/>
                <a:t>28</a:t>
              </a:r>
              <a:endParaRPr lang="en-US" sz="1400" b="1" dirty="0"/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9" name="Group 64"/>
          <p:cNvGrpSpPr/>
          <p:nvPr/>
        </p:nvGrpSpPr>
        <p:grpSpPr>
          <a:xfrm>
            <a:off x="7467600" y="3429000"/>
            <a:ext cx="990600" cy="457200"/>
            <a:chOff x="660400" y="2057400"/>
            <a:chExt cx="990600" cy="4572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10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30480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64"/>
          <p:cNvGrpSpPr/>
          <p:nvPr/>
        </p:nvGrpSpPr>
        <p:grpSpPr>
          <a:xfrm>
            <a:off x="2590800" y="2514600"/>
            <a:ext cx="990600" cy="457200"/>
            <a:chOff x="660400" y="2057400"/>
            <a:chExt cx="9906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1" name="Group 64"/>
          <p:cNvGrpSpPr/>
          <p:nvPr/>
        </p:nvGrpSpPr>
        <p:grpSpPr>
          <a:xfrm>
            <a:off x="6553200" y="2514600"/>
            <a:ext cx="990600" cy="457200"/>
            <a:chOff x="660400" y="2057400"/>
            <a:chExt cx="990600" cy="457200"/>
          </a:xfrm>
        </p:grpSpPr>
        <p:sp>
          <p:nvSpPr>
            <p:cNvPr id="104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05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2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Line 1074"/>
          <p:cNvSpPr>
            <a:spLocks noChangeShapeType="1"/>
          </p:cNvSpPr>
          <p:nvPr/>
        </p:nvSpPr>
        <p:spPr bwMode="auto">
          <a:xfrm flipH="1">
            <a:off x="56388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7033260" y="2971800"/>
            <a:ext cx="4343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510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52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4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2578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49"/>
          <p:cNvGrpSpPr/>
          <p:nvPr/>
        </p:nvGrpSpPr>
        <p:grpSpPr>
          <a:xfrm>
            <a:off x="7315200" y="4724400"/>
            <a:ext cx="838200" cy="228600"/>
            <a:chOff x="3657600" y="3962400"/>
            <a:chExt cx="1600200" cy="457200"/>
          </a:xfrm>
        </p:grpSpPr>
        <p:sp>
          <p:nvSpPr>
            <p:cNvPr id="8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9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" name="Group 49"/>
          <p:cNvGrpSpPr/>
          <p:nvPr/>
        </p:nvGrpSpPr>
        <p:grpSpPr>
          <a:xfrm>
            <a:off x="8229600" y="4724400"/>
            <a:ext cx="838200" cy="228600"/>
            <a:chOff x="3657600" y="3962400"/>
            <a:chExt cx="1600200" cy="457200"/>
          </a:xfrm>
        </p:grpSpPr>
        <p:sp>
          <p:nvSpPr>
            <p:cNvPr id="10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11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11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85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743199" y="2133600"/>
            <a:ext cx="110013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22707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73152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7924800" y="3886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/>
          <p:nvPr/>
        </p:nvGrpSpPr>
        <p:grpSpPr>
          <a:xfrm>
            <a:off x="52578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118860" y="3810000"/>
            <a:ext cx="533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6172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" name="Group 64"/>
          <p:cNvGrpSpPr/>
          <p:nvPr/>
        </p:nvGrpSpPr>
        <p:grpSpPr>
          <a:xfrm>
            <a:off x="5638800" y="3352800"/>
            <a:ext cx="990600" cy="457200"/>
            <a:chOff x="660400" y="2057400"/>
            <a:chExt cx="990600" cy="457200"/>
          </a:xfrm>
        </p:grpSpPr>
        <p:sp>
          <p:nvSpPr>
            <p:cNvPr id="86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smtClean="0"/>
                <a:t>28</a:t>
              </a:r>
              <a:endParaRPr lang="en-US" sz="1400" b="1" dirty="0"/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9" name="Group 64"/>
          <p:cNvGrpSpPr/>
          <p:nvPr/>
        </p:nvGrpSpPr>
        <p:grpSpPr>
          <a:xfrm>
            <a:off x="7467600" y="3429000"/>
            <a:ext cx="990600" cy="457200"/>
            <a:chOff x="660400" y="2057400"/>
            <a:chExt cx="990600" cy="4572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10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30480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64"/>
          <p:cNvGrpSpPr/>
          <p:nvPr/>
        </p:nvGrpSpPr>
        <p:grpSpPr>
          <a:xfrm>
            <a:off x="2590800" y="2514600"/>
            <a:ext cx="990600" cy="457200"/>
            <a:chOff x="660400" y="2057400"/>
            <a:chExt cx="9906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1" name="Group 64"/>
          <p:cNvGrpSpPr/>
          <p:nvPr/>
        </p:nvGrpSpPr>
        <p:grpSpPr>
          <a:xfrm>
            <a:off x="6553200" y="2514600"/>
            <a:ext cx="990600" cy="457200"/>
            <a:chOff x="660400" y="2057400"/>
            <a:chExt cx="990600" cy="457200"/>
          </a:xfrm>
        </p:grpSpPr>
        <p:sp>
          <p:nvSpPr>
            <p:cNvPr id="104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05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2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Line 1074"/>
          <p:cNvSpPr>
            <a:spLocks noChangeShapeType="1"/>
          </p:cNvSpPr>
          <p:nvPr/>
        </p:nvSpPr>
        <p:spPr bwMode="auto">
          <a:xfrm flipH="1">
            <a:off x="56388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7033260" y="2971800"/>
            <a:ext cx="4343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58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4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2578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49"/>
          <p:cNvGrpSpPr/>
          <p:nvPr/>
        </p:nvGrpSpPr>
        <p:grpSpPr>
          <a:xfrm>
            <a:off x="7315200" y="4724400"/>
            <a:ext cx="838200" cy="228600"/>
            <a:chOff x="3657600" y="3962400"/>
            <a:chExt cx="1600200" cy="457200"/>
          </a:xfrm>
        </p:grpSpPr>
        <p:sp>
          <p:nvSpPr>
            <p:cNvPr id="8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9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" name="Group 49"/>
          <p:cNvGrpSpPr/>
          <p:nvPr/>
        </p:nvGrpSpPr>
        <p:grpSpPr>
          <a:xfrm>
            <a:off x="8229600" y="4724400"/>
            <a:ext cx="838200" cy="228600"/>
            <a:chOff x="3657600" y="3962400"/>
            <a:chExt cx="1600200" cy="457200"/>
          </a:xfrm>
        </p:grpSpPr>
        <p:sp>
          <p:nvSpPr>
            <p:cNvPr id="10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11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11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86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743199" y="2133600"/>
            <a:ext cx="110013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22707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73152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>
            <a:off x="7924800" y="3886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/>
          <p:nvPr/>
        </p:nvGrpSpPr>
        <p:grpSpPr>
          <a:xfrm>
            <a:off x="52578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118860" y="3810000"/>
            <a:ext cx="533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6172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" name="Group 64"/>
          <p:cNvGrpSpPr/>
          <p:nvPr/>
        </p:nvGrpSpPr>
        <p:grpSpPr>
          <a:xfrm>
            <a:off x="5638800" y="3352800"/>
            <a:ext cx="990600" cy="457200"/>
            <a:chOff x="660400" y="2057400"/>
            <a:chExt cx="990600" cy="457200"/>
          </a:xfrm>
        </p:grpSpPr>
        <p:sp>
          <p:nvSpPr>
            <p:cNvPr id="86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smtClean="0"/>
                <a:t>28</a:t>
              </a:r>
              <a:endParaRPr lang="en-US" sz="1400" b="1" dirty="0"/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9" name="Group 64"/>
          <p:cNvGrpSpPr/>
          <p:nvPr/>
        </p:nvGrpSpPr>
        <p:grpSpPr>
          <a:xfrm>
            <a:off x="7467600" y="3429000"/>
            <a:ext cx="990600" cy="457200"/>
            <a:chOff x="660400" y="2057400"/>
            <a:chExt cx="990600" cy="4572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10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30480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64"/>
          <p:cNvGrpSpPr/>
          <p:nvPr/>
        </p:nvGrpSpPr>
        <p:grpSpPr>
          <a:xfrm>
            <a:off x="2590800" y="2514600"/>
            <a:ext cx="990600" cy="457200"/>
            <a:chOff x="660400" y="2057400"/>
            <a:chExt cx="9906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1" name="Group 64"/>
          <p:cNvGrpSpPr/>
          <p:nvPr/>
        </p:nvGrpSpPr>
        <p:grpSpPr>
          <a:xfrm>
            <a:off x="6553200" y="2514600"/>
            <a:ext cx="990600" cy="457200"/>
            <a:chOff x="660400" y="2057400"/>
            <a:chExt cx="990600" cy="457200"/>
          </a:xfrm>
        </p:grpSpPr>
        <p:sp>
          <p:nvSpPr>
            <p:cNvPr id="104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05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2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Line 1074"/>
          <p:cNvSpPr>
            <a:spLocks noChangeShapeType="1"/>
          </p:cNvSpPr>
          <p:nvPr/>
        </p:nvSpPr>
        <p:spPr bwMode="auto">
          <a:xfrm flipH="1">
            <a:off x="56388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7033260" y="2971800"/>
            <a:ext cx="4343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898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58 (Underflow)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4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2578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49"/>
          <p:cNvGrpSpPr/>
          <p:nvPr/>
        </p:nvGrpSpPr>
        <p:grpSpPr>
          <a:xfrm>
            <a:off x="7315200" y="4724400"/>
            <a:ext cx="838200" cy="228600"/>
            <a:chOff x="3657600" y="3962400"/>
            <a:chExt cx="1600200" cy="457200"/>
          </a:xfrm>
        </p:grpSpPr>
        <p:sp>
          <p:nvSpPr>
            <p:cNvPr id="8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sp>
          <p:nvSpPr>
            <p:cNvPr id="9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" name="Group 49"/>
          <p:cNvGrpSpPr/>
          <p:nvPr/>
        </p:nvGrpSpPr>
        <p:grpSpPr>
          <a:xfrm>
            <a:off x="8229600" y="4724400"/>
            <a:ext cx="838200" cy="228600"/>
            <a:chOff x="3657600" y="3962400"/>
            <a:chExt cx="1600200" cy="457200"/>
          </a:xfrm>
        </p:grpSpPr>
        <p:sp>
          <p:nvSpPr>
            <p:cNvPr id="10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115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11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87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743199" y="2133600"/>
            <a:ext cx="110013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22707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 flipH="1">
            <a:off x="7467600" y="38862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/>
          <p:nvPr/>
        </p:nvGrpSpPr>
        <p:grpSpPr>
          <a:xfrm>
            <a:off x="52578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118860" y="3810000"/>
            <a:ext cx="533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6172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" name="Group 64"/>
          <p:cNvGrpSpPr/>
          <p:nvPr/>
        </p:nvGrpSpPr>
        <p:grpSpPr>
          <a:xfrm>
            <a:off x="5638800" y="3352800"/>
            <a:ext cx="990600" cy="457200"/>
            <a:chOff x="660400" y="2057400"/>
            <a:chExt cx="990600" cy="457200"/>
          </a:xfrm>
        </p:grpSpPr>
        <p:sp>
          <p:nvSpPr>
            <p:cNvPr id="86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smtClean="0"/>
                <a:t>28</a:t>
              </a:r>
              <a:endParaRPr lang="en-US" sz="1400" b="1" dirty="0"/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9" name="Group 64"/>
          <p:cNvGrpSpPr/>
          <p:nvPr/>
        </p:nvGrpSpPr>
        <p:grpSpPr>
          <a:xfrm>
            <a:off x="7467600" y="3429000"/>
            <a:ext cx="990600" cy="457200"/>
            <a:chOff x="660400" y="2057400"/>
            <a:chExt cx="990600" cy="4572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10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30480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64"/>
          <p:cNvGrpSpPr/>
          <p:nvPr/>
        </p:nvGrpSpPr>
        <p:grpSpPr>
          <a:xfrm>
            <a:off x="2590800" y="2514600"/>
            <a:ext cx="990600" cy="457200"/>
            <a:chOff x="660400" y="2057400"/>
            <a:chExt cx="9906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1" name="Group 64"/>
          <p:cNvGrpSpPr/>
          <p:nvPr/>
        </p:nvGrpSpPr>
        <p:grpSpPr>
          <a:xfrm>
            <a:off x="6553200" y="2514600"/>
            <a:ext cx="990600" cy="457200"/>
            <a:chOff x="660400" y="2057400"/>
            <a:chExt cx="990600" cy="457200"/>
          </a:xfrm>
        </p:grpSpPr>
        <p:sp>
          <p:nvSpPr>
            <p:cNvPr id="104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05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2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Line 1074"/>
          <p:cNvSpPr>
            <a:spLocks noChangeShapeType="1"/>
          </p:cNvSpPr>
          <p:nvPr/>
        </p:nvSpPr>
        <p:spPr bwMode="auto">
          <a:xfrm flipH="1">
            <a:off x="56388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7033260" y="2971800"/>
            <a:ext cx="4343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8071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58 (Merge #1)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4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2578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9" name="Group 49"/>
          <p:cNvGrpSpPr/>
          <p:nvPr/>
        </p:nvGrpSpPr>
        <p:grpSpPr>
          <a:xfrm>
            <a:off x="74676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88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2743199" y="2133600"/>
            <a:ext cx="110013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074"/>
          <p:cNvSpPr>
            <a:spLocks noChangeShapeType="1"/>
          </p:cNvSpPr>
          <p:nvPr/>
        </p:nvSpPr>
        <p:spPr bwMode="auto">
          <a:xfrm>
            <a:off x="4282440" y="2133600"/>
            <a:ext cx="22707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7315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/>
          <p:nvPr/>
        </p:nvGrpSpPr>
        <p:grpSpPr>
          <a:xfrm>
            <a:off x="54102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65532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>
            <a:off x="30480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64"/>
          <p:cNvGrpSpPr/>
          <p:nvPr/>
        </p:nvGrpSpPr>
        <p:grpSpPr>
          <a:xfrm>
            <a:off x="2590800" y="2514600"/>
            <a:ext cx="990600" cy="457200"/>
            <a:chOff x="660400" y="2057400"/>
            <a:chExt cx="990600" cy="457200"/>
          </a:xfrm>
        </p:grpSpPr>
        <p:sp>
          <p:nvSpPr>
            <p:cNvPr id="80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1" name="Group 64"/>
          <p:cNvGrpSpPr/>
          <p:nvPr/>
        </p:nvGrpSpPr>
        <p:grpSpPr>
          <a:xfrm>
            <a:off x="6553200" y="2514600"/>
            <a:ext cx="990600" cy="457200"/>
            <a:chOff x="660400" y="2057400"/>
            <a:chExt cx="990600" cy="457200"/>
          </a:xfrm>
        </p:grpSpPr>
        <p:sp>
          <p:nvSpPr>
            <p:cNvPr id="104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105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2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 flipH="1">
            <a:off x="6324600" y="2971800"/>
            <a:ext cx="708660" cy="381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38234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58 (Update/Merge #2)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4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410200" y="3810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72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89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Line 1074"/>
          <p:cNvSpPr>
            <a:spLocks noChangeShapeType="1"/>
          </p:cNvSpPr>
          <p:nvPr/>
        </p:nvSpPr>
        <p:spPr bwMode="auto">
          <a:xfrm flipH="1">
            <a:off x="3809999" y="2133600"/>
            <a:ext cx="33332" cy="381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7315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/>
          <p:nvPr/>
        </p:nvGrpSpPr>
        <p:grpSpPr>
          <a:xfrm>
            <a:off x="54102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65532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 flipH="1">
            <a:off x="3733800" y="2971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64"/>
          <p:cNvGrpSpPr/>
          <p:nvPr/>
        </p:nvGrpSpPr>
        <p:grpSpPr>
          <a:xfrm>
            <a:off x="3840480" y="1676400"/>
            <a:ext cx="990600" cy="457200"/>
            <a:chOff x="660400" y="2057400"/>
            <a:chExt cx="990600" cy="457200"/>
          </a:xfrm>
        </p:grpSpPr>
        <p:sp>
          <p:nvSpPr>
            <p:cNvPr id="107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8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38234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58 (Update/Merge #3)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1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410200" y="3810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3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14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</p:grpSp>
      <p:grpSp>
        <p:nvGrpSpPr>
          <p:cNvPr id="65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Example 2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9</a:t>
            </a:fld>
            <a:endParaRPr lang="en-US"/>
          </a:p>
        </p:txBody>
      </p:sp>
      <p:sp>
        <p:nvSpPr>
          <p:cNvPr id="144432" name="Line 1072"/>
          <p:cNvSpPr>
            <a:spLocks noChangeShapeType="1"/>
          </p:cNvSpPr>
          <p:nvPr/>
        </p:nvSpPr>
        <p:spPr bwMode="auto">
          <a:xfrm flipH="1">
            <a:off x="457200" y="3429000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34" name="Line 1074"/>
          <p:cNvSpPr>
            <a:spLocks noChangeShapeType="1"/>
          </p:cNvSpPr>
          <p:nvPr/>
        </p:nvSpPr>
        <p:spPr bwMode="auto">
          <a:xfrm flipH="1">
            <a:off x="1295400" y="34290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35" name="Line 1075"/>
          <p:cNvSpPr>
            <a:spLocks noChangeShapeType="1"/>
          </p:cNvSpPr>
          <p:nvPr/>
        </p:nvSpPr>
        <p:spPr bwMode="auto">
          <a:xfrm>
            <a:off x="2209800" y="3429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37" name="Line 1077"/>
          <p:cNvSpPr>
            <a:spLocks noChangeShapeType="1"/>
          </p:cNvSpPr>
          <p:nvPr/>
        </p:nvSpPr>
        <p:spPr bwMode="auto">
          <a:xfrm flipH="1">
            <a:off x="2971800" y="3429000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4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4 (M=4)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3962400" y="3124200"/>
            <a:ext cx="1143000" cy="304800"/>
            <a:chOff x="3657600" y="3962400"/>
            <a:chExt cx="1600200" cy="457200"/>
          </a:xfrm>
        </p:grpSpPr>
        <p:sp>
          <p:nvSpPr>
            <p:cNvPr id="35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25</a:t>
              </a:r>
              <a:endParaRPr lang="en-US" sz="1400" dirty="0"/>
            </a:p>
          </p:txBody>
        </p:sp>
        <p:sp>
          <p:nvSpPr>
            <p:cNvPr id="36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  <p:sp>
          <p:nvSpPr>
            <p:cNvPr id="38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</p:grpSp>
      <p:grpSp>
        <p:nvGrpSpPr>
          <p:cNvPr id="3" name="Group 39"/>
          <p:cNvGrpSpPr/>
          <p:nvPr/>
        </p:nvGrpSpPr>
        <p:grpSpPr>
          <a:xfrm>
            <a:off x="1447800" y="3124200"/>
            <a:ext cx="1143000" cy="304800"/>
            <a:chOff x="1524000" y="3886200"/>
            <a:chExt cx="1600200" cy="457200"/>
          </a:xfrm>
        </p:grpSpPr>
        <p:sp>
          <p:nvSpPr>
            <p:cNvPr id="144412" name="Rectangle 1052"/>
            <p:cNvSpPr>
              <a:spLocks noChangeArrowheads="1"/>
            </p:cNvSpPr>
            <p:nvPr/>
          </p:nvSpPr>
          <p:spPr bwMode="auto">
            <a:xfrm>
              <a:off x="1524000" y="38862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144413" name="Rectangle 1053"/>
            <p:cNvSpPr>
              <a:spLocks noChangeArrowheads="1"/>
            </p:cNvSpPr>
            <p:nvPr/>
          </p:nvSpPr>
          <p:spPr bwMode="auto">
            <a:xfrm>
              <a:off x="2057400" y="38862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39" name="Rectangle 1053"/>
            <p:cNvSpPr>
              <a:spLocks noChangeArrowheads="1"/>
            </p:cNvSpPr>
            <p:nvPr/>
          </p:nvSpPr>
          <p:spPr bwMode="auto">
            <a:xfrm>
              <a:off x="2590800" y="38862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6858000" y="3124200"/>
            <a:ext cx="1143000" cy="304800"/>
            <a:chOff x="3657600" y="3962400"/>
            <a:chExt cx="1600200" cy="457200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59</a:t>
              </a:r>
              <a:endParaRPr lang="en-US" sz="1400" dirty="0"/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4114800" y="1676400"/>
            <a:ext cx="1143000" cy="304800"/>
            <a:chOff x="3657600" y="3962400"/>
            <a:chExt cx="1600200" cy="457200"/>
          </a:xfrm>
        </p:grpSpPr>
        <p:sp>
          <p:nvSpPr>
            <p:cNvPr id="5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21</a:t>
              </a:r>
              <a:endParaRPr lang="en-US" sz="1400" dirty="0"/>
            </a:p>
          </p:txBody>
        </p:sp>
        <p:sp>
          <p:nvSpPr>
            <p:cNvPr id="5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48</a:t>
              </a:r>
              <a:endParaRPr lang="en-US" sz="1400" dirty="0"/>
            </a:p>
          </p:txBody>
        </p:sp>
        <p:sp>
          <p:nvSpPr>
            <p:cNvPr id="5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" name="Group 69"/>
          <p:cNvGrpSpPr/>
          <p:nvPr/>
        </p:nvGrpSpPr>
        <p:grpSpPr>
          <a:xfrm>
            <a:off x="2191973" y="4724400"/>
            <a:ext cx="627427" cy="228600"/>
            <a:chOff x="3657600" y="3962400"/>
            <a:chExt cx="1600200" cy="457200"/>
          </a:xfrm>
        </p:grpSpPr>
        <p:sp>
          <p:nvSpPr>
            <p:cNvPr id="7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15</a:t>
              </a:r>
              <a:endParaRPr lang="en-US" sz="800" b="1" dirty="0"/>
            </a:p>
          </p:txBody>
        </p:sp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18</a:t>
              </a:r>
              <a:endParaRPr lang="en-US" sz="800" b="1" dirty="0"/>
            </a:p>
          </p:txBody>
        </p:sp>
        <p:sp>
          <p:nvSpPr>
            <p:cNvPr id="7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19</a:t>
              </a:r>
              <a:endParaRPr lang="en-US" sz="800" b="1" dirty="0"/>
            </a:p>
          </p:txBody>
        </p:sp>
      </p:grpSp>
      <p:sp>
        <p:nvSpPr>
          <p:cNvPr id="118" name="Line 1074"/>
          <p:cNvSpPr>
            <a:spLocks noChangeShapeType="1"/>
          </p:cNvSpPr>
          <p:nvPr/>
        </p:nvSpPr>
        <p:spPr bwMode="auto">
          <a:xfrm flipH="1">
            <a:off x="3886200" y="3429000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" name="Line 1074"/>
          <p:cNvSpPr>
            <a:spLocks noChangeShapeType="1"/>
          </p:cNvSpPr>
          <p:nvPr/>
        </p:nvSpPr>
        <p:spPr bwMode="auto">
          <a:xfrm>
            <a:off x="4724400" y="3429000"/>
            <a:ext cx="76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" name="Line 1074"/>
          <p:cNvSpPr>
            <a:spLocks noChangeShapeType="1"/>
          </p:cNvSpPr>
          <p:nvPr/>
        </p:nvSpPr>
        <p:spPr bwMode="auto">
          <a:xfrm>
            <a:off x="5105400" y="342900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" name="Line 1074"/>
          <p:cNvSpPr>
            <a:spLocks noChangeShapeType="1"/>
          </p:cNvSpPr>
          <p:nvPr/>
        </p:nvSpPr>
        <p:spPr bwMode="auto">
          <a:xfrm flipH="1">
            <a:off x="6705600" y="34290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" name="Line 1074"/>
          <p:cNvSpPr>
            <a:spLocks noChangeShapeType="1"/>
          </p:cNvSpPr>
          <p:nvPr/>
        </p:nvSpPr>
        <p:spPr bwMode="auto">
          <a:xfrm>
            <a:off x="7239000" y="34290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" name="Line 1074"/>
          <p:cNvSpPr>
            <a:spLocks noChangeShapeType="1"/>
          </p:cNvSpPr>
          <p:nvPr/>
        </p:nvSpPr>
        <p:spPr bwMode="auto">
          <a:xfrm flipH="1">
            <a:off x="1524000" y="1981200"/>
            <a:ext cx="259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Line 1074"/>
          <p:cNvSpPr>
            <a:spLocks noChangeShapeType="1"/>
          </p:cNvSpPr>
          <p:nvPr/>
        </p:nvSpPr>
        <p:spPr bwMode="auto">
          <a:xfrm flipH="1">
            <a:off x="3962400" y="1981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Line 1074"/>
          <p:cNvSpPr>
            <a:spLocks noChangeShapeType="1"/>
          </p:cNvSpPr>
          <p:nvPr/>
        </p:nvSpPr>
        <p:spPr bwMode="auto">
          <a:xfrm>
            <a:off x="4876800" y="19812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7620001" y="4724400"/>
            <a:ext cx="838199" cy="228600"/>
            <a:chOff x="6172200" y="4724400"/>
            <a:chExt cx="814385" cy="228600"/>
          </a:xfrm>
        </p:grpSpPr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61722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59</a:t>
              </a:r>
              <a:endParaRPr lang="en-US" sz="800" b="1" dirty="0"/>
            </a:p>
          </p:txBody>
        </p:sp>
        <p:sp>
          <p:nvSpPr>
            <p:cNvPr id="104" name="Rectangle 1053"/>
            <p:cNvSpPr>
              <a:spLocks noChangeArrowheads="1"/>
            </p:cNvSpPr>
            <p:nvPr/>
          </p:nvSpPr>
          <p:spPr bwMode="auto">
            <a:xfrm>
              <a:off x="63754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68</a:t>
              </a:r>
              <a:endParaRPr lang="en-US" sz="800" b="1" dirty="0"/>
            </a:p>
          </p:txBody>
        </p:sp>
        <p:sp>
          <p:nvSpPr>
            <p:cNvPr id="105" name="Rectangle 1053"/>
            <p:cNvSpPr>
              <a:spLocks noChangeArrowheads="1"/>
            </p:cNvSpPr>
            <p:nvPr/>
          </p:nvSpPr>
          <p:spPr bwMode="auto">
            <a:xfrm>
              <a:off x="6578600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6783385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705600" y="4724400"/>
            <a:ext cx="836568" cy="228600"/>
            <a:chOff x="5867400" y="4724400"/>
            <a:chExt cx="812800" cy="228600"/>
          </a:xfrm>
        </p:grpSpPr>
        <p:sp>
          <p:nvSpPr>
            <p:cNvPr id="95" name="Rectangle 1052"/>
            <p:cNvSpPr>
              <a:spLocks noChangeArrowheads="1"/>
            </p:cNvSpPr>
            <p:nvPr/>
          </p:nvSpPr>
          <p:spPr bwMode="auto">
            <a:xfrm>
              <a:off x="58674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48</a:t>
              </a:r>
              <a:endParaRPr lang="en-US" sz="800" b="1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60706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49</a:t>
              </a:r>
              <a:endParaRPr lang="en-US" sz="800" b="1" dirty="0"/>
            </a:p>
          </p:txBody>
        </p:sp>
        <p:sp>
          <p:nvSpPr>
            <p:cNvPr id="97" name="Rectangle 1053"/>
            <p:cNvSpPr>
              <a:spLocks noChangeArrowheads="1"/>
            </p:cNvSpPr>
            <p:nvPr/>
          </p:nvSpPr>
          <p:spPr bwMode="auto">
            <a:xfrm>
              <a:off x="62738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50</a:t>
              </a:r>
              <a:endParaRPr lang="en-US" sz="800" b="1" dirty="0"/>
            </a:p>
          </p:txBody>
        </p:sp>
        <p:sp>
          <p:nvSpPr>
            <p:cNvPr id="98" name="Rectangle 1053"/>
            <p:cNvSpPr>
              <a:spLocks noChangeArrowheads="1"/>
            </p:cNvSpPr>
            <p:nvPr/>
          </p:nvSpPr>
          <p:spPr bwMode="auto">
            <a:xfrm>
              <a:off x="6477000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715000" y="4724400"/>
            <a:ext cx="836568" cy="228600"/>
            <a:chOff x="4876800" y="4724400"/>
            <a:chExt cx="812800" cy="2286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48768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41</a:t>
              </a:r>
              <a:endParaRPr lang="en-US" sz="800" b="1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50800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43</a:t>
              </a:r>
              <a:endParaRPr lang="en-US" sz="800" b="1" dirty="0"/>
            </a:p>
          </p:txBody>
        </p:sp>
        <p:sp>
          <p:nvSpPr>
            <p:cNvPr id="93" name="Rectangle 1053"/>
            <p:cNvSpPr>
              <a:spLocks noChangeArrowheads="1"/>
            </p:cNvSpPr>
            <p:nvPr/>
          </p:nvSpPr>
          <p:spPr bwMode="auto">
            <a:xfrm>
              <a:off x="52832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46</a:t>
              </a:r>
              <a:endParaRPr lang="en-US" sz="800" b="1" dirty="0"/>
            </a:p>
          </p:txBody>
        </p:sp>
        <p:sp>
          <p:nvSpPr>
            <p:cNvPr id="99" name="Rectangle 1053"/>
            <p:cNvSpPr>
              <a:spLocks noChangeArrowheads="1"/>
            </p:cNvSpPr>
            <p:nvPr/>
          </p:nvSpPr>
          <p:spPr bwMode="auto">
            <a:xfrm>
              <a:off x="5486400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802232" y="4724400"/>
            <a:ext cx="836568" cy="228600"/>
            <a:chOff x="3987800" y="4724400"/>
            <a:chExt cx="812800" cy="2286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9878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31</a:t>
              </a:r>
              <a:endParaRPr lang="en-US" sz="800" b="1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38</a:t>
              </a:r>
              <a:endParaRPr lang="en-US" sz="800" b="1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394200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101" name="Rectangle 1053"/>
            <p:cNvSpPr>
              <a:spLocks noChangeArrowheads="1"/>
            </p:cNvSpPr>
            <p:nvPr/>
          </p:nvSpPr>
          <p:spPr bwMode="auto">
            <a:xfrm>
              <a:off x="4597400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887832" y="4724400"/>
            <a:ext cx="836568" cy="228600"/>
            <a:chOff x="3124200" y="4724400"/>
            <a:chExt cx="812800" cy="228600"/>
          </a:xfrm>
        </p:grpSpPr>
        <p:sp>
          <p:nvSpPr>
            <p:cNvPr id="79" name="Rectangle 1052"/>
            <p:cNvSpPr>
              <a:spLocks noChangeArrowheads="1"/>
            </p:cNvSpPr>
            <p:nvPr/>
          </p:nvSpPr>
          <p:spPr bwMode="auto">
            <a:xfrm>
              <a:off x="31242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25</a:t>
              </a:r>
              <a:endParaRPr lang="en-US" sz="800" b="1" dirty="0"/>
            </a:p>
          </p:txBody>
        </p:sp>
        <p:sp>
          <p:nvSpPr>
            <p:cNvPr id="80" name="Rectangle 1053"/>
            <p:cNvSpPr>
              <a:spLocks noChangeArrowheads="1"/>
            </p:cNvSpPr>
            <p:nvPr/>
          </p:nvSpPr>
          <p:spPr bwMode="auto">
            <a:xfrm>
              <a:off x="33274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26</a:t>
              </a:r>
              <a:endParaRPr lang="en-US" sz="800" b="1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3530600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106" name="Rectangle 1053"/>
            <p:cNvSpPr>
              <a:spLocks noChangeArrowheads="1"/>
            </p:cNvSpPr>
            <p:nvPr/>
          </p:nvSpPr>
          <p:spPr bwMode="auto">
            <a:xfrm>
              <a:off x="3733800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973432" y="4724400"/>
            <a:ext cx="836568" cy="228600"/>
            <a:chOff x="2362200" y="4724400"/>
            <a:chExt cx="812800" cy="228600"/>
          </a:xfrm>
        </p:grpSpPr>
        <p:sp>
          <p:nvSpPr>
            <p:cNvPr id="75" name="Rectangle 1052"/>
            <p:cNvSpPr>
              <a:spLocks noChangeArrowheads="1"/>
            </p:cNvSpPr>
            <p:nvPr/>
          </p:nvSpPr>
          <p:spPr bwMode="auto">
            <a:xfrm>
              <a:off x="23622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21</a:t>
              </a:r>
              <a:endParaRPr lang="en-US" sz="800" b="1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25654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24</a:t>
              </a:r>
              <a:endParaRPr lang="en-US" sz="800" b="1" dirty="0"/>
            </a:p>
          </p:txBody>
        </p:sp>
        <p:sp>
          <p:nvSpPr>
            <p:cNvPr id="77" name="Rectangle 1053"/>
            <p:cNvSpPr>
              <a:spLocks noChangeArrowheads="1"/>
            </p:cNvSpPr>
            <p:nvPr/>
          </p:nvSpPr>
          <p:spPr bwMode="auto">
            <a:xfrm>
              <a:off x="2768600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130" name="Rectangle 1053"/>
            <p:cNvSpPr>
              <a:spLocks noChangeArrowheads="1"/>
            </p:cNvSpPr>
            <p:nvPr/>
          </p:nvSpPr>
          <p:spPr bwMode="auto">
            <a:xfrm>
              <a:off x="2971800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06846" y="4724400"/>
            <a:ext cx="836568" cy="228600"/>
            <a:chOff x="406400" y="4724400"/>
            <a:chExt cx="812800" cy="228600"/>
          </a:xfrm>
        </p:grpSpPr>
        <p:sp>
          <p:nvSpPr>
            <p:cNvPr id="63" name="Rectangle 1052"/>
            <p:cNvSpPr>
              <a:spLocks noChangeArrowheads="1"/>
            </p:cNvSpPr>
            <p:nvPr/>
          </p:nvSpPr>
          <p:spPr bwMode="auto">
            <a:xfrm>
              <a:off x="6096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4</a:t>
              </a:r>
              <a:endParaRPr lang="en-US" sz="800" b="1" dirty="0"/>
            </a:p>
          </p:txBody>
        </p:sp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8128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8</a:t>
              </a:r>
              <a:endParaRPr lang="en-US" sz="800" b="1" dirty="0"/>
            </a:p>
          </p:txBody>
        </p:sp>
        <p:sp>
          <p:nvSpPr>
            <p:cNvPr id="65" name="Rectangle 1053"/>
            <p:cNvSpPr>
              <a:spLocks noChangeArrowheads="1"/>
            </p:cNvSpPr>
            <p:nvPr/>
          </p:nvSpPr>
          <p:spPr bwMode="auto">
            <a:xfrm>
              <a:off x="10160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11</a:t>
              </a:r>
              <a:endParaRPr lang="en-US" sz="800" b="1" dirty="0"/>
            </a:p>
          </p:txBody>
        </p:sp>
        <p:sp>
          <p:nvSpPr>
            <p:cNvPr id="134" name="Rectangle 1053"/>
            <p:cNvSpPr>
              <a:spLocks noChangeArrowheads="1"/>
            </p:cNvSpPr>
            <p:nvPr/>
          </p:nvSpPr>
          <p:spPr bwMode="auto">
            <a:xfrm>
              <a:off x="4064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1</a:t>
              </a:r>
              <a:endParaRPr lang="en-US" sz="800" b="1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295400" y="4724400"/>
            <a:ext cx="836568" cy="228600"/>
            <a:chOff x="838200" y="4724400"/>
            <a:chExt cx="812800" cy="228600"/>
          </a:xfrm>
        </p:grpSpPr>
        <p:sp>
          <p:nvSpPr>
            <p:cNvPr id="67" name="Rectangle 1052"/>
            <p:cNvSpPr>
              <a:spLocks noChangeArrowheads="1"/>
            </p:cNvSpPr>
            <p:nvPr/>
          </p:nvSpPr>
          <p:spPr bwMode="auto">
            <a:xfrm>
              <a:off x="8382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12</a:t>
              </a:r>
              <a:endParaRPr lang="en-US" sz="800" b="1" dirty="0"/>
            </a:p>
          </p:txBody>
        </p:sp>
        <p:sp>
          <p:nvSpPr>
            <p:cNvPr id="68" name="Rectangle 1053"/>
            <p:cNvSpPr>
              <a:spLocks noChangeArrowheads="1"/>
            </p:cNvSpPr>
            <p:nvPr/>
          </p:nvSpPr>
          <p:spPr bwMode="auto">
            <a:xfrm>
              <a:off x="1041400" y="4724400"/>
              <a:ext cx="203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13</a:t>
              </a:r>
              <a:endParaRPr lang="en-US" sz="800" b="1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1244600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135" name="Rectangle 1053"/>
            <p:cNvSpPr>
              <a:spLocks noChangeArrowheads="1"/>
            </p:cNvSpPr>
            <p:nvPr/>
          </p:nvSpPr>
          <p:spPr bwMode="auto">
            <a:xfrm>
              <a:off x="1447800" y="4724400"/>
              <a:ext cx="203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90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7315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/>
          <p:nvPr/>
        </p:nvGrpSpPr>
        <p:grpSpPr>
          <a:xfrm>
            <a:off x="54102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65532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 flipH="1">
            <a:off x="3733800" y="2971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38234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58 (Update/Merge #3)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9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410200" y="3810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12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</p:grpSp>
      <p:grpSp>
        <p:nvGrpSpPr>
          <p:cNvPr id="13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91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7315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/>
          <p:nvPr/>
        </p:nvGrpSpPr>
        <p:grpSpPr>
          <a:xfrm>
            <a:off x="54102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65532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 flipH="1">
            <a:off x="3733800" y="2971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17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8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410200" y="3810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11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</p:grpSp>
      <p:grpSp>
        <p:nvGrpSpPr>
          <p:cNvPr id="12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92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7315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6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3886200" y="4724400"/>
            <a:ext cx="838200" cy="228600"/>
            <a:chOff x="3657600" y="3962400"/>
            <a:chExt cx="1600200" cy="457200"/>
          </a:xfrm>
        </p:grpSpPr>
        <p:sp>
          <p:nvSpPr>
            <p:cNvPr id="7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7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7" name="Line 1074"/>
          <p:cNvSpPr>
            <a:spLocks noChangeShapeType="1"/>
          </p:cNvSpPr>
          <p:nvPr/>
        </p:nvSpPr>
        <p:spPr bwMode="auto">
          <a:xfrm flipH="1">
            <a:off x="3886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/>
          <p:nvPr/>
        </p:nvGrpSpPr>
        <p:grpSpPr>
          <a:xfrm>
            <a:off x="54102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65532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 flipH="1">
            <a:off x="3733800" y="2971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898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17 (Underflow)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8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410200" y="3810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11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</p:grpSp>
      <p:grpSp>
        <p:nvGrpSpPr>
          <p:cNvPr id="12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93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7315200" y="3810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/>
          <p:nvPr/>
        </p:nvGrpSpPr>
        <p:grpSpPr>
          <a:xfrm>
            <a:off x="54102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 flipH="1">
            <a:off x="65532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 flipH="1">
            <a:off x="3733800" y="2971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4833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17 (Merge)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8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 flipH="1">
            <a:off x="5410200" y="3810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11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</p:grpSp>
      <p:grpSp>
        <p:nvGrpSpPr>
          <p:cNvPr id="12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grpSp>
        <p:nvGrpSpPr>
          <p:cNvPr id="57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94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 flipH="1">
            <a:off x="3733800" y="29718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3227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17 (Borrow Child)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4213860" y="3794760"/>
            <a:ext cx="129540" cy="92964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9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95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 flipH="1">
            <a:off x="3733800" y="2971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510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17 (Update)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4213860" y="3794760"/>
            <a:ext cx="129540" cy="92964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9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96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 flipH="1">
            <a:off x="3733800" y="2971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4213860" y="3794760"/>
            <a:ext cx="129540" cy="92964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9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97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74"/>
          <p:cNvSpPr>
            <a:spLocks noChangeShapeType="1"/>
          </p:cNvSpPr>
          <p:nvPr/>
        </p:nvSpPr>
        <p:spPr bwMode="auto">
          <a:xfrm flipH="1">
            <a:off x="1219200" y="3810000"/>
            <a:ext cx="70104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6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70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 flipH="1">
            <a:off x="3733800" y="2971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898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15 (Underflow)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7" name="Group 49"/>
          <p:cNvGrpSpPr/>
          <p:nvPr/>
        </p:nvGrpSpPr>
        <p:grpSpPr>
          <a:xfrm>
            <a:off x="1219200" y="4724400"/>
            <a:ext cx="838200" cy="228600"/>
            <a:chOff x="3657600" y="3962400"/>
            <a:chExt cx="1600200" cy="457200"/>
          </a:xfrm>
        </p:grpSpPr>
        <p:sp>
          <p:nvSpPr>
            <p:cNvPr id="11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1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sp>
          <p:nvSpPr>
            <p:cNvPr id="11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4213860" y="3794760"/>
            <a:ext cx="129540" cy="92964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9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98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76200" y="3810000"/>
            <a:ext cx="13716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 flipH="1">
            <a:off x="2971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64"/>
          <p:cNvGrpSpPr/>
          <p:nvPr/>
        </p:nvGrpSpPr>
        <p:grpSpPr>
          <a:xfrm>
            <a:off x="1447800" y="3352800"/>
            <a:ext cx="990600" cy="457200"/>
            <a:chOff x="660400" y="2057400"/>
            <a:chExt cx="990600" cy="457200"/>
          </a:xfrm>
        </p:grpSpPr>
        <p:sp>
          <p:nvSpPr>
            <p:cNvPr id="59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60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1" name="Line 1074"/>
          <p:cNvSpPr>
            <a:spLocks noChangeShapeType="1"/>
          </p:cNvSpPr>
          <p:nvPr/>
        </p:nvSpPr>
        <p:spPr bwMode="auto">
          <a:xfrm flipH="1">
            <a:off x="3733800" y="2971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28071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15 (Merge #1)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64"/>
          <p:cNvGrpSpPr/>
          <p:nvPr/>
        </p:nvGrpSpPr>
        <p:grpSpPr>
          <a:xfrm>
            <a:off x="3733800" y="3352800"/>
            <a:ext cx="990600" cy="457200"/>
            <a:chOff x="660400" y="2057400"/>
            <a:chExt cx="990600" cy="457200"/>
          </a:xfrm>
        </p:grpSpPr>
        <p:sp>
          <p:nvSpPr>
            <p:cNvPr id="102" name="Rectangle 1052"/>
            <p:cNvSpPr>
              <a:spLocks noChangeArrowheads="1"/>
            </p:cNvSpPr>
            <p:nvPr/>
          </p:nvSpPr>
          <p:spPr bwMode="auto">
            <a:xfrm>
              <a:off x="660400" y="20574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03" name="Rectangle 1052"/>
            <p:cNvSpPr>
              <a:spLocks noChangeArrowheads="1"/>
            </p:cNvSpPr>
            <p:nvPr/>
          </p:nvSpPr>
          <p:spPr bwMode="auto">
            <a:xfrm>
              <a:off x="1143000" y="20574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4213860" y="3794760"/>
            <a:ext cx="129540" cy="92964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9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  <p:grpSp>
        <p:nvGrpSpPr>
          <p:cNvPr id="55" name="Group 49"/>
          <p:cNvGrpSpPr/>
          <p:nvPr/>
        </p:nvGrpSpPr>
        <p:grpSpPr>
          <a:xfrm>
            <a:off x="762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80"/>
          <p:cNvGrpSpPr/>
          <p:nvPr/>
        </p:nvGrpSpPr>
        <p:grpSpPr>
          <a:xfrm>
            <a:off x="1445260" y="3352800"/>
            <a:ext cx="1016000" cy="457200"/>
            <a:chOff x="5308600" y="2362200"/>
            <a:chExt cx="1016000" cy="457200"/>
          </a:xfrm>
        </p:grpSpPr>
        <p:sp>
          <p:nvSpPr>
            <p:cNvPr id="48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49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Tree: Delete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52D0-7537-40EA-9160-00A99B1EBF18}" type="slidenum">
              <a:rPr lang="en-US"/>
              <a:pPr/>
              <a:t>99</a:t>
            </a:fld>
            <a:endParaRPr lang="en-US"/>
          </a:p>
        </p:txBody>
      </p:sp>
      <p:sp>
        <p:nvSpPr>
          <p:cNvPr id="130" name="Text Box 1080"/>
          <p:cNvSpPr txBox="1">
            <a:spLocks noChangeArrowheads="1"/>
          </p:cNvSpPr>
          <p:nvPr/>
        </p:nvSpPr>
        <p:spPr bwMode="auto">
          <a:xfrm>
            <a:off x="2590800" y="5410200"/>
            <a:ext cx="45079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B+ tree of order 3 (M=3)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Line 1074"/>
          <p:cNvSpPr>
            <a:spLocks noChangeShapeType="1"/>
          </p:cNvSpPr>
          <p:nvPr/>
        </p:nvSpPr>
        <p:spPr bwMode="auto">
          <a:xfrm flipH="1">
            <a:off x="6858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74"/>
          <p:cNvSpPr>
            <a:spLocks noChangeShapeType="1"/>
          </p:cNvSpPr>
          <p:nvPr/>
        </p:nvSpPr>
        <p:spPr bwMode="auto">
          <a:xfrm>
            <a:off x="67818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074"/>
          <p:cNvSpPr>
            <a:spLocks noChangeShapeType="1"/>
          </p:cNvSpPr>
          <p:nvPr/>
        </p:nvSpPr>
        <p:spPr bwMode="auto">
          <a:xfrm>
            <a:off x="1943100" y="3802380"/>
            <a:ext cx="1028700" cy="92202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074"/>
          <p:cNvSpPr>
            <a:spLocks noChangeShapeType="1"/>
          </p:cNvSpPr>
          <p:nvPr/>
        </p:nvSpPr>
        <p:spPr bwMode="auto">
          <a:xfrm flipH="1">
            <a:off x="1447800" y="29718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4343400" y="4724400"/>
            <a:ext cx="838200" cy="228600"/>
            <a:chOff x="3657600" y="3962400"/>
            <a:chExt cx="1600200" cy="457200"/>
          </a:xfrm>
        </p:grpSpPr>
        <p:sp>
          <p:nvSpPr>
            <p:cNvPr id="83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84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85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0" name="Line 1074"/>
          <p:cNvSpPr>
            <a:spLocks noChangeShapeType="1"/>
          </p:cNvSpPr>
          <p:nvPr/>
        </p:nvSpPr>
        <p:spPr bwMode="auto">
          <a:xfrm>
            <a:off x="6324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6553200" y="4724400"/>
            <a:ext cx="838200" cy="228600"/>
            <a:chOff x="3657600" y="3962400"/>
            <a:chExt cx="1600200" cy="457200"/>
          </a:xfrm>
        </p:grpSpPr>
        <p:sp>
          <p:nvSpPr>
            <p:cNvPr id="8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89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94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0" name="Line 1074"/>
          <p:cNvSpPr>
            <a:spLocks noChangeShapeType="1"/>
          </p:cNvSpPr>
          <p:nvPr/>
        </p:nvSpPr>
        <p:spPr bwMode="auto">
          <a:xfrm>
            <a:off x="48006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1080"/>
          <p:cNvSpPr txBox="1">
            <a:spLocks noChangeArrowheads="1"/>
          </p:cNvSpPr>
          <p:nvPr/>
        </p:nvSpPr>
        <p:spPr bwMode="auto">
          <a:xfrm>
            <a:off x="530047" y="1295400"/>
            <a:ext cx="38234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Delete 15 (Update/Merge #2)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4" name="Line 1074"/>
          <p:cNvSpPr>
            <a:spLocks noChangeShapeType="1"/>
          </p:cNvSpPr>
          <p:nvPr/>
        </p:nvSpPr>
        <p:spPr bwMode="auto">
          <a:xfrm>
            <a:off x="2438400" y="38100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/>
          <p:nvPr/>
        </p:nvGrpSpPr>
        <p:grpSpPr>
          <a:xfrm>
            <a:off x="7620000" y="4724400"/>
            <a:ext cx="838200" cy="228600"/>
            <a:chOff x="3657600" y="3962400"/>
            <a:chExt cx="1600200" cy="457200"/>
          </a:xfrm>
        </p:grpSpPr>
        <p:sp>
          <p:nvSpPr>
            <p:cNvPr id="91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41</a:t>
              </a:r>
              <a:endParaRPr lang="en-US" sz="1200" dirty="0"/>
            </a:p>
          </p:txBody>
        </p:sp>
        <p:sp>
          <p:nvSpPr>
            <p:cNvPr id="92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59</a:t>
              </a:r>
              <a:endParaRPr lang="en-US" sz="1200" dirty="0"/>
            </a:p>
          </p:txBody>
        </p:sp>
        <p:sp>
          <p:nvSpPr>
            <p:cNvPr id="96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6299200" y="3352800"/>
            <a:ext cx="1016000" cy="457200"/>
            <a:chOff x="5308600" y="2362200"/>
            <a:chExt cx="1016000" cy="457200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81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" name="Group 80"/>
          <p:cNvGrpSpPr/>
          <p:nvPr/>
        </p:nvGrpSpPr>
        <p:grpSpPr>
          <a:xfrm>
            <a:off x="3810000" y="2514600"/>
            <a:ext cx="1016000" cy="457200"/>
            <a:chOff x="5308600" y="2362200"/>
            <a:chExt cx="1016000" cy="457200"/>
          </a:xfrm>
        </p:grpSpPr>
        <p:sp>
          <p:nvSpPr>
            <p:cNvPr id="72" name="Rectangle 1053"/>
            <p:cNvSpPr>
              <a:spLocks noChangeArrowheads="1"/>
            </p:cNvSpPr>
            <p:nvPr/>
          </p:nvSpPr>
          <p:spPr bwMode="auto">
            <a:xfrm>
              <a:off x="5308600" y="2362200"/>
              <a:ext cx="508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28</a:t>
              </a:r>
              <a:endParaRPr lang="en-US" sz="1400" dirty="0"/>
            </a:p>
          </p:txBody>
        </p:sp>
        <p:sp>
          <p:nvSpPr>
            <p:cNvPr id="86" name="Rectangle 1053"/>
            <p:cNvSpPr>
              <a:spLocks noChangeArrowheads="1"/>
            </p:cNvSpPr>
            <p:nvPr/>
          </p:nvSpPr>
          <p:spPr bwMode="auto">
            <a:xfrm>
              <a:off x="5816600" y="2362200"/>
              <a:ext cx="508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2971800" y="4724400"/>
            <a:ext cx="838200" cy="228600"/>
            <a:chOff x="3657600" y="3962400"/>
            <a:chExt cx="1600200" cy="457200"/>
          </a:xfrm>
        </p:grpSpPr>
        <p:sp>
          <p:nvSpPr>
            <p:cNvPr id="58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62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685800" y="4724400"/>
            <a:ext cx="838200" cy="228600"/>
            <a:chOff x="3657600" y="3962400"/>
            <a:chExt cx="1600200" cy="457200"/>
          </a:xfrm>
        </p:grpSpPr>
        <p:sp>
          <p:nvSpPr>
            <p:cNvPr id="56" name="Rectangle 1052"/>
            <p:cNvSpPr>
              <a:spLocks noChangeArrowheads="1"/>
            </p:cNvSpPr>
            <p:nvPr/>
          </p:nvSpPr>
          <p:spPr bwMode="auto">
            <a:xfrm>
              <a:off x="36576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41910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726</TotalTime>
  <Words>4895</Words>
  <Application>Microsoft Macintosh PowerPoint</Application>
  <PresentationFormat>On-screen Show (4:3)</PresentationFormat>
  <Paragraphs>2273</Paragraphs>
  <Slides>116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Clarity</vt:lpstr>
      <vt:lpstr>B-Trees</vt:lpstr>
      <vt:lpstr>B-Trees: Why?</vt:lpstr>
      <vt:lpstr>B-Trees: Why?</vt:lpstr>
      <vt:lpstr>M-Way Tree</vt:lpstr>
      <vt:lpstr>B-Trees: Why?</vt:lpstr>
      <vt:lpstr>B+ Tree: Properties</vt:lpstr>
      <vt:lpstr>B+ Tree: Properties</vt:lpstr>
      <vt:lpstr>B+ Tree: Example 1</vt:lpstr>
      <vt:lpstr>B+ Tree: Example 2</vt:lpstr>
      <vt:lpstr>B+ Tree: Search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Insert (Example 2)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B+ Tree: Delete</vt:lpstr>
      <vt:lpstr>Reference</vt:lpstr>
      <vt:lpstr>B+ Tree: Homework</vt:lpstr>
      <vt:lpstr>B+ Tree: Homework</vt:lpstr>
      <vt:lpstr>B+ Tree: Homework</vt:lpstr>
      <vt:lpstr>B+ Tree: Homework</vt:lpstr>
      <vt:lpstr>B+ Tree: Homework</vt:lpstr>
      <vt:lpstr>B+ Tree: Homework</vt:lpstr>
      <vt:lpstr>B+ Tree: Homework</vt:lpstr>
      <vt:lpstr>B+ Tree: Homework</vt:lpstr>
      <vt:lpstr>B+ Tree: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</dc:title>
  <dc:creator>mudassar</dc:creator>
  <cp:lastModifiedBy>MacBook Pro</cp:lastModifiedBy>
  <cp:revision>111</cp:revision>
  <dcterms:created xsi:type="dcterms:W3CDTF">2011-12-02T13:05:48Z</dcterms:created>
  <dcterms:modified xsi:type="dcterms:W3CDTF">2015-11-21T15:40:24Z</dcterms:modified>
</cp:coreProperties>
</file>