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1554" y="84"/>
      </p:cViewPr>
      <p:guideLst>
        <p:guide orient="horz" pos="2160"/>
        <p:guide pos="35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F2BB8-CC5A-0741-B91D-2F65E3816AD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FC9D-CA03-0840-B107-2FE586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FC9D-CA03-0840-B107-2FE586A208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ar-sa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ar-sa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ar-s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ar-sa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November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Click to edit Master text styles</a:t>
            </a:r>
          </a:p>
          <a:p>
            <a:pPr lvl="1"/>
            <a:r>
              <a:rPr lang="ar-sa"/>
              <a:t>Second level</a:t>
            </a:r>
          </a:p>
          <a:p>
            <a:pPr lvl="2"/>
            <a:r>
              <a:rPr lang="ar-sa"/>
              <a:t>Third level</a:t>
            </a:r>
          </a:p>
          <a:p>
            <a:pPr lvl="3"/>
            <a:r>
              <a:rPr lang="ar-sa"/>
              <a:t>Fourth level</a:t>
            </a:r>
          </a:p>
          <a:p>
            <a:pPr lvl="4"/>
            <a:r>
              <a:rPr lang="ar-sa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November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212 </a:t>
            </a:r>
          </a:p>
        </p:txBody>
      </p:sp>
    </p:spTree>
    <p:extLst>
      <p:ext uri="{BB962C8B-B14F-4D97-AF65-F5344CB8AC3E}">
        <p14:creationId xmlns:p14="http://schemas.microsoft.com/office/powerpoint/2010/main" val="83528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Hash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Performance of a hash table depends on its hash function.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 a data set with a certain type of keys hash function formulated should minimize the number of collisions.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following slides deal with techniques of formulating various types of hash functions.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1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Digit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682" cy="4876800"/>
          </a:xfrm>
        </p:spPr>
        <p:txBody>
          <a:bodyPr/>
          <a:lstStyle/>
          <a:p>
            <a:r>
              <a:rPr lang="en-US" sz="2800" dirty="0"/>
              <a:t>Keys may be student id. numbers (e.g. 427102345) or social security numbers (e.g. 981-101-0002)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Hash function based on digit selection </a:t>
            </a:r>
            <a:r>
              <a:rPr lang="en-US" sz="2800" dirty="0">
                <a:solidFill>
                  <a:srgbClr val="FF0000"/>
                </a:solidFill>
              </a:rPr>
              <a:t>selects</a:t>
            </a:r>
            <a:r>
              <a:rPr lang="en-US" sz="2800" dirty="0"/>
              <a:t> a subset of digits from the key e.g. last 3 digits may be selected. </a:t>
            </a:r>
          </a:p>
          <a:p>
            <a:pPr marL="0" indent="0" algn="ctr">
              <a:buNone/>
            </a:pPr>
            <a:r>
              <a:rPr lang="en-US" sz="2800" dirty="0"/>
              <a:t>345 </a:t>
            </a:r>
            <a:r>
              <a:rPr lang="en-US" sz="2800" dirty="0">
                <a:latin typeface="Wingdings"/>
              </a:rPr>
              <a:t> </a:t>
            </a:r>
            <a:r>
              <a:rPr lang="en-US" sz="2800" dirty="0"/>
              <a:t>H(427102345)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Digit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Which digits to select? </a:t>
            </a:r>
          </a:p>
          <a:p>
            <a:pPr algn="just"/>
            <a:r>
              <a:rPr lang="en-US" sz="2200" dirty="0"/>
              <a:t>The ones that are random in the data. </a:t>
            </a:r>
          </a:p>
          <a:p>
            <a:pPr lvl="1" algn="just"/>
            <a:r>
              <a:rPr lang="en-US" sz="2200" dirty="0"/>
              <a:t>First 3 digits from the left, in student ids are the same for many students... not a good choice... last 3 digits are random. </a:t>
            </a:r>
          </a:p>
          <a:p>
            <a:r>
              <a:rPr lang="en-US" sz="2800" dirty="0"/>
              <a:t>How many digits to select? </a:t>
            </a:r>
          </a:p>
          <a:p>
            <a:pPr algn="just"/>
            <a:r>
              <a:rPr lang="en-US" sz="2200" dirty="0"/>
              <a:t>Depends on the table size we want. </a:t>
            </a:r>
          </a:p>
          <a:p>
            <a:pPr lvl="1" algn="just"/>
            <a:r>
              <a:rPr lang="en-US" sz="2200" dirty="0"/>
              <a:t>Select 3 digits – table size 1000, 4 digits – table size 10000.</a:t>
            </a:r>
          </a:p>
          <a:p>
            <a:pPr lvl="1" algn="just"/>
            <a:endParaRPr lang="en-US" sz="2200" dirty="0"/>
          </a:p>
          <a:p>
            <a:r>
              <a:rPr lang="en-US" sz="2800" dirty="0"/>
              <a:t>How to select the digits? </a:t>
            </a:r>
          </a:p>
          <a:p>
            <a:pPr lvl="1"/>
            <a:r>
              <a:rPr lang="en-US" dirty="0"/>
              <a:t>Last 3 digits from the left can be selected using mod 1000. </a:t>
            </a:r>
          </a:p>
          <a:p>
            <a:pPr lvl="1"/>
            <a:r>
              <a:rPr lang="en-US" dirty="0"/>
              <a:t>The middle 3 digits can be selected through: </a:t>
            </a:r>
          </a:p>
          <a:p>
            <a:pPr lvl="1"/>
            <a:r>
              <a:rPr lang="en-US" dirty="0"/>
              <a:t>(key / 1000) mod 1000 </a:t>
            </a:r>
          </a:p>
          <a:p>
            <a:pPr algn="just"/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Hash function based on division is of the following form:     H(key) = key mod m </a:t>
            </a:r>
          </a:p>
          <a:p>
            <a:r>
              <a:rPr lang="en-US" sz="2800" dirty="0"/>
              <a:t>0 &lt;= H(key) &lt; m. </a:t>
            </a:r>
          </a:p>
          <a:p>
            <a:r>
              <a:rPr lang="en-US" sz="2800" dirty="0"/>
              <a:t>These functions lead to a number of collisions for certain values of m. </a:t>
            </a:r>
          </a:p>
          <a:p>
            <a:r>
              <a:rPr lang="en-US" sz="2800" dirty="0"/>
              <a:t>E.g. if m = 25 all keys divisible by 5 map to positions 0, 5, 10, 15 and 20.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1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Ideally </a:t>
            </a:r>
            <a:r>
              <a:rPr lang="en-US" sz="3200" b="1" dirty="0"/>
              <a:t>m</a:t>
            </a:r>
            <a:r>
              <a:rPr lang="en-US" sz="3200" dirty="0"/>
              <a:t> must have no common factors with the keys </a:t>
            </a:r>
          </a:p>
          <a:p>
            <a:pPr lvl="1"/>
            <a:r>
              <a:rPr lang="en-US" sz="2400" dirty="0"/>
              <a:t>an easy way to ensure this is to chose m a prime number </a:t>
            </a:r>
          </a:p>
          <a:p>
            <a:pPr lvl="1"/>
            <a:r>
              <a:rPr lang="en-US" sz="2400" dirty="0"/>
              <a:t>prime number (or a prime) is a natural number greater than 1 that has no positive divisors other than 1 and itself-. </a:t>
            </a:r>
          </a:p>
          <a:p>
            <a:r>
              <a:rPr lang="en-US" sz="3200" dirty="0"/>
              <a:t>Example: </a:t>
            </a:r>
          </a:p>
          <a:p>
            <a:r>
              <a:rPr lang="en-US" sz="3200" dirty="0"/>
              <a:t>2,3,5,7,11,13,17,19,23,31,37, ………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 Multiplication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hash function based on multiplication</a:t>
            </a:r>
          </a:p>
          <a:p>
            <a:pPr lvl="1"/>
            <a:r>
              <a:rPr lang="en-US" sz="2400" dirty="0"/>
              <a:t> first squares the key</a:t>
            </a:r>
          </a:p>
          <a:p>
            <a:pPr lvl="1"/>
            <a:r>
              <a:rPr lang="en-US" sz="2400" dirty="0"/>
              <a:t> then chooses a certain subset of the digits of the product. </a:t>
            </a:r>
          </a:p>
          <a:p>
            <a:pPr marL="0" indent="0">
              <a:buNone/>
            </a:pPr>
            <a:r>
              <a:rPr lang="ar-sa" sz="2800" dirty="0"/>
              <a:t>ِ</a:t>
            </a:r>
            <a:r>
              <a:rPr lang="en-US" sz="2800" dirty="0"/>
              <a:t>Example: </a:t>
            </a:r>
          </a:p>
          <a:p>
            <a:pPr marL="274320" lvl="1" indent="0">
              <a:buNone/>
            </a:pPr>
            <a:r>
              <a:rPr lang="en-US" sz="2400" dirty="0"/>
              <a:t>Suppose key = 54321. Hash function finds the square: (54321)2 = 2950771041 and then middle 3 digits are chosen i.e. 077.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Folding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A hash function based on folding adds the digits of the key.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Suppose key = d</a:t>
            </a:r>
            <a:r>
              <a:rPr lang="en-US" sz="2800" baseline="-25000" dirty="0"/>
              <a:t>1</a:t>
            </a: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The key can be folded at single digits, as follows: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H(key) = d</a:t>
            </a:r>
            <a:r>
              <a:rPr lang="en-US" sz="2800" baseline="-25000" dirty="0"/>
              <a:t>1</a:t>
            </a:r>
            <a:r>
              <a:rPr lang="en-US" sz="2800" dirty="0"/>
              <a:t>+d</a:t>
            </a:r>
            <a:r>
              <a:rPr lang="en-US" sz="2800" baseline="-25000" dirty="0"/>
              <a:t>2</a:t>
            </a:r>
            <a:r>
              <a:rPr lang="en-US" sz="2800" dirty="0"/>
              <a:t>+d</a:t>
            </a:r>
            <a:r>
              <a:rPr lang="en-US" sz="2800" baseline="-25000" dirty="0"/>
              <a:t>3</a:t>
            </a:r>
            <a:r>
              <a:rPr lang="en-US" sz="2800" dirty="0"/>
              <a:t>+d</a:t>
            </a:r>
            <a:r>
              <a:rPr lang="en-US" sz="2800" baseline="-25000" dirty="0"/>
              <a:t>4</a:t>
            </a:r>
            <a:r>
              <a:rPr lang="en-US" sz="2800" dirty="0"/>
              <a:t>+d</a:t>
            </a:r>
            <a:r>
              <a:rPr lang="en-US" sz="2800" baseline="-25000" dirty="0"/>
              <a:t>5</a:t>
            </a:r>
            <a:r>
              <a:rPr lang="en-US" sz="28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Table size will be </a:t>
            </a:r>
            <a:r>
              <a:rPr lang="en-US" sz="2800" dirty="0">
                <a:solidFill>
                  <a:srgbClr val="FF0000"/>
                </a:solidFill>
              </a:rPr>
              <a:t>46</a:t>
            </a:r>
            <a:r>
              <a:rPr lang="en-US" sz="2800" dirty="0"/>
              <a:t> since 0 &lt;= H(key) &lt;= 45.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3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Folding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/>
              <a:t>What if a larger table size is needed? 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the key can be folded at 2 digits, as follows: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/>
              <a:t> H(key) = 0d</a:t>
            </a:r>
            <a:r>
              <a:rPr lang="en-US" sz="2800" baseline="-25000" dirty="0"/>
              <a:t>1</a:t>
            </a:r>
            <a:r>
              <a:rPr lang="en-US" sz="2800" dirty="0"/>
              <a:t> + d</a:t>
            </a:r>
            <a:r>
              <a:rPr lang="en-US" sz="2800" baseline="-25000" dirty="0"/>
              <a:t>2</a:t>
            </a: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 + d</a:t>
            </a:r>
            <a:r>
              <a:rPr lang="en-US" sz="2800" baseline="-25000" dirty="0"/>
              <a:t>4</a:t>
            </a: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/>
              <a:t> Table size will be </a:t>
            </a:r>
            <a:r>
              <a:rPr lang="en-US" sz="2800" dirty="0">
                <a:solidFill>
                  <a:srgbClr val="FF0000"/>
                </a:solidFill>
              </a:rPr>
              <a:t>208</a:t>
            </a:r>
            <a:r>
              <a:rPr lang="en-US" sz="2800" dirty="0"/>
              <a:t> since 0 &lt;= H(key) &lt;= 207. 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Folding can be used with other operations e.g.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/>
              <a:t>H(key) = fold (key) mod 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2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Character Valued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Keys can be characters or strings e.g. key = xyz.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such keys the characters are replaced by their binary ASCII codes and the binary number is converted to decimal integer and treated as any other integer key.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4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ADTs for storing and retrieving data were discussed – Linear Lists, Binary Trees, BSTs, AVL Trees.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An important operation </a:t>
            </a:r>
            <a:r>
              <a:rPr lang="en-US" dirty="0" err="1"/>
              <a:t>Findkey</a:t>
            </a:r>
            <a:r>
              <a:rPr lang="en-US" dirty="0"/>
              <a:t>() has a time complexity:</a:t>
            </a:r>
          </a:p>
          <a:p>
            <a:pPr lvl="1"/>
            <a:r>
              <a:rPr lang="en-US" dirty="0"/>
              <a:t>O(n) in Lists, </a:t>
            </a:r>
          </a:p>
          <a:p>
            <a:pPr lvl="1"/>
            <a:r>
              <a:rPr lang="en-US" dirty="0"/>
              <a:t>O(n) in Binary Trees, </a:t>
            </a:r>
          </a:p>
          <a:p>
            <a:pPr lvl="1"/>
            <a:r>
              <a:rPr lang="en-US" dirty="0"/>
              <a:t>O(log n) in BSTs, </a:t>
            </a:r>
          </a:p>
          <a:p>
            <a:pPr lvl="1"/>
            <a:r>
              <a:rPr lang="en-US" dirty="0"/>
              <a:t>O(log n) in AVL trees. </a:t>
            </a:r>
          </a:p>
          <a:p>
            <a:r>
              <a:rPr lang="en-US" dirty="0"/>
              <a:t>Can </a:t>
            </a:r>
            <a:r>
              <a:rPr lang="en-US" dirty="0" err="1"/>
              <a:t>Findkey</a:t>
            </a:r>
            <a:r>
              <a:rPr lang="en-US" dirty="0"/>
              <a:t>() be implemented with a time complexity better than O(log n)? </a:t>
            </a:r>
          </a:p>
          <a:p>
            <a:r>
              <a:rPr lang="en-US" dirty="0"/>
              <a:t>With Hash Tables it is possible to implement </a:t>
            </a:r>
            <a:r>
              <a:rPr lang="en-US" dirty="0" err="1"/>
              <a:t>Findkey</a:t>
            </a:r>
            <a:r>
              <a:rPr lang="en-US" dirty="0"/>
              <a:t>() with O(1) time complexity.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Collision Resolution Strategies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2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 Resolution Strategies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Also known as rehashing techniques.</a:t>
            </a:r>
          </a:p>
          <a:p>
            <a:endParaRPr lang="en-US" sz="2800" dirty="0"/>
          </a:p>
          <a:p>
            <a:r>
              <a:rPr lang="en-US" sz="2800" dirty="0"/>
              <a:t>Strategies determine where to store a collided key in the event of a collision.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Strategies can be grouped into the following three categories: </a:t>
            </a:r>
          </a:p>
          <a:p>
            <a:pPr lvl="1"/>
            <a:r>
              <a:rPr lang="en-US" sz="2400" dirty="0"/>
              <a:t>Open address methods</a:t>
            </a:r>
          </a:p>
          <a:p>
            <a:pPr lvl="1"/>
            <a:r>
              <a:rPr lang="en-US" sz="2400" dirty="0"/>
              <a:t>External or separate chaining </a:t>
            </a:r>
          </a:p>
          <a:p>
            <a:pPr lvl="1"/>
            <a:r>
              <a:rPr lang="en-US" sz="2400" dirty="0"/>
              <a:t>Coalesced chaining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strategy finds an empty position in the table after the collision and stores the collided key at the empty position. </a:t>
            </a:r>
          </a:p>
          <a:p>
            <a:endParaRPr lang="en-US" dirty="0">
              <a:latin typeface="Wingdings 3"/>
            </a:endParaRPr>
          </a:p>
          <a:p>
            <a:r>
              <a:rPr lang="en-US" dirty="0"/>
              <a:t>Linear rehashing, quadratic rehashing, random rehashing and double rehashing fall in this category.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2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called linear probing. </a:t>
            </a:r>
            <a:endParaRPr lang="en-US" dirty="0">
              <a:latin typeface="Wingdings 3"/>
            </a:endParaRPr>
          </a:p>
          <a:p>
            <a:r>
              <a:rPr lang="en-US" dirty="0"/>
              <a:t>Each table location inspected is referred to as a </a:t>
            </a:r>
            <a:r>
              <a:rPr lang="en-US" b="1" dirty="0"/>
              <a:t>probe </a:t>
            </a:r>
          </a:p>
          <a:p>
            <a:r>
              <a:rPr lang="en-US" dirty="0"/>
              <a:t>Linear rehashing starts a (circular) sequential search through the table until an empty location is found or all the table has been examined. </a:t>
            </a:r>
          </a:p>
          <a:p>
            <a:r>
              <a:rPr lang="en-US" dirty="0"/>
              <a:t>Rehash address (i.e. address of the next location to be inspected) is computed by </a:t>
            </a:r>
          </a:p>
          <a:p>
            <a:pPr marL="0" indent="0" algn="ctr">
              <a:buNone/>
            </a:pPr>
            <a:r>
              <a:rPr lang="en-US" dirty="0"/>
              <a:t>rehash address = (p + c) mod </a:t>
            </a:r>
            <a:r>
              <a:rPr lang="en-US" dirty="0" err="1"/>
              <a:t>TableSize</a:t>
            </a:r>
            <a:r>
              <a:rPr lang="en-US" dirty="0"/>
              <a:t> </a:t>
            </a:r>
          </a:p>
          <a:p>
            <a:r>
              <a:rPr lang="en-US" dirty="0"/>
              <a:t>p = previous collision address; c = a constant (we take c = 1) </a:t>
            </a:r>
          </a:p>
          <a:p>
            <a:r>
              <a:rPr lang="en-US" dirty="0"/>
              <a:t>If an empty location is found at the rehash address the collided key is stored at the location.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4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91764"/>
            <a:ext cx="4652963" cy="4385235"/>
          </a:xfrm>
        </p:spPr>
        <p:txBody>
          <a:bodyPr>
            <a:normAutofit/>
          </a:bodyPr>
          <a:lstStyle/>
          <a:p>
            <a:r>
              <a:rPr lang="en-US" dirty="0"/>
              <a:t>Consider the hash table in the state shown. </a:t>
            </a:r>
          </a:p>
          <a:p>
            <a:r>
              <a:rPr lang="en-US" dirty="0"/>
              <a:t>Attempt to insert 227 leads to a collision with 374 ... H(227) = 227 mod 7 = 3. </a:t>
            </a:r>
          </a:p>
          <a:p>
            <a:r>
              <a:rPr lang="en-US" dirty="0"/>
              <a:t>According to linear rehashing </a:t>
            </a:r>
          </a:p>
          <a:p>
            <a:r>
              <a:rPr lang="en-US" dirty="0"/>
              <a:t>the collided key 227 will be stored in the circularly next empty location, which is at table address 4. (See the next slide)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15618"/>
              </p:ext>
            </p:extLst>
          </p:nvPr>
        </p:nvGraphicFramePr>
        <p:xfrm>
          <a:off x="6355978" y="2704360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0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47" y="5680661"/>
            <a:ext cx="8502093" cy="312271"/>
          </a:xfrm>
        </p:spPr>
        <p:txBody>
          <a:bodyPr>
            <a:noAutofit/>
          </a:bodyPr>
          <a:lstStyle/>
          <a:p>
            <a:r>
              <a:rPr lang="en-US" dirty="0"/>
              <a:t>One probe is an access into the hash-table. Number of probes required to insert a key indicates the cost of inserting the key.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43692"/>
              </p:ext>
            </p:extLst>
          </p:nvPr>
        </p:nvGraphicFramePr>
        <p:xfrm>
          <a:off x="497908" y="2106544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7267" y="1385500"/>
            <a:ext cx="1317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/>
              <a:t>After Insert 227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163" y="12931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Insert 421</a:t>
            </a:r>
          </a:p>
          <a:p>
            <a:r>
              <a:rPr lang="en-US" b="1" baseline="30000" dirty="0"/>
              <a:t>H</a:t>
            </a:r>
            <a:r>
              <a:rPr lang="da-DK" b="1" baseline="30000" dirty="0"/>
              <a:t>(421) = 421 mod 7 =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39419"/>
              </p:ext>
            </p:extLst>
          </p:nvPr>
        </p:nvGraphicFramePr>
        <p:xfrm>
          <a:off x="2970303" y="1985664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6796" y="1154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Insert 624</a:t>
            </a:r>
          </a:p>
          <a:p>
            <a:r>
              <a:rPr lang="en-US" b="1" baseline="30000" dirty="0"/>
              <a:t>H</a:t>
            </a:r>
            <a:r>
              <a:rPr lang="da-DK" b="1" baseline="30000" dirty="0"/>
              <a:t>(624) = 624mod 7 = 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46271"/>
              </p:ext>
            </p:extLst>
          </p:nvPr>
        </p:nvGraphicFramePr>
        <p:xfrm>
          <a:off x="5743829" y="1984328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13295" y="1662499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4283" y="1616332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0519" y="1570166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75625" cy="4876800"/>
          </a:xfrm>
        </p:spPr>
        <p:txBody>
          <a:bodyPr/>
          <a:lstStyle/>
          <a:p>
            <a:r>
              <a:rPr lang="en-US" dirty="0"/>
              <a:t>Suppose key 624 is to be retrieved.</a:t>
            </a:r>
          </a:p>
          <a:p>
            <a:r>
              <a:rPr lang="en-US" dirty="0"/>
              <a:t> H(624) = 1. </a:t>
            </a:r>
          </a:p>
          <a:p>
            <a:r>
              <a:rPr lang="en-US" dirty="0"/>
              <a:t>After rehashing and 5 probes the key is 2 found at address 5. </a:t>
            </a:r>
          </a:p>
          <a:p>
            <a:endParaRPr lang="en-US" dirty="0"/>
          </a:p>
          <a:p>
            <a:r>
              <a:rPr lang="en-US" dirty="0"/>
              <a:t>Suppose key 631 is to be retrieved. H(631) = 1. After rehashing and 7 probes the „empty‟ location 0 is found – if the key was present it would have been at 0. Therefore, retrieval algorithm returns „not found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74"/>
              </p:ext>
            </p:extLst>
          </p:nvPr>
        </p:nvGraphicFramePr>
        <p:xfrm>
          <a:off x="6864417" y="1609913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801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2963" cy="4876800"/>
          </a:xfrm>
        </p:spPr>
        <p:txBody>
          <a:bodyPr>
            <a:normAutofit/>
          </a:bodyPr>
          <a:lstStyle/>
          <a:p>
            <a:r>
              <a:rPr lang="en-US" dirty="0"/>
              <a:t>Suppose one of the keys 421, 374 or 227 are removed</a:t>
            </a:r>
          </a:p>
          <a:p>
            <a:r>
              <a:rPr lang="en-US" dirty="0"/>
              <a:t>e.g. 374 is removed, address 3 is marked empty </a:t>
            </a:r>
          </a:p>
          <a:p>
            <a:r>
              <a:rPr lang="en-US" dirty="0"/>
              <a:t>Now attempt to find key 624 will incorrectly result in a failure – search will stop at address 3. </a:t>
            </a:r>
          </a:p>
          <a:p>
            <a:r>
              <a:rPr lang="en-US" dirty="0"/>
              <a:t>This problem can be solved by having three different status for a table location.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05013"/>
              </p:ext>
            </p:extLst>
          </p:nvPr>
        </p:nvGraphicFramePr>
        <p:xfrm>
          <a:off x="6162182" y="1744384"/>
          <a:ext cx="1321696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9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44565" cy="4876800"/>
          </a:xfrm>
        </p:spPr>
        <p:txBody>
          <a:bodyPr/>
          <a:lstStyle/>
          <a:p>
            <a:r>
              <a:rPr lang="en-US" dirty="0"/>
              <a:t>status = {empty, occupied, deleted} </a:t>
            </a:r>
          </a:p>
          <a:p>
            <a:endParaRPr lang="en-US" dirty="0">
              <a:latin typeface="Wingdings 3"/>
            </a:endParaRPr>
          </a:p>
          <a:p>
            <a:r>
              <a:rPr lang="en-US" dirty="0"/>
              <a:t>During search for a key the search does not stop at locations with status deleted or occupied. So the key 624 is found at address 5.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33584"/>
              </p:ext>
            </p:extLst>
          </p:nvPr>
        </p:nvGraphicFramePr>
        <p:xfrm>
          <a:off x="6670182" y="2073090"/>
          <a:ext cx="1321696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 performance of a hash table employing linear rehashing as collision resolution strategy is measured in terms of the average number of probes required to insert a set of keys.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7741" cy="4876800"/>
          </a:xfrm>
        </p:spPr>
        <p:txBody>
          <a:bodyPr>
            <a:normAutofit/>
          </a:bodyPr>
          <a:lstStyle/>
          <a:p>
            <a:r>
              <a:rPr lang="en-US" sz="3200" dirty="0"/>
              <a:t>A hash table for a given key type consists of :</a:t>
            </a:r>
          </a:p>
          <a:p>
            <a:pPr lvl="1"/>
            <a:r>
              <a:rPr lang="en-US" sz="2400" dirty="0"/>
              <a:t>Hash function</a:t>
            </a:r>
          </a:p>
          <a:p>
            <a:pPr lvl="1"/>
            <a:r>
              <a:rPr lang="en-US" sz="2400" dirty="0"/>
              <a:t> Array (called table) of size N </a:t>
            </a:r>
          </a:p>
          <a:p>
            <a:r>
              <a:rPr lang="en-US" sz="3200" dirty="0"/>
              <a:t>Hash function </a:t>
            </a:r>
            <a:r>
              <a:rPr lang="en-US" sz="3200" b="1" dirty="0">
                <a:solidFill>
                  <a:srgbClr val="FF0000"/>
                </a:solidFill>
              </a:rPr>
              <a:t>maps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 key to a location in the table. </a:t>
            </a:r>
          </a:p>
          <a:p>
            <a:r>
              <a:rPr lang="en-US" sz="3200" dirty="0"/>
              <a:t>Hash functions can be of two types: </a:t>
            </a:r>
          </a:p>
          <a:p>
            <a:pPr lvl="1"/>
            <a:r>
              <a:rPr lang="en-US" sz="2400" dirty="0"/>
              <a:t>Perfect hash functions</a:t>
            </a:r>
          </a:p>
          <a:p>
            <a:pPr lvl="1"/>
            <a:r>
              <a:rPr lang="en-US" sz="2400" dirty="0"/>
              <a:t>Imperfect hash functions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57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-182880" rtl="0">
              <a:spcBef>
                <a:spcPct val="20000"/>
              </a:spcBef>
            </a:pPr>
            <a:r>
              <a:rPr lang="en-US" sz="4000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External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4000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kern="1200" spc="-100" noProof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haining</a:t>
            </a:r>
            <a:r>
              <a:rPr lang="en-US" sz="4000" kern="1200" spc="-1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separate chaining </a:t>
            </a:r>
          </a:p>
          <a:p>
            <a:r>
              <a:rPr lang="en-US" sz="3200" dirty="0"/>
              <a:t>According to this strategy the collided keys are stored in a list associated with the home address. </a:t>
            </a:r>
          </a:p>
          <a:p>
            <a:r>
              <a:rPr lang="en-US" sz="3200" dirty="0"/>
              <a:t>Hash table is an array of lists. </a:t>
            </a:r>
          </a:p>
          <a:p>
            <a:r>
              <a:rPr lang="en-US" sz="3200" dirty="0"/>
              <a:t>Insertions and deletions are easy to implement.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0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  <a:r>
              <a:rPr lang="en-US" sz="2400" spc="0" dirty="0">
                <a:solidFill>
                  <a:srgbClr val="292934"/>
                </a:solidFill>
              </a:rPr>
              <a:t> </a:t>
            </a:r>
            <a:r>
              <a:rPr lang="en-US" dirty="0"/>
              <a:t>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5506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/>
              <a:t>Insertions</a:t>
            </a:r>
            <a:br>
              <a:rPr lang="da-DK" dirty="0"/>
            </a:br>
            <a:r>
              <a:rPr lang="da-DK" dirty="0" err="1"/>
              <a:t>Key</a:t>
            </a:r>
            <a:r>
              <a:rPr lang="da-DK" dirty="0"/>
              <a:t>=374 </a:t>
            </a:r>
          </a:p>
          <a:p>
            <a:pPr lvl="1"/>
            <a:r>
              <a:rPr lang="da-DK" dirty="0"/>
              <a:t>374mod7=3</a:t>
            </a:r>
          </a:p>
          <a:p>
            <a:pPr marL="0" indent="0">
              <a:buNone/>
            </a:pPr>
            <a:r>
              <a:rPr lang="da-DK" dirty="0" err="1"/>
              <a:t>Key</a:t>
            </a:r>
            <a:r>
              <a:rPr lang="da-DK" dirty="0"/>
              <a:t> = 1091 </a:t>
            </a:r>
          </a:p>
          <a:p>
            <a:pPr lvl="1"/>
            <a:r>
              <a:rPr lang="da-DK" dirty="0"/>
              <a:t>1091 mod 7 = 6 </a:t>
            </a:r>
          </a:p>
          <a:p>
            <a:pPr marL="0" indent="0">
              <a:buNone/>
            </a:pPr>
            <a:r>
              <a:rPr lang="da-DK" dirty="0" err="1"/>
              <a:t>Key</a:t>
            </a:r>
            <a:r>
              <a:rPr lang="da-DK" dirty="0"/>
              <a:t> = 911 </a:t>
            </a:r>
          </a:p>
          <a:p>
            <a:pPr lvl="1"/>
            <a:r>
              <a:rPr lang="da-DK" dirty="0"/>
              <a:t>911 mod 7 = 1 </a:t>
            </a:r>
          </a:p>
          <a:p>
            <a:pPr marL="0" indent="0">
              <a:buNone/>
            </a:pPr>
            <a:r>
              <a:rPr lang="da-DK" dirty="0" err="1"/>
              <a:t>Collisions</a:t>
            </a:r>
            <a:r>
              <a:rPr lang="da-DK" dirty="0"/>
              <a:t> </a:t>
            </a:r>
          </a:p>
          <a:p>
            <a:r>
              <a:rPr lang="da-DK" dirty="0" err="1"/>
              <a:t>Key</a:t>
            </a:r>
            <a:r>
              <a:rPr lang="da-DK" dirty="0"/>
              <a:t>=227 </a:t>
            </a:r>
          </a:p>
          <a:p>
            <a:pPr lvl="1"/>
            <a:r>
              <a:rPr lang="da-DK" dirty="0"/>
              <a:t>227mod7=3</a:t>
            </a:r>
          </a:p>
          <a:p>
            <a:r>
              <a:rPr lang="da-DK" dirty="0" err="1"/>
              <a:t>Key</a:t>
            </a:r>
            <a:r>
              <a:rPr lang="da-DK" dirty="0"/>
              <a:t> = 421 </a:t>
            </a:r>
          </a:p>
          <a:p>
            <a:pPr lvl="1"/>
            <a:r>
              <a:rPr lang="da-DK" dirty="0"/>
              <a:t>421mod7=1 </a:t>
            </a:r>
          </a:p>
          <a:p>
            <a:r>
              <a:rPr lang="da-DK" dirty="0" err="1"/>
              <a:t>Key</a:t>
            </a:r>
            <a:r>
              <a:rPr lang="da-DK" dirty="0"/>
              <a:t> = 624 </a:t>
            </a:r>
          </a:p>
          <a:p>
            <a:pPr lvl="1"/>
            <a:r>
              <a:rPr lang="da-DK" dirty="0"/>
              <a:t>624mod7=1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49094"/>
              </p:ext>
            </p:extLst>
          </p:nvPr>
        </p:nvGraphicFramePr>
        <p:xfrm>
          <a:off x="3122707" y="1524000"/>
          <a:ext cx="1777999" cy="436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02476"/>
              </p:ext>
            </p:extLst>
          </p:nvPr>
        </p:nvGraphicFramePr>
        <p:xfrm>
          <a:off x="5486401" y="1524000"/>
          <a:ext cx="2925481" cy="4345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9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  <a:r>
                        <a:rPr lang="en-US" dirty="0">
                          <a:sym typeface="Wingdings"/>
                        </a:rPr>
                        <a:t>421624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  <a:r>
                        <a:rPr lang="en-US" dirty="0">
                          <a:sym typeface="Wingdings"/>
                        </a:rPr>
                        <a:t>227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1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  <a:r>
              <a:rPr lang="en-US" sz="2400" spc="0" dirty="0">
                <a:solidFill>
                  <a:srgbClr val="292934"/>
                </a:solidFill>
              </a:rPr>
              <a:t> </a:t>
            </a:r>
            <a:r>
              <a:rPr lang="en-US" dirty="0"/>
              <a:t>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Advantages</a:t>
            </a:r>
            <a:r>
              <a:rPr lang="en-US" sz="3600" dirty="0"/>
              <a:t> (compared to Linear Rehashing) </a:t>
            </a:r>
          </a:p>
          <a:p>
            <a:r>
              <a:rPr lang="en-US" sz="3200" dirty="0"/>
              <a:t>Deletions are easily possible. </a:t>
            </a:r>
          </a:p>
          <a:p>
            <a:r>
              <a:rPr lang="en-US" sz="3200" dirty="0"/>
              <a:t>Number of elements can be greater than the table size. </a:t>
            </a:r>
          </a:p>
          <a:p>
            <a:r>
              <a:rPr lang="en-US" sz="3200" dirty="0"/>
              <a:t>Retrieval operations are efficient since hash function is computed only once during retrieval.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Coalesced 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external chaining – collided elements are stored in lists. </a:t>
            </a:r>
          </a:p>
          <a:p>
            <a:r>
              <a:rPr lang="en-US" sz="2800" dirty="0"/>
              <a:t>Similar to linear rehashing – lists are stored within the hash table. </a:t>
            </a:r>
          </a:p>
          <a:p>
            <a:endParaRPr lang="en-US" sz="2800" dirty="0">
              <a:latin typeface="Wingdings 3"/>
            </a:endParaRPr>
          </a:p>
          <a:p>
            <a:r>
              <a:rPr lang="en-US" sz="2800" dirty="0"/>
              <a:t>Hash table is divided into two regions: </a:t>
            </a:r>
          </a:p>
          <a:p>
            <a:pPr lvl="1"/>
            <a:r>
              <a:rPr lang="en-US" dirty="0"/>
              <a:t>an address region – stores normal keys </a:t>
            </a:r>
          </a:p>
          <a:p>
            <a:pPr lvl="1"/>
            <a:r>
              <a:rPr lang="en-US" dirty="0"/>
              <a:t>a cellar – stores collided keys. </a:t>
            </a:r>
          </a:p>
          <a:p>
            <a:r>
              <a:rPr lang="en-US" sz="2800" dirty="0" err="1"/>
              <a:t>epla</a:t>
            </a:r>
            <a:r>
              <a:rPr lang="en-US" sz="2800" dirty="0"/>
              <a:t> – empty position with largest address.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81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84963"/>
              </p:ext>
            </p:extLst>
          </p:nvPr>
        </p:nvGraphicFramePr>
        <p:xfrm>
          <a:off x="224116" y="2435414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4116" y="5035177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1983735"/>
            <a:ext cx="173849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baseline="30000" dirty="0"/>
              <a:t>H(key) = key mod 5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89191" y="3140502"/>
            <a:ext cx="1644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Address Region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2395" y="5456972"/>
            <a:ext cx="813043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/>
              <a:t>Cellar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153647" y="1722125"/>
            <a:ext cx="2540000" cy="1118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Insertions</a:t>
            </a:r>
          </a:p>
          <a:p>
            <a:r>
              <a:rPr lang="da-DK" sz="2000" baseline="30000" dirty="0" err="1"/>
              <a:t>Key</a:t>
            </a:r>
            <a:r>
              <a:rPr lang="da-DK" sz="2000" baseline="30000" dirty="0"/>
              <a:t> = 27 </a:t>
            </a:r>
          </a:p>
          <a:p>
            <a:r>
              <a:rPr lang="da-DK" sz="2000" baseline="30000" dirty="0"/>
              <a:t>27 mod 5 = 2</a:t>
            </a:r>
          </a:p>
          <a:p>
            <a:r>
              <a:rPr lang="da-DK" sz="2000" baseline="30000" dirty="0"/>
              <a:t> </a:t>
            </a:r>
            <a:r>
              <a:rPr lang="da-DK" sz="2000" baseline="30000" dirty="0" err="1"/>
              <a:t>Key</a:t>
            </a:r>
            <a:r>
              <a:rPr lang="da-DK" sz="2000" baseline="30000" dirty="0"/>
              <a:t> = 29 </a:t>
            </a:r>
          </a:p>
          <a:p>
            <a:r>
              <a:rPr lang="da-DK" sz="2000" baseline="30000" dirty="0"/>
              <a:t>29 mod 5 = 4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9741"/>
              </p:ext>
            </p:extLst>
          </p:nvPr>
        </p:nvGraphicFramePr>
        <p:xfrm>
          <a:off x="5976469" y="2478549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379880" y="5065059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3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18991"/>
            <a:ext cx="2321859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Insertion with Collision</a:t>
            </a:r>
          </a:p>
          <a:p>
            <a:r>
              <a:rPr lang="en-US" sz="2000" baseline="30000" dirty="0"/>
              <a:t> Key = 32 </a:t>
            </a:r>
          </a:p>
          <a:p>
            <a:r>
              <a:rPr lang="en-US" sz="2000" baseline="30000" dirty="0"/>
              <a:t>32 mod 5 = 2 </a:t>
            </a:r>
          </a:p>
          <a:p>
            <a:r>
              <a:rPr lang="en-US" sz="2000" baseline="30000" dirty="0"/>
              <a:t>Stored at </a:t>
            </a:r>
            <a:r>
              <a:rPr lang="en-US" sz="2000" baseline="30000" dirty="0" err="1"/>
              <a:t>epla</a:t>
            </a:r>
            <a:r>
              <a:rPr lang="en-US" sz="2000" baseline="30000" dirty="0"/>
              <a:t> &amp; linked to</a:t>
            </a:r>
            <a:r>
              <a:rPr lang="en-US" sz="2000" dirty="0"/>
              <a:t> </a:t>
            </a:r>
            <a:r>
              <a:rPr lang="en-US" sz="2000" baseline="-25000" dirty="0"/>
              <a:t> </a:t>
            </a:r>
            <a:r>
              <a:rPr lang="en-US" sz="2000" baseline="30000" dirty="0"/>
              <a:t>link list at address 2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3284"/>
              </p:ext>
            </p:extLst>
          </p:nvPr>
        </p:nvGraphicFramePr>
        <p:xfrm>
          <a:off x="1344704" y="2939838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elpa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48115" y="5526348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79059" y="4228353"/>
            <a:ext cx="537882" cy="2046941"/>
            <a:chOff x="2779059" y="4228353"/>
            <a:chExt cx="1270000" cy="204694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48942" y="1540453"/>
            <a:ext cx="2614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Insertion with Collision </a:t>
            </a:r>
          </a:p>
          <a:p>
            <a:r>
              <a:rPr lang="en-US" baseline="30000" dirty="0"/>
              <a:t>Key = 34 </a:t>
            </a:r>
          </a:p>
          <a:p>
            <a:r>
              <a:rPr lang="en-US" baseline="30000" dirty="0"/>
              <a:t>34 mod 5 = 4 </a:t>
            </a:r>
          </a:p>
          <a:p>
            <a:r>
              <a:rPr lang="en-US" baseline="30000" dirty="0"/>
              <a:t>Stored 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4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10375"/>
              </p:ext>
            </p:extLst>
          </p:nvPr>
        </p:nvGraphicFramePr>
        <p:xfrm>
          <a:off x="5322048" y="2891441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725459" y="5477951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756403" y="4179956"/>
            <a:ext cx="537882" cy="2046941"/>
            <a:chOff x="2779059" y="4228353"/>
            <a:chExt cx="1270000" cy="204694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756404" y="5094357"/>
            <a:ext cx="340656" cy="777526"/>
            <a:chOff x="2779059" y="4228353"/>
            <a:chExt cx="1270000" cy="204694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276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89109"/>
            <a:ext cx="2112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Insertions with Collision </a:t>
            </a:r>
          </a:p>
          <a:p>
            <a:r>
              <a:rPr lang="en-US" baseline="30000" dirty="0"/>
              <a:t>Key = 37 </a:t>
            </a:r>
          </a:p>
          <a:p>
            <a:r>
              <a:rPr lang="en-US" baseline="30000" dirty="0"/>
              <a:t>37 mod 5 = 2 </a:t>
            </a:r>
          </a:p>
          <a:p>
            <a:r>
              <a:rPr lang="en-US" baseline="30000" dirty="0"/>
              <a:t>Stored 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450"/>
              </p:ext>
            </p:extLst>
          </p:nvPr>
        </p:nvGraphicFramePr>
        <p:xfrm>
          <a:off x="615577" y="2748691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18988" y="5335201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049932" y="4037206"/>
            <a:ext cx="537882" cy="1984088"/>
            <a:chOff x="2779059" y="4228353"/>
            <a:chExt cx="1270000" cy="20469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52923" y="5086075"/>
            <a:ext cx="277902" cy="651337"/>
            <a:chOff x="2779059" y="4228353"/>
            <a:chExt cx="1270000" cy="204694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 flipH="1">
            <a:off x="2049932" y="4637835"/>
            <a:ext cx="660400" cy="1535853"/>
            <a:chOff x="2779059" y="4228353"/>
            <a:chExt cx="1270000" cy="204694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005294" y="1689109"/>
            <a:ext cx="3361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insertions with Collision </a:t>
            </a:r>
          </a:p>
          <a:p>
            <a:r>
              <a:rPr lang="en-US" baseline="30000" dirty="0"/>
              <a:t>Key = 47 </a:t>
            </a:r>
          </a:p>
          <a:p>
            <a:r>
              <a:rPr lang="en-US" baseline="30000" dirty="0"/>
              <a:t>47 mod 5 = 2 </a:t>
            </a:r>
          </a:p>
          <a:p>
            <a:r>
              <a:rPr lang="en-US" baseline="30000" dirty="0"/>
              <a:t>Stored 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2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93799"/>
              </p:ext>
            </p:extLst>
          </p:nvPr>
        </p:nvGraphicFramePr>
        <p:xfrm>
          <a:off x="4948520" y="2704772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351931" y="5291282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382875" y="3993287"/>
            <a:ext cx="537882" cy="2028007"/>
            <a:chOff x="2779059" y="4228353"/>
            <a:chExt cx="1270000" cy="204694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 flipH="1">
            <a:off x="6382875" y="4593916"/>
            <a:ext cx="660400" cy="1535853"/>
            <a:chOff x="2779059" y="4228353"/>
            <a:chExt cx="1270000" cy="204694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352994" y="4965613"/>
            <a:ext cx="277902" cy="651337"/>
            <a:chOff x="2779059" y="4228353"/>
            <a:chExt cx="1270000" cy="204694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0800000" flipH="1">
            <a:off x="6385865" y="3414058"/>
            <a:ext cx="245031" cy="1075189"/>
            <a:chOff x="2779059" y="4228353"/>
            <a:chExt cx="1270000" cy="20469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6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hash functions:</a:t>
            </a:r>
          </a:p>
          <a:p>
            <a:pPr lvl="1"/>
            <a:r>
              <a:rPr lang="en-US" dirty="0"/>
              <a:t> map a key to the “exact address‟ in the hash table. </a:t>
            </a:r>
          </a:p>
          <a:p>
            <a:pPr lvl="1"/>
            <a:r>
              <a:rPr lang="en-US" dirty="0"/>
              <a:t>The key can be found at the address without additional search.</a:t>
            </a:r>
          </a:p>
          <a:p>
            <a:pPr lvl="1"/>
            <a:r>
              <a:rPr lang="en-US" dirty="0"/>
              <a:t>Perfect hash functions are hard to determine and compute. </a:t>
            </a:r>
          </a:p>
          <a:p>
            <a:pPr marL="0" indent="0">
              <a:buNone/>
            </a:pPr>
            <a:r>
              <a:rPr lang="en-US" dirty="0"/>
              <a:t>                     exact address </a:t>
            </a:r>
            <a:r>
              <a:rPr lang="en-US" dirty="0">
                <a:latin typeface="Wingdings"/>
              </a:rPr>
              <a:t> </a:t>
            </a:r>
            <a:r>
              <a:rPr lang="en-US" dirty="0"/>
              <a:t>F(key) </a:t>
            </a:r>
          </a:p>
          <a:p>
            <a:r>
              <a:rPr lang="en-US" dirty="0"/>
              <a:t>Imperfect hash functions </a:t>
            </a:r>
          </a:p>
          <a:p>
            <a:pPr lvl="1"/>
            <a:r>
              <a:rPr lang="en-US" dirty="0"/>
              <a:t>map a key to a “home address‟ in the hash table. </a:t>
            </a:r>
          </a:p>
          <a:p>
            <a:pPr lvl="1"/>
            <a:r>
              <a:rPr lang="en-US" dirty="0"/>
              <a:t>The key may not be at the address and finding it may require additional search.</a:t>
            </a:r>
          </a:p>
          <a:p>
            <a:pPr lvl="1"/>
            <a:r>
              <a:rPr lang="en-US" dirty="0"/>
              <a:t> Imperfect hash functions are easy to determine and compute. </a:t>
            </a:r>
          </a:p>
          <a:p>
            <a:pPr marL="0" indent="0">
              <a:buNone/>
            </a:pPr>
            <a:r>
              <a:rPr lang="en-US" dirty="0"/>
              <a:t>                   home address </a:t>
            </a:r>
            <a:r>
              <a:rPr lang="en-US" dirty="0">
                <a:latin typeface="Wingdings"/>
              </a:rPr>
              <a:t> </a:t>
            </a:r>
            <a:r>
              <a:rPr lang="en-US" dirty="0"/>
              <a:t>H(key)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the hash table the data elements are scattered randomly throughout the hash table </a:t>
            </a:r>
          </a:p>
          <a:p>
            <a:pPr lvl="1" algn="just"/>
            <a:r>
              <a:rPr lang="en-US" sz="2800" dirty="0"/>
              <a:t> there is no first, root or last element. </a:t>
            </a:r>
          </a:p>
          <a:p>
            <a:pPr algn="just"/>
            <a:r>
              <a:rPr lang="en-US" sz="3200" dirty="0"/>
              <a:t>Hash tables are suitable for implementing sets but not linear or hierarchical structures.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Size, N = 7.</a:t>
            </a:r>
            <a:br>
              <a:rPr lang="en-US" sz="2800" dirty="0"/>
            </a:br>
            <a:r>
              <a:rPr lang="en-US" sz="2800" dirty="0"/>
              <a:t>Hash Function: H(key) = key mod 7.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Initially Hash Table is empty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18824"/>
              </p:ext>
            </p:extLst>
          </p:nvPr>
        </p:nvGraphicFramePr>
        <p:xfrm>
          <a:off x="5841999" y="2838827"/>
          <a:ext cx="3092823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0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Insert: </a:t>
            </a:r>
          </a:p>
          <a:p>
            <a:r>
              <a:rPr lang="en-US" sz="3200" dirty="0"/>
              <a:t>keys 374, 1091, 911are inserted. </a:t>
            </a:r>
          </a:p>
          <a:p>
            <a:r>
              <a:rPr lang="en-US" sz="3200" dirty="0"/>
              <a:t>H(374) = 374 mod 7 = 3 </a:t>
            </a:r>
          </a:p>
          <a:p>
            <a:r>
              <a:rPr lang="en-US" sz="3200" dirty="0"/>
              <a:t>H(1091)=1091 mod 7= 6</a:t>
            </a:r>
          </a:p>
          <a:p>
            <a:r>
              <a:rPr lang="en-US" sz="3200" dirty="0"/>
              <a:t>H(911)= 911 mod 7=1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01876"/>
              </p:ext>
            </p:extLst>
          </p:nvPr>
        </p:nvGraphicFramePr>
        <p:xfrm>
          <a:off x="5841999" y="2838827"/>
          <a:ext cx="3092823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Retrieve: </a:t>
            </a:r>
          </a:p>
          <a:p>
            <a:r>
              <a:rPr lang="en-US" dirty="0"/>
              <a:t>keys 374 and 740 are retrieved </a:t>
            </a:r>
          </a:p>
          <a:p>
            <a:pPr marL="0" indent="0">
              <a:buNone/>
            </a:pPr>
            <a:r>
              <a:rPr lang="en-US" dirty="0"/>
              <a:t>H(374) = 374 mod 7 = 3 Table address 3 </a:t>
            </a:r>
          </a:p>
          <a:p>
            <a:pPr marL="0" indent="0">
              <a:buNone/>
            </a:pPr>
            <a:r>
              <a:rPr lang="en-US" dirty="0"/>
              <a:t>contains the key.</a:t>
            </a:r>
            <a:br>
              <a:rPr lang="en-US" dirty="0"/>
            </a:br>
            <a:r>
              <a:rPr lang="en-US" dirty="0"/>
              <a:t>H(740) = 740 mod 7 = 5 Table address 5 </a:t>
            </a:r>
          </a:p>
          <a:p>
            <a:pPr marL="0" indent="0">
              <a:buNone/>
            </a:pPr>
            <a:r>
              <a:rPr lang="en-US" dirty="0"/>
              <a:t>is empty.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66835"/>
              </p:ext>
            </p:extLst>
          </p:nvPr>
        </p:nvGraphicFramePr>
        <p:xfrm>
          <a:off x="6400801" y="2838827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579035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227 is to be inserted. </a:t>
            </a:r>
          </a:p>
          <a:p>
            <a:r>
              <a:rPr lang="en-US" dirty="0"/>
              <a:t>H(227)=227mod7=3 </a:t>
            </a:r>
          </a:p>
          <a:p>
            <a:r>
              <a:rPr lang="en-US" dirty="0"/>
              <a:t>Hash functions tells us store it in home address 3 but there is already a key stored in home address 3. This called a </a:t>
            </a:r>
            <a:r>
              <a:rPr lang="en-US" b="1" dirty="0">
                <a:solidFill>
                  <a:srgbClr val="FF0000"/>
                </a:solidFill>
              </a:rPr>
              <a:t>collision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FF0000"/>
                </a:solidFill>
              </a:rPr>
              <a:t>collision: </a:t>
            </a:r>
            <a:r>
              <a:rPr lang="en-US" dirty="0"/>
              <a:t>two distinct keys, </a:t>
            </a:r>
            <a:r>
              <a:rPr lang="en-US" i="1" dirty="0"/>
              <a:t>k</a:t>
            </a:r>
            <a:r>
              <a:rPr lang="en-US" dirty="0"/>
              <a:t>1 and </a:t>
            </a:r>
            <a:r>
              <a:rPr lang="en-US" i="1" dirty="0"/>
              <a:t>k</a:t>
            </a:r>
            <a:r>
              <a:rPr lang="en-US" dirty="0"/>
              <a:t>2, but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1)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2). </a:t>
            </a:r>
          </a:p>
          <a:p>
            <a:r>
              <a:rPr lang="en-US" dirty="0"/>
              <a:t>Since table is not empty the collided key 227 must be stored somewhere in the table. </a:t>
            </a:r>
          </a:p>
          <a:p>
            <a:r>
              <a:rPr lang="en-US" b="1" dirty="0">
                <a:solidFill>
                  <a:srgbClr val="FF0000"/>
                </a:solidFill>
              </a:rPr>
              <a:t>Rehashing or Collision Resolution Strategies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67540"/>
              </p:ext>
            </p:extLst>
          </p:nvPr>
        </p:nvGraphicFramePr>
        <p:xfrm>
          <a:off x="6624918" y="2898595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53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331</TotalTime>
  <Words>2159</Words>
  <Application>Microsoft Office PowerPoint</Application>
  <PresentationFormat>On-screen Show (4:3)</PresentationFormat>
  <Paragraphs>539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Wingdings</vt:lpstr>
      <vt:lpstr>Wingdings 3</vt:lpstr>
      <vt:lpstr>Clarity</vt:lpstr>
      <vt:lpstr>Hashing Techniques </vt:lpstr>
      <vt:lpstr>Hashing Techniques </vt:lpstr>
      <vt:lpstr>Hashing Techniques </vt:lpstr>
      <vt:lpstr>Hashing Techniques </vt:lpstr>
      <vt:lpstr>Hashing Techniques </vt:lpstr>
      <vt:lpstr>Example 1: Hash Table </vt:lpstr>
      <vt:lpstr>Example 1: Hash Table </vt:lpstr>
      <vt:lpstr>Example 1: Hash Table </vt:lpstr>
      <vt:lpstr>Example 1: Hash Table </vt:lpstr>
      <vt:lpstr>Hash Function </vt:lpstr>
      <vt:lpstr>Hash Function </vt:lpstr>
      <vt:lpstr>Digit Selection </vt:lpstr>
      <vt:lpstr>1.  Digit Selection </vt:lpstr>
      <vt:lpstr>2.  Division</vt:lpstr>
      <vt:lpstr>2.  Division</vt:lpstr>
      <vt:lpstr>3.   Multiplication </vt:lpstr>
      <vt:lpstr>4.  Folding </vt:lpstr>
      <vt:lpstr>4.  Folding </vt:lpstr>
      <vt:lpstr>5. Character Valued Keys</vt:lpstr>
      <vt:lpstr> Collision Resolution Strategies </vt:lpstr>
      <vt:lpstr>Collision Resolution Strategies </vt:lpstr>
      <vt:lpstr>Open Address Method </vt:lpstr>
      <vt:lpstr>Linear Rehashing</vt:lpstr>
      <vt:lpstr>Linear Rehashing</vt:lpstr>
      <vt:lpstr>Linear Rehashing</vt:lpstr>
      <vt:lpstr>Linear Rehashing</vt:lpstr>
      <vt:lpstr>Linear Rehashing</vt:lpstr>
      <vt:lpstr>Linear Rehashing</vt:lpstr>
      <vt:lpstr>Linear Rehashing</vt:lpstr>
      <vt:lpstr>External Chaining </vt:lpstr>
      <vt:lpstr>External Chaining </vt:lpstr>
      <vt:lpstr>External Chaining </vt:lpstr>
      <vt:lpstr>Coalesced chaining </vt:lpstr>
      <vt:lpstr>Coalesced chaining </vt:lpstr>
      <vt:lpstr>Coalesced chaining </vt:lpstr>
      <vt:lpstr>Coalesced chaining </vt:lpstr>
    </vt:vector>
  </TitlesOfParts>
  <Company>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Techniques </dc:title>
  <dc:creator>MacBook Pro</dc:creator>
  <cp:lastModifiedBy>Hafida Benhidour</cp:lastModifiedBy>
  <cp:revision>31</cp:revision>
  <dcterms:created xsi:type="dcterms:W3CDTF">2015-12-05T09:35:19Z</dcterms:created>
  <dcterms:modified xsi:type="dcterms:W3CDTF">2018-11-20T04:43:56Z</dcterms:modified>
</cp:coreProperties>
</file>