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13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</p:sldIdLst>
  <p:sldSz cx="9144000" cy="6858000" type="screen4x3"/>
  <p:notesSz cx="6980238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2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63" Type="http://schemas.openxmlformats.org/officeDocument/2006/relationships/slide" Target="slides/slide58.xml"/><Relationship Id="rId84" Type="http://schemas.openxmlformats.org/officeDocument/2006/relationships/slide" Target="slides/slide79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tableStyles" Target="tableStyles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49" Type="http://schemas.openxmlformats.org/officeDocument/2006/relationships/slide" Target="slides/slide44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44" Type="http://schemas.openxmlformats.org/officeDocument/2006/relationships/slide" Target="slides/slide39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130" Type="http://schemas.openxmlformats.org/officeDocument/2006/relationships/notesMaster" Target="notesMasters/notesMaster1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presProps" Target="presProps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viewProps" Target="viewProps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52" Type="http://schemas.openxmlformats.org/officeDocument/2006/relationships/slide" Target="slides/slide47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7" Type="http://schemas.openxmlformats.org/officeDocument/2006/relationships/slide" Target="slides/slide42.xml"/><Relationship Id="rId68" Type="http://schemas.openxmlformats.org/officeDocument/2006/relationships/slide" Target="slides/slide63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Click to move the slide</a:t>
            </a: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2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2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2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8D75DC9-D508-4B78-8BD4-0C7E1B61AE34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4287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164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tIns="46440" rIns="92520" bIns="4644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65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tIns="46440" rIns="92520" bIns="46440" anchor="b"/>
          <a:lstStyle/>
          <a:p>
            <a:pPr algn="r">
              <a:lnSpc>
                <a:spcPct val="100000"/>
              </a:lnSpc>
            </a:pPr>
            <a:fld id="{9E03C3BA-C897-48FD-B254-11B621BE282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2777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191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tIns="46440" rIns="92520" bIns="4644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2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tIns="46440" rIns="92520" bIns="46440" anchor="b"/>
          <a:lstStyle/>
          <a:p>
            <a:pPr algn="r">
              <a:lnSpc>
                <a:spcPct val="100000"/>
              </a:lnSpc>
            </a:pPr>
            <a:fld id="{FA06E6D9-F6F2-47FD-A41F-371731696FAD}" type="slidenum">
              <a:rPr lang="en-US" sz="1200" b="0" strike="noStrike" spc="-1">
                <a:latin typeface="Times New Roman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3980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194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tIns="46440" rIns="92520" bIns="4644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5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tIns="46440" rIns="92520" bIns="46440" anchor="b"/>
          <a:lstStyle/>
          <a:p>
            <a:pPr algn="r">
              <a:lnSpc>
                <a:spcPct val="100000"/>
              </a:lnSpc>
            </a:pPr>
            <a:fld id="{D696523B-C9AA-429C-8308-2714F4190BC3}" type="slidenum">
              <a:rPr lang="en-US" sz="1200" b="0" strike="noStrike" spc="-1">
                <a:latin typeface="Times New Roman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4060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197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tIns="46440" rIns="92520" bIns="4644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8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tIns="46440" rIns="92520" bIns="46440" anchor="b"/>
          <a:lstStyle/>
          <a:p>
            <a:pPr algn="r">
              <a:lnSpc>
                <a:spcPct val="100000"/>
              </a:lnSpc>
            </a:pPr>
            <a:fld id="{C429379A-6F07-4F5F-8D9A-D25EF15D59E5}" type="slidenum">
              <a:rPr lang="en-US" sz="1200" b="0" strike="noStrike" spc="-1">
                <a:latin typeface="Times New Roman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1483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200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tIns="46440" rIns="92520" bIns="4644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01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tIns="46440" rIns="92520" bIns="46440" anchor="b"/>
          <a:lstStyle/>
          <a:p>
            <a:pPr algn="r">
              <a:lnSpc>
                <a:spcPct val="100000"/>
              </a:lnSpc>
            </a:pPr>
            <a:fld id="{9E6DFBD8-F0D5-4D7E-9805-75D822334528}" type="slidenum">
              <a:rPr lang="en-US" sz="1200" b="0" strike="noStrike" spc="-1">
                <a:latin typeface="Times New Roman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5912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203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tIns="46440" rIns="92520" bIns="4644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04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tIns="46440" rIns="92520" bIns="46440" anchor="b"/>
          <a:lstStyle/>
          <a:p>
            <a:pPr algn="r">
              <a:lnSpc>
                <a:spcPct val="100000"/>
              </a:lnSpc>
            </a:pPr>
            <a:fld id="{7C9136C7-9C97-4CBC-8DE2-C06C26FA3212}" type="slidenum">
              <a:rPr lang="en-US" sz="1200" b="0" strike="noStrike" spc="-1">
                <a:latin typeface="Times New Roman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677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206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tIns="46440" rIns="92520" bIns="4644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07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tIns="46440" rIns="92520" bIns="46440" anchor="b"/>
          <a:lstStyle/>
          <a:p>
            <a:pPr algn="r">
              <a:lnSpc>
                <a:spcPct val="100000"/>
              </a:lnSpc>
            </a:pPr>
            <a:fld id="{D4F6A964-B2E6-415E-B44E-3ABC809FF360}" type="slidenum">
              <a:rPr lang="en-US" sz="1200" b="0" strike="noStrike" spc="-1">
                <a:latin typeface="Times New Roman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8852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209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tIns="46440" rIns="92520" bIns="4644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10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tIns="46440" rIns="92520" bIns="46440" anchor="b"/>
          <a:lstStyle/>
          <a:p>
            <a:pPr algn="r">
              <a:lnSpc>
                <a:spcPct val="100000"/>
              </a:lnSpc>
            </a:pPr>
            <a:fld id="{A2D8E17F-168B-4191-979C-3287C391325B}" type="slidenum">
              <a:rPr lang="en-US" sz="1200" b="0" strike="noStrike" spc="-1">
                <a:latin typeface="Times New Roman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3421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212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tIns="46440" rIns="92520" bIns="4644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13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tIns="46440" rIns="92520" bIns="46440" anchor="b"/>
          <a:lstStyle/>
          <a:p>
            <a:pPr algn="r">
              <a:lnSpc>
                <a:spcPct val="100000"/>
              </a:lnSpc>
            </a:pPr>
            <a:fld id="{D508368B-8605-42F2-9CBD-6263391ABCF4}" type="slidenum">
              <a:rPr lang="en-US" sz="1200" b="0" strike="noStrike" spc="-1">
                <a:latin typeface="Times New Roman"/>
              </a:rPr>
              <a:t>43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8416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2150"/>
            <a:ext cx="4618038" cy="3463925"/>
          </a:xfrm>
          <a:prstGeom prst="rect">
            <a:avLst/>
          </a:prstGeom>
        </p:spPr>
      </p:sp>
      <p:sp>
        <p:nvSpPr>
          <p:cNvPr id="2215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tIns="46440" rIns="92520" bIns="4644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16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tIns="46440" rIns="92520" bIns="46440" anchor="b"/>
          <a:lstStyle/>
          <a:p>
            <a:pPr algn="r">
              <a:lnSpc>
                <a:spcPct val="100000"/>
              </a:lnSpc>
            </a:pPr>
            <a:fld id="{A2FD44B5-386F-4C9B-B86B-66BD8B7542CB}" type="slidenum">
              <a:rPr lang="en-US" sz="1200" b="0" strike="noStrike" spc="-1">
                <a:latin typeface="Times New Roman"/>
              </a:rPr>
              <a:t>44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9899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218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tIns="46440" rIns="92520" bIns="4644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19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tIns="46440" rIns="92520" bIns="46440" anchor="b"/>
          <a:lstStyle/>
          <a:p>
            <a:pPr algn="r">
              <a:lnSpc>
                <a:spcPct val="100000"/>
              </a:lnSpc>
            </a:pPr>
            <a:fld id="{0FB61326-24C4-40F1-8CB1-23F30F7AF859}" type="slidenum">
              <a:rPr lang="en-US" sz="1200" b="0" strike="noStrike" spc="-1">
                <a:latin typeface="Times New Roman"/>
              </a:rPr>
              <a:t>58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082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2150"/>
            <a:ext cx="4618038" cy="3463925"/>
          </a:xfrm>
          <a:prstGeom prst="rect">
            <a:avLst/>
          </a:prstGeom>
        </p:spPr>
      </p:sp>
      <p:sp>
        <p:nvSpPr>
          <p:cNvPr id="2167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tIns="46440" rIns="92520" bIns="4644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68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tIns="46440" rIns="92520" bIns="46440" anchor="b"/>
          <a:lstStyle/>
          <a:p>
            <a:pPr algn="r">
              <a:lnSpc>
                <a:spcPct val="100000"/>
              </a:lnSpc>
            </a:pPr>
            <a:fld id="{94117C05-AD6A-47E3-9F73-99AF85B8584F}" type="slidenum">
              <a:rPr lang="en-US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70920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221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tIns="46440" rIns="92520" bIns="4644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22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tIns="46440" rIns="92520" bIns="46440" anchor="b"/>
          <a:lstStyle/>
          <a:p>
            <a:pPr algn="r">
              <a:lnSpc>
                <a:spcPct val="100000"/>
              </a:lnSpc>
            </a:pPr>
            <a:fld id="{912EF1FB-1618-44DB-A08C-372E3671A3BE}" type="slidenum">
              <a:rPr lang="en-US" sz="1200" b="0" strike="noStrike" spc="-1">
                <a:latin typeface="Times New Roman"/>
              </a:rPr>
              <a:t>59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014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170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tIns="46440" rIns="92520" bIns="4644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71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tIns="46440" rIns="92520" bIns="46440" anchor="b"/>
          <a:lstStyle/>
          <a:p>
            <a:pPr algn="r">
              <a:lnSpc>
                <a:spcPct val="100000"/>
              </a:lnSpc>
            </a:pPr>
            <a:fld id="{6AAEEF9A-82EC-4965-88CA-259498D1ED78}" type="slidenum">
              <a:rPr lang="en-US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5277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173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tIns="46440" rIns="92520" bIns="4644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74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tIns="46440" rIns="92520" bIns="46440" anchor="b"/>
          <a:lstStyle/>
          <a:p>
            <a:pPr algn="r">
              <a:lnSpc>
                <a:spcPct val="100000"/>
              </a:lnSpc>
            </a:pPr>
            <a:fld id="{C09CB270-E151-46AC-A9BF-892F00A9B8DE}" type="slidenum">
              <a:rPr lang="en-US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369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176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tIns="46440" rIns="92520" bIns="4644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77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tIns="46440" rIns="92520" bIns="46440" anchor="b"/>
          <a:lstStyle/>
          <a:p>
            <a:pPr algn="r">
              <a:lnSpc>
                <a:spcPct val="100000"/>
              </a:lnSpc>
            </a:pPr>
            <a:fld id="{7DC05F57-9975-4D7F-87E7-0CEB4FD36BD5}" type="slidenum">
              <a:rPr lang="en-US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6472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179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tIns="46440" rIns="92520" bIns="4644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0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tIns="46440" rIns="92520" bIns="46440" anchor="b"/>
          <a:lstStyle/>
          <a:p>
            <a:pPr algn="r">
              <a:lnSpc>
                <a:spcPct val="100000"/>
              </a:lnSpc>
            </a:pPr>
            <a:fld id="{C62BF18D-E01E-4588-A788-4A57F0AB8AAA}" type="slidenum">
              <a:rPr lang="en-US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6656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182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tIns="46440" rIns="92520" bIns="4644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3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tIns="46440" rIns="92520" bIns="46440" anchor="b"/>
          <a:lstStyle/>
          <a:p>
            <a:pPr algn="r">
              <a:lnSpc>
                <a:spcPct val="100000"/>
              </a:lnSpc>
            </a:pPr>
            <a:fld id="{0A5A7AC4-6CFA-4ED2-8791-1E5463A53FED}" type="slidenum">
              <a:rPr lang="en-US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3996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185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tIns="46440" rIns="92520" bIns="4644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6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tIns="46440" rIns="92520" bIns="46440" anchor="b"/>
          <a:lstStyle/>
          <a:p>
            <a:pPr algn="r">
              <a:lnSpc>
                <a:spcPct val="100000"/>
              </a:lnSpc>
            </a:pPr>
            <a:fld id="{0572E7DA-8551-4DE2-8ED1-F4D55AEB20D9}" type="slidenum">
              <a:rPr lang="en-US" sz="1200" b="0" strike="noStrike" spc="-1">
                <a:latin typeface="Times New Roman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6169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692280"/>
            <a:ext cx="4617720" cy="3463560"/>
          </a:xfrm>
          <a:prstGeom prst="rect">
            <a:avLst/>
          </a:prstGeom>
        </p:spPr>
      </p:sp>
      <p:sp>
        <p:nvSpPr>
          <p:cNvPr id="2188" name="PlaceHolder 2"/>
          <p:cNvSpPr>
            <a:spLocks noGrp="1"/>
          </p:cNvSpPr>
          <p:nvPr>
            <p:ph type="body"/>
          </p:nvPr>
        </p:nvSpPr>
        <p:spPr>
          <a:xfrm>
            <a:off x="930240" y="4387680"/>
            <a:ext cx="5119200" cy="4155840"/>
          </a:xfrm>
          <a:prstGeom prst="rect">
            <a:avLst/>
          </a:prstGeom>
        </p:spPr>
        <p:txBody>
          <a:bodyPr lIns="92520" tIns="46440" rIns="92520" bIns="4644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9" name="TextShape 3"/>
          <p:cNvSpPr txBox="1"/>
          <p:nvPr/>
        </p:nvSpPr>
        <p:spPr>
          <a:xfrm>
            <a:off x="3956040" y="8774280"/>
            <a:ext cx="3024000" cy="461520"/>
          </a:xfrm>
          <a:prstGeom prst="rect">
            <a:avLst/>
          </a:prstGeom>
          <a:noFill/>
          <a:ln w="9360">
            <a:noFill/>
          </a:ln>
        </p:spPr>
        <p:txBody>
          <a:bodyPr lIns="92520" tIns="46440" rIns="92520" bIns="46440" anchor="b"/>
          <a:lstStyle/>
          <a:p>
            <a:pPr algn="r">
              <a:lnSpc>
                <a:spcPct val="100000"/>
              </a:lnSpc>
            </a:pPr>
            <a:fld id="{BC1E5177-225A-4AB6-A70A-5AE959286834}" type="slidenum">
              <a:rPr lang="en-US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876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7"/>
          <p:cNvPicPr/>
          <p:nvPr/>
        </p:nvPicPr>
        <p:blipFill>
          <a:blip r:embed="rId14"/>
          <a:stretch/>
        </p:blipFill>
        <p:spPr>
          <a:xfrm>
            <a:off x="457200" y="1676520"/>
            <a:ext cx="8229240" cy="383760"/>
          </a:xfrm>
          <a:prstGeom prst="rect">
            <a:avLst/>
          </a:prstGeom>
          <a:ln w="9360"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666360" y="1371600"/>
            <a:ext cx="7848360" cy="19267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5400" b="0" strike="noStrike" cap="all" spc="-97">
                <a:solidFill>
                  <a:srgbClr val="D2533C"/>
                </a:solidFill>
                <a:latin typeface="Arial"/>
              </a:rPr>
              <a:t>Click to edit Master title style</a:t>
            </a:r>
            <a:endParaRPr lang="en-US" sz="54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20788FB-3762-48BB-99B8-5CA88DA3B47E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7" name="Line 7"/>
          <p:cNvSpPr/>
          <p:nvPr/>
        </p:nvSpPr>
        <p:spPr>
          <a:xfrm>
            <a:off x="685800" y="3398400"/>
            <a:ext cx="7848360" cy="144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292934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292934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" name="Picture 7"/>
          <p:cNvPicPr/>
          <p:nvPr/>
        </p:nvPicPr>
        <p:blipFill>
          <a:blip r:embed="rId14"/>
          <a:stretch/>
        </p:blipFill>
        <p:spPr>
          <a:xfrm>
            <a:off x="457200" y="1676520"/>
            <a:ext cx="8229240" cy="383760"/>
          </a:xfrm>
          <a:prstGeom prst="rect">
            <a:avLst/>
          </a:prstGeom>
          <a:ln w="9360">
            <a:noFill/>
          </a:ln>
        </p:spPr>
      </p:pic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Click to edit Master title style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lstStyle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Click to edit Master text styles</a:t>
            </a:r>
          </a:p>
          <a:p>
            <a:pPr marL="457200" lvl="1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Second level</a:t>
            </a:r>
          </a:p>
          <a:p>
            <a:pPr marL="731520" lvl="2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Third level</a:t>
            </a:r>
          </a:p>
          <a:p>
            <a:pPr marL="1005840" lvl="3" indent="-182520">
              <a:lnSpc>
                <a:spcPct val="100000"/>
              </a:lnSpc>
              <a:spcBef>
                <a:spcPts val="320"/>
              </a:spcBef>
              <a:buClr>
                <a:srgbClr val="93A299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292934"/>
                </a:solidFill>
                <a:latin typeface="Arial"/>
              </a:rPr>
              <a:t>Fourth level</a:t>
            </a:r>
          </a:p>
          <a:p>
            <a:pPr marL="1188720" lvl="4" indent="-136800">
              <a:lnSpc>
                <a:spcPct val="100000"/>
              </a:lnSpc>
              <a:spcBef>
                <a:spcPts val="281"/>
              </a:spcBef>
              <a:buClr>
                <a:srgbClr val="93A299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292934"/>
                </a:solidFill>
                <a:latin typeface="Arial"/>
              </a:rPr>
              <a:t>Fifth level</a:t>
            </a:r>
          </a:p>
        </p:txBody>
      </p:sp>
      <p:sp>
        <p:nvSpPr>
          <p:cNvPr id="50" name="PlaceHolder 5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79D3839-29AF-4E01-8041-446CFA240557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" name="Picture 7"/>
          <p:cNvPicPr/>
          <p:nvPr/>
        </p:nvPicPr>
        <p:blipFill>
          <a:blip r:embed="rId14"/>
          <a:stretch/>
        </p:blipFill>
        <p:spPr>
          <a:xfrm>
            <a:off x="457200" y="1676520"/>
            <a:ext cx="8229240" cy="383760"/>
          </a:xfrm>
          <a:prstGeom prst="rect">
            <a:avLst/>
          </a:prstGeom>
          <a:ln w="9360">
            <a:noFill/>
          </a:ln>
        </p:spPr>
      </p:pic>
      <p:sp>
        <p:nvSpPr>
          <p:cNvPr id="92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Click to edit Master title style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425E531-F056-4263-A7E9-F4BF7C5A5318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292934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292934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5" name="Picture 7"/>
          <p:cNvPicPr/>
          <p:nvPr/>
        </p:nvPicPr>
        <p:blipFill>
          <a:blip r:embed="rId14"/>
          <a:stretch/>
        </p:blipFill>
        <p:spPr>
          <a:xfrm>
            <a:off x="457200" y="1676520"/>
            <a:ext cx="8229240" cy="383760"/>
          </a:xfrm>
          <a:prstGeom prst="rect">
            <a:avLst/>
          </a:prstGeom>
          <a:ln w="9360">
            <a:noFill/>
          </a:ln>
        </p:spPr>
      </p:pic>
      <p:sp>
        <p:nvSpPr>
          <p:cNvPr id="136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Click to edit Master title style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1673280"/>
            <a:ext cx="4038120" cy="4717800"/>
          </a:xfrm>
          <a:prstGeom prst="rect">
            <a:avLst/>
          </a:prstGeom>
        </p:spPr>
        <p:txBody>
          <a:bodyPr/>
          <a:lstStyle/>
          <a:p>
            <a:pPr marL="182880" indent="-182520">
              <a:lnSpc>
                <a:spcPct val="100000"/>
              </a:lnSpc>
              <a:spcBef>
                <a:spcPts val="561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800" b="0" strike="noStrike" spc="-1">
                <a:solidFill>
                  <a:srgbClr val="292934"/>
                </a:solidFill>
                <a:latin typeface="Arial"/>
              </a:rPr>
              <a:t>Click to edit Master text styles</a:t>
            </a:r>
          </a:p>
          <a:p>
            <a:pPr marL="457200" lvl="1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Second level</a:t>
            </a:r>
          </a:p>
          <a:p>
            <a:pPr marL="731520" lvl="2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Third level</a:t>
            </a:r>
          </a:p>
          <a:p>
            <a:pPr marL="1005840" lvl="3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Fourth level</a:t>
            </a:r>
          </a:p>
          <a:p>
            <a:pPr marL="1188720" lvl="4" indent="-13680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Fifth level</a:t>
            </a: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4648320" y="1673280"/>
            <a:ext cx="4038120" cy="4717800"/>
          </a:xfrm>
          <a:prstGeom prst="rect">
            <a:avLst/>
          </a:prstGeom>
        </p:spPr>
        <p:txBody>
          <a:bodyPr/>
          <a:lstStyle/>
          <a:p>
            <a:pPr marL="182880" indent="-182520">
              <a:lnSpc>
                <a:spcPct val="100000"/>
              </a:lnSpc>
              <a:spcBef>
                <a:spcPts val="561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800" b="0" strike="noStrike" spc="-1">
                <a:solidFill>
                  <a:srgbClr val="292934"/>
                </a:solidFill>
                <a:latin typeface="Arial"/>
              </a:rPr>
              <a:t>Click to edit Master text styles</a:t>
            </a:r>
          </a:p>
          <a:p>
            <a:pPr marL="457200" lvl="1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Second level</a:t>
            </a:r>
          </a:p>
          <a:p>
            <a:pPr marL="731520" lvl="2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90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Third level</a:t>
            </a:r>
          </a:p>
          <a:p>
            <a:pPr marL="1005840" lvl="3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Fourth level</a:t>
            </a:r>
          </a:p>
          <a:p>
            <a:pPr marL="1188720" lvl="4" indent="-13680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Fifth level</a:t>
            </a:r>
          </a:p>
        </p:txBody>
      </p:sp>
      <p:sp>
        <p:nvSpPr>
          <p:cNvPr id="139" name="PlaceHolder 6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41" name="PlaceHolder 8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3FE2434-391B-41B6-BB13-62ABCA92E78B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7"/>
          <p:cNvPicPr/>
          <p:nvPr/>
        </p:nvPicPr>
        <p:blipFill>
          <a:blip r:embed="rId14"/>
          <a:stretch/>
        </p:blipFill>
        <p:spPr>
          <a:xfrm>
            <a:off x="457200" y="1676520"/>
            <a:ext cx="8229240" cy="383760"/>
          </a:xfrm>
          <a:prstGeom prst="rect">
            <a:avLst/>
          </a:prstGeom>
          <a:ln w="9360">
            <a:noFill/>
          </a:ln>
        </p:spPr>
      </p:pic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23880" y="1712520"/>
            <a:ext cx="7886520" cy="28508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23880" y="4552560"/>
            <a:ext cx="788652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Click to edit Master text styles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sldNum"/>
          </p:nvPr>
        </p:nvSpPr>
        <p:spPr>
          <a:xfrm>
            <a:off x="646308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81AD089-CA4E-4F6E-9F76-2B74442213A4}" type="slidenum">
              <a:rPr lang="en-US" sz="830" b="0" strike="noStrike" spc="-1">
                <a:solidFill>
                  <a:srgbClr val="8B8B8B"/>
                </a:solidFill>
                <a:latin typeface="Times New Roman"/>
              </a:rPr>
              <a:t>‹#›</a:t>
            </a:fld>
            <a:endParaRPr lang="en-US" sz="83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666360" y="1371600"/>
            <a:ext cx="7848360" cy="19267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5400" b="0" strike="noStrike" cap="all" spc="-97">
                <a:solidFill>
                  <a:srgbClr val="D2533C"/>
                </a:solidFill>
                <a:latin typeface="Arial"/>
              </a:rPr>
              <a:t>Heaps</a:t>
            </a:r>
            <a:endParaRPr lang="en-US" sz="54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685800" y="350532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57576E"/>
                </a:solidFill>
                <a:latin typeface="Arial"/>
              </a:rPr>
              <a:t>CSC212: Data Structures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28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FE52788-C922-42CF-B20E-6EA45A932283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Heaps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457200" y="198108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182880" indent="-182520">
              <a:lnSpc>
                <a:spcPct val="90000"/>
              </a:lnSpc>
              <a:spcBef>
                <a:spcPts val="561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800" b="0" strike="noStrike" spc="-1">
                <a:solidFill>
                  <a:srgbClr val="292934"/>
                </a:solidFill>
                <a:latin typeface="Arial"/>
              </a:rPr>
              <a:t>Heaps are represented sequentially using the third method.</a:t>
            </a:r>
          </a:p>
          <a:p>
            <a:pPr marL="182880" indent="-182520">
              <a:lnSpc>
                <a:spcPct val="90000"/>
              </a:lnSpc>
              <a:spcBef>
                <a:spcPts val="561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800" b="0" strike="noStrike" spc="-1">
                <a:solidFill>
                  <a:srgbClr val="292934"/>
                </a:solidFill>
                <a:latin typeface="Arial"/>
              </a:rPr>
              <a:t>Heap is a </a:t>
            </a:r>
            <a:r>
              <a:rPr lang="en-US" sz="2800" b="0" u="sng" strike="noStrike" spc="-1">
                <a:solidFill>
                  <a:srgbClr val="292934"/>
                </a:solidFill>
                <a:uFillTx/>
                <a:latin typeface="Arial"/>
              </a:rPr>
              <a:t>complete binary tree</a:t>
            </a:r>
            <a:r>
              <a:rPr lang="en-US" sz="2800" b="0" strike="noStrike" spc="-1">
                <a:solidFill>
                  <a:srgbClr val="292934"/>
                </a:solidFill>
                <a:latin typeface="Arial"/>
              </a:rPr>
              <a:t>: shortest-path length tree with nodes on the lowest level in their leftmost positions.</a:t>
            </a:r>
          </a:p>
          <a:p>
            <a:pPr marL="182880" indent="-182520">
              <a:lnSpc>
                <a:spcPct val="12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u="sng" strike="noStrike" spc="-1">
                <a:solidFill>
                  <a:srgbClr val="D2533C"/>
                </a:solidFill>
                <a:uFillTx/>
                <a:latin typeface="Arial"/>
              </a:rPr>
              <a:t>Complete Binary Tree:</a:t>
            </a:r>
            <a:r>
              <a:rPr lang="en-US" sz="2400" b="0" u="sng" strike="noStrike" spc="-1">
                <a:solidFill>
                  <a:srgbClr val="292934"/>
                </a:solidFill>
                <a:uFillTx/>
                <a:latin typeface="Arial"/>
              </a:rPr>
              <a:t> </a:t>
            </a: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let </a:t>
            </a:r>
            <a:r>
              <a:rPr lang="en-US" sz="2400" b="1" i="1" strike="noStrike" spc="-1">
                <a:solidFill>
                  <a:srgbClr val="292934"/>
                </a:solidFill>
                <a:latin typeface="Arial"/>
              </a:rPr>
              <a:t>h</a:t>
            </a: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 be the height of the heap</a:t>
            </a:r>
          </a:p>
          <a:p>
            <a:pPr marL="457200" lvl="1" indent="-182520">
              <a:lnSpc>
                <a:spcPct val="12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for </a:t>
            </a:r>
            <a:r>
              <a:rPr lang="en-US" sz="2000" b="1" i="1" strike="noStrike" spc="-1">
                <a:solidFill>
                  <a:srgbClr val="292934"/>
                </a:solidFill>
                <a:latin typeface="Arial"/>
              </a:rPr>
              <a:t>i 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= 0, … , </a:t>
            </a:r>
            <a:r>
              <a:rPr lang="en-US" sz="2000" b="1" i="1" strike="noStrike" spc="-1">
                <a:solidFill>
                  <a:srgbClr val="292934"/>
                </a:solidFill>
                <a:latin typeface="Arial"/>
              </a:rPr>
              <a:t>h 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- 1, there are 2</a:t>
            </a:r>
            <a:r>
              <a:rPr lang="en-US" sz="2000" b="1" i="1" strike="noStrike" spc="-1" baseline="30000">
                <a:solidFill>
                  <a:srgbClr val="292934"/>
                </a:solidFill>
                <a:latin typeface="Arial"/>
              </a:rPr>
              <a:t>i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nodes of depth </a:t>
            </a:r>
            <a:r>
              <a:rPr lang="en-US" sz="2000" b="1" i="1" strike="noStrike" spc="-1">
                <a:solidFill>
                  <a:srgbClr val="292934"/>
                </a:solidFill>
                <a:latin typeface="Arial"/>
              </a:rPr>
              <a:t>i</a:t>
            </a:r>
            <a:endParaRPr lang="en-US" sz="2000" b="0" strike="noStrike" spc="-1">
              <a:solidFill>
                <a:srgbClr val="292934"/>
              </a:solidFill>
              <a:latin typeface="Arial"/>
            </a:endParaRPr>
          </a:p>
          <a:p>
            <a:pPr marL="457200" lvl="1" indent="-182520">
              <a:lnSpc>
                <a:spcPct val="12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at depth </a:t>
            </a:r>
            <a:r>
              <a:rPr lang="en-US" sz="2000" b="1" i="1" strike="noStrike" spc="-1">
                <a:solidFill>
                  <a:srgbClr val="292934"/>
                </a:solidFill>
                <a:latin typeface="Arial"/>
              </a:rPr>
              <a:t>h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- 1, all nodes in the last level are as far left as possible</a:t>
            </a: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US" sz="20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314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656ED229-FEDE-4C2B-B8A2-E0B007C1C3FF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953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954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55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56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57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58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59" name="Line 8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0" name="Line 9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1" name="Line 10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2" name="Line 11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3" name="CustomShape 12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64" name="CustomShape 13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5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50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966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967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68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69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0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1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2" name="Line 8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3" name="Line 9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4" name="Line 10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5" name="Line 11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6" name="CustomShape 12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7" name="CustomShape 13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5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Times New Roman"/>
              </a:rPr>
              <a:t>tempKey = 33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979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980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81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82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83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84" name="Line 7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5" name="Line 8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6" name="Line 9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7" name="CustomShape 10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88" name="CustomShape 11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Times New Roman"/>
              </a:rPr>
              <a:t>Size = 4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33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990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66C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991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92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93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94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95" name="Line 7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6" name="Line 8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7" name="Line 9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8" name="CustomShape 10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99" name="CustomShape 11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4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33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001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002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03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04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05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06" name="Line 7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7" name="Line 8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8" name="Line 9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9" name="CustomShape 10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10" name="CustomShape 11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4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33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012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013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14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15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16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17" name="Line 7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8" name="Line 8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9" name="Line 9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0" name="CustomShape 10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21" name="CustomShape 11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4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33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023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024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25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26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27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28" name="Line 7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9" name="Line 8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0" name="Line 9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1" name="CustomShape 10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32" name="CustomShape 11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4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Times New Roman"/>
              </a:rPr>
              <a:t>tempKey = 25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034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035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36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37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38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39" name="Line 7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0" name="Line 8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1" name="Line 9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2" name="CustomShape 10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43" name="CustomShape 11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4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25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045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046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47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48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49" name="Line 6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0" name="Line 7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1" name="CustomShape 8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52" name="CustomShape 9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Times New Roman"/>
              </a:rPr>
              <a:t>Size = 3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25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054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66C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055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56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57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58" name="Line 6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9" name="Line 7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0" name="CustomShape 8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61" name="CustomShape 9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3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25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Heaps (Cont.)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685800" y="1981080"/>
            <a:ext cx="80006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Max-Heap has </a:t>
            </a:r>
            <a:r>
              <a:rPr lang="en-US" sz="2400" b="0" u="sng" strike="noStrike" spc="-1">
                <a:solidFill>
                  <a:srgbClr val="292934"/>
                </a:solidFill>
                <a:uFillTx/>
                <a:latin typeface="Arial"/>
              </a:rPr>
              <a:t>max</a:t>
            </a: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 element as root. Min-Heap has </a:t>
            </a:r>
            <a:r>
              <a:rPr lang="en-US" sz="2400" b="0" u="sng" strike="noStrike" spc="-1">
                <a:solidFill>
                  <a:srgbClr val="292934"/>
                </a:solidFill>
                <a:uFillTx/>
                <a:latin typeface="Arial"/>
              </a:rPr>
              <a:t>min</a:t>
            </a: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 element as root.</a:t>
            </a:r>
          </a:p>
          <a:p>
            <a:pPr marL="182880" indent="-18252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The elements in a heap satisfy heap conditions: for Min-Heap: key[parent] &lt;= key[left-child] and key[right-child].</a:t>
            </a:r>
          </a:p>
          <a:p>
            <a:pPr marL="182880" indent="-18252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The</a:t>
            </a:r>
            <a:r>
              <a:rPr lang="en-US" sz="2400" b="0" strike="noStrike" spc="-1">
                <a:solidFill>
                  <a:srgbClr val="D2533C"/>
                </a:solidFill>
                <a:latin typeface="Arial"/>
              </a:rPr>
              <a:t> last node</a:t>
            </a: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 of a heap is the rightmost node of maximum depth</a:t>
            </a: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317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CE17AE4B-957E-4CAF-81DB-F0616E9BE267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318" name="CustomShape 4"/>
          <p:cNvSpPr/>
          <p:nvPr/>
        </p:nvSpPr>
        <p:spPr>
          <a:xfrm>
            <a:off x="5257800" y="4419720"/>
            <a:ext cx="380520" cy="38052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19" name="CustomShape 5"/>
          <p:cNvSpPr/>
          <p:nvPr/>
        </p:nvSpPr>
        <p:spPr>
          <a:xfrm>
            <a:off x="6224760" y="5029200"/>
            <a:ext cx="380520" cy="38052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20" name="CustomShape 6"/>
          <p:cNvSpPr/>
          <p:nvPr/>
        </p:nvSpPr>
        <p:spPr>
          <a:xfrm>
            <a:off x="4121280" y="5029200"/>
            <a:ext cx="380520" cy="38052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21" name="CustomShape 7"/>
          <p:cNvSpPr/>
          <p:nvPr/>
        </p:nvSpPr>
        <p:spPr>
          <a:xfrm>
            <a:off x="4822920" y="5638680"/>
            <a:ext cx="380520" cy="38052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22" name="CustomShape 8"/>
          <p:cNvSpPr/>
          <p:nvPr/>
        </p:nvSpPr>
        <p:spPr>
          <a:xfrm flipH="1">
            <a:off x="4446000" y="4754520"/>
            <a:ext cx="866520" cy="32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CustomShape 9"/>
          <p:cNvSpPr/>
          <p:nvPr/>
        </p:nvSpPr>
        <p:spPr>
          <a:xfrm flipH="1" flipV="1">
            <a:off x="5582520" y="4754520"/>
            <a:ext cx="696600" cy="32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CustomShape 10"/>
          <p:cNvSpPr/>
          <p:nvPr/>
        </p:nvSpPr>
        <p:spPr>
          <a:xfrm flipV="1">
            <a:off x="3746520" y="5364000"/>
            <a:ext cx="429840" cy="32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CustomShape 11"/>
          <p:cNvSpPr/>
          <p:nvPr/>
        </p:nvSpPr>
        <p:spPr>
          <a:xfrm flipH="1" flipV="1">
            <a:off x="4446720" y="5364000"/>
            <a:ext cx="431280" cy="32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CustomShape 12"/>
          <p:cNvSpPr/>
          <p:nvPr/>
        </p:nvSpPr>
        <p:spPr>
          <a:xfrm>
            <a:off x="3421080" y="5638680"/>
            <a:ext cx="380520" cy="38052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27" name="CustomShape 13"/>
          <p:cNvSpPr/>
          <p:nvPr/>
        </p:nvSpPr>
        <p:spPr>
          <a:xfrm flipV="1">
            <a:off x="6272640" y="5966640"/>
            <a:ext cx="1201320" cy="105840"/>
          </a:xfrm>
          <a:custGeom>
            <a:avLst/>
            <a:gdLst/>
            <a:ahLst/>
            <a:cxnLst/>
            <a:rect l="l" t="t" r="r" b="b"/>
            <a:pathLst>
              <a:path w="786" h="660">
                <a:moveTo>
                  <a:pt x="786" y="660"/>
                </a:moveTo>
                <a:cubicBezTo>
                  <a:pt x="757" y="583"/>
                  <a:pt x="749" y="308"/>
                  <a:pt x="618" y="198"/>
                </a:cubicBezTo>
                <a:cubicBezTo>
                  <a:pt x="487" y="88"/>
                  <a:pt x="129" y="41"/>
                  <a:pt x="0" y="0"/>
                </a:cubicBezTo>
              </a:path>
            </a:pathLst>
          </a:custGeom>
          <a:noFill/>
          <a:ln w="19080">
            <a:solidFill>
              <a:schemeClr val="tx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CustomShape 14"/>
          <p:cNvSpPr/>
          <p:nvPr/>
        </p:nvSpPr>
        <p:spPr>
          <a:xfrm>
            <a:off x="6532920" y="5562720"/>
            <a:ext cx="1094040" cy="39528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D2533C"/>
                </a:solidFill>
                <a:latin typeface="Times New Roman"/>
              </a:rPr>
              <a:t>last node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063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064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65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66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67" name="Line 6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8" name="Line 7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9" name="CustomShape 8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70" name="CustomShape 9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3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25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072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073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74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75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76" name="Line 6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7" name="Line 7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8" name="CustomShape 8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79" name="CustomShape 9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3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25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081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082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83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84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85" name="Line 6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6" name="Line 7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7" name="CustomShape 8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88" name="CustomShape 9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3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Times New Roman"/>
              </a:rPr>
              <a:t>tempKey = 10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090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091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92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93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94" name="Line 6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5" name="Line 7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6" name="CustomShape 8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97" name="CustomShape 9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3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10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099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100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01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02" name="Line 5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3" name="CustomShape 6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04" name="CustomShape 7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Times New Roman"/>
              </a:rPr>
              <a:t>Size = 2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10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106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66C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107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08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09" name="Line 5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0" name="CustomShape 6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11" name="CustomShape 7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2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10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113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114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15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16" name="Line 5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7" name="CustomShape 6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18" name="CustomShape 7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2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10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120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121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22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23" name="Line 5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4" name="CustomShape 6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25" name="CustomShape 7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2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10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127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128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29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30" name="Line 5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1" name="CustomShape 6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32" name="CustomShape 7"/>
          <p:cNvSpPr/>
          <p:nvPr/>
        </p:nvSpPr>
        <p:spPr>
          <a:xfrm>
            <a:off x="5652000" y="5089320"/>
            <a:ext cx="97668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2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Times New Roman"/>
              </a:rPr>
              <a:t>tempKey = 5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134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135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36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37" name="Line 5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8" name="CustomShape 6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39" name="CustomShape 7"/>
          <p:cNvSpPr/>
          <p:nvPr/>
        </p:nvSpPr>
        <p:spPr>
          <a:xfrm>
            <a:off x="5652000" y="5089320"/>
            <a:ext cx="97668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2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5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Heap: An example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330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EBBD8907-63A5-4FDA-B255-FEEB06C80C53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  <p:grpSp>
        <p:nvGrpSpPr>
          <p:cNvPr id="331" name="Group 3"/>
          <p:cNvGrpSpPr/>
          <p:nvPr/>
        </p:nvGrpSpPr>
        <p:grpSpPr>
          <a:xfrm>
            <a:off x="228600" y="2438280"/>
            <a:ext cx="4723920" cy="3123720"/>
            <a:chOff x="228600" y="2438280"/>
            <a:chExt cx="4723920" cy="3123720"/>
          </a:xfrm>
        </p:grpSpPr>
        <p:sp>
          <p:nvSpPr>
            <p:cNvPr id="332" name="CustomShape 4"/>
            <p:cNvSpPr/>
            <p:nvPr/>
          </p:nvSpPr>
          <p:spPr>
            <a:xfrm>
              <a:off x="2666880" y="243828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10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33" name="CustomShape 5"/>
            <p:cNvSpPr/>
            <p:nvPr/>
          </p:nvSpPr>
          <p:spPr>
            <a:xfrm>
              <a:off x="3733920" y="327672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25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34" name="CustomShape 6"/>
            <p:cNvSpPr/>
            <p:nvPr/>
          </p:nvSpPr>
          <p:spPr>
            <a:xfrm>
              <a:off x="1523880" y="327672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20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35" name="CustomShape 7"/>
            <p:cNvSpPr/>
            <p:nvPr/>
          </p:nvSpPr>
          <p:spPr>
            <a:xfrm>
              <a:off x="838080" y="411480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30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36" name="CustomShape 8"/>
            <p:cNvSpPr/>
            <p:nvPr/>
          </p:nvSpPr>
          <p:spPr>
            <a:xfrm>
              <a:off x="2209680" y="411480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40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37" name="CustomShape 9"/>
            <p:cNvSpPr/>
            <p:nvPr/>
          </p:nvSpPr>
          <p:spPr>
            <a:xfrm>
              <a:off x="3124080" y="411480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42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38" name="CustomShape 10"/>
            <p:cNvSpPr/>
            <p:nvPr/>
          </p:nvSpPr>
          <p:spPr>
            <a:xfrm>
              <a:off x="4343400" y="411480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50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39" name="CustomShape 11"/>
            <p:cNvSpPr/>
            <p:nvPr/>
          </p:nvSpPr>
          <p:spPr>
            <a:xfrm>
              <a:off x="228600" y="495288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52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40" name="CustomShape 12"/>
            <p:cNvSpPr/>
            <p:nvPr/>
          </p:nvSpPr>
          <p:spPr>
            <a:xfrm>
              <a:off x="1523880" y="495288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55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41" name="Line 13"/>
            <p:cNvSpPr/>
            <p:nvPr/>
          </p:nvSpPr>
          <p:spPr>
            <a:xfrm flipH="1">
              <a:off x="2057400" y="2895480"/>
              <a:ext cx="609480" cy="4572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Line 14"/>
            <p:cNvSpPr/>
            <p:nvPr/>
          </p:nvSpPr>
          <p:spPr>
            <a:xfrm>
              <a:off x="3200400" y="2895480"/>
              <a:ext cx="685800" cy="4572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Line 15"/>
            <p:cNvSpPr/>
            <p:nvPr/>
          </p:nvSpPr>
          <p:spPr>
            <a:xfrm flipH="1">
              <a:off x="1295280" y="3809880"/>
              <a:ext cx="30492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" name="Line 16"/>
            <p:cNvSpPr/>
            <p:nvPr/>
          </p:nvSpPr>
          <p:spPr>
            <a:xfrm>
              <a:off x="2057400" y="3809880"/>
              <a:ext cx="30456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Line 17"/>
            <p:cNvSpPr/>
            <p:nvPr/>
          </p:nvSpPr>
          <p:spPr>
            <a:xfrm flipH="1">
              <a:off x="3504960" y="3809880"/>
              <a:ext cx="30492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Line 18"/>
            <p:cNvSpPr/>
            <p:nvPr/>
          </p:nvSpPr>
          <p:spPr>
            <a:xfrm>
              <a:off x="4267080" y="3809880"/>
              <a:ext cx="30492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Line 19"/>
            <p:cNvSpPr/>
            <p:nvPr/>
          </p:nvSpPr>
          <p:spPr>
            <a:xfrm flipH="1">
              <a:off x="685800" y="4647960"/>
              <a:ext cx="22860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Line 20"/>
            <p:cNvSpPr/>
            <p:nvPr/>
          </p:nvSpPr>
          <p:spPr>
            <a:xfrm>
              <a:off x="1371600" y="4647960"/>
              <a:ext cx="30456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aphicFrame>
        <p:nvGraphicFramePr>
          <p:cNvPr id="349" name="Table 21"/>
          <p:cNvGraphicFramePr/>
          <p:nvPr/>
        </p:nvGraphicFramePr>
        <p:xfrm>
          <a:off x="5410080" y="2057400"/>
          <a:ext cx="2437920" cy="4063680"/>
        </p:xfrm>
        <a:graphic>
          <a:graphicData uri="http://schemas.openxmlformats.org/drawingml/2006/table">
            <a:tbl>
              <a:tblPr/>
              <a:tblGrid>
                <a:gridCol w="609480"/>
                <a:gridCol w="609480"/>
                <a:gridCol w="609480"/>
                <a:gridCol w="609480"/>
              </a:tblGrid>
              <a:tr h="450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[1]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10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10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10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2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[2]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20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30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40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0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[3]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25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20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20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2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[4]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30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40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0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[5]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40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42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2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[6]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42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25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30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0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[7]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55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25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2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[8]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52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52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52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2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[9]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55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42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55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0" name="CustomShape 22"/>
          <p:cNvSpPr/>
          <p:nvPr/>
        </p:nvSpPr>
        <p:spPr>
          <a:xfrm>
            <a:off x="6067440" y="6172200"/>
            <a:ext cx="485280" cy="533160"/>
          </a:xfrm>
          <a:prstGeom prst="upArrow">
            <a:avLst>
              <a:gd name="adj1" fmla="val 50000"/>
              <a:gd name="adj2" fmla="val 27451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" name="CustomShape 23"/>
          <p:cNvSpPr/>
          <p:nvPr/>
        </p:nvSpPr>
        <p:spPr>
          <a:xfrm>
            <a:off x="2203560" y="5105520"/>
            <a:ext cx="3133080" cy="700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292934"/>
                </a:solidFill>
                <a:latin typeface="Times New Roman"/>
              </a:rPr>
              <a:t>All the three arrangements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292934"/>
                </a:solidFill>
                <a:latin typeface="Times New Roman"/>
              </a:rPr>
              <a:t>satisfy min heap conditions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141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142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43" name="CustomShape 4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44" name="CustomShape 5"/>
          <p:cNvSpPr/>
          <p:nvPr/>
        </p:nvSpPr>
        <p:spPr>
          <a:xfrm>
            <a:off x="5652000" y="5089320"/>
            <a:ext cx="97668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Times New Roman"/>
              </a:rPr>
              <a:t>Size = 1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5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146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66C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147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48" name="CustomShape 4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49" name="CustomShape 5"/>
          <p:cNvSpPr/>
          <p:nvPr/>
        </p:nvSpPr>
        <p:spPr>
          <a:xfrm>
            <a:off x="5652000" y="5089320"/>
            <a:ext cx="97668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1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5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151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152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53" name="CustomShape 4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54" name="CustomShape 5"/>
          <p:cNvSpPr/>
          <p:nvPr/>
        </p:nvSpPr>
        <p:spPr>
          <a:xfrm>
            <a:off x="5652000" y="5089320"/>
            <a:ext cx="97668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1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5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2156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157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58" name="CustomShape 4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59" name="CustomShape 5"/>
          <p:cNvSpPr/>
          <p:nvPr/>
        </p:nvSpPr>
        <p:spPr>
          <a:xfrm>
            <a:off x="5652000" y="5089320"/>
            <a:ext cx="97668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1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5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Time complexity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2161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7B52123-28FE-4661-9C07-ED09D1D3C7B2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124</a:t>
            </a:fld>
            <a:endParaRPr lang="en-US" sz="1400" b="0" strike="noStrike" spc="-1">
              <a:latin typeface="Times New Roman"/>
            </a:endParaRPr>
          </a:p>
        </p:txBody>
      </p:sp>
      <p:graphicFrame>
        <p:nvGraphicFramePr>
          <p:cNvPr id="2162" name="Table 3"/>
          <p:cNvGraphicFramePr/>
          <p:nvPr/>
        </p:nvGraphicFramePr>
        <p:xfrm>
          <a:off x="1523880" y="2895480"/>
          <a:ext cx="6095520" cy="2595600"/>
        </p:xfrm>
        <a:graphic>
          <a:graphicData uri="http://schemas.openxmlformats.org/drawingml/2006/table">
            <a:tbl>
              <a:tblPr/>
              <a:tblGrid>
                <a:gridCol w="3581280"/>
                <a:gridCol w="2514600"/>
              </a:tblGrid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Running time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siftUp (upHeap)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O(log n)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siftDown (downHeap)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O(log n)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enqueue in heap priority queue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O(log n)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serve() in heap priority queue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O(log n)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Bottom-up construction of a heap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O(n)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Heap sort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O(n log n)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Heap: An example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353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C106F22D-8A8A-4D71-9567-7D724706FD71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  <p:grpSp>
        <p:nvGrpSpPr>
          <p:cNvPr id="354" name="Group 3"/>
          <p:cNvGrpSpPr/>
          <p:nvPr/>
        </p:nvGrpSpPr>
        <p:grpSpPr>
          <a:xfrm>
            <a:off x="228600" y="2438280"/>
            <a:ext cx="4723920" cy="3123720"/>
            <a:chOff x="228600" y="2438280"/>
            <a:chExt cx="4723920" cy="3123720"/>
          </a:xfrm>
        </p:grpSpPr>
        <p:sp>
          <p:nvSpPr>
            <p:cNvPr id="355" name="CustomShape 4"/>
            <p:cNvSpPr/>
            <p:nvPr/>
          </p:nvSpPr>
          <p:spPr>
            <a:xfrm>
              <a:off x="2666880" y="243828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10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56" name="CustomShape 5"/>
            <p:cNvSpPr/>
            <p:nvPr/>
          </p:nvSpPr>
          <p:spPr>
            <a:xfrm>
              <a:off x="3733920" y="327672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20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57" name="CustomShape 6"/>
            <p:cNvSpPr/>
            <p:nvPr/>
          </p:nvSpPr>
          <p:spPr>
            <a:xfrm>
              <a:off x="1523880" y="327672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30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58" name="CustomShape 7"/>
            <p:cNvSpPr/>
            <p:nvPr/>
          </p:nvSpPr>
          <p:spPr>
            <a:xfrm>
              <a:off x="838080" y="411480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40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59" name="CustomShape 8"/>
            <p:cNvSpPr/>
            <p:nvPr/>
          </p:nvSpPr>
          <p:spPr>
            <a:xfrm>
              <a:off x="2209680" y="411480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50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60" name="CustomShape 9"/>
            <p:cNvSpPr/>
            <p:nvPr/>
          </p:nvSpPr>
          <p:spPr>
            <a:xfrm>
              <a:off x="3124080" y="411480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25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61" name="CustomShape 10"/>
            <p:cNvSpPr/>
            <p:nvPr/>
          </p:nvSpPr>
          <p:spPr>
            <a:xfrm>
              <a:off x="4343400" y="411480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55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62" name="CustomShape 11"/>
            <p:cNvSpPr/>
            <p:nvPr/>
          </p:nvSpPr>
          <p:spPr>
            <a:xfrm>
              <a:off x="228600" y="495288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52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63" name="CustomShape 12"/>
            <p:cNvSpPr/>
            <p:nvPr/>
          </p:nvSpPr>
          <p:spPr>
            <a:xfrm>
              <a:off x="1523880" y="495288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42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64" name="Line 13"/>
            <p:cNvSpPr/>
            <p:nvPr/>
          </p:nvSpPr>
          <p:spPr>
            <a:xfrm flipH="1">
              <a:off x="2057400" y="2895480"/>
              <a:ext cx="609480" cy="4572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5" name="Line 14"/>
            <p:cNvSpPr/>
            <p:nvPr/>
          </p:nvSpPr>
          <p:spPr>
            <a:xfrm>
              <a:off x="3200400" y="2895480"/>
              <a:ext cx="685800" cy="4572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6" name="Line 15"/>
            <p:cNvSpPr/>
            <p:nvPr/>
          </p:nvSpPr>
          <p:spPr>
            <a:xfrm flipH="1">
              <a:off x="1295280" y="3809880"/>
              <a:ext cx="30492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" name="Line 16"/>
            <p:cNvSpPr/>
            <p:nvPr/>
          </p:nvSpPr>
          <p:spPr>
            <a:xfrm>
              <a:off x="2057400" y="3809880"/>
              <a:ext cx="30456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8" name="Line 17"/>
            <p:cNvSpPr/>
            <p:nvPr/>
          </p:nvSpPr>
          <p:spPr>
            <a:xfrm flipH="1">
              <a:off x="3504960" y="3809880"/>
              <a:ext cx="30492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" name="Line 18"/>
            <p:cNvSpPr/>
            <p:nvPr/>
          </p:nvSpPr>
          <p:spPr>
            <a:xfrm>
              <a:off x="4267080" y="3809880"/>
              <a:ext cx="30492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" name="Line 19"/>
            <p:cNvSpPr/>
            <p:nvPr/>
          </p:nvSpPr>
          <p:spPr>
            <a:xfrm flipH="1">
              <a:off x="685800" y="4647960"/>
              <a:ext cx="22860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1" name="Line 20"/>
            <p:cNvSpPr/>
            <p:nvPr/>
          </p:nvSpPr>
          <p:spPr>
            <a:xfrm>
              <a:off x="1371600" y="4647960"/>
              <a:ext cx="30456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aphicFrame>
        <p:nvGraphicFramePr>
          <p:cNvPr id="372" name="Table 21"/>
          <p:cNvGraphicFramePr/>
          <p:nvPr/>
        </p:nvGraphicFramePr>
        <p:xfrm>
          <a:off x="5410080" y="2057400"/>
          <a:ext cx="2437920" cy="4063680"/>
        </p:xfrm>
        <a:graphic>
          <a:graphicData uri="http://schemas.openxmlformats.org/drawingml/2006/table">
            <a:tbl>
              <a:tblPr/>
              <a:tblGrid>
                <a:gridCol w="609480"/>
                <a:gridCol w="609480"/>
                <a:gridCol w="609480"/>
                <a:gridCol w="609480"/>
              </a:tblGrid>
              <a:tr h="450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[1]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10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10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10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2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[2]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20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30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40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0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[3]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25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20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20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2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[4]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30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40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0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[5]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40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42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2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[6]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42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25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30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0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[7]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55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25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2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[8]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52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52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52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2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[9]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55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42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55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3" name="CustomShape 22"/>
          <p:cNvSpPr/>
          <p:nvPr/>
        </p:nvSpPr>
        <p:spPr>
          <a:xfrm>
            <a:off x="6705720" y="6172200"/>
            <a:ext cx="485280" cy="533160"/>
          </a:xfrm>
          <a:prstGeom prst="upArrow">
            <a:avLst>
              <a:gd name="adj1" fmla="val 50000"/>
              <a:gd name="adj2" fmla="val 27451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CustomShape 23"/>
          <p:cNvSpPr/>
          <p:nvPr/>
        </p:nvSpPr>
        <p:spPr>
          <a:xfrm>
            <a:off x="2203560" y="5105520"/>
            <a:ext cx="3133080" cy="700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292934"/>
                </a:solidFill>
                <a:latin typeface="Times New Roman"/>
              </a:rPr>
              <a:t>All the three arrangements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292934"/>
                </a:solidFill>
                <a:latin typeface="Times New Roman"/>
              </a:rPr>
              <a:t>satisfy min heap conditions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Heap: An example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376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4681282-F1A6-492C-BDA9-303C8FFDF553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14</a:t>
            </a:fld>
            <a:endParaRPr lang="en-US" sz="1400" b="0" strike="noStrike" spc="-1">
              <a:latin typeface="Times New Roman"/>
            </a:endParaRPr>
          </a:p>
        </p:txBody>
      </p:sp>
      <p:grpSp>
        <p:nvGrpSpPr>
          <p:cNvPr id="377" name="Group 3"/>
          <p:cNvGrpSpPr/>
          <p:nvPr/>
        </p:nvGrpSpPr>
        <p:grpSpPr>
          <a:xfrm>
            <a:off x="228600" y="2438280"/>
            <a:ext cx="4723920" cy="3123720"/>
            <a:chOff x="228600" y="2438280"/>
            <a:chExt cx="4723920" cy="3123720"/>
          </a:xfrm>
        </p:grpSpPr>
        <p:sp>
          <p:nvSpPr>
            <p:cNvPr id="378" name="CustomShape 4"/>
            <p:cNvSpPr/>
            <p:nvPr/>
          </p:nvSpPr>
          <p:spPr>
            <a:xfrm>
              <a:off x="2666880" y="243828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10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79" name="CustomShape 5"/>
            <p:cNvSpPr/>
            <p:nvPr/>
          </p:nvSpPr>
          <p:spPr>
            <a:xfrm>
              <a:off x="3733920" y="327672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20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80" name="CustomShape 6"/>
            <p:cNvSpPr/>
            <p:nvPr/>
          </p:nvSpPr>
          <p:spPr>
            <a:xfrm>
              <a:off x="1523880" y="327672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40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81" name="CustomShape 7"/>
            <p:cNvSpPr/>
            <p:nvPr/>
          </p:nvSpPr>
          <p:spPr>
            <a:xfrm>
              <a:off x="838080" y="411480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50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82" name="CustomShape 8"/>
            <p:cNvSpPr/>
            <p:nvPr/>
          </p:nvSpPr>
          <p:spPr>
            <a:xfrm>
              <a:off x="2209680" y="411480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42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83" name="CustomShape 9"/>
            <p:cNvSpPr/>
            <p:nvPr/>
          </p:nvSpPr>
          <p:spPr>
            <a:xfrm>
              <a:off x="3124080" y="411480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30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84" name="CustomShape 10"/>
            <p:cNvSpPr/>
            <p:nvPr/>
          </p:nvSpPr>
          <p:spPr>
            <a:xfrm>
              <a:off x="4343400" y="411480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25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85" name="CustomShape 11"/>
            <p:cNvSpPr/>
            <p:nvPr/>
          </p:nvSpPr>
          <p:spPr>
            <a:xfrm>
              <a:off x="228600" y="495288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52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86" name="CustomShape 12"/>
            <p:cNvSpPr/>
            <p:nvPr/>
          </p:nvSpPr>
          <p:spPr>
            <a:xfrm>
              <a:off x="1523880" y="495288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55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87" name="Line 13"/>
            <p:cNvSpPr/>
            <p:nvPr/>
          </p:nvSpPr>
          <p:spPr>
            <a:xfrm flipH="1">
              <a:off x="2057400" y="2895480"/>
              <a:ext cx="609480" cy="4572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8" name="Line 14"/>
            <p:cNvSpPr/>
            <p:nvPr/>
          </p:nvSpPr>
          <p:spPr>
            <a:xfrm>
              <a:off x="3200400" y="2895480"/>
              <a:ext cx="685800" cy="4572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9" name="Line 15"/>
            <p:cNvSpPr/>
            <p:nvPr/>
          </p:nvSpPr>
          <p:spPr>
            <a:xfrm flipH="1">
              <a:off x="1295280" y="3809880"/>
              <a:ext cx="30492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0" name="Line 16"/>
            <p:cNvSpPr/>
            <p:nvPr/>
          </p:nvSpPr>
          <p:spPr>
            <a:xfrm>
              <a:off x="2057400" y="3809880"/>
              <a:ext cx="30456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1" name="Line 17"/>
            <p:cNvSpPr/>
            <p:nvPr/>
          </p:nvSpPr>
          <p:spPr>
            <a:xfrm flipH="1">
              <a:off x="3504960" y="3809880"/>
              <a:ext cx="30492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2" name="Line 18"/>
            <p:cNvSpPr/>
            <p:nvPr/>
          </p:nvSpPr>
          <p:spPr>
            <a:xfrm>
              <a:off x="4267080" y="3809880"/>
              <a:ext cx="30492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3" name="Line 19"/>
            <p:cNvSpPr/>
            <p:nvPr/>
          </p:nvSpPr>
          <p:spPr>
            <a:xfrm flipH="1">
              <a:off x="685800" y="4647960"/>
              <a:ext cx="22860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4" name="Line 20"/>
            <p:cNvSpPr/>
            <p:nvPr/>
          </p:nvSpPr>
          <p:spPr>
            <a:xfrm>
              <a:off x="1371600" y="4647960"/>
              <a:ext cx="30456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aphicFrame>
        <p:nvGraphicFramePr>
          <p:cNvPr id="395" name="Table 21"/>
          <p:cNvGraphicFramePr/>
          <p:nvPr/>
        </p:nvGraphicFramePr>
        <p:xfrm>
          <a:off x="5410080" y="2057400"/>
          <a:ext cx="2437920" cy="4063680"/>
        </p:xfrm>
        <a:graphic>
          <a:graphicData uri="http://schemas.openxmlformats.org/drawingml/2006/table">
            <a:tbl>
              <a:tblPr/>
              <a:tblGrid>
                <a:gridCol w="609480"/>
                <a:gridCol w="609480"/>
                <a:gridCol w="609480"/>
                <a:gridCol w="609480"/>
              </a:tblGrid>
              <a:tr h="450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[1]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10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10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10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2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[2]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20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30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40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0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[3]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25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20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20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2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[4]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30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40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0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[5]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40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42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2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[6]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42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25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30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0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[7]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55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25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2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[8]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52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52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52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52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[9]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55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42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55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6" name="CustomShape 22"/>
          <p:cNvSpPr/>
          <p:nvPr/>
        </p:nvSpPr>
        <p:spPr>
          <a:xfrm>
            <a:off x="7286760" y="6172200"/>
            <a:ext cx="485280" cy="533160"/>
          </a:xfrm>
          <a:prstGeom prst="upArrow">
            <a:avLst>
              <a:gd name="adj1" fmla="val 50000"/>
              <a:gd name="adj2" fmla="val 27451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CustomShape 23"/>
          <p:cNvSpPr/>
          <p:nvPr/>
        </p:nvSpPr>
        <p:spPr>
          <a:xfrm>
            <a:off x="2203560" y="5105520"/>
            <a:ext cx="3133080" cy="700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292934"/>
                </a:solidFill>
                <a:latin typeface="Times New Roman"/>
              </a:rPr>
              <a:t>All the three arrangements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292934"/>
                </a:solidFill>
                <a:latin typeface="Times New Roman"/>
              </a:rPr>
              <a:t>satisfy min heap conditions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1CE82AEE-E977-41E4-B725-75292876D16F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15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399" name="TextShape 2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ADT Heap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400" name="TextShape 3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90000"/>
              </a:lnSpc>
              <a:spcBef>
                <a:spcPts val="561"/>
              </a:spcBef>
            </a:pP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561"/>
              </a:spcBef>
            </a:pP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561"/>
              </a:spcBef>
            </a:pPr>
            <a:r>
              <a:rPr lang="en-US" sz="2800" b="1" u="sng" strike="noStrike" spc="-1">
                <a:solidFill>
                  <a:srgbClr val="292934"/>
                </a:solidFill>
                <a:uFillTx/>
                <a:latin typeface="Arial"/>
              </a:rPr>
              <a:t>Elements:</a:t>
            </a:r>
            <a:r>
              <a:rPr lang="en-US" sz="2800" b="0" strike="noStrike" spc="-1">
                <a:solidFill>
                  <a:srgbClr val="292934"/>
                </a:solidFill>
                <a:latin typeface="Arial"/>
              </a:rPr>
              <a:t> The elements are called HeapElements.</a:t>
            </a:r>
          </a:p>
          <a:p>
            <a:pPr marL="182880" indent="-182520">
              <a:lnSpc>
                <a:spcPct val="9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292934"/>
                </a:solidFill>
                <a:latin typeface="Arial"/>
              </a:rPr>
              <a:t>	</a:t>
            </a:r>
          </a:p>
          <a:p>
            <a:pPr marL="182880" indent="-182520">
              <a:lnSpc>
                <a:spcPct val="90000"/>
              </a:lnSpc>
              <a:spcBef>
                <a:spcPts val="561"/>
              </a:spcBef>
            </a:pPr>
            <a:r>
              <a:rPr lang="en-US" sz="2800" b="1" u="sng" strike="noStrike" spc="-1">
                <a:solidFill>
                  <a:srgbClr val="292934"/>
                </a:solidFill>
                <a:uFillTx/>
                <a:latin typeface="Arial"/>
              </a:rPr>
              <a:t>Structure:</a:t>
            </a:r>
            <a:r>
              <a:rPr lang="en-US" sz="2800" b="0" strike="noStrike" spc="-1">
                <a:solidFill>
                  <a:srgbClr val="292934"/>
                </a:solidFill>
                <a:latin typeface="Arial"/>
              </a:rPr>
              <a:t> The elements of the heap satisfy the heap conditions.</a:t>
            </a:r>
          </a:p>
          <a:p>
            <a:pPr marL="182880" indent="-182520">
              <a:lnSpc>
                <a:spcPct val="90000"/>
              </a:lnSpc>
              <a:spcBef>
                <a:spcPts val="561"/>
              </a:spcBef>
            </a:pPr>
            <a:endParaRPr lang="en-US" sz="28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561"/>
              </a:spcBef>
            </a:pPr>
            <a:r>
              <a:rPr lang="en-US" sz="2800" b="1" u="sng" strike="noStrike" spc="-1">
                <a:solidFill>
                  <a:srgbClr val="292934"/>
                </a:solidFill>
                <a:uFillTx/>
                <a:latin typeface="Arial"/>
              </a:rPr>
              <a:t>Domain:</a:t>
            </a:r>
            <a:r>
              <a:rPr lang="en-US" sz="2800" b="0" strike="noStrike" spc="-1">
                <a:solidFill>
                  <a:srgbClr val="292934"/>
                </a:solidFill>
                <a:latin typeface="Arial"/>
              </a:rPr>
              <a:t> Bounded. Type name: Heap.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Shape 1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C55BDA9E-24BB-4D47-8760-669F2262CE56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16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402" name="TextShape 2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ADT Heap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403" name="TextShape 3"/>
          <p:cNvSpPr txBox="1"/>
          <p:nvPr/>
        </p:nvSpPr>
        <p:spPr>
          <a:xfrm>
            <a:off x="457200" y="144792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609480" indent="-609120">
              <a:lnSpc>
                <a:spcPct val="100000"/>
              </a:lnSpc>
              <a:spcBef>
                <a:spcPts val="479"/>
              </a:spcBef>
            </a:pPr>
            <a:r>
              <a:rPr lang="en-US" sz="2400" b="1" u="sng" strike="noStrike" spc="-1">
                <a:solidFill>
                  <a:srgbClr val="292934"/>
                </a:solidFill>
                <a:uFillTx/>
                <a:latin typeface="Arial"/>
              </a:rPr>
              <a:t>Operations:</a:t>
            </a: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 </a:t>
            </a: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Method 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SiftUp ()</a:t>
            </a:r>
            <a:r>
              <a:t/>
            </a:r>
            <a:br/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Input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: none. </a:t>
            </a:r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requires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: Elements H[1],H[2],…,H[n-1] satisfy heap conditions.</a:t>
            </a:r>
            <a:r>
              <a:t/>
            </a:r>
            <a:br/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results: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Elements H[1],H[2],…,H[n] satisfy heap conditions. </a:t>
            </a:r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Output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: none.</a:t>
            </a: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Method 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SiftDown (int i)</a:t>
            </a:r>
            <a:r>
              <a:t/>
            </a:r>
            <a:br/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Input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: i. </a:t>
            </a:r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requires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: Elements H[i+1],H[i+2],…,H[n] satisfy the heap conditions.</a:t>
            </a:r>
            <a:r>
              <a:t/>
            </a:r>
            <a:br/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results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: Elements H[i],H[i+1],…,H[n] satisfy the heap conditions. </a:t>
            </a:r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Output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: none.</a:t>
            </a: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</a:t>
            </a:r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Method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Insert(int key, T data)</a:t>
            </a:r>
            <a:r>
              <a:t/>
            </a:r>
            <a:br/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input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: key, data. </a:t>
            </a:r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requires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: Elements H[1],H[2],…,H[n] satisfy heap conditions.</a:t>
            </a:r>
            <a:r>
              <a:t/>
            </a:r>
            <a:br/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results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: The key and data are inserted in H[n+1]. Elements H[1],H[2],….H[n+1] must satisfy the heap conditions. </a:t>
            </a:r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Output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: none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extShape 1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623A5B19-66EE-4C38-9444-B4985FFE82B1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17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405" name="TextShape 2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ADT Heap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406" name="TextShape 3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609480" indent="-609120"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609480" indent="-609120">
              <a:lnSpc>
                <a:spcPct val="100000"/>
              </a:lnSpc>
              <a:spcBef>
                <a:spcPts val="479"/>
              </a:spcBef>
            </a:pPr>
            <a:r>
              <a:rPr lang="en-US" sz="2400" b="1" u="sng" strike="noStrike" spc="-1">
                <a:solidFill>
                  <a:srgbClr val="292934"/>
                </a:solidFill>
                <a:uFillTx/>
                <a:latin typeface="Arial"/>
              </a:rPr>
              <a:t>Operations:</a:t>
            </a: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 </a:t>
            </a: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Method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RemoveRoot(HeapElement&lt;T&gt; result) </a:t>
            </a:r>
            <a:r>
              <a:t/>
            </a:r>
            <a:br/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input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: none. </a:t>
            </a:r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requires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: Elements H[1],H[2],…,H[n] satisfy heap condition.</a:t>
            </a:r>
            <a:r>
              <a:t/>
            </a:r>
            <a:br/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results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: The HeapElement in H[1] is removed, and it is value is assigned to result. Elements H[1],H[2],….H[n-1] must satisfy the heap conditions. </a:t>
            </a:r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output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: none.</a:t>
            </a: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Method 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Full(boolean result)</a:t>
            </a: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1" strike="noStrike" spc="-1">
                <a:solidFill>
                  <a:srgbClr val="292934"/>
                </a:solidFill>
                <a:latin typeface="Arial"/>
              </a:rPr>
              <a:t>Method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Size(int result)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Shape 1"/>
          <p:cNvSpPr txBox="1"/>
          <p:nvPr/>
        </p:nvSpPr>
        <p:spPr>
          <a:xfrm>
            <a:off x="609480" y="304920"/>
            <a:ext cx="50288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Insertion into a Heap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408" name="TextShape 2"/>
          <p:cNvSpPr txBox="1"/>
          <p:nvPr/>
        </p:nvSpPr>
        <p:spPr>
          <a:xfrm>
            <a:off x="762120" y="1981080"/>
            <a:ext cx="7543440" cy="4647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The insertion algorithm consists of three steps</a:t>
            </a:r>
          </a:p>
          <a:p>
            <a:pPr marL="457200" lvl="1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Find the insertion node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z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(the new last node)</a:t>
            </a:r>
          </a:p>
          <a:p>
            <a:pPr marL="457200" lvl="1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Store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k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at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z</a:t>
            </a:r>
            <a:endParaRPr lang="en-US" sz="2000" b="0" strike="noStrike" spc="-1">
              <a:solidFill>
                <a:srgbClr val="292934"/>
              </a:solidFill>
              <a:latin typeface="Arial"/>
            </a:endParaRPr>
          </a:p>
          <a:p>
            <a:pPr marL="457200" lvl="1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Restore the heap-order property (discussed next)</a:t>
            </a:r>
          </a:p>
        </p:txBody>
      </p:sp>
      <p:sp>
        <p:nvSpPr>
          <p:cNvPr id="409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19C7062-03DE-4E66-913F-B36AD85D5139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18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Upheap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411" name="TextShape 2"/>
          <p:cNvSpPr txBox="1"/>
          <p:nvPr/>
        </p:nvSpPr>
        <p:spPr>
          <a:xfrm>
            <a:off x="609480" y="2438280"/>
            <a:ext cx="8076960" cy="2437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After the insertion of a new key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k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, the heap-order property may be violated</a:t>
            </a: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Algorithm upheap (siftUp) restores the heap-order property by swapping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k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along an upward path from the insertion node</a:t>
            </a: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Upheap terminates when the key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k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reaches the root or a node whose parent has a key smaller than or equal to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k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</a:t>
            </a: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Since a heap has height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O</a:t>
            </a: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(log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n</a:t>
            </a: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, upheap runs in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O</a:t>
            </a: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(log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n</a:t>
            </a: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time</a:t>
            </a:r>
          </a:p>
        </p:txBody>
      </p:sp>
      <p:sp>
        <p:nvSpPr>
          <p:cNvPr id="412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D364C60E-3E97-4637-AB55-586A9D00D2D5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19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Sequential Representation of binary trees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There are three methods of representing a binary tree using array representation.</a:t>
            </a:r>
          </a:p>
          <a:p>
            <a:pPr marL="457200" indent="-182520">
              <a:lnSpc>
                <a:spcPct val="9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1. Using index values to represent edges:</a:t>
            </a:r>
          </a:p>
          <a:p>
            <a:pPr marL="182880" indent="-182520">
              <a:lnSpc>
                <a:spcPct val="9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		</a:t>
            </a:r>
            <a:r>
              <a:rPr lang="en-US" sz="2400" b="0" strike="noStrike" spc="-1">
                <a:solidFill>
                  <a:srgbClr val="292934"/>
                </a:solidFill>
                <a:latin typeface="SimSun"/>
              </a:rPr>
              <a:t>class Node&lt;T&gt; {</a:t>
            </a: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92934"/>
                </a:solidFill>
                <a:latin typeface="SimSun"/>
              </a:rPr>
              <a:t>			T		data;</a:t>
            </a: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92934"/>
                </a:solidFill>
                <a:latin typeface="SimSun"/>
              </a:rPr>
              <a:t>			int		left;</a:t>
            </a: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92934"/>
                </a:solidFill>
                <a:latin typeface="SimSun"/>
              </a:rPr>
              <a:t>			int		right;</a:t>
            </a: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92934"/>
                </a:solidFill>
                <a:latin typeface="SimSun"/>
              </a:rPr>
              <a:t>		} </a:t>
            </a: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92934"/>
                </a:solidFill>
                <a:latin typeface="SimSun"/>
              </a:rPr>
              <a:t>		Node&lt;T&gt;[] BinaryTree=new Node[TreeSize]; </a:t>
            </a: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31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643726D3-B254-4E85-A4B2-559620D3BE27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Example 1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414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5BF719CA-FB0F-427A-BC33-41E501001CCE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415" name="CustomShape 3"/>
          <p:cNvSpPr/>
          <p:nvPr/>
        </p:nvSpPr>
        <p:spPr>
          <a:xfrm>
            <a:off x="6642000" y="228600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6" name="CustomShape 4"/>
          <p:cNvSpPr/>
          <p:nvPr/>
        </p:nvSpPr>
        <p:spPr>
          <a:xfrm>
            <a:off x="7453440" y="279720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7" name="CustomShape 5"/>
          <p:cNvSpPr/>
          <p:nvPr/>
        </p:nvSpPr>
        <p:spPr>
          <a:xfrm>
            <a:off x="5689440" y="279720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8" name="CustomShape 6"/>
          <p:cNvSpPr/>
          <p:nvPr/>
        </p:nvSpPr>
        <p:spPr>
          <a:xfrm>
            <a:off x="6276960" y="330840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9" name="CustomShape 7"/>
          <p:cNvSpPr/>
          <p:nvPr/>
        </p:nvSpPr>
        <p:spPr>
          <a:xfrm flipH="1">
            <a:off x="5961960" y="256716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" name="CustomShape 8"/>
          <p:cNvSpPr/>
          <p:nvPr/>
        </p:nvSpPr>
        <p:spPr>
          <a:xfrm flipH="1" flipV="1">
            <a:off x="6915240" y="2566440"/>
            <a:ext cx="58392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" name="CustomShape 9"/>
          <p:cNvSpPr/>
          <p:nvPr/>
        </p:nvSpPr>
        <p:spPr>
          <a:xfrm flipV="1">
            <a:off x="7319880" y="3078000"/>
            <a:ext cx="178920" cy="22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CustomShape 10"/>
          <p:cNvSpPr/>
          <p:nvPr/>
        </p:nvSpPr>
        <p:spPr>
          <a:xfrm flipV="1">
            <a:off x="5375160" y="3077280"/>
            <a:ext cx="36000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3" name="CustomShape 11"/>
          <p:cNvSpPr/>
          <p:nvPr/>
        </p:nvSpPr>
        <p:spPr>
          <a:xfrm flipH="1" flipV="1">
            <a:off x="5962680" y="3077280"/>
            <a:ext cx="3614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" name="CustomShape 12"/>
          <p:cNvSpPr/>
          <p:nvPr/>
        </p:nvSpPr>
        <p:spPr>
          <a:xfrm>
            <a:off x="5102280" y="330840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5" name="CustomShape 13"/>
          <p:cNvSpPr/>
          <p:nvPr/>
        </p:nvSpPr>
        <p:spPr>
          <a:xfrm>
            <a:off x="7083360" y="329256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D2533C"/>
                </a:solidFill>
                <a:latin typeface="Times New Roman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6" name="CustomShape 14"/>
          <p:cNvSpPr/>
          <p:nvPr/>
        </p:nvSpPr>
        <p:spPr>
          <a:xfrm>
            <a:off x="6642000" y="444816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7" name="CustomShape 15"/>
          <p:cNvSpPr/>
          <p:nvPr/>
        </p:nvSpPr>
        <p:spPr>
          <a:xfrm>
            <a:off x="7453440" y="495936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8" name="CustomShape 16"/>
          <p:cNvSpPr/>
          <p:nvPr/>
        </p:nvSpPr>
        <p:spPr>
          <a:xfrm>
            <a:off x="5689440" y="495936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9" name="CustomShape 17"/>
          <p:cNvSpPr/>
          <p:nvPr/>
        </p:nvSpPr>
        <p:spPr>
          <a:xfrm>
            <a:off x="6276960" y="547056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0" name="CustomShape 18"/>
          <p:cNvSpPr/>
          <p:nvPr/>
        </p:nvSpPr>
        <p:spPr>
          <a:xfrm flipH="1">
            <a:off x="5961960" y="472932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1" name="CustomShape 19"/>
          <p:cNvSpPr/>
          <p:nvPr/>
        </p:nvSpPr>
        <p:spPr>
          <a:xfrm flipH="1" flipV="1">
            <a:off x="6915240" y="4728600"/>
            <a:ext cx="58392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CustomShape 20"/>
          <p:cNvSpPr/>
          <p:nvPr/>
        </p:nvSpPr>
        <p:spPr>
          <a:xfrm flipV="1">
            <a:off x="7319880" y="5240160"/>
            <a:ext cx="178920" cy="22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" name="CustomShape 21"/>
          <p:cNvSpPr/>
          <p:nvPr/>
        </p:nvSpPr>
        <p:spPr>
          <a:xfrm flipV="1">
            <a:off x="5375160" y="5239440"/>
            <a:ext cx="36000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4" name="CustomShape 22"/>
          <p:cNvSpPr/>
          <p:nvPr/>
        </p:nvSpPr>
        <p:spPr>
          <a:xfrm flipH="1" flipV="1">
            <a:off x="5962680" y="5239440"/>
            <a:ext cx="3614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CustomShape 23"/>
          <p:cNvSpPr/>
          <p:nvPr/>
        </p:nvSpPr>
        <p:spPr>
          <a:xfrm>
            <a:off x="5102280" y="547056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6" name="CustomShape 24"/>
          <p:cNvSpPr/>
          <p:nvPr/>
        </p:nvSpPr>
        <p:spPr>
          <a:xfrm>
            <a:off x="7083360" y="545472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D2533C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7" name="CustomShape 25"/>
          <p:cNvSpPr/>
          <p:nvPr/>
        </p:nvSpPr>
        <p:spPr>
          <a:xfrm>
            <a:off x="3962520" y="2836800"/>
            <a:ext cx="456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CustomShape 26"/>
          <p:cNvSpPr/>
          <p:nvPr/>
        </p:nvSpPr>
        <p:spPr>
          <a:xfrm>
            <a:off x="2222640" y="425124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9" name="CustomShape 27"/>
          <p:cNvSpPr/>
          <p:nvPr/>
        </p:nvSpPr>
        <p:spPr>
          <a:xfrm>
            <a:off x="3033720" y="476244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0" name="CustomShape 28"/>
          <p:cNvSpPr/>
          <p:nvPr/>
        </p:nvSpPr>
        <p:spPr>
          <a:xfrm>
            <a:off x="1270080" y="476244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1" name="CustomShape 29"/>
          <p:cNvSpPr/>
          <p:nvPr/>
        </p:nvSpPr>
        <p:spPr>
          <a:xfrm>
            <a:off x="1857240" y="527364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2" name="CustomShape 30"/>
          <p:cNvSpPr/>
          <p:nvPr/>
        </p:nvSpPr>
        <p:spPr>
          <a:xfrm flipH="1">
            <a:off x="1542240" y="453240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CustomShape 31"/>
          <p:cNvSpPr/>
          <p:nvPr/>
        </p:nvSpPr>
        <p:spPr>
          <a:xfrm flipH="1" flipV="1">
            <a:off x="2495520" y="4531680"/>
            <a:ext cx="58392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CustomShape 32"/>
          <p:cNvSpPr/>
          <p:nvPr/>
        </p:nvSpPr>
        <p:spPr>
          <a:xfrm flipV="1">
            <a:off x="2900520" y="5043600"/>
            <a:ext cx="178920" cy="22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CustomShape 33"/>
          <p:cNvSpPr/>
          <p:nvPr/>
        </p:nvSpPr>
        <p:spPr>
          <a:xfrm flipV="1">
            <a:off x="955800" y="5042880"/>
            <a:ext cx="36000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CustomShape 34"/>
          <p:cNvSpPr/>
          <p:nvPr/>
        </p:nvSpPr>
        <p:spPr>
          <a:xfrm flipH="1" flipV="1">
            <a:off x="1542960" y="5042880"/>
            <a:ext cx="3614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CustomShape 35"/>
          <p:cNvSpPr/>
          <p:nvPr/>
        </p:nvSpPr>
        <p:spPr>
          <a:xfrm>
            <a:off x="682560" y="527364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8" name="CustomShape 36"/>
          <p:cNvSpPr/>
          <p:nvPr/>
        </p:nvSpPr>
        <p:spPr>
          <a:xfrm>
            <a:off x="2664000" y="525780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D2533C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9" name="CustomShape 37"/>
          <p:cNvSpPr/>
          <p:nvPr/>
        </p:nvSpPr>
        <p:spPr>
          <a:xfrm flipH="1">
            <a:off x="7527240" y="4001400"/>
            <a:ext cx="15480" cy="493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CustomShape 38"/>
          <p:cNvSpPr/>
          <p:nvPr/>
        </p:nvSpPr>
        <p:spPr>
          <a:xfrm>
            <a:off x="2149560" y="228600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1" name="CustomShape 39"/>
          <p:cNvSpPr/>
          <p:nvPr/>
        </p:nvSpPr>
        <p:spPr>
          <a:xfrm>
            <a:off x="2960640" y="279720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2" name="CustomShape 40"/>
          <p:cNvSpPr/>
          <p:nvPr/>
        </p:nvSpPr>
        <p:spPr>
          <a:xfrm>
            <a:off x="1197000" y="279720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3" name="CustomShape 41"/>
          <p:cNvSpPr/>
          <p:nvPr/>
        </p:nvSpPr>
        <p:spPr>
          <a:xfrm>
            <a:off x="1784520" y="330840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4" name="CustomShape 42"/>
          <p:cNvSpPr/>
          <p:nvPr/>
        </p:nvSpPr>
        <p:spPr>
          <a:xfrm>
            <a:off x="2711520" y="3308400"/>
            <a:ext cx="229680" cy="231480"/>
          </a:xfrm>
          <a:prstGeom prst="rect">
            <a:avLst/>
          </a:prstGeom>
          <a:solidFill>
            <a:schemeClr val="folHlink"/>
          </a:solidFill>
          <a:ln w="1908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5" name="CustomShape 43"/>
          <p:cNvSpPr/>
          <p:nvPr/>
        </p:nvSpPr>
        <p:spPr>
          <a:xfrm flipH="1">
            <a:off x="1469160" y="256716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6" name="CustomShape 44"/>
          <p:cNvSpPr/>
          <p:nvPr/>
        </p:nvSpPr>
        <p:spPr>
          <a:xfrm flipH="1" flipV="1">
            <a:off x="2422440" y="2566440"/>
            <a:ext cx="58392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7" name="CustomShape 45"/>
          <p:cNvSpPr/>
          <p:nvPr/>
        </p:nvSpPr>
        <p:spPr>
          <a:xfrm flipV="1">
            <a:off x="2827440" y="3078000"/>
            <a:ext cx="178920" cy="22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8" name="CustomShape 46"/>
          <p:cNvSpPr/>
          <p:nvPr/>
        </p:nvSpPr>
        <p:spPr>
          <a:xfrm flipV="1">
            <a:off x="882720" y="3077280"/>
            <a:ext cx="36000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9" name="CustomShape 47"/>
          <p:cNvSpPr/>
          <p:nvPr/>
        </p:nvSpPr>
        <p:spPr>
          <a:xfrm flipH="1" flipV="1">
            <a:off x="1469880" y="3077280"/>
            <a:ext cx="3614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0" name="CustomShape 48"/>
          <p:cNvSpPr/>
          <p:nvPr/>
        </p:nvSpPr>
        <p:spPr>
          <a:xfrm>
            <a:off x="609480" y="330840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1" name="CustomShape 49"/>
          <p:cNvSpPr/>
          <p:nvPr/>
        </p:nvSpPr>
        <p:spPr>
          <a:xfrm>
            <a:off x="2836800" y="3581280"/>
            <a:ext cx="599760" cy="456840"/>
          </a:xfrm>
          <a:custGeom>
            <a:avLst/>
            <a:gdLst/>
            <a:ahLst/>
            <a:cxnLst/>
            <a:rect l="l" t="t" r="r" b="b"/>
            <a:pathLst>
              <a:path w="378" h="288">
                <a:moveTo>
                  <a:pt x="378" y="288"/>
                </a:moveTo>
                <a:cubicBezTo>
                  <a:pt x="366" y="272"/>
                  <a:pt x="353" y="209"/>
                  <a:pt x="306" y="192"/>
                </a:cubicBezTo>
                <a:cubicBezTo>
                  <a:pt x="259" y="175"/>
                  <a:pt x="147" y="218"/>
                  <a:pt x="96" y="186"/>
                </a:cubicBezTo>
                <a:cubicBezTo>
                  <a:pt x="45" y="154"/>
                  <a:pt x="20" y="39"/>
                  <a:pt x="0" y="0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2" name="CustomShape 50"/>
          <p:cNvSpPr/>
          <p:nvPr/>
        </p:nvSpPr>
        <p:spPr>
          <a:xfrm>
            <a:off x="2616840" y="3962520"/>
            <a:ext cx="1633320" cy="39528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insertion node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3" name="CustomShape 51"/>
          <p:cNvSpPr/>
          <p:nvPr/>
        </p:nvSpPr>
        <p:spPr>
          <a:xfrm>
            <a:off x="2516760" y="2860560"/>
            <a:ext cx="260280" cy="33372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i="1" strike="noStrike" spc="-1">
                <a:solidFill>
                  <a:srgbClr val="292934"/>
                </a:solidFill>
                <a:latin typeface="Times New Roman"/>
              </a:rPr>
              <a:t>z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Example 2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465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BFD8F246-8F90-433D-BBB9-C180C46DB1CF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21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466" name="CustomShape 3"/>
          <p:cNvSpPr/>
          <p:nvPr/>
        </p:nvSpPr>
        <p:spPr>
          <a:xfrm>
            <a:off x="2378160" y="236232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7" name="CustomShape 4"/>
          <p:cNvSpPr/>
          <p:nvPr/>
        </p:nvSpPr>
        <p:spPr>
          <a:xfrm>
            <a:off x="3189240" y="287352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8" name="CustomShape 5"/>
          <p:cNvSpPr/>
          <p:nvPr/>
        </p:nvSpPr>
        <p:spPr>
          <a:xfrm>
            <a:off x="1425600" y="287352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9" name="CustomShape 6"/>
          <p:cNvSpPr/>
          <p:nvPr/>
        </p:nvSpPr>
        <p:spPr>
          <a:xfrm>
            <a:off x="2013120" y="338472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0" name="CustomShape 7"/>
          <p:cNvSpPr/>
          <p:nvPr/>
        </p:nvSpPr>
        <p:spPr>
          <a:xfrm flipH="1">
            <a:off x="1697760" y="264312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1" name="CustomShape 8"/>
          <p:cNvSpPr/>
          <p:nvPr/>
        </p:nvSpPr>
        <p:spPr>
          <a:xfrm flipH="1" flipV="1">
            <a:off x="2651040" y="2642400"/>
            <a:ext cx="58392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2" name="CustomShape 9"/>
          <p:cNvSpPr/>
          <p:nvPr/>
        </p:nvSpPr>
        <p:spPr>
          <a:xfrm flipV="1">
            <a:off x="3056040" y="3154320"/>
            <a:ext cx="178920" cy="22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" name="CustomShape 10"/>
          <p:cNvSpPr/>
          <p:nvPr/>
        </p:nvSpPr>
        <p:spPr>
          <a:xfrm flipV="1">
            <a:off x="1111320" y="3153600"/>
            <a:ext cx="36000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4" name="CustomShape 11"/>
          <p:cNvSpPr/>
          <p:nvPr/>
        </p:nvSpPr>
        <p:spPr>
          <a:xfrm flipH="1" flipV="1">
            <a:off x="1698480" y="3153600"/>
            <a:ext cx="3614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5" name="CustomShape 12"/>
          <p:cNvSpPr/>
          <p:nvPr/>
        </p:nvSpPr>
        <p:spPr>
          <a:xfrm>
            <a:off x="838080" y="338472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6" name="CustomShape 13"/>
          <p:cNvSpPr/>
          <p:nvPr/>
        </p:nvSpPr>
        <p:spPr>
          <a:xfrm>
            <a:off x="2819520" y="336852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D2533C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7" name="CustomShape 14"/>
          <p:cNvSpPr/>
          <p:nvPr/>
        </p:nvSpPr>
        <p:spPr>
          <a:xfrm>
            <a:off x="3740040" y="3403440"/>
            <a:ext cx="229680" cy="231480"/>
          </a:xfrm>
          <a:prstGeom prst="rect">
            <a:avLst/>
          </a:prstGeom>
          <a:solidFill>
            <a:schemeClr val="folHlink"/>
          </a:solidFill>
          <a:ln w="1908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8" name="CustomShape 15"/>
          <p:cNvSpPr/>
          <p:nvPr/>
        </p:nvSpPr>
        <p:spPr>
          <a:xfrm>
            <a:off x="3865680" y="3676680"/>
            <a:ext cx="599760" cy="456840"/>
          </a:xfrm>
          <a:custGeom>
            <a:avLst/>
            <a:gdLst/>
            <a:ahLst/>
            <a:cxnLst/>
            <a:rect l="l" t="t" r="r" b="b"/>
            <a:pathLst>
              <a:path w="378" h="288">
                <a:moveTo>
                  <a:pt x="378" y="288"/>
                </a:moveTo>
                <a:cubicBezTo>
                  <a:pt x="366" y="272"/>
                  <a:pt x="353" y="209"/>
                  <a:pt x="306" y="192"/>
                </a:cubicBezTo>
                <a:cubicBezTo>
                  <a:pt x="259" y="175"/>
                  <a:pt x="147" y="218"/>
                  <a:pt x="96" y="186"/>
                </a:cubicBezTo>
                <a:cubicBezTo>
                  <a:pt x="45" y="154"/>
                  <a:pt x="20" y="39"/>
                  <a:pt x="0" y="0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9" name="CustomShape 16"/>
          <p:cNvSpPr/>
          <p:nvPr/>
        </p:nvSpPr>
        <p:spPr>
          <a:xfrm>
            <a:off x="3702600" y="4057560"/>
            <a:ext cx="1633320" cy="39528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insertion node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0" name="CustomShape 17"/>
          <p:cNvSpPr/>
          <p:nvPr/>
        </p:nvSpPr>
        <p:spPr>
          <a:xfrm>
            <a:off x="3832920" y="2955960"/>
            <a:ext cx="260280" cy="33372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i="1" strike="noStrike" spc="-1">
                <a:solidFill>
                  <a:srgbClr val="292934"/>
                </a:solidFill>
                <a:latin typeface="Times New Roman"/>
              </a:rPr>
              <a:t>z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81" name="CustomShape 18"/>
          <p:cNvSpPr/>
          <p:nvPr/>
        </p:nvSpPr>
        <p:spPr>
          <a:xfrm flipH="1" flipV="1">
            <a:off x="3476520" y="3139200"/>
            <a:ext cx="3614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CustomShape 19"/>
          <p:cNvSpPr/>
          <p:nvPr/>
        </p:nvSpPr>
        <p:spPr>
          <a:xfrm>
            <a:off x="6950160" y="236232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3" name="CustomShape 20"/>
          <p:cNvSpPr/>
          <p:nvPr/>
        </p:nvSpPr>
        <p:spPr>
          <a:xfrm>
            <a:off x="7761240" y="287352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4" name="CustomShape 21"/>
          <p:cNvSpPr/>
          <p:nvPr/>
        </p:nvSpPr>
        <p:spPr>
          <a:xfrm>
            <a:off x="5997600" y="287352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5" name="CustomShape 22"/>
          <p:cNvSpPr/>
          <p:nvPr/>
        </p:nvSpPr>
        <p:spPr>
          <a:xfrm>
            <a:off x="6585120" y="338472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6" name="CustomShape 23"/>
          <p:cNvSpPr/>
          <p:nvPr/>
        </p:nvSpPr>
        <p:spPr>
          <a:xfrm flipH="1">
            <a:off x="6269760" y="264312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24"/>
          <p:cNvSpPr/>
          <p:nvPr/>
        </p:nvSpPr>
        <p:spPr>
          <a:xfrm flipH="1" flipV="1">
            <a:off x="7223040" y="2642400"/>
            <a:ext cx="58392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25"/>
          <p:cNvSpPr/>
          <p:nvPr/>
        </p:nvSpPr>
        <p:spPr>
          <a:xfrm flipV="1">
            <a:off x="7628040" y="3154320"/>
            <a:ext cx="178920" cy="22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26"/>
          <p:cNvSpPr/>
          <p:nvPr/>
        </p:nvSpPr>
        <p:spPr>
          <a:xfrm flipV="1">
            <a:off x="5683320" y="3153600"/>
            <a:ext cx="36000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27"/>
          <p:cNvSpPr/>
          <p:nvPr/>
        </p:nvSpPr>
        <p:spPr>
          <a:xfrm flipH="1" flipV="1">
            <a:off x="6270480" y="3153600"/>
            <a:ext cx="3614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28"/>
          <p:cNvSpPr/>
          <p:nvPr/>
        </p:nvSpPr>
        <p:spPr>
          <a:xfrm>
            <a:off x="5410080" y="338472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2" name="CustomShape 29"/>
          <p:cNvSpPr/>
          <p:nvPr/>
        </p:nvSpPr>
        <p:spPr>
          <a:xfrm>
            <a:off x="7391520" y="336852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D2533C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3" name="CustomShape 30"/>
          <p:cNvSpPr/>
          <p:nvPr/>
        </p:nvSpPr>
        <p:spPr>
          <a:xfrm flipH="1" flipV="1">
            <a:off x="8048520" y="3139200"/>
            <a:ext cx="3614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CustomShape 31"/>
          <p:cNvSpPr/>
          <p:nvPr/>
        </p:nvSpPr>
        <p:spPr>
          <a:xfrm>
            <a:off x="8290080" y="336852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5" name="CustomShape 32"/>
          <p:cNvSpPr/>
          <p:nvPr/>
        </p:nvSpPr>
        <p:spPr>
          <a:xfrm>
            <a:off x="4267080" y="2873520"/>
            <a:ext cx="990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Example 3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497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3DDA9313-7373-4546-AA50-8CA8DA449278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22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498" name="CustomShape 3"/>
          <p:cNvSpPr/>
          <p:nvPr/>
        </p:nvSpPr>
        <p:spPr>
          <a:xfrm>
            <a:off x="2378160" y="22096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9" name="CustomShape 4"/>
          <p:cNvSpPr/>
          <p:nvPr/>
        </p:nvSpPr>
        <p:spPr>
          <a:xfrm>
            <a:off x="3189240" y="27208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0" name="CustomShape 5"/>
          <p:cNvSpPr/>
          <p:nvPr/>
        </p:nvSpPr>
        <p:spPr>
          <a:xfrm>
            <a:off x="1425600" y="27208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1" name="CustomShape 6"/>
          <p:cNvSpPr/>
          <p:nvPr/>
        </p:nvSpPr>
        <p:spPr>
          <a:xfrm>
            <a:off x="2013120" y="323208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2" name="CustomShape 7"/>
          <p:cNvSpPr/>
          <p:nvPr/>
        </p:nvSpPr>
        <p:spPr>
          <a:xfrm flipH="1">
            <a:off x="1697760" y="249084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3" name="CustomShape 8"/>
          <p:cNvSpPr/>
          <p:nvPr/>
        </p:nvSpPr>
        <p:spPr>
          <a:xfrm flipH="1" flipV="1">
            <a:off x="2651040" y="2490120"/>
            <a:ext cx="58392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CustomShape 9"/>
          <p:cNvSpPr/>
          <p:nvPr/>
        </p:nvSpPr>
        <p:spPr>
          <a:xfrm flipV="1">
            <a:off x="3056040" y="3002040"/>
            <a:ext cx="178920" cy="22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5" name="CustomShape 10"/>
          <p:cNvSpPr/>
          <p:nvPr/>
        </p:nvSpPr>
        <p:spPr>
          <a:xfrm flipV="1">
            <a:off x="1111320" y="3001320"/>
            <a:ext cx="36000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6" name="CustomShape 11"/>
          <p:cNvSpPr/>
          <p:nvPr/>
        </p:nvSpPr>
        <p:spPr>
          <a:xfrm flipH="1" flipV="1">
            <a:off x="1698480" y="3001320"/>
            <a:ext cx="3614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7" name="CustomShape 12"/>
          <p:cNvSpPr/>
          <p:nvPr/>
        </p:nvSpPr>
        <p:spPr>
          <a:xfrm>
            <a:off x="838080" y="32320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8" name="CustomShape 13"/>
          <p:cNvSpPr/>
          <p:nvPr/>
        </p:nvSpPr>
        <p:spPr>
          <a:xfrm>
            <a:off x="2819520" y="321624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D2533C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9" name="CustomShape 14"/>
          <p:cNvSpPr/>
          <p:nvPr/>
        </p:nvSpPr>
        <p:spPr>
          <a:xfrm flipH="1" flipV="1">
            <a:off x="3476520" y="2986920"/>
            <a:ext cx="3614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0" name="CustomShape 15"/>
          <p:cNvSpPr/>
          <p:nvPr/>
        </p:nvSpPr>
        <p:spPr>
          <a:xfrm>
            <a:off x="3718080" y="321624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1" name="CustomShape 16"/>
          <p:cNvSpPr/>
          <p:nvPr/>
        </p:nvSpPr>
        <p:spPr>
          <a:xfrm>
            <a:off x="598320" y="3740040"/>
            <a:ext cx="229680" cy="231480"/>
          </a:xfrm>
          <a:prstGeom prst="rect">
            <a:avLst/>
          </a:prstGeom>
          <a:solidFill>
            <a:schemeClr val="folHlink"/>
          </a:solidFill>
          <a:ln w="1908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2" name="CustomShape 17"/>
          <p:cNvSpPr/>
          <p:nvPr/>
        </p:nvSpPr>
        <p:spPr>
          <a:xfrm flipV="1">
            <a:off x="714240" y="3510000"/>
            <a:ext cx="178920" cy="22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3" name="CustomShape 18"/>
          <p:cNvSpPr/>
          <p:nvPr/>
        </p:nvSpPr>
        <p:spPr>
          <a:xfrm>
            <a:off x="838080" y="3884760"/>
            <a:ext cx="587160" cy="50400"/>
          </a:xfrm>
          <a:custGeom>
            <a:avLst/>
            <a:gdLst/>
            <a:ahLst/>
            <a:cxnLst/>
            <a:rect l="l" t="t" r="r" b="b"/>
            <a:pathLst>
              <a:path w="378" h="288">
                <a:moveTo>
                  <a:pt x="378" y="288"/>
                </a:moveTo>
                <a:cubicBezTo>
                  <a:pt x="366" y="272"/>
                  <a:pt x="353" y="209"/>
                  <a:pt x="306" y="192"/>
                </a:cubicBezTo>
                <a:cubicBezTo>
                  <a:pt x="259" y="175"/>
                  <a:pt x="147" y="218"/>
                  <a:pt x="96" y="186"/>
                </a:cubicBezTo>
                <a:cubicBezTo>
                  <a:pt x="45" y="154"/>
                  <a:pt x="20" y="39"/>
                  <a:pt x="0" y="0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4" name="CustomShape 19"/>
          <p:cNvSpPr/>
          <p:nvPr/>
        </p:nvSpPr>
        <p:spPr>
          <a:xfrm>
            <a:off x="1414080" y="3654360"/>
            <a:ext cx="1633320" cy="39528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insertion node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15" name="CustomShape 20"/>
          <p:cNvSpPr/>
          <p:nvPr/>
        </p:nvSpPr>
        <p:spPr>
          <a:xfrm>
            <a:off x="403920" y="3292560"/>
            <a:ext cx="260280" cy="33372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i="1" strike="noStrike" spc="-1">
                <a:solidFill>
                  <a:srgbClr val="292934"/>
                </a:solidFill>
                <a:latin typeface="Times New Roman"/>
              </a:rPr>
              <a:t>z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16" name="CustomShape 21"/>
          <p:cNvSpPr/>
          <p:nvPr/>
        </p:nvSpPr>
        <p:spPr>
          <a:xfrm>
            <a:off x="6721560" y="22096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7" name="CustomShape 22"/>
          <p:cNvSpPr/>
          <p:nvPr/>
        </p:nvSpPr>
        <p:spPr>
          <a:xfrm>
            <a:off x="7532640" y="27208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8" name="CustomShape 23"/>
          <p:cNvSpPr/>
          <p:nvPr/>
        </p:nvSpPr>
        <p:spPr>
          <a:xfrm>
            <a:off x="5769000" y="27208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9" name="CustomShape 24"/>
          <p:cNvSpPr/>
          <p:nvPr/>
        </p:nvSpPr>
        <p:spPr>
          <a:xfrm>
            <a:off x="6356520" y="323208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0" name="CustomShape 25"/>
          <p:cNvSpPr/>
          <p:nvPr/>
        </p:nvSpPr>
        <p:spPr>
          <a:xfrm flipH="1">
            <a:off x="6041160" y="249084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1" name="CustomShape 26"/>
          <p:cNvSpPr/>
          <p:nvPr/>
        </p:nvSpPr>
        <p:spPr>
          <a:xfrm flipH="1" flipV="1">
            <a:off x="6994440" y="2490120"/>
            <a:ext cx="58392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2" name="CustomShape 27"/>
          <p:cNvSpPr/>
          <p:nvPr/>
        </p:nvSpPr>
        <p:spPr>
          <a:xfrm flipV="1">
            <a:off x="7399440" y="3002040"/>
            <a:ext cx="178920" cy="22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3" name="CustomShape 28"/>
          <p:cNvSpPr/>
          <p:nvPr/>
        </p:nvSpPr>
        <p:spPr>
          <a:xfrm flipV="1">
            <a:off x="5454720" y="3001320"/>
            <a:ext cx="36000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4" name="CustomShape 29"/>
          <p:cNvSpPr/>
          <p:nvPr/>
        </p:nvSpPr>
        <p:spPr>
          <a:xfrm flipH="1" flipV="1">
            <a:off x="6041880" y="3001320"/>
            <a:ext cx="3614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5" name="CustomShape 30"/>
          <p:cNvSpPr/>
          <p:nvPr/>
        </p:nvSpPr>
        <p:spPr>
          <a:xfrm>
            <a:off x="5181480" y="32320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6" name="CustomShape 31"/>
          <p:cNvSpPr/>
          <p:nvPr/>
        </p:nvSpPr>
        <p:spPr>
          <a:xfrm>
            <a:off x="7162920" y="321624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D2533C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7" name="CustomShape 32"/>
          <p:cNvSpPr/>
          <p:nvPr/>
        </p:nvSpPr>
        <p:spPr>
          <a:xfrm flipH="1" flipV="1">
            <a:off x="7819920" y="2986920"/>
            <a:ext cx="3614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8" name="CustomShape 33"/>
          <p:cNvSpPr/>
          <p:nvPr/>
        </p:nvSpPr>
        <p:spPr>
          <a:xfrm>
            <a:off x="8061480" y="321624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9" name="CustomShape 34"/>
          <p:cNvSpPr/>
          <p:nvPr/>
        </p:nvSpPr>
        <p:spPr>
          <a:xfrm flipV="1">
            <a:off x="5057640" y="3510000"/>
            <a:ext cx="178920" cy="22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0" name="CustomShape 35"/>
          <p:cNvSpPr/>
          <p:nvPr/>
        </p:nvSpPr>
        <p:spPr>
          <a:xfrm>
            <a:off x="4781520" y="369252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D2533C"/>
                </a:solidFill>
                <a:latin typeface="Times New Roman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31" name="CustomShape 36"/>
          <p:cNvSpPr/>
          <p:nvPr/>
        </p:nvSpPr>
        <p:spPr>
          <a:xfrm>
            <a:off x="6797520" y="425124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32" name="CustomShape 37"/>
          <p:cNvSpPr/>
          <p:nvPr/>
        </p:nvSpPr>
        <p:spPr>
          <a:xfrm>
            <a:off x="7608960" y="476244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33" name="CustomShape 38"/>
          <p:cNvSpPr/>
          <p:nvPr/>
        </p:nvSpPr>
        <p:spPr>
          <a:xfrm>
            <a:off x="5845320" y="476244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34" name="CustomShape 39"/>
          <p:cNvSpPr/>
          <p:nvPr/>
        </p:nvSpPr>
        <p:spPr>
          <a:xfrm>
            <a:off x="6432480" y="527364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35" name="CustomShape 40"/>
          <p:cNvSpPr/>
          <p:nvPr/>
        </p:nvSpPr>
        <p:spPr>
          <a:xfrm flipH="1">
            <a:off x="6117480" y="453240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6" name="CustomShape 41"/>
          <p:cNvSpPr/>
          <p:nvPr/>
        </p:nvSpPr>
        <p:spPr>
          <a:xfrm flipH="1" flipV="1">
            <a:off x="7070760" y="4531680"/>
            <a:ext cx="58392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CustomShape 42"/>
          <p:cNvSpPr/>
          <p:nvPr/>
        </p:nvSpPr>
        <p:spPr>
          <a:xfrm flipV="1">
            <a:off x="7475400" y="5043600"/>
            <a:ext cx="178920" cy="22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CustomShape 43"/>
          <p:cNvSpPr/>
          <p:nvPr/>
        </p:nvSpPr>
        <p:spPr>
          <a:xfrm flipV="1">
            <a:off x="5530680" y="5042880"/>
            <a:ext cx="36000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CustomShape 44"/>
          <p:cNvSpPr/>
          <p:nvPr/>
        </p:nvSpPr>
        <p:spPr>
          <a:xfrm flipH="1" flipV="1">
            <a:off x="6118200" y="5042880"/>
            <a:ext cx="3614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CustomShape 45"/>
          <p:cNvSpPr/>
          <p:nvPr/>
        </p:nvSpPr>
        <p:spPr>
          <a:xfrm>
            <a:off x="5257800" y="527364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41" name="CustomShape 46"/>
          <p:cNvSpPr/>
          <p:nvPr/>
        </p:nvSpPr>
        <p:spPr>
          <a:xfrm>
            <a:off x="7238880" y="525780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D2533C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42" name="CustomShape 47"/>
          <p:cNvSpPr/>
          <p:nvPr/>
        </p:nvSpPr>
        <p:spPr>
          <a:xfrm flipH="1" flipV="1">
            <a:off x="7896240" y="5028480"/>
            <a:ext cx="3614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" name="CustomShape 48"/>
          <p:cNvSpPr/>
          <p:nvPr/>
        </p:nvSpPr>
        <p:spPr>
          <a:xfrm>
            <a:off x="8137440" y="525780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44" name="CustomShape 49"/>
          <p:cNvSpPr/>
          <p:nvPr/>
        </p:nvSpPr>
        <p:spPr>
          <a:xfrm flipV="1">
            <a:off x="5133960" y="5551560"/>
            <a:ext cx="178920" cy="22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" name="CustomShape 50"/>
          <p:cNvSpPr/>
          <p:nvPr/>
        </p:nvSpPr>
        <p:spPr>
          <a:xfrm>
            <a:off x="4857840" y="573408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D2533C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46" name="CustomShape 51"/>
          <p:cNvSpPr/>
          <p:nvPr/>
        </p:nvSpPr>
        <p:spPr>
          <a:xfrm>
            <a:off x="2397240" y="429264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47" name="CustomShape 52"/>
          <p:cNvSpPr/>
          <p:nvPr/>
        </p:nvSpPr>
        <p:spPr>
          <a:xfrm>
            <a:off x="3208320" y="480384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48" name="CustomShape 53"/>
          <p:cNvSpPr/>
          <p:nvPr/>
        </p:nvSpPr>
        <p:spPr>
          <a:xfrm>
            <a:off x="1444680" y="480384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49" name="CustomShape 54"/>
          <p:cNvSpPr/>
          <p:nvPr/>
        </p:nvSpPr>
        <p:spPr>
          <a:xfrm>
            <a:off x="2031840" y="531504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50" name="CustomShape 55"/>
          <p:cNvSpPr/>
          <p:nvPr/>
        </p:nvSpPr>
        <p:spPr>
          <a:xfrm flipH="1">
            <a:off x="1716840" y="457344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1" name="CustomShape 56"/>
          <p:cNvSpPr/>
          <p:nvPr/>
        </p:nvSpPr>
        <p:spPr>
          <a:xfrm flipH="1" flipV="1">
            <a:off x="2670120" y="4572720"/>
            <a:ext cx="58392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2" name="CustomShape 57"/>
          <p:cNvSpPr/>
          <p:nvPr/>
        </p:nvSpPr>
        <p:spPr>
          <a:xfrm flipV="1">
            <a:off x="3075120" y="5084640"/>
            <a:ext cx="178920" cy="22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3" name="CustomShape 58"/>
          <p:cNvSpPr/>
          <p:nvPr/>
        </p:nvSpPr>
        <p:spPr>
          <a:xfrm flipV="1">
            <a:off x="1130400" y="5083920"/>
            <a:ext cx="36000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4" name="CustomShape 59"/>
          <p:cNvSpPr/>
          <p:nvPr/>
        </p:nvSpPr>
        <p:spPr>
          <a:xfrm flipH="1" flipV="1">
            <a:off x="1717560" y="5083920"/>
            <a:ext cx="3614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5" name="CustomShape 60"/>
          <p:cNvSpPr/>
          <p:nvPr/>
        </p:nvSpPr>
        <p:spPr>
          <a:xfrm>
            <a:off x="857160" y="531504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56" name="CustomShape 61"/>
          <p:cNvSpPr/>
          <p:nvPr/>
        </p:nvSpPr>
        <p:spPr>
          <a:xfrm>
            <a:off x="2838600" y="529920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D2533C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57" name="CustomShape 62"/>
          <p:cNvSpPr/>
          <p:nvPr/>
        </p:nvSpPr>
        <p:spPr>
          <a:xfrm flipH="1" flipV="1">
            <a:off x="3495600" y="5069880"/>
            <a:ext cx="3614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8" name="CustomShape 63"/>
          <p:cNvSpPr/>
          <p:nvPr/>
        </p:nvSpPr>
        <p:spPr>
          <a:xfrm>
            <a:off x="3736800" y="529920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59" name="CustomShape 64"/>
          <p:cNvSpPr/>
          <p:nvPr/>
        </p:nvSpPr>
        <p:spPr>
          <a:xfrm flipV="1">
            <a:off x="733320" y="5592600"/>
            <a:ext cx="178920" cy="22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0" name="CustomShape 65"/>
          <p:cNvSpPr/>
          <p:nvPr/>
        </p:nvSpPr>
        <p:spPr>
          <a:xfrm>
            <a:off x="457200" y="577548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D2533C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61" name="CustomShape 66"/>
          <p:cNvSpPr/>
          <p:nvPr/>
        </p:nvSpPr>
        <p:spPr>
          <a:xfrm>
            <a:off x="4114800" y="2590920"/>
            <a:ext cx="7426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CustomShape 67"/>
          <p:cNvSpPr/>
          <p:nvPr/>
        </p:nvSpPr>
        <p:spPr>
          <a:xfrm>
            <a:off x="7819920" y="3740040"/>
            <a:ext cx="360" cy="552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CustomShape 68"/>
          <p:cNvSpPr/>
          <p:nvPr/>
        </p:nvSpPr>
        <p:spPr>
          <a:xfrm flipH="1">
            <a:off x="4114800" y="4843440"/>
            <a:ext cx="942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65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B10AFE0-B913-4861-9F02-5ECDAD2C87FB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23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566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Removal from a Heap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567" name="TextShape 4"/>
          <p:cNvSpPr txBox="1"/>
          <p:nvPr/>
        </p:nvSpPr>
        <p:spPr>
          <a:xfrm>
            <a:off x="685800" y="1600200"/>
            <a:ext cx="3885840" cy="457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The removal algorithm consists of three steps</a:t>
            </a:r>
          </a:p>
          <a:p>
            <a:pPr marL="457200" lvl="1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Replace the root key with the key of the last node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w</a:t>
            </a:r>
            <a:endParaRPr lang="en-US" sz="2000" b="0" strike="noStrike" spc="-1">
              <a:solidFill>
                <a:srgbClr val="292934"/>
              </a:solidFill>
              <a:latin typeface="Arial"/>
            </a:endParaRPr>
          </a:p>
          <a:p>
            <a:pPr marL="457200" lvl="1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Remove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w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</a:t>
            </a:r>
          </a:p>
          <a:p>
            <a:pPr marL="457200" lvl="1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Restore the heap-order property (discussed next)</a:t>
            </a:r>
          </a:p>
        </p:txBody>
      </p:sp>
      <p:sp>
        <p:nvSpPr>
          <p:cNvPr id="568" name="CustomShape 5"/>
          <p:cNvSpPr/>
          <p:nvPr/>
        </p:nvSpPr>
        <p:spPr>
          <a:xfrm>
            <a:off x="6589800" y="17524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69" name="CustomShape 6"/>
          <p:cNvSpPr/>
          <p:nvPr/>
        </p:nvSpPr>
        <p:spPr>
          <a:xfrm>
            <a:off x="7400880" y="22636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70" name="CustomShape 7"/>
          <p:cNvSpPr/>
          <p:nvPr/>
        </p:nvSpPr>
        <p:spPr>
          <a:xfrm>
            <a:off x="5637240" y="22636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71" name="CustomShape 8"/>
          <p:cNvSpPr/>
          <p:nvPr/>
        </p:nvSpPr>
        <p:spPr>
          <a:xfrm>
            <a:off x="6224760" y="277488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D2533C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72" name="CustomShape 9"/>
          <p:cNvSpPr/>
          <p:nvPr/>
        </p:nvSpPr>
        <p:spPr>
          <a:xfrm flipH="1">
            <a:off x="5909400" y="203364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3" name="CustomShape 10"/>
          <p:cNvSpPr/>
          <p:nvPr/>
        </p:nvSpPr>
        <p:spPr>
          <a:xfrm flipH="1" flipV="1">
            <a:off x="6862680" y="2032920"/>
            <a:ext cx="58392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11"/>
          <p:cNvSpPr/>
          <p:nvPr/>
        </p:nvSpPr>
        <p:spPr>
          <a:xfrm flipV="1">
            <a:off x="5322960" y="2544120"/>
            <a:ext cx="36000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5" name="CustomShape 12"/>
          <p:cNvSpPr/>
          <p:nvPr/>
        </p:nvSpPr>
        <p:spPr>
          <a:xfrm flipH="1" flipV="1">
            <a:off x="5910120" y="2544120"/>
            <a:ext cx="3614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6" name="CustomShape 13"/>
          <p:cNvSpPr/>
          <p:nvPr/>
        </p:nvSpPr>
        <p:spPr>
          <a:xfrm>
            <a:off x="5049720" y="27748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77" name="CustomShape 14"/>
          <p:cNvSpPr/>
          <p:nvPr/>
        </p:nvSpPr>
        <p:spPr>
          <a:xfrm>
            <a:off x="6553080" y="2979720"/>
            <a:ext cx="894960" cy="410760"/>
          </a:xfrm>
          <a:custGeom>
            <a:avLst/>
            <a:gdLst/>
            <a:ahLst/>
            <a:cxnLst/>
            <a:rect l="l" t="t" r="r" b="b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8" name="CustomShape 15"/>
          <p:cNvSpPr/>
          <p:nvPr/>
        </p:nvSpPr>
        <p:spPr>
          <a:xfrm>
            <a:off x="6837480" y="3413160"/>
            <a:ext cx="1094040" cy="39528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last node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79" name="CustomShape 16"/>
          <p:cNvSpPr/>
          <p:nvPr/>
        </p:nvSpPr>
        <p:spPr>
          <a:xfrm>
            <a:off x="6470640" y="2467080"/>
            <a:ext cx="316800" cy="33372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i="1" strike="noStrike" spc="-1">
                <a:solidFill>
                  <a:srgbClr val="292934"/>
                </a:solidFill>
                <a:latin typeface="Times New Roman"/>
              </a:rPr>
              <a:t>w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80" name="CustomShape 17"/>
          <p:cNvSpPr/>
          <p:nvPr/>
        </p:nvSpPr>
        <p:spPr>
          <a:xfrm>
            <a:off x="6513480" y="4038480"/>
            <a:ext cx="320400" cy="318600"/>
          </a:xfrm>
          <a:prstGeom prst="ellipse">
            <a:avLst/>
          </a:prstGeom>
          <a:solidFill>
            <a:schemeClr val="accent1"/>
          </a:solidFill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D2533C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81" name="CustomShape 18"/>
          <p:cNvSpPr/>
          <p:nvPr/>
        </p:nvSpPr>
        <p:spPr>
          <a:xfrm>
            <a:off x="7324560" y="45496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82" name="CustomShape 19"/>
          <p:cNvSpPr/>
          <p:nvPr/>
        </p:nvSpPr>
        <p:spPr>
          <a:xfrm>
            <a:off x="5560920" y="45496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83" name="CustomShape 20"/>
          <p:cNvSpPr/>
          <p:nvPr/>
        </p:nvSpPr>
        <p:spPr>
          <a:xfrm flipH="1">
            <a:off x="5833440" y="4330800"/>
            <a:ext cx="726840" cy="256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4" name="CustomShape 21"/>
          <p:cNvSpPr/>
          <p:nvPr/>
        </p:nvSpPr>
        <p:spPr>
          <a:xfrm flipH="1" flipV="1">
            <a:off x="6786720" y="4330080"/>
            <a:ext cx="583920" cy="256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5" name="CustomShape 22"/>
          <p:cNvSpPr/>
          <p:nvPr/>
        </p:nvSpPr>
        <p:spPr>
          <a:xfrm flipV="1">
            <a:off x="5246640" y="4830120"/>
            <a:ext cx="36000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6" name="CustomShape 23"/>
          <p:cNvSpPr/>
          <p:nvPr/>
        </p:nvSpPr>
        <p:spPr>
          <a:xfrm flipH="1" flipV="1">
            <a:off x="5834160" y="4832280"/>
            <a:ext cx="375840" cy="22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 cap="rnd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7" name="CustomShape 24"/>
          <p:cNvSpPr/>
          <p:nvPr/>
        </p:nvSpPr>
        <p:spPr>
          <a:xfrm>
            <a:off x="4973760" y="50608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88" name="CustomShape 25"/>
          <p:cNvSpPr/>
          <p:nvPr/>
        </p:nvSpPr>
        <p:spPr>
          <a:xfrm>
            <a:off x="6207120" y="4667400"/>
            <a:ext cx="316800" cy="33372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i="1" strike="noStrike" spc="-1">
                <a:solidFill>
                  <a:srgbClr val="292934"/>
                </a:solidFill>
                <a:latin typeface="Times New Roman"/>
              </a:rPr>
              <a:t>w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89" name="CustomShape 26"/>
          <p:cNvSpPr/>
          <p:nvPr/>
        </p:nvSpPr>
        <p:spPr>
          <a:xfrm>
            <a:off x="6094440" y="5064120"/>
            <a:ext cx="229680" cy="231480"/>
          </a:xfrm>
          <a:prstGeom prst="rect">
            <a:avLst/>
          </a:prstGeom>
          <a:solidFill>
            <a:schemeClr val="bg1"/>
          </a:solidFill>
          <a:ln w="19080" cap="rnd">
            <a:solidFill>
              <a:schemeClr val="tx1"/>
            </a:solidFill>
            <a:custDash>
              <a:ds d="100000" sp="1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27"/>
          <p:cNvSpPr/>
          <p:nvPr/>
        </p:nvSpPr>
        <p:spPr>
          <a:xfrm>
            <a:off x="5334120" y="5281560"/>
            <a:ext cx="894960" cy="410760"/>
          </a:xfrm>
          <a:custGeom>
            <a:avLst/>
            <a:gdLst/>
            <a:ahLst/>
            <a:cxnLst/>
            <a:rect l="l" t="t" r="r" b="b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1" name="CustomShape 28"/>
          <p:cNvSpPr/>
          <p:nvPr/>
        </p:nvSpPr>
        <p:spPr>
          <a:xfrm>
            <a:off x="5375520" y="5715000"/>
            <a:ext cx="1583280" cy="39528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new last node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92" name="TextShape 29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94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D4312885-0069-4F74-9E97-37999DE79356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24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595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Downheap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596" name="TextShape 4"/>
          <p:cNvSpPr txBox="1"/>
          <p:nvPr/>
        </p:nvSpPr>
        <p:spPr>
          <a:xfrm>
            <a:off x="762120" y="1905120"/>
            <a:ext cx="8000640" cy="2437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After replacing the root key with the key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k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of the last node, the heap-order property may be violated</a:t>
            </a: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Algorithm downheap (siftDown) restores the heap-order property by swapping key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k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along a downward path from the root</a:t>
            </a: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Downheap terminates when key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k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reaches a leaf or a node whose children have keys greater than or equal to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k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</a:t>
            </a: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Since a heap has height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O</a:t>
            </a: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(log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n</a:t>
            </a: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, downheap runs in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O</a:t>
            </a: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(log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n</a:t>
            </a: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time</a:t>
            </a:r>
          </a:p>
        </p:txBody>
      </p:sp>
      <p:sp>
        <p:nvSpPr>
          <p:cNvPr id="597" name="TextShape 5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98" name="CustomShape 6"/>
          <p:cNvSpPr/>
          <p:nvPr/>
        </p:nvSpPr>
        <p:spPr>
          <a:xfrm>
            <a:off x="4435560" y="42670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99" name="CustomShape 7"/>
          <p:cNvSpPr/>
          <p:nvPr/>
        </p:nvSpPr>
        <p:spPr>
          <a:xfrm>
            <a:off x="524664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00" name="CustomShape 8"/>
          <p:cNvSpPr/>
          <p:nvPr/>
        </p:nvSpPr>
        <p:spPr>
          <a:xfrm>
            <a:off x="348300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01" name="CustomShape 9"/>
          <p:cNvSpPr/>
          <p:nvPr/>
        </p:nvSpPr>
        <p:spPr>
          <a:xfrm>
            <a:off x="4070520" y="528948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D2533C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02" name="CustomShape 10"/>
          <p:cNvSpPr/>
          <p:nvPr/>
        </p:nvSpPr>
        <p:spPr>
          <a:xfrm flipH="1">
            <a:off x="3755160" y="454824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3" name="CustomShape 11"/>
          <p:cNvSpPr/>
          <p:nvPr/>
        </p:nvSpPr>
        <p:spPr>
          <a:xfrm flipH="1" flipV="1">
            <a:off x="4708440" y="4547520"/>
            <a:ext cx="58392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4" name="CustomShape 12"/>
          <p:cNvSpPr/>
          <p:nvPr/>
        </p:nvSpPr>
        <p:spPr>
          <a:xfrm flipV="1">
            <a:off x="3168720" y="5058720"/>
            <a:ext cx="36000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5" name="CustomShape 13"/>
          <p:cNvSpPr/>
          <p:nvPr/>
        </p:nvSpPr>
        <p:spPr>
          <a:xfrm flipH="1" flipV="1">
            <a:off x="3755880" y="5058720"/>
            <a:ext cx="3614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6" name="CustomShape 14"/>
          <p:cNvSpPr/>
          <p:nvPr/>
        </p:nvSpPr>
        <p:spPr>
          <a:xfrm>
            <a:off x="2895480" y="52894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07" name="CustomShape 15"/>
          <p:cNvSpPr/>
          <p:nvPr/>
        </p:nvSpPr>
        <p:spPr>
          <a:xfrm>
            <a:off x="4398840" y="5494320"/>
            <a:ext cx="894960" cy="410760"/>
          </a:xfrm>
          <a:custGeom>
            <a:avLst/>
            <a:gdLst/>
            <a:ahLst/>
            <a:cxnLst/>
            <a:rect l="l" t="t" r="r" b="b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8" name="CustomShape 16"/>
          <p:cNvSpPr/>
          <p:nvPr/>
        </p:nvSpPr>
        <p:spPr>
          <a:xfrm>
            <a:off x="4683240" y="5927760"/>
            <a:ext cx="1094040" cy="39528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last node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09" name="CustomShape 17"/>
          <p:cNvSpPr/>
          <p:nvPr/>
        </p:nvSpPr>
        <p:spPr>
          <a:xfrm>
            <a:off x="4316400" y="4981680"/>
            <a:ext cx="316800" cy="33372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i="1" strike="noStrike" spc="-1">
                <a:solidFill>
                  <a:srgbClr val="292934"/>
                </a:solidFill>
                <a:latin typeface="Times New Roman"/>
              </a:rPr>
              <a:t>w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611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EC425556-176B-43FC-A814-66A626CCD2DE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25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612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Downheap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613" name="TextShape 4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614" name="CustomShape 5"/>
          <p:cNvSpPr/>
          <p:nvPr/>
        </p:nvSpPr>
        <p:spPr>
          <a:xfrm>
            <a:off x="4435560" y="42670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15" name="CustomShape 6"/>
          <p:cNvSpPr/>
          <p:nvPr/>
        </p:nvSpPr>
        <p:spPr>
          <a:xfrm>
            <a:off x="524664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16" name="CustomShape 7"/>
          <p:cNvSpPr/>
          <p:nvPr/>
        </p:nvSpPr>
        <p:spPr>
          <a:xfrm>
            <a:off x="348300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17" name="CustomShape 8"/>
          <p:cNvSpPr/>
          <p:nvPr/>
        </p:nvSpPr>
        <p:spPr>
          <a:xfrm>
            <a:off x="4070520" y="5289480"/>
            <a:ext cx="3204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D2533C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18" name="CustomShape 9"/>
          <p:cNvSpPr/>
          <p:nvPr/>
        </p:nvSpPr>
        <p:spPr>
          <a:xfrm flipH="1">
            <a:off x="3755160" y="454824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9" name="CustomShape 10"/>
          <p:cNvSpPr/>
          <p:nvPr/>
        </p:nvSpPr>
        <p:spPr>
          <a:xfrm flipH="1" flipV="1">
            <a:off x="4708440" y="4547520"/>
            <a:ext cx="58392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0" name="CustomShape 11"/>
          <p:cNvSpPr/>
          <p:nvPr/>
        </p:nvSpPr>
        <p:spPr>
          <a:xfrm flipV="1">
            <a:off x="3168720" y="5058720"/>
            <a:ext cx="36000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1" name="CustomShape 12"/>
          <p:cNvSpPr/>
          <p:nvPr/>
        </p:nvSpPr>
        <p:spPr>
          <a:xfrm flipH="1" flipV="1">
            <a:off x="3755880" y="5058720"/>
            <a:ext cx="3614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2" name="CustomShape 13"/>
          <p:cNvSpPr/>
          <p:nvPr/>
        </p:nvSpPr>
        <p:spPr>
          <a:xfrm>
            <a:off x="2895480" y="52894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23" name="CustomShape 14"/>
          <p:cNvSpPr/>
          <p:nvPr/>
        </p:nvSpPr>
        <p:spPr>
          <a:xfrm>
            <a:off x="4398840" y="5494320"/>
            <a:ext cx="894960" cy="410760"/>
          </a:xfrm>
          <a:custGeom>
            <a:avLst/>
            <a:gdLst/>
            <a:ahLst/>
            <a:cxnLst/>
            <a:rect l="l" t="t" r="r" b="b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4" name="CustomShape 15"/>
          <p:cNvSpPr/>
          <p:nvPr/>
        </p:nvSpPr>
        <p:spPr>
          <a:xfrm>
            <a:off x="4631040" y="5927760"/>
            <a:ext cx="1094040" cy="39528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last node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25" name="CustomShape 16"/>
          <p:cNvSpPr/>
          <p:nvPr/>
        </p:nvSpPr>
        <p:spPr>
          <a:xfrm>
            <a:off x="4316400" y="4981680"/>
            <a:ext cx="316800" cy="33372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i="1" strike="noStrike" spc="-1">
                <a:solidFill>
                  <a:srgbClr val="292934"/>
                </a:solidFill>
                <a:latin typeface="Times New Roman"/>
              </a:rPr>
              <a:t>w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627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B3971F5-3BC3-401D-A86F-CCFC3522641F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26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628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Downheap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629" name="TextShape 4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630" name="CustomShape 5"/>
          <p:cNvSpPr/>
          <p:nvPr/>
        </p:nvSpPr>
        <p:spPr>
          <a:xfrm>
            <a:off x="4435560" y="42670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31" name="CustomShape 6"/>
          <p:cNvSpPr/>
          <p:nvPr/>
        </p:nvSpPr>
        <p:spPr>
          <a:xfrm>
            <a:off x="524664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32" name="CustomShape 7"/>
          <p:cNvSpPr/>
          <p:nvPr/>
        </p:nvSpPr>
        <p:spPr>
          <a:xfrm>
            <a:off x="348300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33" name="CustomShape 8"/>
          <p:cNvSpPr/>
          <p:nvPr/>
        </p:nvSpPr>
        <p:spPr>
          <a:xfrm flipH="1">
            <a:off x="3755160" y="454824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4" name="CustomShape 9"/>
          <p:cNvSpPr/>
          <p:nvPr/>
        </p:nvSpPr>
        <p:spPr>
          <a:xfrm flipH="1" flipV="1">
            <a:off x="4708440" y="4547520"/>
            <a:ext cx="58392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5" name="CustomShape 10"/>
          <p:cNvSpPr/>
          <p:nvPr/>
        </p:nvSpPr>
        <p:spPr>
          <a:xfrm flipV="1">
            <a:off x="3168720" y="5058720"/>
            <a:ext cx="36000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6" name="CustomShape 11"/>
          <p:cNvSpPr/>
          <p:nvPr/>
        </p:nvSpPr>
        <p:spPr>
          <a:xfrm>
            <a:off x="2895480" y="52894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37" name="CustomShape 12"/>
          <p:cNvSpPr/>
          <p:nvPr/>
        </p:nvSpPr>
        <p:spPr>
          <a:xfrm>
            <a:off x="4398840" y="5494320"/>
            <a:ext cx="894960" cy="410760"/>
          </a:xfrm>
          <a:custGeom>
            <a:avLst/>
            <a:gdLst/>
            <a:ahLst/>
            <a:cxnLst/>
            <a:rect l="l" t="t" r="r" b="b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8" name="CustomShape 13"/>
          <p:cNvSpPr/>
          <p:nvPr/>
        </p:nvSpPr>
        <p:spPr>
          <a:xfrm>
            <a:off x="4662000" y="5927760"/>
            <a:ext cx="1764360" cy="39528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delete last node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39" name="CustomShape 14"/>
          <p:cNvSpPr/>
          <p:nvPr/>
        </p:nvSpPr>
        <p:spPr>
          <a:xfrm flipH="1" flipV="1">
            <a:off x="3755880" y="5058720"/>
            <a:ext cx="3614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 cap="rnd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0" name="CustomShape 15"/>
          <p:cNvSpPr/>
          <p:nvPr/>
        </p:nvSpPr>
        <p:spPr>
          <a:xfrm>
            <a:off x="4316400" y="4981680"/>
            <a:ext cx="316800" cy="33372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i="1" strike="noStrike" spc="-1">
                <a:solidFill>
                  <a:srgbClr val="292934"/>
                </a:solidFill>
                <a:latin typeface="Times New Roman"/>
              </a:rPr>
              <a:t>w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41" name="CustomShape 16"/>
          <p:cNvSpPr/>
          <p:nvPr/>
        </p:nvSpPr>
        <p:spPr>
          <a:xfrm>
            <a:off x="4037040" y="5316480"/>
            <a:ext cx="229680" cy="231480"/>
          </a:xfrm>
          <a:prstGeom prst="rect">
            <a:avLst/>
          </a:prstGeom>
          <a:solidFill>
            <a:schemeClr val="bg1"/>
          </a:solidFill>
          <a:ln w="19080" cap="rnd">
            <a:solidFill>
              <a:schemeClr val="tx1"/>
            </a:solidFill>
            <a:custDash>
              <a:ds d="100000" sp="1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643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B508B628-A359-4494-BC6C-5696A915A974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27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644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Downheap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645" name="TextShape 4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646" name="CustomShape 5"/>
          <p:cNvSpPr/>
          <p:nvPr/>
        </p:nvSpPr>
        <p:spPr>
          <a:xfrm>
            <a:off x="4435560" y="42670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47" name="CustomShape 6"/>
          <p:cNvSpPr/>
          <p:nvPr/>
        </p:nvSpPr>
        <p:spPr>
          <a:xfrm>
            <a:off x="524664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48" name="CustomShape 7"/>
          <p:cNvSpPr/>
          <p:nvPr/>
        </p:nvSpPr>
        <p:spPr>
          <a:xfrm>
            <a:off x="348300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49" name="CustomShape 8"/>
          <p:cNvSpPr/>
          <p:nvPr/>
        </p:nvSpPr>
        <p:spPr>
          <a:xfrm flipH="1">
            <a:off x="3755160" y="454824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0" name="CustomShape 9"/>
          <p:cNvSpPr/>
          <p:nvPr/>
        </p:nvSpPr>
        <p:spPr>
          <a:xfrm flipH="1" flipV="1">
            <a:off x="4708440" y="4547520"/>
            <a:ext cx="58392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1" name="CustomShape 10"/>
          <p:cNvSpPr/>
          <p:nvPr/>
        </p:nvSpPr>
        <p:spPr>
          <a:xfrm flipV="1">
            <a:off x="3168720" y="5058720"/>
            <a:ext cx="36000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2" name="CustomShape 11"/>
          <p:cNvSpPr/>
          <p:nvPr/>
        </p:nvSpPr>
        <p:spPr>
          <a:xfrm>
            <a:off x="2895480" y="52894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53" name="CustomShape 12"/>
          <p:cNvSpPr/>
          <p:nvPr/>
        </p:nvSpPr>
        <p:spPr>
          <a:xfrm>
            <a:off x="4635360" y="5927760"/>
            <a:ext cx="2406240" cy="39528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DownHeap/SiftDown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655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11EA8FF7-1704-43B1-8577-D4CB95489757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28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656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Downheap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657" name="TextShape 4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658" name="CustomShape 5"/>
          <p:cNvSpPr/>
          <p:nvPr/>
        </p:nvSpPr>
        <p:spPr>
          <a:xfrm>
            <a:off x="4435560" y="42670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59" name="CustomShape 6"/>
          <p:cNvSpPr/>
          <p:nvPr/>
        </p:nvSpPr>
        <p:spPr>
          <a:xfrm>
            <a:off x="524664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60" name="CustomShape 7"/>
          <p:cNvSpPr/>
          <p:nvPr/>
        </p:nvSpPr>
        <p:spPr>
          <a:xfrm>
            <a:off x="348300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61" name="CustomShape 8"/>
          <p:cNvSpPr/>
          <p:nvPr/>
        </p:nvSpPr>
        <p:spPr>
          <a:xfrm flipH="1">
            <a:off x="3755160" y="454824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2" name="CustomShape 9"/>
          <p:cNvSpPr/>
          <p:nvPr/>
        </p:nvSpPr>
        <p:spPr>
          <a:xfrm flipH="1" flipV="1">
            <a:off x="4708440" y="4547520"/>
            <a:ext cx="58392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3" name="CustomShape 10"/>
          <p:cNvSpPr/>
          <p:nvPr/>
        </p:nvSpPr>
        <p:spPr>
          <a:xfrm flipV="1">
            <a:off x="3168720" y="5058720"/>
            <a:ext cx="36000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4" name="CustomShape 11"/>
          <p:cNvSpPr/>
          <p:nvPr/>
        </p:nvSpPr>
        <p:spPr>
          <a:xfrm>
            <a:off x="2895480" y="52894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666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D4178CF-4AD4-433A-BFB3-200C35471329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29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667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Downheap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668" name="TextShape 4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669" name="CustomShape 5"/>
          <p:cNvSpPr/>
          <p:nvPr/>
        </p:nvSpPr>
        <p:spPr>
          <a:xfrm>
            <a:off x="4435560" y="42670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70" name="CustomShape 6"/>
          <p:cNvSpPr/>
          <p:nvPr/>
        </p:nvSpPr>
        <p:spPr>
          <a:xfrm>
            <a:off x="524664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71" name="CustomShape 7"/>
          <p:cNvSpPr/>
          <p:nvPr/>
        </p:nvSpPr>
        <p:spPr>
          <a:xfrm>
            <a:off x="348300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72" name="CustomShape 8"/>
          <p:cNvSpPr/>
          <p:nvPr/>
        </p:nvSpPr>
        <p:spPr>
          <a:xfrm flipH="1">
            <a:off x="3755160" y="454824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CustomShape 9"/>
          <p:cNvSpPr/>
          <p:nvPr/>
        </p:nvSpPr>
        <p:spPr>
          <a:xfrm flipH="1" flipV="1">
            <a:off x="4708440" y="4547520"/>
            <a:ext cx="58392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4" name="CustomShape 10"/>
          <p:cNvSpPr/>
          <p:nvPr/>
        </p:nvSpPr>
        <p:spPr>
          <a:xfrm flipV="1">
            <a:off x="3168720" y="5058720"/>
            <a:ext cx="36000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5" name="CustomShape 11"/>
          <p:cNvSpPr/>
          <p:nvPr/>
        </p:nvSpPr>
        <p:spPr>
          <a:xfrm>
            <a:off x="2895480" y="52894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76" name="CustomShape 12"/>
          <p:cNvSpPr/>
          <p:nvPr/>
        </p:nvSpPr>
        <p:spPr>
          <a:xfrm>
            <a:off x="3241800" y="5494320"/>
            <a:ext cx="894960" cy="410760"/>
          </a:xfrm>
          <a:custGeom>
            <a:avLst/>
            <a:gdLst/>
            <a:ahLst/>
            <a:cxnLst/>
            <a:rect l="l" t="t" r="r" b="b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7" name="CustomShape 13"/>
          <p:cNvSpPr/>
          <p:nvPr/>
        </p:nvSpPr>
        <p:spPr>
          <a:xfrm>
            <a:off x="3474000" y="5927760"/>
            <a:ext cx="1094040" cy="39528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last node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78" name="CustomShape 14"/>
          <p:cNvSpPr/>
          <p:nvPr/>
        </p:nvSpPr>
        <p:spPr>
          <a:xfrm>
            <a:off x="2701800" y="4981680"/>
            <a:ext cx="316800" cy="33372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i="1" strike="noStrike" spc="-1">
                <a:solidFill>
                  <a:srgbClr val="292934"/>
                </a:solidFill>
                <a:latin typeface="Times New Roman"/>
              </a:rPr>
              <a:t>w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Method 1: Example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6586D76A-2B0C-48A7-B356-3EC70AF94EE7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  <p:grpSp>
        <p:nvGrpSpPr>
          <p:cNvPr id="234" name="Group 3"/>
          <p:cNvGrpSpPr/>
          <p:nvPr/>
        </p:nvGrpSpPr>
        <p:grpSpPr>
          <a:xfrm>
            <a:off x="533520" y="2209680"/>
            <a:ext cx="1980720" cy="3733560"/>
            <a:chOff x="533520" y="2209680"/>
            <a:chExt cx="1980720" cy="3733560"/>
          </a:xfrm>
        </p:grpSpPr>
        <p:sp>
          <p:nvSpPr>
            <p:cNvPr id="235" name="CustomShape 4"/>
            <p:cNvSpPr/>
            <p:nvPr/>
          </p:nvSpPr>
          <p:spPr>
            <a:xfrm>
              <a:off x="1523880" y="220968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A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36" name="CustomShape 5"/>
            <p:cNvSpPr/>
            <p:nvPr/>
          </p:nvSpPr>
          <p:spPr>
            <a:xfrm>
              <a:off x="533520" y="380988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D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37" name="CustomShape 6"/>
            <p:cNvSpPr/>
            <p:nvPr/>
          </p:nvSpPr>
          <p:spPr>
            <a:xfrm>
              <a:off x="990720" y="297180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B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38" name="CustomShape 7"/>
            <p:cNvSpPr/>
            <p:nvPr/>
          </p:nvSpPr>
          <p:spPr>
            <a:xfrm>
              <a:off x="1981080" y="297180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C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39" name="CustomShape 8"/>
            <p:cNvSpPr/>
            <p:nvPr/>
          </p:nvSpPr>
          <p:spPr>
            <a:xfrm>
              <a:off x="1523880" y="380988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E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40" name="CustomShape 9"/>
            <p:cNvSpPr/>
            <p:nvPr/>
          </p:nvSpPr>
          <p:spPr>
            <a:xfrm>
              <a:off x="1143000" y="464832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G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41" name="CustomShape 10"/>
            <p:cNvSpPr/>
            <p:nvPr/>
          </p:nvSpPr>
          <p:spPr>
            <a:xfrm>
              <a:off x="685800" y="541008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I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42" name="Line 11"/>
            <p:cNvSpPr/>
            <p:nvPr/>
          </p:nvSpPr>
          <p:spPr>
            <a:xfrm flipH="1">
              <a:off x="1371600" y="2666880"/>
              <a:ext cx="22860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" name="Line 12"/>
            <p:cNvSpPr/>
            <p:nvPr/>
          </p:nvSpPr>
          <p:spPr>
            <a:xfrm>
              <a:off x="1981080" y="2666880"/>
              <a:ext cx="22860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Line 13"/>
            <p:cNvSpPr/>
            <p:nvPr/>
          </p:nvSpPr>
          <p:spPr>
            <a:xfrm flipH="1">
              <a:off x="914400" y="3504960"/>
              <a:ext cx="22860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Line 14"/>
            <p:cNvSpPr/>
            <p:nvPr/>
          </p:nvSpPr>
          <p:spPr>
            <a:xfrm>
              <a:off x="1371600" y="3504960"/>
              <a:ext cx="30456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" name="Line 15"/>
            <p:cNvSpPr/>
            <p:nvPr/>
          </p:nvSpPr>
          <p:spPr>
            <a:xfrm flipH="1">
              <a:off x="1523880" y="4343400"/>
              <a:ext cx="152280" cy="3045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" name="Line 16"/>
            <p:cNvSpPr/>
            <p:nvPr/>
          </p:nvSpPr>
          <p:spPr>
            <a:xfrm flipH="1">
              <a:off x="1066680" y="5181480"/>
              <a:ext cx="22860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aphicFrame>
        <p:nvGraphicFramePr>
          <p:cNvPr id="248" name="Table 17"/>
          <p:cNvGraphicFramePr/>
          <p:nvPr/>
        </p:nvGraphicFramePr>
        <p:xfrm>
          <a:off x="3048120" y="2286000"/>
          <a:ext cx="4647960" cy="2018880"/>
        </p:xfrm>
        <a:graphic>
          <a:graphicData uri="http://schemas.openxmlformats.org/drawingml/2006/table">
            <a:tbl>
              <a:tblPr/>
              <a:tblGrid>
                <a:gridCol w="1161720"/>
                <a:gridCol w="1276200"/>
                <a:gridCol w="1047600"/>
                <a:gridCol w="1162440"/>
              </a:tblGrid>
              <a:tr h="42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1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Index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1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Element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1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Left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1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Right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A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2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3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2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B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4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6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3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C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4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D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I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6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E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7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7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G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0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680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E2AAD620-24D9-4C74-8289-8E2DE3E64CBA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30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681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Downheap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682" name="TextShape 4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683" name="CustomShape 5"/>
          <p:cNvSpPr/>
          <p:nvPr/>
        </p:nvSpPr>
        <p:spPr>
          <a:xfrm>
            <a:off x="4435560" y="42670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84" name="CustomShape 6"/>
          <p:cNvSpPr/>
          <p:nvPr/>
        </p:nvSpPr>
        <p:spPr>
          <a:xfrm>
            <a:off x="524664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85" name="CustomShape 7"/>
          <p:cNvSpPr/>
          <p:nvPr/>
        </p:nvSpPr>
        <p:spPr>
          <a:xfrm>
            <a:off x="348300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86" name="CustomShape 8"/>
          <p:cNvSpPr/>
          <p:nvPr/>
        </p:nvSpPr>
        <p:spPr>
          <a:xfrm flipH="1">
            <a:off x="3755160" y="454824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7" name="CustomShape 9"/>
          <p:cNvSpPr/>
          <p:nvPr/>
        </p:nvSpPr>
        <p:spPr>
          <a:xfrm flipH="1" flipV="1">
            <a:off x="4708440" y="4547520"/>
            <a:ext cx="58392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8" name="CustomShape 10"/>
          <p:cNvSpPr/>
          <p:nvPr/>
        </p:nvSpPr>
        <p:spPr>
          <a:xfrm flipV="1">
            <a:off x="3168720" y="5058720"/>
            <a:ext cx="36000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9" name="CustomShape 11"/>
          <p:cNvSpPr/>
          <p:nvPr/>
        </p:nvSpPr>
        <p:spPr>
          <a:xfrm>
            <a:off x="2895480" y="52894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90" name="CustomShape 12"/>
          <p:cNvSpPr/>
          <p:nvPr/>
        </p:nvSpPr>
        <p:spPr>
          <a:xfrm>
            <a:off x="3241800" y="5494320"/>
            <a:ext cx="894960" cy="410760"/>
          </a:xfrm>
          <a:custGeom>
            <a:avLst/>
            <a:gdLst/>
            <a:ahLst/>
            <a:cxnLst/>
            <a:rect l="l" t="t" r="r" b="b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CustomShape 13"/>
          <p:cNvSpPr/>
          <p:nvPr/>
        </p:nvSpPr>
        <p:spPr>
          <a:xfrm>
            <a:off x="3474000" y="5927760"/>
            <a:ext cx="1094040" cy="39528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last node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92" name="CustomShape 14"/>
          <p:cNvSpPr/>
          <p:nvPr/>
        </p:nvSpPr>
        <p:spPr>
          <a:xfrm>
            <a:off x="2701800" y="4981680"/>
            <a:ext cx="316800" cy="33372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i="1" strike="noStrike" spc="-1">
                <a:solidFill>
                  <a:srgbClr val="292934"/>
                </a:solidFill>
                <a:latin typeface="Times New Roman"/>
              </a:rPr>
              <a:t>w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694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2784362C-EA9D-48F3-A57A-3C9E3538683D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31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695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Downheap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696" name="TextShape 4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697" name="CustomShape 5"/>
          <p:cNvSpPr/>
          <p:nvPr/>
        </p:nvSpPr>
        <p:spPr>
          <a:xfrm>
            <a:off x="4435560" y="42670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98" name="CustomShape 6"/>
          <p:cNvSpPr/>
          <p:nvPr/>
        </p:nvSpPr>
        <p:spPr>
          <a:xfrm>
            <a:off x="524664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99" name="CustomShape 7"/>
          <p:cNvSpPr/>
          <p:nvPr/>
        </p:nvSpPr>
        <p:spPr>
          <a:xfrm>
            <a:off x="348300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00" name="CustomShape 8"/>
          <p:cNvSpPr/>
          <p:nvPr/>
        </p:nvSpPr>
        <p:spPr>
          <a:xfrm flipH="1">
            <a:off x="3755160" y="454824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1" name="CustomShape 9"/>
          <p:cNvSpPr/>
          <p:nvPr/>
        </p:nvSpPr>
        <p:spPr>
          <a:xfrm flipH="1" flipV="1">
            <a:off x="4708440" y="4547520"/>
            <a:ext cx="58392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2" name="CustomShape 10"/>
          <p:cNvSpPr/>
          <p:nvPr/>
        </p:nvSpPr>
        <p:spPr>
          <a:xfrm flipV="1">
            <a:off x="3168720" y="5058720"/>
            <a:ext cx="36000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3" name="CustomShape 11"/>
          <p:cNvSpPr/>
          <p:nvPr/>
        </p:nvSpPr>
        <p:spPr>
          <a:xfrm>
            <a:off x="3241800" y="5494320"/>
            <a:ext cx="894960" cy="410760"/>
          </a:xfrm>
          <a:custGeom>
            <a:avLst/>
            <a:gdLst/>
            <a:ahLst/>
            <a:cxnLst/>
            <a:rect l="l" t="t" r="r" b="b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4" name="CustomShape 12"/>
          <p:cNvSpPr/>
          <p:nvPr/>
        </p:nvSpPr>
        <p:spPr>
          <a:xfrm>
            <a:off x="3504960" y="5927760"/>
            <a:ext cx="1764360" cy="39528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delete last node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05" name="CustomShape 13"/>
          <p:cNvSpPr/>
          <p:nvPr/>
        </p:nvSpPr>
        <p:spPr>
          <a:xfrm>
            <a:off x="2701800" y="4981680"/>
            <a:ext cx="316800" cy="33372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i="1" strike="noStrike" spc="-1">
                <a:solidFill>
                  <a:srgbClr val="292934"/>
                </a:solidFill>
                <a:latin typeface="Times New Roman"/>
              </a:rPr>
              <a:t>w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06" name="CustomShape 14"/>
          <p:cNvSpPr/>
          <p:nvPr/>
        </p:nvSpPr>
        <p:spPr>
          <a:xfrm>
            <a:off x="2971800" y="5316480"/>
            <a:ext cx="229680" cy="231480"/>
          </a:xfrm>
          <a:prstGeom prst="rect">
            <a:avLst/>
          </a:prstGeom>
          <a:solidFill>
            <a:schemeClr val="bg1"/>
          </a:solidFill>
          <a:ln w="19080" cap="rnd">
            <a:solidFill>
              <a:schemeClr val="tx1"/>
            </a:solidFill>
            <a:custDash>
              <a:ds d="100000" sp="1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708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DE5F8985-F125-4E65-B22D-CC8824BB452D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32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709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Downheap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710" name="TextShape 4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711" name="CustomShape 5"/>
          <p:cNvSpPr/>
          <p:nvPr/>
        </p:nvSpPr>
        <p:spPr>
          <a:xfrm>
            <a:off x="4435560" y="42670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12" name="CustomShape 6"/>
          <p:cNvSpPr/>
          <p:nvPr/>
        </p:nvSpPr>
        <p:spPr>
          <a:xfrm>
            <a:off x="524664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13" name="CustomShape 7"/>
          <p:cNvSpPr/>
          <p:nvPr/>
        </p:nvSpPr>
        <p:spPr>
          <a:xfrm>
            <a:off x="348300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14" name="CustomShape 8"/>
          <p:cNvSpPr/>
          <p:nvPr/>
        </p:nvSpPr>
        <p:spPr>
          <a:xfrm flipH="1">
            <a:off x="3755160" y="454824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CustomShape 9"/>
          <p:cNvSpPr/>
          <p:nvPr/>
        </p:nvSpPr>
        <p:spPr>
          <a:xfrm flipH="1" flipV="1">
            <a:off x="4708440" y="4547520"/>
            <a:ext cx="58392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6" name="CustomShape 10"/>
          <p:cNvSpPr/>
          <p:nvPr/>
        </p:nvSpPr>
        <p:spPr>
          <a:xfrm>
            <a:off x="3478320" y="5927760"/>
            <a:ext cx="2406240" cy="39528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DownHeap/SiftDown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718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A0660E32-DCED-436D-8143-F352223822DF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33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719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Downheap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720" name="TextShape 4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721" name="CustomShape 5"/>
          <p:cNvSpPr/>
          <p:nvPr/>
        </p:nvSpPr>
        <p:spPr>
          <a:xfrm>
            <a:off x="4435560" y="42670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22" name="CustomShape 6"/>
          <p:cNvSpPr/>
          <p:nvPr/>
        </p:nvSpPr>
        <p:spPr>
          <a:xfrm>
            <a:off x="524664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23" name="CustomShape 7"/>
          <p:cNvSpPr/>
          <p:nvPr/>
        </p:nvSpPr>
        <p:spPr>
          <a:xfrm>
            <a:off x="348300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24" name="CustomShape 8"/>
          <p:cNvSpPr/>
          <p:nvPr/>
        </p:nvSpPr>
        <p:spPr>
          <a:xfrm flipH="1">
            <a:off x="3755160" y="454824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5" name="CustomShape 9"/>
          <p:cNvSpPr/>
          <p:nvPr/>
        </p:nvSpPr>
        <p:spPr>
          <a:xfrm flipH="1" flipV="1">
            <a:off x="4708440" y="4547520"/>
            <a:ext cx="58392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727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FDF0AB9F-5E6F-42F3-B0FC-9D4FCBAC8984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34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728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Downheap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729" name="TextShape 4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730" name="CustomShape 5"/>
          <p:cNvSpPr/>
          <p:nvPr/>
        </p:nvSpPr>
        <p:spPr>
          <a:xfrm>
            <a:off x="4435560" y="42670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31" name="CustomShape 6"/>
          <p:cNvSpPr/>
          <p:nvPr/>
        </p:nvSpPr>
        <p:spPr>
          <a:xfrm>
            <a:off x="524664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32" name="CustomShape 7"/>
          <p:cNvSpPr/>
          <p:nvPr/>
        </p:nvSpPr>
        <p:spPr>
          <a:xfrm>
            <a:off x="348300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33" name="CustomShape 8"/>
          <p:cNvSpPr/>
          <p:nvPr/>
        </p:nvSpPr>
        <p:spPr>
          <a:xfrm flipH="1">
            <a:off x="3755160" y="454824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4" name="CustomShape 9"/>
          <p:cNvSpPr/>
          <p:nvPr/>
        </p:nvSpPr>
        <p:spPr>
          <a:xfrm flipH="1" flipV="1">
            <a:off x="4708440" y="4547520"/>
            <a:ext cx="58392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5" name="CustomShape 10"/>
          <p:cNvSpPr/>
          <p:nvPr/>
        </p:nvSpPr>
        <p:spPr>
          <a:xfrm>
            <a:off x="5603760" y="5008680"/>
            <a:ext cx="894960" cy="410760"/>
          </a:xfrm>
          <a:custGeom>
            <a:avLst/>
            <a:gdLst/>
            <a:ahLst/>
            <a:cxnLst/>
            <a:rect l="l" t="t" r="r" b="b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6" name="CustomShape 11"/>
          <p:cNvSpPr/>
          <p:nvPr/>
        </p:nvSpPr>
        <p:spPr>
          <a:xfrm>
            <a:off x="5835960" y="5442120"/>
            <a:ext cx="1094040" cy="39528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last node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37" name="CustomShape 12"/>
          <p:cNvSpPr/>
          <p:nvPr/>
        </p:nvSpPr>
        <p:spPr>
          <a:xfrm>
            <a:off x="5521320" y="4495680"/>
            <a:ext cx="316800" cy="33372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i="1" strike="noStrike" spc="-1">
                <a:solidFill>
                  <a:srgbClr val="292934"/>
                </a:solidFill>
                <a:latin typeface="Times New Roman"/>
              </a:rPr>
              <a:t>w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739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29872399-B708-48D1-889A-E478104F7A3C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35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740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Downheap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741" name="TextShape 4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742" name="CustomShape 5"/>
          <p:cNvSpPr/>
          <p:nvPr/>
        </p:nvSpPr>
        <p:spPr>
          <a:xfrm>
            <a:off x="4435560" y="42670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43" name="CustomShape 6"/>
          <p:cNvSpPr/>
          <p:nvPr/>
        </p:nvSpPr>
        <p:spPr>
          <a:xfrm>
            <a:off x="524664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44" name="CustomShape 7"/>
          <p:cNvSpPr/>
          <p:nvPr/>
        </p:nvSpPr>
        <p:spPr>
          <a:xfrm>
            <a:off x="348300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45" name="CustomShape 8"/>
          <p:cNvSpPr/>
          <p:nvPr/>
        </p:nvSpPr>
        <p:spPr>
          <a:xfrm flipH="1">
            <a:off x="3755160" y="454824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6" name="CustomShape 9"/>
          <p:cNvSpPr/>
          <p:nvPr/>
        </p:nvSpPr>
        <p:spPr>
          <a:xfrm flipH="1" flipV="1">
            <a:off x="4708440" y="4547520"/>
            <a:ext cx="58392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7" name="CustomShape 10"/>
          <p:cNvSpPr/>
          <p:nvPr/>
        </p:nvSpPr>
        <p:spPr>
          <a:xfrm>
            <a:off x="5603760" y="5008680"/>
            <a:ext cx="894960" cy="410760"/>
          </a:xfrm>
          <a:custGeom>
            <a:avLst/>
            <a:gdLst/>
            <a:ahLst/>
            <a:cxnLst/>
            <a:rect l="l" t="t" r="r" b="b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8" name="CustomShape 11"/>
          <p:cNvSpPr/>
          <p:nvPr/>
        </p:nvSpPr>
        <p:spPr>
          <a:xfrm>
            <a:off x="5835960" y="5442120"/>
            <a:ext cx="1094040" cy="39528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last node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49" name="CustomShape 12"/>
          <p:cNvSpPr/>
          <p:nvPr/>
        </p:nvSpPr>
        <p:spPr>
          <a:xfrm>
            <a:off x="5521320" y="4495680"/>
            <a:ext cx="316800" cy="33372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i="1" strike="noStrike" spc="-1">
                <a:solidFill>
                  <a:srgbClr val="292934"/>
                </a:solidFill>
                <a:latin typeface="Times New Roman"/>
              </a:rPr>
              <a:t>w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751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16229E83-7D94-48A0-89AC-37A0AA8F0ABF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36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752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Downheap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753" name="TextShape 4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754" name="CustomShape 5"/>
          <p:cNvSpPr/>
          <p:nvPr/>
        </p:nvSpPr>
        <p:spPr>
          <a:xfrm>
            <a:off x="4435560" y="42670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55" name="CustomShape 6"/>
          <p:cNvSpPr/>
          <p:nvPr/>
        </p:nvSpPr>
        <p:spPr>
          <a:xfrm>
            <a:off x="348300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56" name="CustomShape 7"/>
          <p:cNvSpPr/>
          <p:nvPr/>
        </p:nvSpPr>
        <p:spPr>
          <a:xfrm flipH="1">
            <a:off x="3755160" y="454824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7" name="CustomShape 8"/>
          <p:cNvSpPr/>
          <p:nvPr/>
        </p:nvSpPr>
        <p:spPr>
          <a:xfrm flipH="1" flipV="1">
            <a:off x="4708440" y="4547520"/>
            <a:ext cx="58392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8" name="CustomShape 9"/>
          <p:cNvSpPr/>
          <p:nvPr/>
        </p:nvSpPr>
        <p:spPr>
          <a:xfrm>
            <a:off x="5603760" y="5008680"/>
            <a:ext cx="894960" cy="410760"/>
          </a:xfrm>
          <a:custGeom>
            <a:avLst/>
            <a:gdLst/>
            <a:ahLst/>
            <a:cxnLst/>
            <a:rect l="l" t="t" r="r" b="b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9" name="CustomShape 10"/>
          <p:cNvSpPr/>
          <p:nvPr/>
        </p:nvSpPr>
        <p:spPr>
          <a:xfrm>
            <a:off x="5866920" y="5442120"/>
            <a:ext cx="1764360" cy="39528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delete last node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60" name="CustomShape 11"/>
          <p:cNvSpPr/>
          <p:nvPr/>
        </p:nvSpPr>
        <p:spPr>
          <a:xfrm>
            <a:off x="5521320" y="4495680"/>
            <a:ext cx="316800" cy="33372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i="1" strike="noStrike" spc="-1">
                <a:solidFill>
                  <a:srgbClr val="292934"/>
                </a:solidFill>
                <a:latin typeface="Times New Roman"/>
              </a:rPr>
              <a:t>w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61" name="CustomShape 12"/>
          <p:cNvSpPr/>
          <p:nvPr/>
        </p:nvSpPr>
        <p:spPr>
          <a:xfrm>
            <a:off x="5246640" y="4826160"/>
            <a:ext cx="229680" cy="231480"/>
          </a:xfrm>
          <a:prstGeom prst="rect">
            <a:avLst/>
          </a:prstGeom>
          <a:solidFill>
            <a:schemeClr val="bg1"/>
          </a:solidFill>
          <a:ln w="19080" cap="rnd">
            <a:solidFill>
              <a:schemeClr val="tx1"/>
            </a:solidFill>
            <a:custDash>
              <a:ds d="100000" sp="1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763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1B6875C3-4D1B-4E97-9625-2395563CC2A5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37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764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Downheap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765" name="TextShape 4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766" name="CustomShape 5"/>
          <p:cNvSpPr/>
          <p:nvPr/>
        </p:nvSpPr>
        <p:spPr>
          <a:xfrm>
            <a:off x="4435560" y="42670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67" name="CustomShape 6"/>
          <p:cNvSpPr/>
          <p:nvPr/>
        </p:nvSpPr>
        <p:spPr>
          <a:xfrm>
            <a:off x="348300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68" name="CustomShape 7"/>
          <p:cNvSpPr/>
          <p:nvPr/>
        </p:nvSpPr>
        <p:spPr>
          <a:xfrm flipH="1">
            <a:off x="3755160" y="454824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9" name="CustomShape 8"/>
          <p:cNvSpPr/>
          <p:nvPr/>
        </p:nvSpPr>
        <p:spPr>
          <a:xfrm>
            <a:off x="5840280" y="5442120"/>
            <a:ext cx="2406240" cy="39528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DownHeap/SiftDown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771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2CB67D86-7B40-47C7-AE82-3A0677C18545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38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772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Downheap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773" name="TextShape 4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774" name="CustomShape 5"/>
          <p:cNvSpPr/>
          <p:nvPr/>
        </p:nvSpPr>
        <p:spPr>
          <a:xfrm>
            <a:off x="4435560" y="4267080"/>
            <a:ext cx="320400" cy="3186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75" name="CustomShape 6"/>
          <p:cNvSpPr/>
          <p:nvPr/>
        </p:nvSpPr>
        <p:spPr>
          <a:xfrm>
            <a:off x="3483000" y="4778280"/>
            <a:ext cx="318600" cy="32040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76" name="CustomShape 7"/>
          <p:cNvSpPr/>
          <p:nvPr/>
        </p:nvSpPr>
        <p:spPr>
          <a:xfrm flipH="1">
            <a:off x="3755160" y="4548240"/>
            <a:ext cx="726840" cy="26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778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EF44990-384C-4154-8D3B-945C5A9AB7E8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39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779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Heap applications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780" name="TextShape 4"/>
          <p:cNvSpPr txBox="1"/>
          <p:nvPr/>
        </p:nvSpPr>
        <p:spPr>
          <a:xfrm>
            <a:off x="685800" y="1752480"/>
            <a:ext cx="3809520" cy="4647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D2533C"/>
                </a:solidFill>
                <a:latin typeface="Arial"/>
              </a:rPr>
              <a:t>Priority queue</a:t>
            </a: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Consider a priority queue with </a:t>
            </a:r>
            <a:r>
              <a:rPr lang="en-US" sz="2400" b="1" i="1" strike="noStrike" spc="-1">
                <a:solidFill>
                  <a:srgbClr val="292934"/>
                </a:solidFill>
                <a:latin typeface="Times New Roman"/>
              </a:rPr>
              <a:t>n</a:t>
            </a: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 items implemented by means of a heap</a:t>
            </a:r>
          </a:p>
          <a:p>
            <a:pPr marL="457200" lvl="1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the space used is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O</a:t>
            </a: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(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n</a:t>
            </a: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)</a:t>
            </a:r>
            <a:endParaRPr lang="en-US" sz="2000" b="0" strike="noStrike" spc="-1">
              <a:solidFill>
                <a:srgbClr val="292934"/>
              </a:solidFill>
              <a:latin typeface="Arial"/>
            </a:endParaRPr>
          </a:p>
          <a:p>
            <a:pPr marL="457200" lvl="1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methods </a:t>
            </a:r>
            <a:r>
              <a:rPr lang="en-US" sz="2000" b="0" strike="noStrike" spc="-1">
                <a:solidFill>
                  <a:srgbClr val="D2533C"/>
                </a:solidFill>
                <a:latin typeface="Arial"/>
              </a:rPr>
              <a:t>enqueue 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and </a:t>
            </a:r>
            <a:r>
              <a:rPr lang="en-US" sz="2000" b="0" strike="noStrike" spc="-1">
                <a:solidFill>
                  <a:srgbClr val="D2533C"/>
                </a:solidFill>
                <a:latin typeface="Arial"/>
              </a:rPr>
              <a:t>serve 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take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O</a:t>
            </a: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(log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n</a:t>
            </a: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) 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time</a:t>
            </a:r>
          </a:p>
          <a:p>
            <a:pPr marL="457200" lvl="1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methods </a:t>
            </a:r>
            <a:r>
              <a:rPr lang="en-US" sz="2000" b="0" strike="noStrike" spc="-1">
                <a:solidFill>
                  <a:srgbClr val="D2533C"/>
                </a:solidFill>
                <a:latin typeface="Arial"/>
              </a:rPr>
              <a:t>length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, </a:t>
            </a:r>
            <a:r>
              <a:rPr lang="en-US" sz="2000" b="0" strike="noStrike" spc="-1">
                <a:solidFill>
                  <a:srgbClr val="D2533C"/>
                </a:solidFill>
                <a:latin typeface="Arial"/>
              </a:rPr>
              <a:t>full 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take time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O</a:t>
            </a: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(1) 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time</a:t>
            </a:r>
          </a:p>
        </p:txBody>
      </p:sp>
      <p:sp>
        <p:nvSpPr>
          <p:cNvPr id="781" name="TextShape 5"/>
          <p:cNvSpPr txBox="1"/>
          <p:nvPr/>
        </p:nvSpPr>
        <p:spPr>
          <a:xfrm>
            <a:off x="4648320" y="1752480"/>
            <a:ext cx="3809520" cy="4571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79"/>
              </a:spcBef>
            </a:pPr>
            <a:r>
              <a:rPr lang="en-US" sz="2400" b="0" strike="noStrike" spc="-1" dirty="0">
                <a:solidFill>
                  <a:srgbClr val="D2533C"/>
                </a:solidFill>
                <a:latin typeface="Arial"/>
              </a:rPr>
              <a:t>Heap sort</a:t>
            </a:r>
            <a:endParaRPr lang="en-US" sz="2400" b="0" strike="noStrike" spc="-1" dirty="0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1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 dirty="0">
                <a:solidFill>
                  <a:srgbClr val="292934"/>
                </a:solidFill>
                <a:latin typeface="Arial"/>
              </a:rPr>
              <a:t>Using a heap-based priority queue, we can sort a sequence of </a:t>
            </a:r>
            <a:r>
              <a:rPr lang="en-US" sz="2000" b="1" i="1" strike="noStrike" spc="-1" dirty="0">
                <a:solidFill>
                  <a:srgbClr val="292934"/>
                </a:solidFill>
                <a:latin typeface="Times New Roman"/>
              </a:rPr>
              <a:t>n</a:t>
            </a:r>
            <a:r>
              <a:rPr lang="en-US" sz="2000" b="0" strike="noStrike" spc="-1" dirty="0">
                <a:solidFill>
                  <a:srgbClr val="292934"/>
                </a:solidFill>
                <a:latin typeface="Arial"/>
              </a:rPr>
              <a:t> elements in </a:t>
            </a:r>
            <a:r>
              <a:rPr lang="en-US" sz="2000" b="1" i="1" strike="noStrike" spc="-1" dirty="0">
                <a:solidFill>
                  <a:srgbClr val="292934"/>
                </a:solidFill>
                <a:latin typeface="Times New Roman"/>
              </a:rPr>
              <a:t>O</a:t>
            </a:r>
            <a:r>
              <a:rPr lang="en-US" sz="2000" b="0" strike="noStrike" spc="-1" dirty="0">
                <a:solidFill>
                  <a:srgbClr val="292934"/>
                </a:solidFill>
                <a:latin typeface="Times New Roman"/>
              </a:rPr>
              <a:t>(</a:t>
            </a:r>
            <a:r>
              <a:rPr lang="en-US" sz="2000" b="1" i="1" strike="noStrike" spc="-1" dirty="0">
                <a:solidFill>
                  <a:srgbClr val="292934"/>
                </a:solidFill>
                <a:latin typeface="Times New Roman"/>
              </a:rPr>
              <a:t>n</a:t>
            </a:r>
            <a:r>
              <a:rPr lang="en-US" sz="2000" b="0" strike="noStrike" spc="-1" dirty="0">
                <a:solidFill>
                  <a:srgbClr val="292934"/>
                </a:solidFill>
                <a:latin typeface="Times New Roman"/>
              </a:rPr>
              <a:t> log </a:t>
            </a:r>
            <a:r>
              <a:rPr lang="en-US" sz="2000" b="1" i="1" strike="noStrike" spc="-1" dirty="0">
                <a:solidFill>
                  <a:srgbClr val="292934"/>
                </a:solidFill>
                <a:latin typeface="Times New Roman"/>
              </a:rPr>
              <a:t>n</a:t>
            </a:r>
            <a:r>
              <a:rPr lang="en-US" sz="2000" b="0" strike="noStrike" spc="-1" dirty="0">
                <a:solidFill>
                  <a:srgbClr val="292934"/>
                </a:solidFill>
                <a:latin typeface="Times New Roman"/>
              </a:rPr>
              <a:t>) </a:t>
            </a:r>
            <a:r>
              <a:rPr lang="en-US" sz="2000" b="0" strike="noStrike" spc="-1" dirty="0">
                <a:solidFill>
                  <a:srgbClr val="292934"/>
                </a:solidFill>
                <a:latin typeface="Arial"/>
              </a:rPr>
              <a:t>time</a:t>
            </a:r>
          </a:p>
          <a:p>
            <a:pPr marL="182880" indent="-182520">
              <a:lnSpc>
                <a:spcPct val="11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 dirty="0">
                <a:solidFill>
                  <a:srgbClr val="292934"/>
                </a:solidFill>
                <a:latin typeface="Arial"/>
              </a:rPr>
              <a:t>The resulting algorithm is called heap-sort</a:t>
            </a:r>
          </a:p>
          <a:p>
            <a:pPr marL="182880" indent="-182520">
              <a:lnSpc>
                <a:spcPct val="11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 dirty="0">
                <a:solidFill>
                  <a:srgbClr val="292934"/>
                </a:solidFill>
                <a:latin typeface="Arial"/>
              </a:rPr>
              <a:t>Heap-sort is much faster than quadratic sorting algorithms, such as bubble sort and selection-sort</a:t>
            </a:r>
          </a:p>
        </p:txBody>
      </p:sp>
      <p:sp>
        <p:nvSpPr>
          <p:cNvPr id="782" name="TextShape 6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783" name="Picture 782"/>
          <p:cNvPicPr/>
          <p:nvPr/>
        </p:nvPicPr>
        <p:blipFill>
          <a:blip r:embed="rId2"/>
          <a:stretch/>
        </p:blipFill>
        <p:spPr>
          <a:xfrm>
            <a:off x="7556400" y="241200"/>
            <a:ext cx="1270080" cy="16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Method 2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457200" y="198108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2. Store the nodes in one of the natural traversals:</a:t>
            </a:r>
          </a:p>
          <a:p>
            <a:pPr marL="182880" indent="-182520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		</a:t>
            </a:r>
            <a:r>
              <a:rPr lang="en-US" sz="2400" b="0" strike="noStrike" spc="-1">
                <a:solidFill>
                  <a:srgbClr val="292934"/>
                </a:solidFill>
                <a:latin typeface="SimSun"/>
              </a:rPr>
              <a:t>class Node&lt;T&gt; {</a:t>
            </a: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92934"/>
                </a:solidFill>
                <a:latin typeface="SimSun"/>
              </a:rPr>
              <a:t>			T		data;</a:t>
            </a: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92934"/>
                </a:solidFill>
                <a:latin typeface="SimSun"/>
              </a:rPr>
              <a:t>			boolean	left;</a:t>
            </a: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92934"/>
                </a:solidFill>
                <a:latin typeface="SimSun"/>
              </a:rPr>
              <a:t>			boolean	right;</a:t>
            </a: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92934"/>
                </a:solidFill>
                <a:latin typeface="SimSun"/>
              </a:rPr>
              <a:t>		};</a:t>
            </a: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92934"/>
                </a:solidFill>
                <a:latin typeface="SimSun"/>
              </a:rPr>
              <a:t>		Node&lt;T&gt;[] BinaryTree=new Node&lt;T&gt;[TreeSize]; </a:t>
            </a: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</p:txBody>
      </p:sp>
      <p:sp>
        <p:nvSpPr>
          <p:cNvPr id="251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2C91AB0B-86FD-4047-83A4-C9DB6A315E90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TextShape 1"/>
          <p:cNvSpPr txBox="1"/>
          <p:nvPr/>
        </p:nvSpPr>
        <p:spPr>
          <a:xfrm>
            <a:off x="623880" y="1712520"/>
            <a:ext cx="7886520" cy="2850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500" b="0" strike="noStrike" spc="-1">
                <a:solidFill>
                  <a:srgbClr val="C55A11"/>
                </a:solidFill>
                <a:latin typeface="Calibri Light"/>
              </a:rPr>
              <a:t>Priority Queue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5" name="TextShape 2"/>
          <p:cNvSpPr txBox="1"/>
          <p:nvPr/>
        </p:nvSpPr>
        <p:spPr>
          <a:xfrm>
            <a:off x="623880" y="4552560"/>
            <a:ext cx="788652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6" name="TextShape 3"/>
          <p:cNvSpPr txBox="1"/>
          <p:nvPr/>
        </p:nvSpPr>
        <p:spPr>
          <a:xfrm>
            <a:off x="646308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252C3F8-E397-4A9D-9A6A-BD7B4A58255A}" type="slidenum">
              <a:rPr lang="en-US" sz="830" b="0" strike="noStrike" spc="-1">
                <a:solidFill>
                  <a:srgbClr val="8B8B8B"/>
                </a:solidFill>
                <a:latin typeface="Times New Roman"/>
              </a:rPr>
              <a:t>40</a:t>
            </a:fld>
            <a:endParaRPr lang="en-US" sz="83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788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BEBDC983-1752-4008-A545-E667E7DF9EA2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41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789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Heaps and Priority Queues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790" name="TextShape 4"/>
          <p:cNvSpPr txBox="1"/>
          <p:nvPr/>
        </p:nvSpPr>
        <p:spPr>
          <a:xfrm>
            <a:off x="914400" y="1600200"/>
            <a:ext cx="7695720" cy="16761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We can use a heap to implement a priority queue</a:t>
            </a: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We store a (key, element) item at each internal node</a:t>
            </a: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We keep track of the position of the last node</a:t>
            </a:r>
          </a:p>
        </p:txBody>
      </p:sp>
      <p:sp>
        <p:nvSpPr>
          <p:cNvPr id="791" name="CustomShape 5"/>
          <p:cNvSpPr/>
          <p:nvPr/>
        </p:nvSpPr>
        <p:spPr>
          <a:xfrm>
            <a:off x="4800600" y="3962520"/>
            <a:ext cx="380520" cy="38052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2" name="CustomShape 6"/>
          <p:cNvSpPr/>
          <p:nvPr/>
        </p:nvSpPr>
        <p:spPr>
          <a:xfrm>
            <a:off x="6330960" y="4572000"/>
            <a:ext cx="380520" cy="38052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3" name="CustomShape 7"/>
          <p:cNvSpPr/>
          <p:nvPr/>
        </p:nvSpPr>
        <p:spPr>
          <a:xfrm>
            <a:off x="3054240" y="4572000"/>
            <a:ext cx="380520" cy="38052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4" name="CustomShape 8"/>
          <p:cNvSpPr/>
          <p:nvPr/>
        </p:nvSpPr>
        <p:spPr>
          <a:xfrm>
            <a:off x="3755880" y="5181480"/>
            <a:ext cx="380520" cy="38052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5" name="CustomShape 9"/>
          <p:cNvSpPr/>
          <p:nvPr/>
        </p:nvSpPr>
        <p:spPr>
          <a:xfrm flipH="1">
            <a:off x="3379680" y="4297320"/>
            <a:ext cx="1476000" cy="32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6" name="CustomShape 10"/>
          <p:cNvSpPr/>
          <p:nvPr/>
        </p:nvSpPr>
        <p:spPr>
          <a:xfrm flipH="1" flipV="1">
            <a:off x="5126040" y="4297320"/>
            <a:ext cx="1260000" cy="32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7" name="CustomShape 11"/>
          <p:cNvSpPr/>
          <p:nvPr/>
        </p:nvSpPr>
        <p:spPr>
          <a:xfrm flipV="1">
            <a:off x="2679840" y="4906800"/>
            <a:ext cx="429840" cy="32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8" name="CustomShape 12"/>
          <p:cNvSpPr/>
          <p:nvPr/>
        </p:nvSpPr>
        <p:spPr>
          <a:xfrm flipH="1" flipV="1">
            <a:off x="3379680" y="4906800"/>
            <a:ext cx="431280" cy="32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9" name="CustomShape 13"/>
          <p:cNvSpPr/>
          <p:nvPr/>
        </p:nvSpPr>
        <p:spPr>
          <a:xfrm>
            <a:off x="2354400" y="5181480"/>
            <a:ext cx="380520" cy="38052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0" name="CustomShape 14"/>
          <p:cNvSpPr/>
          <p:nvPr/>
        </p:nvSpPr>
        <p:spPr>
          <a:xfrm>
            <a:off x="5515200" y="3511800"/>
            <a:ext cx="942120" cy="4042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(2, Sue)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01" name="CustomShape 15"/>
          <p:cNvSpPr/>
          <p:nvPr/>
        </p:nvSpPr>
        <p:spPr>
          <a:xfrm>
            <a:off x="7037280" y="4121280"/>
            <a:ext cx="1096560" cy="4042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(6, Mark)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02" name="CustomShape 16"/>
          <p:cNvSpPr/>
          <p:nvPr/>
        </p:nvSpPr>
        <p:spPr>
          <a:xfrm>
            <a:off x="1805760" y="4121280"/>
            <a:ext cx="891720" cy="4042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(5, Pat)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03" name="CustomShape 17"/>
          <p:cNvSpPr/>
          <p:nvPr/>
        </p:nvSpPr>
        <p:spPr>
          <a:xfrm>
            <a:off x="1065600" y="4730760"/>
            <a:ext cx="938160" cy="4042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(9, Jeff)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04" name="CustomShape 18"/>
          <p:cNvSpPr/>
          <p:nvPr/>
        </p:nvSpPr>
        <p:spPr>
          <a:xfrm>
            <a:off x="4424760" y="4730760"/>
            <a:ext cx="1081440" cy="4042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(7, Anna)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05" name="CustomShape 19"/>
          <p:cNvSpPr/>
          <p:nvPr/>
        </p:nvSpPr>
        <p:spPr>
          <a:xfrm>
            <a:off x="6534000" y="4543560"/>
            <a:ext cx="1037880" cy="340920"/>
          </a:xfrm>
          <a:custGeom>
            <a:avLst/>
            <a:gdLst/>
            <a:ahLst/>
            <a:cxnLst/>
            <a:rect l="l" t="t" r="r" b="b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6" name="CustomShape 20"/>
          <p:cNvSpPr/>
          <p:nvPr/>
        </p:nvSpPr>
        <p:spPr>
          <a:xfrm flipH="1">
            <a:off x="2199600" y="4535640"/>
            <a:ext cx="1037880" cy="340920"/>
          </a:xfrm>
          <a:custGeom>
            <a:avLst/>
            <a:gdLst/>
            <a:ahLst/>
            <a:cxnLst/>
            <a:rect l="l" t="t" r="r" b="b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7" name="CustomShape 21"/>
          <p:cNvSpPr/>
          <p:nvPr/>
        </p:nvSpPr>
        <p:spPr>
          <a:xfrm flipH="1">
            <a:off x="1494720" y="5145120"/>
            <a:ext cx="1037880" cy="340920"/>
          </a:xfrm>
          <a:custGeom>
            <a:avLst/>
            <a:gdLst/>
            <a:ahLst/>
            <a:cxnLst/>
            <a:rect l="l" t="t" r="r" b="b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8" name="CustomShape 22"/>
          <p:cNvSpPr/>
          <p:nvPr/>
        </p:nvSpPr>
        <p:spPr>
          <a:xfrm>
            <a:off x="5000760" y="3924360"/>
            <a:ext cx="1037880" cy="340920"/>
          </a:xfrm>
          <a:custGeom>
            <a:avLst/>
            <a:gdLst/>
            <a:ahLst/>
            <a:cxnLst/>
            <a:rect l="l" t="t" r="r" b="b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9" name="CustomShape 23"/>
          <p:cNvSpPr/>
          <p:nvPr/>
        </p:nvSpPr>
        <p:spPr>
          <a:xfrm>
            <a:off x="3952800" y="5153040"/>
            <a:ext cx="1037880" cy="340920"/>
          </a:xfrm>
          <a:custGeom>
            <a:avLst/>
            <a:gdLst/>
            <a:ahLst/>
            <a:cxnLst/>
            <a:rect l="l" t="t" r="r" b="b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0" name="TextShape 24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ADT Heap: Element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812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public class HeapElem &lt;T&gt;{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    public int key;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    public T data;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      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    public HeapElem(int _key, T _data){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        key= _key;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        data= _data;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    }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}</a:t>
            </a:r>
          </a:p>
        </p:txBody>
      </p:sp>
      <p:sp>
        <p:nvSpPr>
          <p:cNvPr id="813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1D56A793-13A3-4E6A-B8DB-A582C522DE9C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42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TextShape 1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DADAA421-B2C3-46DB-A5FA-F3F23CB30E51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43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815" name="TextShape 2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Priority Queue as Heap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816" name="TextShape 3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Representation as a Heap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public class HeapPQ&lt;T&gt; {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  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    private Heap&lt;T&gt; heap;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      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    public HeapPQ(int _maxSize){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        heap= new Heap&lt;T&gt;(_maxSize);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   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TextShape 1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19D64CB-D199-43D7-A9AE-0210A83F1B61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44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818" name="TextShape 2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Priority Queue as Heap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819" name="TextShape 3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US" sz="1400" b="0" strike="noStrike" spc="-1">
                <a:solidFill>
                  <a:srgbClr val="292934"/>
                </a:solidFill>
                <a:latin typeface="Arial"/>
              </a:rPr>
              <a:t>  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400" b="0" strike="noStrike" spc="-1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public int length(){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         return heap.size();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     }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       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     public boolean full(){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         return heap.full();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     }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       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     public void enqueue(int pr, T val){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         heap.insert(pr, val);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     }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       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     public HeapElem&lt;T&gt; serve(){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         return heap.removeRoot();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     } </a:t>
            </a: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US" sz="1400" b="0" strike="noStrike" spc="-1">
                <a:solidFill>
                  <a:srgbClr val="292934"/>
                </a:solidFill>
                <a:latin typeface="Arial"/>
              </a:rPr>
              <a:t> </a:t>
            </a: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lang="en-US" sz="14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TextShape 1"/>
          <p:cNvSpPr txBox="1"/>
          <p:nvPr/>
        </p:nvSpPr>
        <p:spPr>
          <a:xfrm>
            <a:off x="623880" y="1712520"/>
            <a:ext cx="7886520" cy="2850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4500" b="0" strike="noStrike" spc="-1">
                <a:solidFill>
                  <a:srgbClr val="000000"/>
                </a:solidFill>
                <a:latin typeface="Calibri Light"/>
              </a:rPr>
              <a:t>Heap sort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1" name="TextShape 2"/>
          <p:cNvSpPr txBox="1"/>
          <p:nvPr/>
        </p:nvSpPr>
        <p:spPr>
          <a:xfrm>
            <a:off x="623880" y="4552560"/>
            <a:ext cx="788652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2" name="TextShape 3"/>
          <p:cNvSpPr txBox="1"/>
          <p:nvPr/>
        </p:nvSpPr>
        <p:spPr>
          <a:xfrm>
            <a:off x="6463080" y="635652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056E023-B601-48CA-A17A-C81AEC987DEF}" type="slidenum">
              <a:rPr lang="en-US" sz="830" b="0" strike="noStrike" spc="-1">
                <a:solidFill>
                  <a:srgbClr val="8B8B8B"/>
                </a:solidFill>
                <a:latin typeface="Times New Roman"/>
              </a:rPr>
              <a:t>45</a:t>
            </a:fld>
            <a:endParaRPr lang="en-US" sz="83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824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6976E801-3715-456C-9AB6-64613E84F680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46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825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Vector-based Heap Implementation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826" name="TextShape 4"/>
          <p:cNvSpPr txBox="1"/>
          <p:nvPr/>
        </p:nvSpPr>
        <p:spPr>
          <a:xfrm>
            <a:off x="685800" y="1600200"/>
            <a:ext cx="4419360" cy="4876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We can represent a heap with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n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keys by means of a vector of length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n </a:t>
            </a:r>
            <a:r>
              <a:rPr lang="en-US" sz="2000" b="0" strike="noStrike" spc="-1">
                <a:solidFill>
                  <a:srgbClr val="292934"/>
                </a:solidFill>
                <a:latin typeface="Symbol"/>
              </a:rPr>
              <a:t>+</a:t>
            </a: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 1</a:t>
            </a:r>
            <a:endParaRPr lang="en-US" sz="20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For the node at rank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i</a:t>
            </a:r>
            <a:endParaRPr lang="en-US" sz="2000" b="0" strike="noStrike" spc="-1">
              <a:solidFill>
                <a:srgbClr val="292934"/>
              </a:solidFill>
              <a:latin typeface="Arial"/>
            </a:endParaRPr>
          </a:p>
          <a:p>
            <a:pPr marL="457200" lvl="1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the left child is at rank </a:t>
            </a: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2</a:t>
            </a:r>
            <a:r>
              <a:rPr lang="en-US" sz="1800" b="1" i="1" strike="noStrike" spc="-1">
                <a:solidFill>
                  <a:srgbClr val="292934"/>
                </a:solidFill>
                <a:latin typeface="Times New Roman"/>
              </a:rPr>
              <a:t>i</a:t>
            </a:r>
            <a:endParaRPr lang="en-US" sz="1800" b="0" strike="noStrike" spc="-1">
              <a:solidFill>
                <a:srgbClr val="292934"/>
              </a:solidFill>
              <a:latin typeface="Arial"/>
            </a:endParaRPr>
          </a:p>
          <a:p>
            <a:pPr marL="457200" lvl="1" indent="-18252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</a:rPr>
              <a:t>the right child is at rank </a:t>
            </a: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2</a:t>
            </a:r>
            <a:r>
              <a:rPr lang="en-US" sz="1800" b="1" i="1" strike="noStrike" spc="-1">
                <a:solidFill>
                  <a:srgbClr val="292934"/>
                </a:solidFill>
                <a:latin typeface="Times New Roman"/>
              </a:rPr>
              <a:t>i </a:t>
            </a:r>
            <a:r>
              <a:rPr lang="en-US" sz="1800" b="0" strike="noStrike" spc="-1">
                <a:solidFill>
                  <a:srgbClr val="292934"/>
                </a:solidFill>
                <a:latin typeface="Symbol"/>
              </a:rPr>
              <a:t>+</a:t>
            </a: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 1</a:t>
            </a:r>
            <a:endParaRPr lang="en-US" sz="18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Links between nodes are not explicitly stored</a:t>
            </a: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The cell at rank </a:t>
            </a: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0</a:t>
            </a: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 is not used</a:t>
            </a: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Operation insert corresponds to inserting at position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n </a:t>
            </a:r>
            <a:r>
              <a:rPr lang="en-US" sz="2000" b="0" strike="noStrike" spc="-1">
                <a:solidFill>
                  <a:srgbClr val="292934"/>
                </a:solidFill>
                <a:latin typeface="Symbol"/>
              </a:rPr>
              <a:t>+</a:t>
            </a: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 1</a:t>
            </a:r>
            <a:endParaRPr lang="en-US" sz="20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Operation serve  corresponds to removing at position </a:t>
            </a:r>
            <a:r>
              <a:rPr lang="en-US" sz="2000" b="1" i="1" strike="noStrike" spc="-1">
                <a:solidFill>
                  <a:srgbClr val="292934"/>
                </a:solidFill>
                <a:latin typeface="Times New Roman"/>
              </a:rPr>
              <a:t>n</a:t>
            </a:r>
            <a:endParaRPr lang="en-US" sz="20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Yields in-place heap-sort</a:t>
            </a:r>
          </a:p>
        </p:txBody>
      </p:sp>
      <p:sp>
        <p:nvSpPr>
          <p:cNvPr id="827" name="CustomShape 5"/>
          <p:cNvSpPr/>
          <p:nvPr/>
        </p:nvSpPr>
        <p:spPr>
          <a:xfrm>
            <a:off x="7061040" y="1882800"/>
            <a:ext cx="375840" cy="37584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28" name="CustomShape 6"/>
          <p:cNvSpPr/>
          <p:nvPr/>
        </p:nvSpPr>
        <p:spPr>
          <a:xfrm>
            <a:off x="8015400" y="2486160"/>
            <a:ext cx="375840" cy="37584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29" name="CustomShape 7"/>
          <p:cNvSpPr/>
          <p:nvPr/>
        </p:nvSpPr>
        <p:spPr>
          <a:xfrm>
            <a:off x="5937120" y="2486160"/>
            <a:ext cx="375840" cy="37584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30" name="CustomShape 8"/>
          <p:cNvSpPr/>
          <p:nvPr/>
        </p:nvSpPr>
        <p:spPr>
          <a:xfrm>
            <a:off x="6630840" y="3087720"/>
            <a:ext cx="375840" cy="37584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31" name="CustomShape 9"/>
          <p:cNvSpPr/>
          <p:nvPr/>
        </p:nvSpPr>
        <p:spPr>
          <a:xfrm flipH="1">
            <a:off x="6259680" y="2214720"/>
            <a:ext cx="855360" cy="315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2" name="CustomShape 10"/>
          <p:cNvSpPr/>
          <p:nvPr/>
        </p:nvSpPr>
        <p:spPr>
          <a:xfrm flipH="1" flipV="1">
            <a:off x="7381080" y="2214000"/>
            <a:ext cx="688680" cy="315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3" name="CustomShape 11"/>
          <p:cNvSpPr/>
          <p:nvPr/>
        </p:nvSpPr>
        <p:spPr>
          <a:xfrm flipV="1">
            <a:off x="5567400" y="2815560"/>
            <a:ext cx="425160" cy="317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4" name="CustomShape 12"/>
          <p:cNvSpPr/>
          <p:nvPr/>
        </p:nvSpPr>
        <p:spPr>
          <a:xfrm flipH="1" flipV="1">
            <a:off x="6258960" y="2815560"/>
            <a:ext cx="426600" cy="317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5" name="CustomShape 13"/>
          <p:cNvSpPr/>
          <p:nvPr/>
        </p:nvSpPr>
        <p:spPr>
          <a:xfrm>
            <a:off x="5246640" y="3087720"/>
            <a:ext cx="375840" cy="37584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836" name="Group 14"/>
          <p:cNvGrpSpPr/>
          <p:nvPr/>
        </p:nvGrpSpPr>
        <p:grpSpPr>
          <a:xfrm>
            <a:off x="5257800" y="4473720"/>
            <a:ext cx="3429000" cy="815400"/>
            <a:chOff x="5257800" y="4473720"/>
            <a:chExt cx="3429000" cy="815400"/>
          </a:xfrm>
        </p:grpSpPr>
        <p:sp>
          <p:nvSpPr>
            <p:cNvPr id="837" name="CustomShape 15"/>
            <p:cNvSpPr/>
            <p:nvPr/>
          </p:nvSpPr>
          <p:spPr>
            <a:xfrm>
              <a:off x="5257800" y="4473720"/>
              <a:ext cx="571320" cy="571320"/>
            </a:xfrm>
            <a:prstGeom prst="rect">
              <a:avLst/>
            </a:prstGeom>
            <a:solidFill>
              <a:srgbClr val="F8F0D0"/>
            </a:solidFill>
            <a:ln w="2844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8" name="CustomShape 16"/>
            <p:cNvSpPr/>
            <p:nvPr/>
          </p:nvSpPr>
          <p:spPr>
            <a:xfrm>
              <a:off x="5829480" y="4473720"/>
              <a:ext cx="571320" cy="571320"/>
            </a:xfrm>
            <a:prstGeom prst="rect">
              <a:avLst/>
            </a:prstGeom>
            <a:solidFill>
              <a:schemeClr val="accent1"/>
            </a:solidFill>
            <a:ln w="2844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2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839" name="CustomShape 17"/>
            <p:cNvSpPr/>
            <p:nvPr/>
          </p:nvSpPr>
          <p:spPr>
            <a:xfrm>
              <a:off x="6400800" y="4473720"/>
              <a:ext cx="571320" cy="571320"/>
            </a:xfrm>
            <a:prstGeom prst="rect">
              <a:avLst/>
            </a:prstGeom>
            <a:solidFill>
              <a:schemeClr val="accent1"/>
            </a:solidFill>
            <a:ln w="2844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5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840" name="CustomShape 18"/>
            <p:cNvSpPr/>
            <p:nvPr/>
          </p:nvSpPr>
          <p:spPr>
            <a:xfrm>
              <a:off x="6972480" y="4473720"/>
              <a:ext cx="571320" cy="571320"/>
            </a:xfrm>
            <a:prstGeom prst="rect">
              <a:avLst/>
            </a:prstGeom>
            <a:solidFill>
              <a:schemeClr val="accent1"/>
            </a:solidFill>
            <a:ln w="2844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6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841" name="CustomShape 19"/>
            <p:cNvSpPr/>
            <p:nvPr/>
          </p:nvSpPr>
          <p:spPr>
            <a:xfrm>
              <a:off x="7543800" y="4473720"/>
              <a:ext cx="571320" cy="571320"/>
            </a:xfrm>
            <a:prstGeom prst="rect">
              <a:avLst/>
            </a:prstGeom>
            <a:solidFill>
              <a:schemeClr val="accent1"/>
            </a:solidFill>
            <a:ln w="2844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9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842" name="CustomShape 20"/>
            <p:cNvSpPr/>
            <p:nvPr/>
          </p:nvSpPr>
          <p:spPr>
            <a:xfrm>
              <a:off x="8115480" y="4473720"/>
              <a:ext cx="571320" cy="571320"/>
            </a:xfrm>
            <a:prstGeom prst="rect">
              <a:avLst/>
            </a:prstGeom>
            <a:solidFill>
              <a:schemeClr val="accent1"/>
            </a:solidFill>
            <a:ln w="2844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7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843" name="CustomShape 21"/>
            <p:cNvSpPr/>
            <p:nvPr/>
          </p:nvSpPr>
          <p:spPr>
            <a:xfrm>
              <a:off x="5972040" y="5045400"/>
              <a:ext cx="275040" cy="243720"/>
            </a:xfrm>
            <a:prstGeom prst="rect">
              <a:avLst/>
            </a:prstGeom>
            <a:noFill/>
            <a:ln w="284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1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844" name="CustomShape 22"/>
            <p:cNvSpPr/>
            <p:nvPr/>
          </p:nvSpPr>
          <p:spPr>
            <a:xfrm>
              <a:off x="6543720" y="5045400"/>
              <a:ext cx="275040" cy="243720"/>
            </a:xfrm>
            <a:prstGeom prst="rect">
              <a:avLst/>
            </a:prstGeom>
            <a:noFill/>
            <a:ln w="284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2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845" name="CustomShape 23"/>
            <p:cNvSpPr/>
            <p:nvPr/>
          </p:nvSpPr>
          <p:spPr>
            <a:xfrm>
              <a:off x="7115040" y="5045400"/>
              <a:ext cx="275040" cy="243720"/>
            </a:xfrm>
            <a:prstGeom prst="rect">
              <a:avLst/>
            </a:prstGeom>
            <a:noFill/>
            <a:ln w="284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3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846" name="CustomShape 24"/>
            <p:cNvSpPr/>
            <p:nvPr/>
          </p:nvSpPr>
          <p:spPr>
            <a:xfrm>
              <a:off x="7686720" y="5045400"/>
              <a:ext cx="275040" cy="243720"/>
            </a:xfrm>
            <a:prstGeom prst="rect">
              <a:avLst/>
            </a:prstGeom>
            <a:noFill/>
            <a:ln w="284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4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847" name="CustomShape 25"/>
            <p:cNvSpPr/>
            <p:nvPr/>
          </p:nvSpPr>
          <p:spPr>
            <a:xfrm>
              <a:off x="8258040" y="5045400"/>
              <a:ext cx="275040" cy="243720"/>
            </a:xfrm>
            <a:prstGeom prst="rect">
              <a:avLst/>
            </a:prstGeom>
            <a:noFill/>
            <a:ln w="284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5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848" name="CustomShape 26"/>
            <p:cNvSpPr/>
            <p:nvPr/>
          </p:nvSpPr>
          <p:spPr>
            <a:xfrm>
              <a:off x="5400720" y="5045400"/>
              <a:ext cx="275040" cy="243720"/>
            </a:xfrm>
            <a:prstGeom prst="rect">
              <a:avLst/>
            </a:prstGeom>
            <a:noFill/>
            <a:ln w="284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0</a:t>
              </a:r>
              <a:endParaRPr lang="en-US" sz="1600" b="0" strike="noStrike" spc="-1">
                <a:latin typeface="Arial"/>
              </a:endParaRPr>
            </a:p>
          </p:txBody>
        </p:sp>
      </p:grpSp>
      <p:sp>
        <p:nvSpPr>
          <p:cNvPr id="849" name="TextShape 27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851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BFC3604-0042-469A-BA19-F3734D1B5A10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47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852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Merging Two Heaps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853" name="TextShape 4"/>
          <p:cNvSpPr txBox="1"/>
          <p:nvPr/>
        </p:nvSpPr>
        <p:spPr>
          <a:xfrm>
            <a:off x="838080" y="1676520"/>
            <a:ext cx="36572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We are given two two heaps and a key </a:t>
            </a:r>
            <a:r>
              <a:rPr lang="en-US" sz="2400" b="1" i="1" strike="noStrike" spc="-1">
                <a:solidFill>
                  <a:srgbClr val="292934"/>
                </a:solidFill>
                <a:latin typeface="Times New Roman"/>
              </a:rPr>
              <a:t>k</a:t>
            </a: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We create a new heap with the root node storing </a:t>
            </a:r>
            <a:r>
              <a:rPr lang="en-US" sz="2400" b="1" i="1" strike="noStrike" spc="-1">
                <a:solidFill>
                  <a:srgbClr val="292934"/>
                </a:solidFill>
                <a:latin typeface="Times New Roman"/>
              </a:rPr>
              <a:t>k</a:t>
            </a: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 and with the two heaps as subtrees</a:t>
            </a: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We perform downheap to restore the heap-order property </a:t>
            </a:r>
          </a:p>
        </p:txBody>
      </p:sp>
      <p:sp>
        <p:nvSpPr>
          <p:cNvPr id="854" name="TextShape 5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855" name="CustomShape 6"/>
          <p:cNvSpPr/>
          <p:nvPr/>
        </p:nvSpPr>
        <p:spPr>
          <a:xfrm>
            <a:off x="5548320" y="33624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56" name="CustomShape 7"/>
          <p:cNvSpPr/>
          <p:nvPr/>
        </p:nvSpPr>
        <p:spPr>
          <a:xfrm>
            <a:off x="6070680" y="381780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57" name="CustomShape 8"/>
          <p:cNvSpPr/>
          <p:nvPr/>
        </p:nvSpPr>
        <p:spPr>
          <a:xfrm flipV="1">
            <a:off x="5268960" y="3612600"/>
            <a:ext cx="32040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8" name="CustomShape 9"/>
          <p:cNvSpPr/>
          <p:nvPr/>
        </p:nvSpPr>
        <p:spPr>
          <a:xfrm flipH="1" flipV="1">
            <a:off x="5791320" y="3612600"/>
            <a:ext cx="32184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9" name="CustomShape 10"/>
          <p:cNvSpPr/>
          <p:nvPr/>
        </p:nvSpPr>
        <p:spPr>
          <a:xfrm>
            <a:off x="5025960" y="38178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60" name="CustomShape 11"/>
          <p:cNvSpPr/>
          <p:nvPr/>
        </p:nvSpPr>
        <p:spPr>
          <a:xfrm>
            <a:off x="7640640" y="336384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61" name="CustomShape 12"/>
          <p:cNvSpPr/>
          <p:nvPr/>
        </p:nvSpPr>
        <p:spPr>
          <a:xfrm>
            <a:off x="8163000" y="381960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62" name="CustomShape 13"/>
          <p:cNvSpPr/>
          <p:nvPr/>
        </p:nvSpPr>
        <p:spPr>
          <a:xfrm flipV="1">
            <a:off x="7361280" y="3614040"/>
            <a:ext cx="32040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3" name="CustomShape 14"/>
          <p:cNvSpPr/>
          <p:nvPr/>
        </p:nvSpPr>
        <p:spPr>
          <a:xfrm flipH="1" flipV="1">
            <a:off x="7883640" y="3614040"/>
            <a:ext cx="32184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4" name="CustomShape 15"/>
          <p:cNvSpPr/>
          <p:nvPr/>
        </p:nvSpPr>
        <p:spPr>
          <a:xfrm>
            <a:off x="7118280" y="38196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866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C345AA94-D2AF-4880-BCE8-C563A7CB54E0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48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867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Merging Two Heaps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868" name="TextShape 4"/>
          <p:cNvSpPr txBox="1"/>
          <p:nvPr/>
        </p:nvSpPr>
        <p:spPr>
          <a:xfrm>
            <a:off x="838080" y="1676520"/>
            <a:ext cx="36572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We are given two two heaps and a key </a:t>
            </a:r>
            <a:r>
              <a:rPr lang="en-US" sz="2400" b="1" i="1" strike="noStrike" spc="-1">
                <a:solidFill>
                  <a:srgbClr val="292934"/>
                </a:solidFill>
                <a:latin typeface="Times New Roman"/>
              </a:rPr>
              <a:t>k</a:t>
            </a: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We create a new heap with the root node storing </a:t>
            </a:r>
            <a:r>
              <a:rPr lang="en-US" sz="2400" b="1" i="1" strike="noStrike" spc="-1">
                <a:solidFill>
                  <a:srgbClr val="292934"/>
                </a:solidFill>
                <a:latin typeface="Times New Roman"/>
              </a:rPr>
              <a:t>k</a:t>
            </a: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 and with the two heaps as subtrees</a:t>
            </a: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We perform downheap to restore the heap-order property </a:t>
            </a:r>
          </a:p>
        </p:txBody>
      </p:sp>
      <p:sp>
        <p:nvSpPr>
          <p:cNvPr id="869" name="CustomShape 5"/>
          <p:cNvSpPr/>
          <p:nvPr/>
        </p:nvSpPr>
        <p:spPr>
          <a:xfrm>
            <a:off x="6635880" y="2906640"/>
            <a:ext cx="285480" cy="2836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D2533C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70" name="CustomShape 6"/>
          <p:cNvSpPr/>
          <p:nvPr/>
        </p:nvSpPr>
        <p:spPr>
          <a:xfrm>
            <a:off x="5548320" y="33624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71" name="CustomShape 7"/>
          <p:cNvSpPr/>
          <p:nvPr/>
        </p:nvSpPr>
        <p:spPr>
          <a:xfrm>
            <a:off x="6070680" y="381780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72" name="CustomShape 8"/>
          <p:cNvSpPr/>
          <p:nvPr/>
        </p:nvSpPr>
        <p:spPr>
          <a:xfrm flipV="1">
            <a:off x="5268960" y="3612600"/>
            <a:ext cx="32040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3" name="CustomShape 9"/>
          <p:cNvSpPr/>
          <p:nvPr/>
        </p:nvSpPr>
        <p:spPr>
          <a:xfrm flipH="1" flipV="1">
            <a:off x="5791320" y="3612600"/>
            <a:ext cx="32184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4" name="CustomShape 10"/>
          <p:cNvSpPr/>
          <p:nvPr/>
        </p:nvSpPr>
        <p:spPr>
          <a:xfrm>
            <a:off x="5025960" y="38178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75" name="CustomShape 11"/>
          <p:cNvSpPr/>
          <p:nvPr/>
        </p:nvSpPr>
        <p:spPr>
          <a:xfrm>
            <a:off x="7640640" y="336384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76" name="CustomShape 12"/>
          <p:cNvSpPr/>
          <p:nvPr/>
        </p:nvSpPr>
        <p:spPr>
          <a:xfrm>
            <a:off x="8163000" y="381960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77" name="CustomShape 13"/>
          <p:cNvSpPr/>
          <p:nvPr/>
        </p:nvSpPr>
        <p:spPr>
          <a:xfrm flipV="1">
            <a:off x="7361280" y="3614040"/>
            <a:ext cx="32040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8" name="CustomShape 14"/>
          <p:cNvSpPr/>
          <p:nvPr/>
        </p:nvSpPr>
        <p:spPr>
          <a:xfrm flipH="1" flipV="1">
            <a:off x="7883640" y="3614040"/>
            <a:ext cx="32184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9" name="CustomShape 15"/>
          <p:cNvSpPr/>
          <p:nvPr/>
        </p:nvSpPr>
        <p:spPr>
          <a:xfrm>
            <a:off x="7118280" y="38196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80" name="TextShape 16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881" name="CustomShape 17"/>
          <p:cNvSpPr/>
          <p:nvPr/>
        </p:nvSpPr>
        <p:spPr>
          <a:xfrm>
            <a:off x="6788880" y="2514600"/>
            <a:ext cx="283320" cy="33372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i="1" strike="noStrike" spc="-1">
                <a:solidFill>
                  <a:srgbClr val="292934"/>
                </a:solidFill>
                <a:latin typeface="Times New Roman"/>
              </a:rPr>
              <a:t>k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883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20021AE2-8481-4950-A1F2-42002A6EEB2E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49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884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Merging Two Heaps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885" name="TextShape 4"/>
          <p:cNvSpPr txBox="1"/>
          <p:nvPr/>
        </p:nvSpPr>
        <p:spPr>
          <a:xfrm>
            <a:off x="838080" y="1676520"/>
            <a:ext cx="36572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We are given two two heaps and a key </a:t>
            </a:r>
            <a:r>
              <a:rPr lang="en-US" sz="2400" b="1" i="1" strike="noStrike" spc="-1">
                <a:solidFill>
                  <a:srgbClr val="292934"/>
                </a:solidFill>
                <a:latin typeface="Times New Roman"/>
              </a:rPr>
              <a:t>k</a:t>
            </a: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We create a new heap with the root node storing </a:t>
            </a:r>
            <a:r>
              <a:rPr lang="en-US" sz="2400" b="1" i="1" strike="noStrike" spc="-1">
                <a:solidFill>
                  <a:srgbClr val="292934"/>
                </a:solidFill>
                <a:latin typeface="Times New Roman"/>
              </a:rPr>
              <a:t>k</a:t>
            </a: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 and with the two heaps as subtrees</a:t>
            </a: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We perform downheap to restore the heap-order property </a:t>
            </a:r>
          </a:p>
        </p:txBody>
      </p:sp>
      <p:sp>
        <p:nvSpPr>
          <p:cNvPr id="886" name="CustomShape 5"/>
          <p:cNvSpPr/>
          <p:nvPr/>
        </p:nvSpPr>
        <p:spPr>
          <a:xfrm>
            <a:off x="6635880" y="2906640"/>
            <a:ext cx="285480" cy="2836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D2533C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87" name="CustomShape 6"/>
          <p:cNvSpPr/>
          <p:nvPr/>
        </p:nvSpPr>
        <p:spPr>
          <a:xfrm flipH="1">
            <a:off x="5791320" y="3168720"/>
            <a:ext cx="885600" cy="225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8" name="CustomShape 7"/>
          <p:cNvSpPr/>
          <p:nvPr/>
        </p:nvSpPr>
        <p:spPr>
          <a:xfrm flipH="1" flipV="1">
            <a:off x="6880320" y="3168720"/>
            <a:ext cx="801360" cy="226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9" name="CustomShape 8"/>
          <p:cNvSpPr/>
          <p:nvPr/>
        </p:nvSpPr>
        <p:spPr>
          <a:xfrm>
            <a:off x="5548320" y="33624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90" name="CustomShape 9"/>
          <p:cNvSpPr/>
          <p:nvPr/>
        </p:nvSpPr>
        <p:spPr>
          <a:xfrm>
            <a:off x="6070680" y="381780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91" name="CustomShape 10"/>
          <p:cNvSpPr/>
          <p:nvPr/>
        </p:nvSpPr>
        <p:spPr>
          <a:xfrm flipV="1">
            <a:off x="5268960" y="3612600"/>
            <a:ext cx="32040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2" name="CustomShape 11"/>
          <p:cNvSpPr/>
          <p:nvPr/>
        </p:nvSpPr>
        <p:spPr>
          <a:xfrm flipH="1" flipV="1">
            <a:off x="5791320" y="3612600"/>
            <a:ext cx="32184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3" name="CustomShape 12"/>
          <p:cNvSpPr/>
          <p:nvPr/>
        </p:nvSpPr>
        <p:spPr>
          <a:xfrm>
            <a:off x="5025960" y="38178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94" name="CustomShape 13"/>
          <p:cNvSpPr/>
          <p:nvPr/>
        </p:nvSpPr>
        <p:spPr>
          <a:xfrm>
            <a:off x="7640640" y="336384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95" name="CustomShape 14"/>
          <p:cNvSpPr/>
          <p:nvPr/>
        </p:nvSpPr>
        <p:spPr>
          <a:xfrm>
            <a:off x="8163000" y="381960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96" name="CustomShape 15"/>
          <p:cNvSpPr/>
          <p:nvPr/>
        </p:nvSpPr>
        <p:spPr>
          <a:xfrm flipV="1">
            <a:off x="7361280" y="3614040"/>
            <a:ext cx="32040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7" name="CustomShape 16"/>
          <p:cNvSpPr/>
          <p:nvPr/>
        </p:nvSpPr>
        <p:spPr>
          <a:xfrm flipH="1" flipV="1">
            <a:off x="7883640" y="3614040"/>
            <a:ext cx="32184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8" name="CustomShape 17"/>
          <p:cNvSpPr/>
          <p:nvPr/>
        </p:nvSpPr>
        <p:spPr>
          <a:xfrm>
            <a:off x="7118280" y="38196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99" name="TextShape 18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0" name="CustomShape 19"/>
          <p:cNvSpPr/>
          <p:nvPr/>
        </p:nvSpPr>
        <p:spPr>
          <a:xfrm>
            <a:off x="6788880" y="2514600"/>
            <a:ext cx="283320" cy="33372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i="1" strike="noStrike" spc="-1">
                <a:solidFill>
                  <a:srgbClr val="292934"/>
                </a:solidFill>
                <a:latin typeface="Times New Roman"/>
              </a:rPr>
              <a:t>k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01" name="CustomShape 20"/>
          <p:cNvSpPr/>
          <p:nvPr/>
        </p:nvSpPr>
        <p:spPr>
          <a:xfrm>
            <a:off x="6241680" y="4648320"/>
            <a:ext cx="840960" cy="39528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Merge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Method 2: Example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EE7D147F-97F6-4586-A98F-9735823B175E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  <p:grpSp>
        <p:nvGrpSpPr>
          <p:cNvPr id="254" name="Group 3"/>
          <p:cNvGrpSpPr/>
          <p:nvPr/>
        </p:nvGrpSpPr>
        <p:grpSpPr>
          <a:xfrm>
            <a:off x="533520" y="2209680"/>
            <a:ext cx="1980720" cy="3733560"/>
            <a:chOff x="533520" y="2209680"/>
            <a:chExt cx="1980720" cy="3733560"/>
          </a:xfrm>
        </p:grpSpPr>
        <p:sp>
          <p:nvSpPr>
            <p:cNvPr id="255" name="CustomShape 4"/>
            <p:cNvSpPr/>
            <p:nvPr/>
          </p:nvSpPr>
          <p:spPr>
            <a:xfrm>
              <a:off x="1523880" y="220968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A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56" name="CustomShape 5"/>
            <p:cNvSpPr/>
            <p:nvPr/>
          </p:nvSpPr>
          <p:spPr>
            <a:xfrm>
              <a:off x="533520" y="380988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D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57" name="CustomShape 6"/>
            <p:cNvSpPr/>
            <p:nvPr/>
          </p:nvSpPr>
          <p:spPr>
            <a:xfrm>
              <a:off x="990720" y="297180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B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58" name="CustomShape 7"/>
            <p:cNvSpPr/>
            <p:nvPr/>
          </p:nvSpPr>
          <p:spPr>
            <a:xfrm>
              <a:off x="1981080" y="297180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C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59" name="CustomShape 8"/>
            <p:cNvSpPr/>
            <p:nvPr/>
          </p:nvSpPr>
          <p:spPr>
            <a:xfrm>
              <a:off x="1523880" y="380988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E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60" name="CustomShape 9"/>
            <p:cNvSpPr/>
            <p:nvPr/>
          </p:nvSpPr>
          <p:spPr>
            <a:xfrm>
              <a:off x="1143000" y="464832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G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61" name="CustomShape 10"/>
            <p:cNvSpPr/>
            <p:nvPr/>
          </p:nvSpPr>
          <p:spPr>
            <a:xfrm>
              <a:off x="685800" y="541008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I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62" name="Line 11"/>
            <p:cNvSpPr/>
            <p:nvPr/>
          </p:nvSpPr>
          <p:spPr>
            <a:xfrm flipH="1">
              <a:off x="1371600" y="2666880"/>
              <a:ext cx="22860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" name="Line 12"/>
            <p:cNvSpPr/>
            <p:nvPr/>
          </p:nvSpPr>
          <p:spPr>
            <a:xfrm>
              <a:off x="1981080" y="2666880"/>
              <a:ext cx="22860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" name="Line 13"/>
            <p:cNvSpPr/>
            <p:nvPr/>
          </p:nvSpPr>
          <p:spPr>
            <a:xfrm flipH="1">
              <a:off x="914400" y="3504960"/>
              <a:ext cx="22860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" name="Line 14"/>
            <p:cNvSpPr/>
            <p:nvPr/>
          </p:nvSpPr>
          <p:spPr>
            <a:xfrm>
              <a:off x="1371600" y="3504960"/>
              <a:ext cx="30456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" name="Line 15"/>
            <p:cNvSpPr/>
            <p:nvPr/>
          </p:nvSpPr>
          <p:spPr>
            <a:xfrm flipH="1">
              <a:off x="1523880" y="4343400"/>
              <a:ext cx="152280" cy="3045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Line 16"/>
            <p:cNvSpPr/>
            <p:nvPr/>
          </p:nvSpPr>
          <p:spPr>
            <a:xfrm flipH="1">
              <a:off x="1066680" y="5181480"/>
              <a:ext cx="22860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aphicFrame>
        <p:nvGraphicFramePr>
          <p:cNvPr id="268" name="Table 17"/>
          <p:cNvGraphicFramePr/>
          <p:nvPr/>
        </p:nvGraphicFramePr>
        <p:xfrm>
          <a:off x="3048120" y="2286000"/>
          <a:ext cx="4647960" cy="2018880"/>
        </p:xfrm>
        <a:graphic>
          <a:graphicData uri="http://schemas.openxmlformats.org/drawingml/2006/table">
            <a:tbl>
              <a:tblPr/>
              <a:tblGrid>
                <a:gridCol w="1161720"/>
                <a:gridCol w="1276200"/>
                <a:gridCol w="1047600"/>
                <a:gridCol w="1162440"/>
              </a:tblGrid>
              <a:tr h="42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1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Index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1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Element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1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Left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1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Right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A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T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T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2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B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T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T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3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D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F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F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4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E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T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F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G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T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F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6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I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F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F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7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C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F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F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9" name="CustomShape 18"/>
          <p:cNvSpPr/>
          <p:nvPr/>
        </p:nvSpPr>
        <p:spPr>
          <a:xfrm>
            <a:off x="2747520" y="6095880"/>
            <a:ext cx="528336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92934"/>
                </a:solidFill>
                <a:latin typeface="Times New Roman"/>
              </a:rPr>
              <a:t>Elements stored in Pre-Order traversal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3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A6186E00-147E-40AE-A2C0-7D7E094C288F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50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904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Merging Two Heaps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905" name="TextShape 4"/>
          <p:cNvSpPr txBox="1"/>
          <p:nvPr/>
        </p:nvSpPr>
        <p:spPr>
          <a:xfrm>
            <a:off x="838080" y="1676520"/>
            <a:ext cx="36572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We are given two two heaps and a key </a:t>
            </a:r>
            <a:r>
              <a:rPr lang="en-US" sz="2400" b="1" i="1" strike="noStrike" spc="-1">
                <a:solidFill>
                  <a:srgbClr val="292934"/>
                </a:solidFill>
                <a:latin typeface="Times New Roman"/>
              </a:rPr>
              <a:t>k</a:t>
            </a: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We create a new heap with the root node storing </a:t>
            </a:r>
            <a:r>
              <a:rPr lang="en-US" sz="2400" b="1" i="1" strike="noStrike" spc="-1">
                <a:solidFill>
                  <a:srgbClr val="292934"/>
                </a:solidFill>
                <a:latin typeface="Times New Roman"/>
              </a:rPr>
              <a:t>k</a:t>
            </a: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 and with the two heaps as subtrees</a:t>
            </a: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We perform downheap to restore the heap-order property </a:t>
            </a:r>
          </a:p>
        </p:txBody>
      </p:sp>
      <p:sp>
        <p:nvSpPr>
          <p:cNvPr id="906" name="CustomShape 5"/>
          <p:cNvSpPr/>
          <p:nvPr/>
        </p:nvSpPr>
        <p:spPr>
          <a:xfrm>
            <a:off x="6635880" y="2906640"/>
            <a:ext cx="285480" cy="2836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D2533C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07" name="CustomShape 6"/>
          <p:cNvSpPr/>
          <p:nvPr/>
        </p:nvSpPr>
        <p:spPr>
          <a:xfrm flipH="1">
            <a:off x="5791320" y="3168720"/>
            <a:ext cx="885600" cy="225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8" name="CustomShape 7"/>
          <p:cNvSpPr/>
          <p:nvPr/>
        </p:nvSpPr>
        <p:spPr>
          <a:xfrm flipH="1" flipV="1">
            <a:off x="6880320" y="3168720"/>
            <a:ext cx="801360" cy="226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9" name="CustomShape 8"/>
          <p:cNvSpPr/>
          <p:nvPr/>
        </p:nvSpPr>
        <p:spPr>
          <a:xfrm>
            <a:off x="5548320" y="33624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10" name="CustomShape 9"/>
          <p:cNvSpPr/>
          <p:nvPr/>
        </p:nvSpPr>
        <p:spPr>
          <a:xfrm>
            <a:off x="6070680" y="381780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11" name="CustomShape 10"/>
          <p:cNvSpPr/>
          <p:nvPr/>
        </p:nvSpPr>
        <p:spPr>
          <a:xfrm flipV="1">
            <a:off x="5268960" y="3612600"/>
            <a:ext cx="32040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2" name="CustomShape 11"/>
          <p:cNvSpPr/>
          <p:nvPr/>
        </p:nvSpPr>
        <p:spPr>
          <a:xfrm flipH="1" flipV="1">
            <a:off x="5791320" y="3612600"/>
            <a:ext cx="32184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3" name="CustomShape 12"/>
          <p:cNvSpPr/>
          <p:nvPr/>
        </p:nvSpPr>
        <p:spPr>
          <a:xfrm>
            <a:off x="5025960" y="38178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14" name="CustomShape 13"/>
          <p:cNvSpPr/>
          <p:nvPr/>
        </p:nvSpPr>
        <p:spPr>
          <a:xfrm>
            <a:off x="7640640" y="336384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15" name="CustomShape 14"/>
          <p:cNvSpPr/>
          <p:nvPr/>
        </p:nvSpPr>
        <p:spPr>
          <a:xfrm>
            <a:off x="8163000" y="381960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16" name="CustomShape 15"/>
          <p:cNvSpPr/>
          <p:nvPr/>
        </p:nvSpPr>
        <p:spPr>
          <a:xfrm flipV="1">
            <a:off x="7361280" y="3614040"/>
            <a:ext cx="32040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7" name="CustomShape 16"/>
          <p:cNvSpPr/>
          <p:nvPr/>
        </p:nvSpPr>
        <p:spPr>
          <a:xfrm flipH="1" flipV="1">
            <a:off x="7883640" y="3614040"/>
            <a:ext cx="32184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8" name="CustomShape 17"/>
          <p:cNvSpPr/>
          <p:nvPr/>
        </p:nvSpPr>
        <p:spPr>
          <a:xfrm>
            <a:off x="7118280" y="38196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19" name="TextShape 18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20" name="CustomShape 19"/>
          <p:cNvSpPr/>
          <p:nvPr/>
        </p:nvSpPr>
        <p:spPr>
          <a:xfrm>
            <a:off x="5569920" y="4648320"/>
            <a:ext cx="2349720" cy="39528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Downheap/SiftDown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22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3C13150B-CDB6-4AFC-80BC-CD3842BFA2CB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51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923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Merging Two Heaps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924" name="TextShape 4"/>
          <p:cNvSpPr txBox="1"/>
          <p:nvPr/>
        </p:nvSpPr>
        <p:spPr>
          <a:xfrm>
            <a:off x="838080" y="1676520"/>
            <a:ext cx="36572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We are given two two heaps and a key </a:t>
            </a:r>
            <a:r>
              <a:rPr lang="en-US" sz="2400" b="1" i="1" strike="noStrike" spc="-1">
                <a:solidFill>
                  <a:srgbClr val="292934"/>
                </a:solidFill>
                <a:latin typeface="Times New Roman"/>
              </a:rPr>
              <a:t>k</a:t>
            </a: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We create a new heap with the root node storing </a:t>
            </a:r>
            <a:r>
              <a:rPr lang="en-US" sz="2400" b="1" i="1" strike="noStrike" spc="-1">
                <a:solidFill>
                  <a:srgbClr val="292934"/>
                </a:solidFill>
                <a:latin typeface="Times New Roman"/>
              </a:rPr>
              <a:t>k</a:t>
            </a: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 and with the two heaps as subtrees</a:t>
            </a: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We perform downheap to restore the heap-order property </a:t>
            </a:r>
          </a:p>
        </p:txBody>
      </p:sp>
      <p:sp>
        <p:nvSpPr>
          <p:cNvPr id="925" name="CustomShape 5"/>
          <p:cNvSpPr/>
          <p:nvPr/>
        </p:nvSpPr>
        <p:spPr>
          <a:xfrm>
            <a:off x="6635880" y="2906640"/>
            <a:ext cx="285480" cy="2836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D2533C"/>
                </a:solidFill>
                <a:latin typeface="Times New Roman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26" name="CustomShape 6"/>
          <p:cNvSpPr/>
          <p:nvPr/>
        </p:nvSpPr>
        <p:spPr>
          <a:xfrm flipH="1">
            <a:off x="5791320" y="3168720"/>
            <a:ext cx="885600" cy="225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7" name="CustomShape 7"/>
          <p:cNvSpPr/>
          <p:nvPr/>
        </p:nvSpPr>
        <p:spPr>
          <a:xfrm flipH="1" flipV="1">
            <a:off x="6880320" y="3168720"/>
            <a:ext cx="801360" cy="226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8" name="CustomShape 8"/>
          <p:cNvSpPr/>
          <p:nvPr/>
        </p:nvSpPr>
        <p:spPr>
          <a:xfrm>
            <a:off x="5548320" y="33624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29" name="CustomShape 9"/>
          <p:cNvSpPr/>
          <p:nvPr/>
        </p:nvSpPr>
        <p:spPr>
          <a:xfrm>
            <a:off x="6070680" y="381780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30" name="CustomShape 10"/>
          <p:cNvSpPr/>
          <p:nvPr/>
        </p:nvSpPr>
        <p:spPr>
          <a:xfrm flipV="1">
            <a:off x="5268960" y="3612600"/>
            <a:ext cx="32040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1" name="CustomShape 11"/>
          <p:cNvSpPr/>
          <p:nvPr/>
        </p:nvSpPr>
        <p:spPr>
          <a:xfrm flipH="1" flipV="1">
            <a:off x="5791320" y="3612600"/>
            <a:ext cx="32184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2" name="CustomShape 12"/>
          <p:cNvSpPr/>
          <p:nvPr/>
        </p:nvSpPr>
        <p:spPr>
          <a:xfrm>
            <a:off x="5025960" y="38178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33" name="CustomShape 13"/>
          <p:cNvSpPr/>
          <p:nvPr/>
        </p:nvSpPr>
        <p:spPr>
          <a:xfrm>
            <a:off x="7640640" y="336384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34" name="CustomShape 14"/>
          <p:cNvSpPr/>
          <p:nvPr/>
        </p:nvSpPr>
        <p:spPr>
          <a:xfrm>
            <a:off x="8163000" y="381960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35" name="CustomShape 15"/>
          <p:cNvSpPr/>
          <p:nvPr/>
        </p:nvSpPr>
        <p:spPr>
          <a:xfrm flipV="1">
            <a:off x="7361280" y="3614040"/>
            <a:ext cx="32040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6" name="CustomShape 16"/>
          <p:cNvSpPr/>
          <p:nvPr/>
        </p:nvSpPr>
        <p:spPr>
          <a:xfrm flipH="1" flipV="1">
            <a:off x="7883640" y="3614040"/>
            <a:ext cx="32184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7" name="CustomShape 17"/>
          <p:cNvSpPr/>
          <p:nvPr/>
        </p:nvSpPr>
        <p:spPr>
          <a:xfrm>
            <a:off x="7118280" y="38196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38" name="TextShape 18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39" name="CustomShape 19"/>
          <p:cNvSpPr/>
          <p:nvPr/>
        </p:nvSpPr>
        <p:spPr>
          <a:xfrm>
            <a:off x="5569920" y="4648320"/>
            <a:ext cx="2349720" cy="39528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Downheap/SiftDown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62615863-F579-4ED7-A231-B598EC5FEBDC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52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942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Merging Two Heaps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943" name="TextShape 4"/>
          <p:cNvSpPr txBox="1"/>
          <p:nvPr/>
        </p:nvSpPr>
        <p:spPr>
          <a:xfrm>
            <a:off x="838080" y="1676520"/>
            <a:ext cx="36572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We are given two two heaps and a key </a:t>
            </a:r>
            <a:r>
              <a:rPr lang="en-US" sz="2400" b="1" i="1" strike="noStrike" spc="-1">
                <a:solidFill>
                  <a:srgbClr val="292934"/>
                </a:solidFill>
                <a:latin typeface="Times New Roman"/>
              </a:rPr>
              <a:t>k</a:t>
            </a: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We create a new heap with the root node storing </a:t>
            </a:r>
            <a:r>
              <a:rPr lang="en-US" sz="2400" b="1" i="1" strike="noStrike" spc="-1">
                <a:solidFill>
                  <a:srgbClr val="292934"/>
                </a:solidFill>
                <a:latin typeface="Times New Roman"/>
              </a:rPr>
              <a:t>k</a:t>
            </a: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 and with the two heaps as subtrees</a:t>
            </a: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We perform downheap to restore the heap-order property </a:t>
            </a:r>
          </a:p>
        </p:txBody>
      </p:sp>
      <p:sp>
        <p:nvSpPr>
          <p:cNvPr id="944" name="CustomShape 5"/>
          <p:cNvSpPr/>
          <p:nvPr/>
        </p:nvSpPr>
        <p:spPr>
          <a:xfrm>
            <a:off x="6635880" y="2906640"/>
            <a:ext cx="285480" cy="2836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D2533C"/>
                </a:solidFill>
                <a:latin typeface="Times New Roman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5" name="CustomShape 6"/>
          <p:cNvSpPr/>
          <p:nvPr/>
        </p:nvSpPr>
        <p:spPr>
          <a:xfrm flipH="1">
            <a:off x="5791320" y="3168720"/>
            <a:ext cx="885600" cy="225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6" name="CustomShape 7"/>
          <p:cNvSpPr/>
          <p:nvPr/>
        </p:nvSpPr>
        <p:spPr>
          <a:xfrm flipH="1" flipV="1">
            <a:off x="6880320" y="3168720"/>
            <a:ext cx="801360" cy="226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7" name="CustomShape 8"/>
          <p:cNvSpPr/>
          <p:nvPr/>
        </p:nvSpPr>
        <p:spPr>
          <a:xfrm>
            <a:off x="5548320" y="33624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8" name="CustomShape 9"/>
          <p:cNvSpPr/>
          <p:nvPr/>
        </p:nvSpPr>
        <p:spPr>
          <a:xfrm>
            <a:off x="6070680" y="381780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9" name="CustomShape 10"/>
          <p:cNvSpPr/>
          <p:nvPr/>
        </p:nvSpPr>
        <p:spPr>
          <a:xfrm flipV="1">
            <a:off x="5268960" y="3612600"/>
            <a:ext cx="32040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0" name="CustomShape 11"/>
          <p:cNvSpPr/>
          <p:nvPr/>
        </p:nvSpPr>
        <p:spPr>
          <a:xfrm flipH="1" flipV="1">
            <a:off x="5791320" y="3612600"/>
            <a:ext cx="32184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1" name="CustomShape 12"/>
          <p:cNvSpPr/>
          <p:nvPr/>
        </p:nvSpPr>
        <p:spPr>
          <a:xfrm>
            <a:off x="5025960" y="38178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52" name="CustomShape 13"/>
          <p:cNvSpPr/>
          <p:nvPr/>
        </p:nvSpPr>
        <p:spPr>
          <a:xfrm>
            <a:off x="7640640" y="336384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53" name="CustomShape 14"/>
          <p:cNvSpPr/>
          <p:nvPr/>
        </p:nvSpPr>
        <p:spPr>
          <a:xfrm>
            <a:off x="8163000" y="381960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54" name="CustomShape 15"/>
          <p:cNvSpPr/>
          <p:nvPr/>
        </p:nvSpPr>
        <p:spPr>
          <a:xfrm flipV="1">
            <a:off x="7361280" y="3614040"/>
            <a:ext cx="32040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5" name="CustomShape 16"/>
          <p:cNvSpPr/>
          <p:nvPr/>
        </p:nvSpPr>
        <p:spPr>
          <a:xfrm flipH="1" flipV="1">
            <a:off x="7883640" y="3614040"/>
            <a:ext cx="32184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6" name="CustomShape 17"/>
          <p:cNvSpPr/>
          <p:nvPr/>
        </p:nvSpPr>
        <p:spPr>
          <a:xfrm>
            <a:off x="7118280" y="38196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57" name="TextShape 18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58" name="CustomShape 19"/>
          <p:cNvSpPr/>
          <p:nvPr/>
        </p:nvSpPr>
        <p:spPr>
          <a:xfrm>
            <a:off x="5569920" y="4648320"/>
            <a:ext cx="2349720" cy="39528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2934"/>
                </a:solidFill>
                <a:latin typeface="Times New Roman"/>
              </a:rPr>
              <a:t>Downheap/SiftDown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60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F008D2F-D48E-4294-8977-E80858371382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53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961" name="TextShape 3"/>
          <p:cNvSpPr txBox="1"/>
          <p:nvPr/>
        </p:nvSpPr>
        <p:spPr>
          <a:xfrm>
            <a:off x="838080" y="1676520"/>
            <a:ext cx="3885840" cy="4266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We can construct a heap storing </a:t>
            </a:r>
            <a:r>
              <a:rPr lang="en-US" sz="2400" b="1" i="1" strike="noStrike" spc="-1">
                <a:solidFill>
                  <a:srgbClr val="292934"/>
                </a:solidFill>
                <a:latin typeface="Times New Roman"/>
              </a:rPr>
              <a:t>n</a:t>
            </a: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 given keys in using a bottom-up construction with </a:t>
            </a:r>
            <a:r>
              <a:rPr lang="en-US" sz="2400" b="0" strike="noStrike" spc="-1">
                <a:solidFill>
                  <a:srgbClr val="292934"/>
                </a:solidFill>
                <a:latin typeface="Times New Roman"/>
              </a:rPr>
              <a:t>log </a:t>
            </a:r>
            <a:r>
              <a:rPr lang="en-US" sz="2400" b="1" i="1" strike="noStrike" spc="-1">
                <a:solidFill>
                  <a:srgbClr val="292934"/>
                </a:solidFill>
                <a:latin typeface="Times New Roman"/>
              </a:rPr>
              <a:t>n</a:t>
            </a: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 phases</a:t>
            </a: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In phase </a:t>
            </a:r>
            <a:r>
              <a:rPr lang="en-US" sz="2400" b="1" i="1" strike="noStrike" spc="-1">
                <a:solidFill>
                  <a:srgbClr val="292934"/>
                </a:solidFill>
                <a:latin typeface="Times New Roman"/>
              </a:rPr>
              <a:t>i</a:t>
            </a: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, pairs of heaps with </a:t>
            </a:r>
            <a:r>
              <a:rPr lang="en-US" sz="2400" b="0" strike="noStrike" spc="-1">
                <a:solidFill>
                  <a:srgbClr val="292934"/>
                </a:solidFill>
                <a:latin typeface="Times New Roman"/>
              </a:rPr>
              <a:t>2</a:t>
            </a:r>
            <a:r>
              <a:rPr lang="en-US" sz="2400" b="1" i="1" strike="noStrike" spc="-1" baseline="30000">
                <a:solidFill>
                  <a:srgbClr val="292934"/>
                </a:solidFill>
                <a:latin typeface="Times New Roman"/>
              </a:rPr>
              <a:t>i </a:t>
            </a:r>
            <a:r>
              <a:rPr lang="en-US" sz="2400" b="0" strike="noStrike" spc="-1">
                <a:solidFill>
                  <a:srgbClr val="292934"/>
                </a:solidFill>
                <a:latin typeface="Symbol"/>
              </a:rPr>
              <a:t>-</a:t>
            </a:r>
            <a:r>
              <a:rPr lang="en-US" sz="2400" b="0" strike="noStrike" spc="-1">
                <a:solidFill>
                  <a:srgbClr val="292934"/>
                </a:solidFill>
                <a:latin typeface="Times New Roman"/>
              </a:rPr>
              <a:t>1</a:t>
            </a: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 keys are merged into heaps with </a:t>
            </a:r>
            <a:r>
              <a:rPr lang="en-US" sz="2400" b="0" strike="noStrike" spc="-1">
                <a:solidFill>
                  <a:srgbClr val="292934"/>
                </a:solidFill>
                <a:latin typeface="Times New Roman"/>
              </a:rPr>
              <a:t>2</a:t>
            </a:r>
            <a:r>
              <a:rPr lang="en-US" sz="2400" b="1" i="1" strike="noStrike" spc="-1" baseline="30000">
                <a:solidFill>
                  <a:srgbClr val="292934"/>
                </a:solidFill>
                <a:latin typeface="Times New Roman"/>
              </a:rPr>
              <a:t>i</a:t>
            </a:r>
            <a:r>
              <a:rPr lang="en-US" sz="2400" b="0" strike="noStrike" spc="-1" baseline="30000">
                <a:solidFill>
                  <a:srgbClr val="292934"/>
                </a:solidFill>
                <a:latin typeface="Symbol"/>
              </a:rPr>
              <a:t>+</a:t>
            </a:r>
            <a:r>
              <a:rPr lang="en-US" sz="2400" b="0" strike="noStrike" spc="-1" baseline="30000">
                <a:solidFill>
                  <a:srgbClr val="292934"/>
                </a:solidFill>
                <a:latin typeface="Times New Roman"/>
              </a:rPr>
              <a:t>1</a:t>
            </a:r>
            <a:r>
              <a:rPr lang="en-US" sz="2400" b="0" strike="noStrike" spc="-1">
                <a:solidFill>
                  <a:srgbClr val="292934"/>
                </a:solidFill>
                <a:latin typeface="Symbol"/>
              </a:rPr>
              <a:t>-</a:t>
            </a:r>
            <a:r>
              <a:rPr lang="en-US" sz="2400" b="0" strike="noStrike" spc="-1">
                <a:solidFill>
                  <a:srgbClr val="292934"/>
                </a:solidFill>
                <a:latin typeface="Times New Roman"/>
              </a:rPr>
              <a:t>1</a:t>
            </a: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 keys</a:t>
            </a:r>
          </a:p>
        </p:txBody>
      </p:sp>
      <p:sp>
        <p:nvSpPr>
          <p:cNvPr id="962" name="CustomShape 4"/>
          <p:cNvSpPr/>
          <p:nvPr/>
        </p:nvSpPr>
        <p:spPr>
          <a:xfrm>
            <a:off x="4800600" y="1676520"/>
            <a:ext cx="3962160" cy="1676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3" name="TextShape 5"/>
          <p:cNvSpPr txBox="1"/>
          <p:nvPr/>
        </p:nvSpPr>
        <p:spPr>
          <a:xfrm>
            <a:off x="609480" y="304920"/>
            <a:ext cx="69339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Bottom-up Heap Construction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grpSp>
        <p:nvGrpSpPr>
          <p:cNvPr id="964" name="Group 6"/>
          <p:cNvGrpSpPr/>
          <p:nvPr/>
        </p:nvGrpSpPr>
        <p:grpSpPr>
          <a:xfrm>
            <a:off x="5357880" y="2209680"/>
            <a:ext cx="2514240" cy="837720"/>
            <a:chOff x="5357880" y="2209680"/>
            <a:chExt cx="2514240" cy="837720"/>
          </a:xfrm>
        </p:grpSpPr>
        <p:sp>
          <p:nvSpPr>
            <p:cNvPr id="965" name="CustomShape 7"/>
            <p:cNvSpPr/>
            <p:nvPr/>
          </p:nvSpPr>
          <p:spPr>
            <a:xfrm>
              <a:off x="5357880" y="2209680"/>
              <a:ext cx="990360" cy="83772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8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292934"/>
                  </a:solidFill>
                  <a:latin typeface="Times New Roman"/>
                </a:rPr>
                <a:t>2</a:t>
              </a:r>
              <a:r>
                <a:rPr lang="en-US" sz="2000" b="1" i="1" strike="noStrike" spc="-1" baseline="30000">
                  <a:solidFill>
                    <a:srgbClr val="292934"/>
                  </a:solidFill>
                  <a:latin typeface="Times New Roman"/>
                </a:rPr>
                <a:t>i </a:t>
              </a:r>
              <a:r>
                <a:rPr lang="en-US" sz="2000" b="0" strike="noStrike" spc="-1">
                  <a:solidFill>
                    <a:srgbClr val="292934"/>
                  </a:solidFill>
                  <a:latin typeface="Symbol"/>
                </a:rPr>
                <a:t>-</a:t>
              </a:r>
              <a:r>
                <a:rPr lang="en-US" sz="2000" b="0" strike="noStrike" spc="-1">
                  <a:solidFill>
                    <a:srgbClr val="292934"/>
                  </a:solidFill>
                  <a:latin typeface="Times New Roman"/>
                </a:rPr>
                <a:t>1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966" name="CustomShape 8"/>
            <p:cNvSpPr/>
            <p:nvPr/>
          </p:nvSpPr>
          <p:spPr>
            <a:xfrm>
              <a:off x="6881760" y="2209680"/>
              <a:ext cx="990360" cy="83772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8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292934"/>
                  </a:solidFill>
                  <a:latin typeface="Times New Roman"/>
                </a:rPr>
                <a:t>2</a:t>
              </a:r>
              <a:r>
                <a:rPr lang="en-US" sz="2000" b="1" i="1" strike="noStrike" spc="-1" baseline="30000">
                  <a:solidFill>
                    <a:srgbClr val="292934"/>
                  </a:solidFill>
                  <a:latin typeface="Times New Roman"/>
                </a:rPr>
                <a:t>i </a:t>
              </a:r>
              <a:r>
                <a:rPr lang="en-US" sz="2000" b="0" strike="noStrike" spc="-1">
                  <a:solidFill>
                    <a:srgbClr val="292934"/>
                  </a:solidFill>
                  <a:latin typeface="Symbol"/>
                </a:rPr>
                <a:t>-</a:t>
              </a:r>
              <a:r>
                <a:rPr lang="en-US" sz="2000" b="0" strike="noStrike" spc="-1">
                  <a:solidFill>
                    <a:srgbClr val="292934"/>
                  </a:solidFill>
                  <a:latin typeface="Times New Roman"/>
                </a:rPr>
                <a:t>1</a:t>
              </a:r>
              <a:endParaRPr lang="en-US" sz="2000" b="0" strike="noStrike" spc="-1">
                <a:latin typeface="Arial"/>
              </a:endParaRPr>
            </a:p>
          </p:txBody>
        </p:sp>
      </p:grpSp>
      <p:sp>
        <p:nvSpPr>
          <p:cNvPr id="967" name="CustomShape 9"/>
          <p:cNvSpPr/>
          <p:nvPr/>
        </p:nvSpPr>
        <p:spPr>
          <a:xfrm>
            <a:off x="6424560" y="3429000"/>
            <a:ext cx="380520" cy="38052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8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8" name="CustomShape 10"/>
          <p:cNvSpPr/>
          <p:nvPr/>
        </p:nvSpPr>
        <p:spPr>
          <a:xfrm>
            <a:off x="4773600" y="4191120"/>
            <a:ext cx="3684240" cy="1771200"/>
          </a:xfrm>
          <a:custGeom>
            <a:avLst/>
            <a:gdLst/>
            <a:ahLst/>
            <a:cxnLst/>
            <a:rect l="l" t="t" r="r" b="b"/>
            <a:pathLst>
              <a:path w="2321" h="1116">
                <a:moveTo>
                  <a:pt x="857" y="147"/>
                </a:moveTo>
                <a:cubicBezTo>
                  <a:pt x="722" y="227"/>
                  <a:pt x="0" y="843"/>
                  <a:pt x="210" y="981"/>
                </a:cubicBezTo>
                <a:cubicBezTo>
                  <a:pt x="414" y="1113"/>
                  <a:pt x="1916" y="1116"/>
                  <a:pt x="2119" y="975"/>
                </a:cubicBezTo>
                <a:cubicBezTo>
                  <a:pt x="2321" y="835"/>
                  <a:pt x="1634" y="276"/>
                  <a:pt x="1424" y="138"/>
                </a:cubicBezTo>
                <a:cubicBezTo>
                  <a:pt x="1214" y="0"/>
                  <a:pt x="992" y="67"/>
                  <a:pt x="857" y="1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9" name="CustomShape 11"/>
          <p:cNvSpPr/>
          <p:nvPr/>
        </p:nvSpPr>
        <p:spPr>
          <a:xfrm>
            <a:off x="5334120" y="4869000"/>
            <a:ext cx="990360" cy="84096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8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0" name="CustomShape 12"/>
          <p:cNvSpPr/>
          <p:nvPr/>
        </p:nvSpPr>
        <p:spPr>
          <a:xfrm>
            <a:off x="6858000" y="4869000"/>
            <a:ext cx="990360" cy="84096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8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1" name="CustomShape 13"/>
          <p:cNvSpPr/>
          <p:nvPr/>
        </p:nvSpPr>
        <p:spPr>
          <a:xfrm>
            <a:off x="6438960" y="4411800"/>
            <a:ext cx="304560" cy="30456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2" name="CustomShape 14"/>
          <p:cNvSpPr/>
          <p:nvPr/>
        </p:nvSpPr>
        <p:spPr>
          <a:xfrm flipH="1">
            <a:off x="5829480" y="4681440"/>
            <a:ext cx="653760" cy="18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3" name="CustomShape 15"/>
          <p:cNvSpPr/>
          <p:nvPr/>
        </p:nvSpPr>
        <p:spPr>
          <a:xfrm>
            <a:off x="6699240" y="4681440"/>
            <a:ext cx="653760" cy="18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4" name="CustomShape 16"/>
          <p:cNvSpPr/>
          <p:nvPr/>
        </p:nvSpPr>
        <p:spPr>
          <a:xfrm>
            <a:off x="6317280" y="4871880"/>
            <a:ext cx="612720" cy="333720"/>
          </a:xfrm>
          <a:prstGeom prst="rect">
            <a:avLst/>
          </a:prstGeom>
          <a:noFill/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</a:t>
            </a:r>
            <a:r>
              <a:rPr lang="en-US" sz="1600" b="1" i="1" strike="noStrike" spc="-1" baseline="30000">
                <a:solidFill>
                  <a:srgbClr val="292934"/>
                </a:solidFill>
                <a:latin typeface="Times New Roman"/>
              </a:rPr>
              <a:t>i</a:t>
            </a:r>
            <a:r>
              <a:rPr lang="en-US" sz="1600" b="0" strike="noStrike" spc="-1" baseline="30000">
                <a:solidFill>
                  <a:srgbClr val="292934"/>
                </a:solidFill>
                <a:latin typeface="Symbol"/>
              </a:rPr>
              <a:t>+</a:t>
            </a:r>
            <a:r>
              <a:rPr lang="en-US" sz="1600" b="0" strike="noStrike" spc="-1" baseline="30000">
                <a:solidFill>
                  <a:srgbClr val="292934"/>
                </a:solidFill>
                <a:latin typeface="Times New Roman"/>
              </a:rPr>
              <a:t>1</a:t>
            </a:r>
            <a:r>
              <a:rPr lang="en-US" sz="1600" b="0" strike="noStrike" spc="-1">
                <a:solidFill>
                  <a:srgbClr val="292934"/>
                </a:solidFill>
                <a:latin typeface="Symbol"/>
              </a:rPr>
              <a:t>-</a:t>
            </a: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75" name="TextShape 17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77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152165F-31D5-49E4-85B3-B762231E4B55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54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978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Example of bottom-up heap construction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979" name="CustomShape 4"/>
          <p:cNvSpPr/>
          <p:nvPr/>
        </p:nvSpPr>
        <p:spPr>
          <a:xfrm>
            <a:off x="2479680" y="2914560"/>
            <a:ext cx="285480" cy="283680"/>
          </a:xfrm>
          <a:prstGeom prst="ellipse">
            <a:avLst/>
          </a:prstGeom>
          <a:solidFill>
            <a:schemeClr val="accent1"/>
          </a:solidFill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0" name="CustomShape 5"/>
          <p:cNvSpPr/>
          <p:nvPr/>
        </p:nvSpPr>
        <p:spPr>
          <a:xfrm flipH="1">
            <a:off x="1663560" y="3157560"/>
            <a:ext cx="856800" cy="25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1" name="CustomShape 6"/>
          <p:cNvSpPr/>
          <p:nvPr/>
        </p:nvSpPr>
        <p:spPr>
          <a:xfrm flipH="1" flipV="1">
            <a:off x="2724120" y="3156840"/>
            <a:ext cx="856800" cy="255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2" name="CustomShape 7"/>
          <p:cNvSpPr/>
          <p:nvPr/>
        </p:nvSpPr>
        <p:spPr>
          <a:xfrm>
            <a:off x="1420920" y="3370320"/>
            <a:ext cx="283680" cy="285480"/>
          </a:xfrm>
          <a:prstGeom prst="ellipse">
            <a:avLst/>
          </a:prstGeom>
          <a:solidFill>
            <a:schemeClr val="accent1"/>
          </a:solidFill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3" name="CustomShape 8"/>
          <p:cNvSpPr/>
          <p:nvPr/>
        </p:nvSpPr>
        <p:spPr>
          <a:xfrm>
            <a:off x="1943280" y="382572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84" name="CustomShape 9"/>
          <p:cNvSpPr/>
          <p:nvPr/>
        </p:nvSpPr>
        <p:spPr>
          <a:xfrm flipV="1">
            <a:off x="1141560" y="3614760"/>
            <a:ext cx="320400" cy="24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5" name="CustomShape 10"/>
          <p:cNvSpPr/>
          <p:nvPr/>
        </p:nvSpPr>
        <p:spPr>
          <a:xfrm flipH="1" flipV="1">
            <a:off x="1663560" y="3614760"/>
            <a:ext cx="320400" cy="24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6" name="CustomShape 11"/>
          <p:cNvSpPr/>
          <p:nvPr/>
        </p:nvSpPr>
        <p:spPr>
          <a:xfrm>
            <a:off x="898560" y="382572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16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87" name="CustomShape 12"/>
          <p:cNvSpPr/>
          <p:nvPr/>
        </p:nvSpPr>
        <p:spPr>
          <a:xfrm>
            <a:off x="3540240" y="3371760"/>
            <a:ext cx="283680" cy="285480"/>
          </a:xfrm>
          <a:prstGeom prst="ellipse">
            <a:avLst/>
          </a:prstGeom>
          <a:solidFill>
            <a:schemeClr val="accent1"/>
          </a:solidFill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8" name="CustomShape 13"/>
          <p:cNvSpPr/>
          <p:nvPr/>
        </p:nvSpPr>
        <p:spPr>
          <a:xfrm>
            <a:off x="4062240" y="382752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89" name="CustomShape 14"/>
          <p:cNvSpPr/>
          <p:nvPr/>
        </p:nvSpPr>
        <p:spPr>
          <a:xfrm flipV="1">
            <a:off x="3260880" y="3616200"/>
            <a:ext cx="320400" cy="24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0" name="CustomShape 15"/>
          <p:cNvSpPr/>
          <p:nvPr/>
        </p:nvSpPr>
        <p:spPr>
          <a:xfrm flipH="1" flipV="1">
            <a:off x="3782880" y="3616200"/>
            <a:ext cx="320400" cy="24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1" name="CustomShape 16"/>
          <p:cNvSpPr/>
          <p:nvPr/>
        </p:nvSpPr>
        <p:spPr>
          <a:xfrm>
            <a:off x="3017880" y="382752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4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92" name="CustomShape 17"/>
          <p:cNvSpPr/>
          <p:nvPr/>
        </p:nvSpPr>
        <p:spPr>
          <a:xfrm>
            <a:off x="4599000" y="2487600"/>
            <a:ext cx="286920" cy="283680"/>
          </a:xfrm>
          <a:prstGeom prst="ellipse">
            <a:avLst/>
          </a:prstGeom>
          <a:solidFill>
            <a:schemeClr val="accent1"/>
          </a:solidFill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3" name="CustomShape 18"/>
          <p:cNvSpPr/>
          <p:nvPr/>
        </p:nvSpPr>
        <p:spPr>
          <a:xfrm>
            <a:off x="4843440" y="2730600"/>
            <a:ext cx="1917360" cy="226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4" name="CustomShape 19"/>
          <p:cNvSpPr/>
          <p:nvPr/>
        </p:nvSpPr>
        <p:spPr>
          <a:xfrm flipH="1">
            <a:off x="2724120" y="2730600"/>
            <a:ext cx="1917360" cy="225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5" name="CustomShape 20"/>
          <p:cNvSpPr/>
          <p:nvPr/>
        </p:nvSpPr>
        <p:spPr>
          <a:xfrm>
            <a:off x="6719760" y="2916360"/>
            <a:ext cx="285480" cy="283680"/>
          </a:xfrm>
          <a:prstGeom prst="ellipse">
            <a:avLst/>
          </a:prstGeom>
          <a:solidFill>
            <a:schemeClr val="accent1"/>
          </a:solidFill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6" name="CustomShape 21"/>
          <p:cNvSpPr/>
          <p:nvPr/>
        </p:nvSpPr>
        <p:spPr>
          <a:xfrm flipH="1">
            <a:off x="5904000" y="3159000"/>
            <a:ext cx="856800" cy="25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7" name="CustomShape 22"/>
          <p:cNvSpPr/>
          <p:nvPr/>
        </p:nvSpPr>
        <p:spPr>
          <a:xfrm flipH="1" flipV="1">
            <a:off x="6964200" y="3158280"/>
            <a:ext cx="856800" cy="255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8" name="CustomShape 23"/>
          <p:cNvSpPr/>
          <p:nvPr/>
        </p:nvSpPr>
        <p:spPr>
          <a:xfrm>
            <a:off x="5661000" y="3371760"/>
            <a:ext cx="283680" cy="285480"/>
          </a:xfrm>
          <a:prstGeom prst="ellipse">
            <a:avLst/>
          </a:prstGeom>
          <a:solidFill>
            <a:schemeClr val="accent1"/>
          </a:solidFill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9" name="CustomShape 24"/>
          <p:cNvSpPr/>
          <p:nvPr/>
        </p:nvSpPr>
        <p:spPr>
          <a:xfrm>
            <a:off x="6183360" y="382752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00" name="CustomShape 25"/>
          <p:cNvSpPr/>
          <p:nvPr/>
        </p:nvSpPr>
        <p:spPr>
          <a:xfrm flipV="1">
            <a:off x="5381640" y="3616200"/>
            <a:ext cx="320400" cy="24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1" name="CustomShape 26"/>
          <p:cNvSpPr/>
          <p:nvPr/>
        </p:nvSpPr>
        <p:spPr>
          <a:xfrm flipH="1" flipV="1">
            <a:off x="5904000" y="3616200"/>
            <a:ext cx="320400" cy="24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2" name="CustomShape 27"/>
          <p:cNvSpPr/>
          <p:nvPr/>
        </p:nvSpPr>
        <p:spPr>
          <a:xfrm>
            <a:off x="5138640" y="382752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03" name="CustomShape 28"/>
          <p:cNvSpPr/>
          <p:nvPr/>
        </p:nvSpPr>
        <p:spPr>
          <a:xfrm>
            <a:off x="7780320" y="3373560"/>
            <a:ext cx="283680" cy="285480"/>
          </a:xfrm>
          <a:prstGeom prst="ellipse">
            <a:avLst/>
          </a:prstGeom>
          <a:solidFill>
            <a:schemeClr val="accent1"/>
          </a:solidFill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4" name="CustomShape 29"/>
          <p:cNvSpPr/>
          <p:nvPr/>
        </p:nvSpPr>
        <p:spPr>
          <a:xfrm>
            <a:off x="8302680" y="382896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05" name="CustomShape 30"/>
          <p:cNvSpPr/>
          <p:nvPr/>
        </p:nvSpPr>
        <p:spPr>
          <a:xfrm flipV="1">
            <a:off x="7500960" y="3618000"/>
            <a:ext cx="320400" cy="24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6" name="CustomShape 31"/>
          <p:cNvSpPr/>
          <p:nvPr/>
        </p:nvSpPr>
        <p:spPr>
          <a:xfrm flipH="1" flipV="1">
            <a:off x="8023320" y="3618000"/>
            <a:ext cx="320400" cy="24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7" name="CustomShape 32"/>
          <p:cNvSpPr/>
          <p:nvPr/>
        </p:nvSpPr>
        <p:spPr>
          <a:xfrm>
            <a:off x="7257960" y="382896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08" name="CustomShape 33"/>
          <p:cNvSpPr/>
          <p:nvPr/>
        </p:nvSpPr>
        <p:spPr>
          <a:xfrm>
            <a:off x="2452680" y="4618080"/>
            <a:ext cx="285480" cy="283680"/>
          </a:xfrm>
          <a:prstGeom prst="ellipse">
            <a:avLst/>
          </a:prstGeom>
          <a:solidFill>
            <a:schemeClr val="accent1"/>
          </a:solidFill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9" name="CustomShape 34"/>
          <p:cNvSpPr/>
          <p:nvPr/>
        </p:nvSpPr>
        <p:spPr>
          <a:xfrm flipH="1">
            <a:off x="1636560" y="4861080"/>
            <a:ext cx="85680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0" name="CustomShape 35"/>
          <p:cNvSpPr/>
          <p:nvPr/>
        </p:nvSpPr>
        <p:spPr>
          <a:xfrm flipH="1" flipV="1">
            <a:off x="2697120" y="4860360"/>
            <a:ext cx="856800" cy="24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1" name="CustomShape 36"/>
          <p:cNvSpPr/>
          <p:nvPr/>
        </p:nvSpPr>
        <p:spPr>
          <a:xfrm>
            <a:off x="1393920" y="507348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D2533C"/>
                </a:solidFill>
                <a:latin typeface="Times New Roman"/>
              </a:rPr>
              <a:t>25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12" name="CustomShape 37"/>
          <p:cNvSpPr/>
          <p:nvPr/>
        </p:nvSpPr>
        <p:spPr>
          <a:xfrm>
            <a:off x="1916280" y="552924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13" name="CustomShape 38"/>
          <p:cNvSpPr/>
          <p:nvPr/>
        </p:nvSpPr>
        <p:spPr>
          <a:xfrm flipV="1">
            <a:off x="1114560" y="533232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4" name="CustomShape 39"/>
          <p:cNvSpPr/>
          <p:nvPr/>
        </p:nvSpPr>
        <p:spPr>
          <a:xfrm flipH="1" flipV="1">
            <a:off x="1636560" y="533232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5" name="CustomShape 40"/>
          <p:cNvSpPr/>
          <p:nvPr/>
        </p:nvSpPr>
        <p:spPr>
          <a:xfrm>
            <a:off x="871560" y="552924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16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16" name="CustomShape 41"/>
          <p:cNvSpPr/>
          <p:nvPr/>
        </p:nvSpPr>
        <p:spPr>
          <a:xfrm>
            <a:off x="3513240" y="507528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D2533C"/>
                </a:solidFill>
                <a:latin typeface="Times New Roman"/>
              </a:rPr>
              <a:t>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17" name="CustomShape 42"/>
          <p:cNvSpPr/>
          <p:nvPr/>
        </p:nvSpPr>
        <p:spPr>
          <a:xfrm>
            <a:off x="4035600" y="553068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18" name="CustomShape 43"/>
          <p:cNvSpPr/>
          <p:nvPr/>
        </p:nvSpPr>
        <p:spPr>
          <a:xfrm flipV="1">
            <a:off x="3233880" y="533412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9" name="CustomShape 44"/>
          <p:cNvSpPr/>
          <p:nvPr/>
        </p:nvSpPr>
        <p:spPr>
          <a:xfrm flipH="1" flipV="1">
            <a:off x="3755880" y="533412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0" name="CustomShape 45"/>
          <p:cNvSpPr/>
          <p:nvPr/>
        </p:nvSpPr>
        <p:spPr>
          <a:xfrm>
            <a:off x="2990880" y="553068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4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21" name="CustomShape 46"/>
          <p:cNvSpPr/>
          <p:nvPr/>
        </p:nvSpPr>
        <p:spPr>
          <a:xfrm>
            <a:off x="4572000" y="4191120"/>
            <a:ext cx="286920" cy="283680"/>
          </a:xfrm>
          <a:prstGeom prst="ellipse">
            <a:avLst/>
          </a:prstGeom>
          <a:solidFill>
            <a:schemeClr val="accent1"/>
          </a:solidFill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2" name="CustomShape 47"/>
          <p:cNvSpPr/>
          <p:nvPr/>
        </p:nvSpPr>
        <p:spPr>
          <a:xfrm>
            <a:off x="4816440" y="4433760"/>
            <a:ext cx="1917360" cy="226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3" name="CustomShape 48"/>
          <p:cNvSpPr/>
          <p:nvPr/>
        </p:nvSpPr>
        <p:spPr>
          <a:xfrm flipH="1">
            <a:off x="2697120" y="4433760"/>
            <a:ext cx="1917360" cy="225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4" name="CustomShape 49"/>
          <p:cNvSpPr/>
          <p:nvPr/>
        </p:nvSpPr>
        <p:spPr>
          <a:xfrm>
            <a:off x="6692760" y="4619520"/>
            <a:ext cx="285480" cy="283680"/>
          </a:xfrm>
          <a:prstGeom prst="ellipse">
            <a:avLst/>
          </a:prstGeom>
          <a:solidFill>
            <a:schemeClr val="accent1"/>
          </a:solidFill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5" name="CustomShape 50"/>
          <p:cNvSpPr/>
          <p:nvPr/>
        </p:nvSpPr>
        <p:spPr>
          <a:xfrm flipH="1">
            <a:off x="5877000" y="4862520"/>
            <a:ext cx="85680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6" name="CustomShape 51"/>
          <p:cNvSpPr/>
          <p:nvPr/>
        </p:nvSpPr>
        <p:spPr>
          <a:xfrm flipH="1" flipV="1">
            <a:off x="6937200" y="4861800"/>
            <a:ext cx="856800" cy="24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7" name="CustomShape 52"/>
          <p:cNvSpPr/>
          <p:nvPr/>
        </p:nvSpPr>
        <p:spPr>
          <a:xfrm>
            <a:off x="5634000" y="507528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D2533C"/>
                </a:solidFill>
                <a:latin typeface="Times New Roman"/>
              </a:rPr>
              <a:t>11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28" name="CustomShape 53"/>
          <p:cNvSpPr/>
          <p:nvPr/>
        </p:nvSpPr>
        <p:spPr>
          <a:xfrm>
            <a:off x="6156360" y="553068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29" name="CustomShape 54"/>
          <p:cNvSpPr/>
          <p:nvPr/>
        </p:nvSpPr>
        <p:spPr>
          <a:xfrm flipV="1">
            <a:off x="5354640" y="533412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0" name="CustomShape 55"/>
          <p:cNvSpPr/>
          <p:nvPr/>
        </p:nvSpPr>
        <p:spPr>
          <a:xfrm flipH="1" flipV="1">
            <a:off x="5877000" y="533412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1" name="CustomShape 56"/>
          <p:cNvSpPr/>
          <p:nvPr/>
        </p:nvSpPr>
        <p:spPr>
          <a:xfrm>
            <a:off x="5111640" y="553068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32" name="CustomShape 57"/>
          <p:cNvSpPr/>
          <p:nvPr/>
        </p:nvSpPr>
        <p:spPr>
          <a:xfrm>
            <a:off x="7753320" y="507672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D2533C"/>
                </a:solidFill>
                <a:latin typeface="Times New Roman"/>
              </a:rPr>
              <a:t>27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33" name="CustomShape 58"/>
          <p:cNvSpPr/>
          <p:nvPr/>
        </p:nvSpPr>
        <p:spPr>
          <a:xfrm>
            <a:off x="8275680" y="553248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34" name="CustomShape 59"/>
          <p:cNvSpPr/>
          <p:nvPr/>
        </p:nvSpPr>
        <p:spPr>
          <a:xfrm flipV="1">
            <a:off x="7473960" y="533556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5" name="CustomShape 60"/>
          <p:cNvSpPr/>
          <p:nvPr/>
        </p:nvSpPr>
        <p:spPr>
          <a:xfrm flipH="1" flipV="1">
            <a:off x="7996320" y="533556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6" name="CustomShape 61"/>
          <p:cNvSpPr/>
          <p:nvPr/>
        </p:nvSpPr>
        <p:spPr>
          <a:xfrm>
            <a:off x="7230960" y="553248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37" name="TextShape 62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1038" name="Table 63"/>
          <p:cNvGraphicFramePr/>
          <p:nvPr/>
        </p:nvGraphicFramePr>
        <p:xfrm>
          <a:off x="1566720" y="1620360"/>
          <a:ext cx="6095520" cy="741240"/>
        </p:xfrm>
        <a:graphic>
          <a:graphicData uri="http://schemas.openxmlformats.org/drawingml/2006/table">
            <a:tbl>
              <a:tblPr/>
              <a:tblGrid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1040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16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15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12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23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20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39" name="CustomShape 64"/>
          <p:cNvSpPr/>
          <p:nvPr/>
        </p:nvSpPr>
        <p:spPr>
          <a:xfrm>
            <a:off x="898560" y="6172200"/>
            <a:ext cx="7254360" cy="577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If there are n elements in the array, all elements after the index floor(n/2) become leaf nodes.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40" name="CustomShape 65"/>
          <p:cNvSpPr/>
          <p:nvPr/>
        </p:nvSpPr>
        <p:spPr>
          <a:xfrm>
            <a:off x="228600" y="1626840"/>
            <a:ext cx="1206000" cy="333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Initial array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42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B0246B38-32E3-4660-A234-F362A28CBF12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55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043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Example (contd.)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044" name="CustomShape 4"/>
          <p:cNvSpPr/>
          <p:nvPr/>
        </p:nvSpPr>
        <p:spPr>
          <a:xfrm>
            <a:off x="2529000" y="2103480"/>
            <a:ext cx="285480" cy="283680"/>
          </a:xfrm>
          <a:prstGeom prst="ellipse">
            <a:avLst/>
          </a:prstGeom>
          <a:solidFill>
            <a:schemeClr val="accent1"/>
          </a:solidFill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5" name="CustomShape 5"/>
          <p:cNvSpPr/>
          <p:nvPr/>
        </p:nvSpPr>
        <p:spPr>
          <a:xfrm flipH="1">
            <a:off x="1712880" y="2346480"/>
            <a:ext cx="85680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6" name="CustomShape 6"/>
          <p:cNvSpPr/>
          <p:nvPr/>
        </p:nvSpPr>
        <p:spPr>
          <a:xfrm flipH="1" flipV="1">
            <a:off x="2773440" y="2345760"/>
            <a:ext cx="856800" cy="24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7" name="CustomShape 7"/>
          <p:cNvSpPr/>
          <p:nvPr/>
        </p:nvSpPr>
        <p:spPr>
          <a:xfrm>
            <a:off x="1469880" y="255888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48" name="CustomShape 8"/>
          <p:cNvSpPr/>
          <p:nvPr/>
        </p:nvSpPr>
        <p:spPr>
          <a:xfrm>
            <a:off x="1992240" y="301464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49" name="CustomShape 9"/>
          <p:cNvSpPr/>
          <p:nvPr/>
        </p:nvSpPr>
        <p:spPr>
          <a:xfrm flipV="1">
            <a:off x="1190520" y="281772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0" name="CustomShape 10"/>
          <p:cNvSpPr/>
          <p:nvPr/>
        </p:nvSpPr>
        <p:spPr>
          <a:xfrm flipH="1" flipV="1">
            <a:off x="1712880" y="281772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1" name="CustomShape 11"/>
          <p:cNvSpPr/>
          <p:nvPr/>
        </p:nvSpPr>
        <p:spPr>
          <a:xfrm>
            <a:off x="947880" y="301464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16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52" name="CustomShape 12"/>
          <p:cNvSpPr/>
          <p:nvPr/>
        </p:nvSpPr>
        <p:spPr>
          <a:xfrm>
            <a:off x="3589200" y="256068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53" name="CustomShape 13"/>
          <p:cNvSpPr/>
          <p:nvPr/>
        </p:nvSpPr>
        <p:spPr>
          <a:xfrm>
            <a:off x="4111560" y="301608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54" name="CustomShape 14"/>
          <p:cNvSpPr/>
          <p:nvPr/>
        </p:nvSpPr>
        <p:spPr>
          <a:xfrm flipV="1">
            <a:off x="3309840" y="281952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5" name="CustomShape 15"/>
          <p:cNvSpPr/>
          <p:nvPr/>
        </p:nvSpPr>
        <p:spPr>
          <a:xfrm flipH="1" flipV="1">
            <a:off x="3832200" y="281952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6" name="CustomShape 16"/>
          <p:cNvSpPr/>
          <p:nvPr/>
        </p:nvSpPr>
        <p:spPr>
          <a:xfrm>
            <a:off x="3067200" y="301608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4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57" name="CustomShape 17"/>
          <p:cNvSpPr/>
          <p:nvPr/>
        </p:nvSpPr>
        <p:spPr>
          <a:xfrm>
            <a:off x="4648320" y="1676520"/>
            <a:ext cx="286920" cy="283680"/>
          </a:xfrm>
          <a:prstGeom prst="ellipse">
            <a:avLst/>
          </a:prstGeom>
          <a:solidFill>
            <a:schemeClr val="accent1"/>
          </a:solidFill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8" name="CustomShape 18"/>
          <p:cNvSpPr/>
          <p:nvPr/>
        </p:nvSpPr>
        <p:spPr>
          <a:xfrm>
            <a:off x="4892760" y="1919160"/>
            <a:ext cx="1917360" cy="226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9" name="CustomShape 19"/>
          <p:cNvSpPr/>
          <p:nvPr/>
        </p:nvSpPr>
        <p:spPr>
          <a:xfrm flipH="1">
            <a:off x="2773440" y="1919160"/>
            <a:ext cx="1917360" cy="225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0" name="CustomShape 20"/>
          <p:cNvSpPr/>
          <p:nvPr/>
        </p:nvSpPr>
        <p:spPr>
          <a:xfrm>
            <a:off x="6769080" y="2104920"/>
            <a:ext cx="285480" cy="283680"/>
          </a:xfrm>
          <a:prstGeom prst="ellipse">
            <a:avLst/>
          </a:prstGeom>
          <a:solidFill>
            <a:schemeClr val="accent1"/>
          </a:solidFill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1" name="CustomShape 21"/>
          <p:cNvSpPr/>
          <p:nvPr/>
        </p:nvSpPr>
        <p:spPr>
          <a:xfrm flipH="1">
            <a:off x="5952960" y="2347920"/>
            <a:ext cx="85680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2" name="CustomShape 22"/>
          <p:cNvSpPr/>
          <p:nvPr/>
        </p:nvSpPr>
        <p:spPr>
          <a:xfrm flipH="1" flipV="1">
            <a:off x="7013520" y="2347200"/>
            <a:ext cx="856800" cy="24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3" name="CustomShape 23"/>
          <p:cNvSpPr/>
          <p:nvPr/>
        </p:nvSpPr>
        <p:spPr>
          <a:xfrm>
            <a:off x="5710320" y="256068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64" name="CustomShape 24"/>
          <p:cNvSpPr/>
          <p:nvPr/>
        </p:nvSpPr>
        <p:spPr>
          <a:xfrm>
            <a:off x="6232680" y="301608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65" name="CustomShape 25"/>
          <p:cNvSpPr/>
          <p:nvPr/>
        </p:nvSpPr>
        <p:spPr>
          <a:xfrm flipV="1">
            <a:off x="5430960" y="281952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6" name="CustomShape 26"/>
          <p:cNvSpPr/>
          <p:nvPr/>
        </p:nvSpPr>
        <p:spPr>
          <a:xfrm flipH="1" flipV="1">
            <a:off x="5952960" y="281952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7" name="CustomShape 27"/>
          <p:cNvSpPr/>
          <p:nvPr/>
        </p:nvSpPr>
        <p:spPr>
          <a:xfrm>
            <a:off x="5187960" y="301608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68" name="CustomShape 28"/>
          <p:cNvSpPr/>
          <p:nvPr/>
        </p:nvSpPr>
        <p:spPr>
          <a:xfrm>
            <a:off x="7829640" y="256212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27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69" name="CustomShape 29"/>
          <p:cNvSpPr/>
          <p:nvPr/>
        </p:nvSpPr>
        <p:spPr>
          <a:xfrm>
            <a:off x="8352000" y="301788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70" name="CustomShape 30"/>
          <p:cNvSpPr/>
          <p:nvPr/>
        </p:nvSpPr>
        <p:spPr>
          <a:xfrm flipV="1">
            <a:off x="7550280" y="282096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1" name="CustomShape 31"/>
          <p:cNvSpPr/>
          <p:nvPr/>
        </p:nvSpPr>
        <p:spPr>
          <a:xfrm flipH="1" flipV="1">
            <a:off x="8072280" y="282096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2" name="CustomShape 32"/>
          <p:cNvSpPr/>
          <p:nvPr/>
        </p:nvSpPr>
        <p:spPr>
          <a:xfrm>
            <a:off x="7307280" y="301788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73" name="CustomShape 33"/>
          <p:cNvSpPr/>
          <p:nvPr/>
        </p:nvSpPr>
        <p:spPr>
          <a:xfrm>
            <a:off x="2452680" y="4618080"/>
            <a:ext cx="285480" cy="283680"/>
          </a:xfrm>
          <a:prstGeom prst="ellipse">
            <a:avLst/>
          </a:prstGeom>
          <a:solidFill>
            <a:schemeClr val="accent1"/>
          </a:solidFill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4" name="CustomShape 34"/>
          <p:cNvSpPr/>
          <p:nvPr/>
        </p:nvSpPr>
        <p:spPr>
          <a:xfrm flipH="1">
            <a:off x="1636560" y="4861080"/>
            <a:ext cx="85680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5" name="CustomShape 35"/>
          <p:cNvSpPr/>
          <p:nvPr/>
        </p:nvSpPr>
        <p:spPr>
          <a:xfrm flipH="1" flipV="1">
            <a:off x="2697120" y="4860360"/>
            <a:ext cx="856800" cy="24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6" name="CustomShape 36"/>
          <p:cNvSpPr/>
          <p:nvPr/>
        </p:nvSpPr>
        <p:spPr>
          <a:xfrm>
            <a:off x="1393920" y="507348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77" name="CustomShape 37"/>
          <p:cNvSpPr/>
          <p:nvPr/>
        </p:nvSpPr>
        <p:spPr>
          <a:xfrm>
            <a:off x="1916280" y="5529240"/>
            <a:ext cx="2854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D2533C"/>
                </a:solidFill>
                <a:latin typeface="Times New Roman"/>
              </a:rPr>
              <a:t>25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78" name="CustomShape 38"/>
          <p:cNvSpPr/>
          <p:nvPr/>
        </p:nvSpPr>
        <p:spPr>
          <a:xfrm flipV="1">
            <a:off x="1114560" y="533232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9" name="CustomShape 39"/>
          <p:cNvSpPr/>
          <p:nvPr/>
        </p:nvSpPr>
        <p:spPr>
          <a:xfrm flipH="1" flipV="1">
            <a:off x="1636560" y="5331600"/>
            <a:ext cx="320400" cy="22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0" name="CustomShape 40"/>
          <p:cNvSpPr/>
          <p:nvPr/>
        </p:nvSpPr>
        <p:spPr>
          <a:xfrm>
            <a:off x="871560" y="552924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16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81" name="CustomShape 41"/>
          <p:cNvSpPr/>
          <p:nvPr/>
        </p:nvSpPr>
        <p:spPr>
          <a:xfrm>
            <a:off x="3513240" y="507528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4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82" name="CustomShape 42"/>
          <p:cNvSpPr/>
          <p:nvPr/>
        </p:nvSpPr>
        <p:spPr>
          <a:xfrm>
            <a:off x="4035600" y="553068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83" name="CustomShape 43"/>
          <p:cNvSpPr/>
          <p:nvPr/>
        </p:nvSpPr>
        <p:spPr>
          <a:xfrm flipV="1">
            <a:off x="3233880" y="5333400"/>
            <a:ext cx="320400" cy="22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4" name="CustomShape 44"/>
          <p:cNvSpPr/>
          <p:nvPr/>
        </p:nvSpPr>
        <p:spPr>
          <a:xfrm flipH="1" flipV="1">
            <a:off x="3755880" y="533412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5" name="CustomShape 45"/>
          <p:cNvSpPr/>
          <p:nvPr/>
        </p:nvSpPr>
        <p:spPr>
          <a:xfrm>
            <a:off x="2990880" y="553068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D2533C"/>
                </a:solidFill>
                <a:latin typeface="Times New Roman"/>
              </a:rPr>
              <a:t>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86" name="CustomShape 46"/>
          <p:cNvSpPr/>
          <p:nvPr/>
        </p:nvSpPr>
        <p:spPr>
          <a:xfrm>
            <a:off x="4572000" y="4191120"/>
            <a:ext cx="286920" cy="283680"/>
          </a:xfrm>
          <a:prstGeom prst="ellipse">
            <a:avLst/>
          </a:prstGeom>
          <a:solidFill>
            <a:schemeClr val="accent1"/>
          </a:solidFill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7" name="CustomShape 47"/>
          <p:cNvSpPr/>
          <p:nvPr/>
        </p:nvSpPr>
        <p:spPr>
          <a:xfrm>
            <a:off x="4816440" y="4433760"/>
            <a:ext cx="1917360" cy="226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8" name="CustomShape 48"/>
          <p:cNvSpPr/>
          <p:nvPr/>
        </p:nvSpPr>
        <p:spPr>
          <a:xfrm flipH="1">
            <a:off x="2697120" y="4433760"/>
            <a:ext cx="1917360" cy="225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9" name="CustomShape 49"/>
          <p:cNvSpPr/>
          <p:nvPr/>
        </p:nvSpPr>
        <p:spPr>
          <a:xfrm>
            <a:off x="6692760" y="4619520"/>
            <a:ext cx="285480" cy="283680"/>
          </a:xfrm>
          <a:prstGeom prst="ellipse">
            <a:avLst/>
          </a:prstGeom>
          <a:solidFill>
            <a:schemeClr val="accent1"/>
          </a:solidFill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0" name="CustomShape 50"/>
          <p:cNvSpPr/>
          <p:nvPr/>
        </p:nvSpPr>
        <p:spPr>
          <a:xfrm flipH="1">
            <a:off x="5877000" y="4862520"/>
            <a:ext cx="85680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1" name="CustomShape 51"/>
          <p:cNvSpPr/>
          <p:nvPr/>
        </p:nvSpPr>
        <p:spPr>
          <a:xfrm flipH="1" flipV="1">
            <a:off x="6937200" y="4861800"/>
            <a:ext cx="856800" cy="24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2" name="CustomShape 52"/>
          <p:cNvSpPr/>
          <p:nvPr/>
        </p:nvSpPr>
        <p:spPr>
          <a:xfrm>
            <a:off x="5634000" y="507528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93" name="CustomShape 53"/>
          <p:cNvSpPr/>
          <p:nvPr/>
        </p:nvSpPr>
        <p:spPr>
          <a:xfrm>
            <a:off x="6156360" y="553068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94" name="CustomShape 54"/>
          <p:cNvSpPr/>
          <p:nvPr/>
        </p:nvSpPr>
        <p:spPr>
          <a:xfrm flipV="1">
            <a:off x="5354640" y="5333400"/>
            <a:ext cx="320400" cy="22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5" name="CustomShape 55"/>
          <p:cNvSpPr/>
          <p:nvPr/>
        </p:nvSpPr>
        <p:spPr>
          <a:xfrm flipH="1" flipV="1">
            <a:off x="5877000" y="533412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6" name="CustomShape 56"/>
          <p:cNvSpPr/>
          <p:nvPr/>
        </p:nvSpPr>
        <p:spPr>
          <a:xfrm>
            <a:off x="5111640" y="553068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D2533C"/>
                </a:solidFill>
                <a:latin typeface="Times New Roman"/>
              </a:rPr>
              <a:t>11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97" name="CustomShape 57"/>
          <p:cNvSpPr/>
          <p:nvPr/>
        </p:nvSpPr>
        <p:spPr>
          <a:xfrm>
            <a:off x="7753320" y="507672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98" name="CustomShape 58"/>
          <p:cNvSpPr/>
          <p:nvPr/>
        </p:nvSpPr>
        <p:spPr>
          <a:xfrm>
            <a:off x="8275680" y="5532480"/>
            <a:ext cx="2854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D2533C"/>
                </a:solidFill>
                <a:latin typeface="Times New Roman"/>
              </a:rPr>
              <a:t>27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99" name="CustomShape 59"/>
          <p:cNvSpPr/>
          <p:nvPr/>
        </p:nvSpPr>
        <p:spPr>
          <a:xfrm flipV="1">
            <a:off x="7473960" y="533556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0" name="CustomShape 60"/>
          <p:cNvSpPr/>
          <p:nvPr/>
        </p:nvSpPr>
        <p:spPr>
          <a:xfrm flipH="1" flipV="1">
            <a:off x="7996320" y="5334840"/>
            <a:ext cx="320400" cy="22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1" name="CustomShape 61"/>
          <p:cNvSpPr/>
          <p:nvPr/>
        </p:nvSpPr>
        <p:spPr>
          <a:xfrm>
            <a:off x="7230960" y="553248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02" name="TextShape 62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1103" name="Table 63"/>
          <p:cNvGraphicFramePr/>
          <p:nvPr/>
        </p:nvGraphicFramePr>
        <p:xfrm>
          <a:off x="1598760" y="5973480"/>
          <a:ext cx="6095520" cy="741240"/>
        </p:xfrm>
        <a:graphic>
          <a:graphicData uri="http://schemas.openxmlformats.org/drawingml/2006/table">
            <a:tbl>
              <a:tblPr/>
              <a:tblGrid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1040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15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20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Arial"/>
                        </a:rPr>
                        <a:t>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Arial"/>
                        </a:rPr>
                        <a:t>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Arial"/>
                        </a:rPr>
                        <a:t>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Arial"/>
                        </a:rPr>
                        <a:t>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Arial"/>
                        </a:rPr>
                        <a:t>10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Arial"/>
                        </a:rPr>
                        <a:t>12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Arial"/>
                        </a:rPr>
                        <a:t>15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104" name="CustomShape 64"/>
          <p:cNvSpPr/>
          <p:nvPr/>
        </p:nvSpPr>
        <p:spPr>
          <a:xfrm>
            <a:off x="471600" y="6121080"/>
            <a:ext cx="9766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Sift down</a:t>
            </a:r>
            <a:endParaRPr lang="en-US" sz="1600" b="0" strike="noStrike" spc="-1">
              <a:latin typeface="Arial"/>
            </a:endParaRPr>
          </a:p>
        </p:txBody>
      </p:sp>
      <p:graphicFrame>
        <p:nvGraphicFramePr>
          <p:cNvPr id="1105" name="Table 65"/>
          <p:cNvGraphicFramePr/>
          <p:nvPr/>
        </p:nvGraphicFramePr>
        <p:xfrm>
          <a:off x="1612080" y="3422520"/>
          <a:ext cx="6095520" cy="741240"/>
        </p:xfrm>
        <a:graphic>
          <a:graphicData uri="http://schemas.openxmlformats.org/drawingml/2006/table">
            <a:tbl>
              <a:tblPr/>
              <a:tblGrid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1040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16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15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12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23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20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107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F3079CC-7704-4BD8-9EA3-22F6981B14C9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56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108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Example (contd.)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109" name="CustomShape 4"/>
          <p:cNvSpPr/>
          <p:nvPr/>
        </p:nvSpPr>
        <p:spPr>
          <a:xfrm>
            <a:off x="2452680" y="4618080"/>
            <a:ext cx="285480" cy="2836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4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10" name="CustomShape 5"/>
          <p:cNvSpPr/>
          <p:nvPr/>
        </p:nvSpPr>
        <p:spPr>
          <a:xfrm flipH="1">
            <a:off x="1636560" y="4875120"/>
            <a:ext cx="856800" cy="229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1" name="CustomShape 6"/>
          <p:cNvSpPr/>
          <p:nvPr/>
        </p:nvSpPr>
        <p:spPr>
          <a:xfrm flipH="1" flipV="1">
            <a:off x="2697120" y="4875120"/>
            <a:ext cx="856800" cy="226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2" name="CustomShape 7"/>
          <p:cNvSpPr/>
          <p:nvPr/>
        </p:nvSpPr>
        <p:spPr>
          <a:xfrm>
            <a:off x="1393920" y="507348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13" name="CustomShape 8"/>
          <p:cNvSpPr/>
          <p:nvPr/>
        </p:nvSpPr>
        <p:spPr>
          <a:xfrm>
            <a:off x="1916280" y="552924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14" name="CustomShape 9"/>
          <p:cNvSpPr/>
          <p:nvPr/>
        </p:nvSpPr>
        <p:spPr>
          <a:xfrm flipV="1">
            <a:off x="1114560" y="5326920"/>
            <a:ext cx="320400" cy="23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5" name="CustomShape 10"/>
          <p:cNvSpPr/>
          <p:nvPr/>
        </p:nvSpPr>
        <p:spPr>
          <a:xfrm flipH="1" flipV="1">
            <a:off x="1636560" y="5326920"/>
            <a:ext cx="320400" cy="23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6" name="CustomShape 11"/>
          <p:cNvSpPr/>
          <p:nvPr/>
        </p:nvSpPr>
        <p:spPr>
          <a:xfrm>
            <a:off x="871560" y="552924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16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17" name="CustomShape 12"/>
          <p:cNvSpPr/>
          <p:nvPr/>
        </p:nvSpPr>
        <p:spPr>
          <a:xfrm>
            <a:off x="3513240" y="507528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18" name="CustomShape 13"/>
          <p:cNvSpPr/>
          <p:nvPr/>
        </p:nvSpPr>
        <p:spPr>
          <a:xfrm>
            <a:off x="4035600" y="553068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19" name="CustomShape 14"/>
          <p:cNvSpPr/>
          <p:nvPr/>
        </p:nvSpPr>
        <p:spPr>
          <a:xfrm flipV="1">
            <a:off x="3233880" y="5333400"/>
            <a:ext cx="320400" cy="22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0" name="CustomShape 15"/>
          <p:cNvSpPr/>
          <p:nvPr/>
        </p:nvSpPr>
        <p:spPr>
          <a:xfrm flipH="1" flipV="1">
            <a:off x="3755880" y="533412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1" name="CustomShape 16"/>
          <p:cNvSpPr/>
          <p:nvPr/>
        </p:nvSpPr>
        <p:spPr>
          <a:xfrm>
            <a:off x="2990880" y="553068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D2533C"/>
                </a:solidFill>
                <a:latin typeface="Times New Roman"/>
              </a:rPr>
              <a:t>7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22" name="CustomShape 17"/>
          <p:cNvSpPr/>
          <p:nvPr/>
        </p:nvSpPr>
        <p:spPr>
          <a:xfrm>
            <a:off x="4572000" y="4191120"/>
            <a:ext cx="286920" cy="283680"/>
          </a:xfrm>
          <a:prstGeom prst="ellipse">
            <a:avLst/>
          </a:prstGeom>
          <a:solidFill>
            <a:schemeClr val="accent1"/>
          </a:solidFill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3" name="CustomShape 18"/>
          <p:cNvSpPr/>
          <p:nvPr/>
        </p:nvSpPr>
        <p:spPr>
          <a:xfrm>
            <a:off x="4816440" y="4433760"/>
            <a:ext cx="1917360" cy="212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4" name="CustomShape 19"/>
          <p:cNvSpPr/>
          <p:nvPr/>
        </p:nvSpPr>
        <p:spPr>
          <a:xfrm flipH="1">
            <a:off x="2697120" y="4433760"/>
            <a:ext cx="1917360" cy="210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5" name="CustomShape 20"/>
          <p:cNvSpPr/>
          <p:nvPr/>
        </p:nvSpPr>
        <p:spPr>
          <a:xfrm>
            <a:off x="6692760" y="4619520"/>
            <a:ext cx="285480" cy="2836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26" name="CustomShape 21"/>
          <p:cNvSpPr/>
          <p:nvPr/>
        </p:nvSpPr>
        <p:spPr>
          <a:xfrm flipH="1">
            <a:off x="5877000" y="4876920"/>
            <a:ext cx="856800" cy="225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7" name="CustomShape 22"/>
          <p:cNvSpPr/>
          <p:nvPr/>
        </p:nvSpPr>
        <p:spPr>
          <a:xfrm flipH="1" flipV="1">
            <a:off x="6937200" y="4876200"/>
            <a:ext cx="856800" cy="231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8" name="CustomShape 23"/>
          <p:cNvSpPr/>
          <p:nvPr/>
        </p:nvSpPr>
        <p:spPr>
          <a:xfrm>
            <a:off x="5634000" y="507528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D2533C"/>
                </a:solidFill>
                <a:latin typeface="Times New Roman"/>
              </a:rPr>
              <a:t>7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29" name="CustomShape 24"/>
          <p:cNvSpPr/>
          <p:nvPr/>
        </p:nvSpPr>
        <p:spPr>
          <a:xfrm>
            <a:off x="6156360" y="553068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8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30" name="CustomShape 25"/>
          <p:cNvSpPr/>
          <p:nvPr/>
        </p:nvSpPr>
        <p:spPr>
          <a:xfrm flipV="1">
            <a:off x="5354640" y="533412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1" name="CustomShape 26"/>
          <p:cNvSpPr/>
          <p:nvPr/>
        </p:nvSpPr>
        <p:spPr>
          <a:xfrm flipH="1" flipV="1">
            <a:off x="5877000" y="533412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2" name="CustomShape 27"/>
          <p:cNvSpPr/>
          <p:nvPr/>
        </p:nvSpPr>
        <p:spPr>
          <a:xfrm>
            <a:off x="5111640" y="553068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33" name="CustomShape 28"/>
          <p:cNvSpPr/>
          <p:nvPr/>
        </p:nvSpPr>
        <p:spPr>
          <a:xfrm>
            <a:off x="7753320" y="507672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34" name="CustomShape 29"/>
          <p:cNvSpPr/>
          <p:nvPr/>
        </p:nvSpPr>
        <p:spPr>
          <a:xfrm>
            <a:off x="8275680" y="553248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27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35" name="CustomShape 30"/>
          <p:cNvSpPr/>
          <p:nvPr/>
        </p:nvSpPr>
        <p:spPr>
          <a:xfrm flipV="1">
            <a:off x="7473960" y="5330160"/>
            <a:ext cx="320400" cy="23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6" name="CustomShape 31"/>
          <p:cNvSpPr/>
          <p:nvPr/>
        </p:nvSpPr>
        <p:spPr>
          <a:xfrm flipH="1" flipV="1">
            <a:off x="7996320" y="5330160"/>
            <a:ext cx="320400" cy="23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7" name="CustomShape 32"/>
          <p:cNvSpPr/>
          <p:nvPr/>
        </p:nvSpPr>
        <p:spPr>
          <a:xfrm>
            <a:off x="7230960" y="553248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38" name="TextShape 33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1139" name="Table 34"/>
          <p:cNvGraphicFramePr/>
          <p:nvPr/>
        </p:nvGraphicFramePr>
        <p:xfrm>
          <a:off x="1538280" y="5989680"/>
          <a:ext cx="6095520" cy="741240"/>
        </p:xfrm>
        <a:graphic>
          <a:graphicData uri="http://schemas.openxmlformats.org/drawingml/2006/table">
            <a:tbl>
              <a:tblPr/>
              <a:tblGrid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1040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Arial"/>
                        </a:rPr>
                        <a:t>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Arial"/>
                        </a:rPr>
                        <a:t>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Arial"/>
                        </a:rPr>
                        <a:t>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Arial"/>
                        </a:rPr>
                        <a:t>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Arial"/>
                        </a:rPr>
                        <a:t>10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Arial"/>
                        </a:rPr>
                        <a:t>13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140" name="CustomShape 35"/>
          <p:cNvSpPr/>
          <p:nvPr/>
        </p:nvSpPr>
        <p:spPr>
          <a:xfrm>
            <a:off x="2419200" y="2027160"/>
            <a:ext cx="285480" cy="283680"/>
          </a:xfrm>
          <a:prstGeom prst="ellipse">
            <a:avLst/>
          </a:prstGeom>
          <a:solidFill>
            <a:schemeClr val="accent1"/>
          </a:solidFill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41" name="CustomShape 36"/>
          <p:cNvSpPr/>
          <p:nvPr/>
        </p:nvSpPr>
        <p:spPr>
          <a:xfrm flipH="1">
            <a:off x="1603440" y="2270160"/>
            <a:ext cx="85680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2" name="CustomShape 37"/>
          <p:cNvSpPr/>
          <p:nvPr/>
        </p:nvSpPr>
        <p:spPr>
          <a:xfrm flipH="1" flipV="1">
            <a:off x="2664000" y="2269440"/>
            <a:ext cx="856800" cy="24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3" name="CustomShape 38"/>
          <p:cNvSpPr/>
          <p:nvPr/>
        </p:nvSpPr>
        <p:spPr>
          <a:xfrm>
            <a:off x="1360440" y="248292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44" name="CustomShape 39"/>
          <p:cNvSpPr/>
          <p:nvPr/>
        </p:nvSpPr>
        <p:spPr>
          <a:xfrm>
            <a:off x="1882800" y="2938320"/>
            <a:ext cx="2854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45" name="CustomShape 40"/>
          <p:cNvSpPr/>
          <p:nvPr/>
        </p:nvSpPr>
        <p:spPr>
          <a:xfrm flipV="1">
            <a:off x="1081080" y="274176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6" name="CustomShape 41"/>
          <p:cNvSpPr/>
          <p:nvPr/>
        </p:nvSpPr>
        <p:spPr>
          <a:xfrm flipH="1" flipV="1">
            <a:off x="1603440" y="2741040"/>
            <a:ext cx="320400" cy="22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7" name="CustomShape 42"/>
          <p:cNvSpPr/>
          <p:nvPr/>
        </p:nvSpPr>
        <p:spPr>
          <a:xfrm>
            <a:off x="838080" y="293832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16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48" name="CustomShape 43"/>
          <p:cNvSpPr/>
          <p:nvPr/>
        </p:nvSpPr>
        <p:spPr>
          <a:xfrm>
            <a:off x="3479760" y="248436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4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49" name="CustomShape 44"/>
          <p:cNvSpPr/>
          <p:nvPr/>
        </p:nvSpPr>
        <p:spPr>
          <a:xfrm>
            <a:off x="4002120" y="294012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50" name="CustomShape 45"/>
          <p:cNvSpPr/>
          <p:nvPr/>
        </p:nvSpPr>
        <p:spPr>
          <a:xfrm flipV="1">
            <a:off x="3200400" y="2742480"/>
            <a:ext cx="320400" cy="22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1" name="CustomShape 46"/>
          <p:cNvSpPr/>
          <p:nvPr/>
        </p:nvSpPr>
        <p:spPr>
          <a:xfrm flipH="1" flipV="1">
            <a:off x="3722760" y="274320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2" name="CustomShape 47"/>
          <p:cNvSpPr/>
          <p:nvPr/>
        </p:nvSpPr>
        <p:spPr>
          <a:xfrm>
            <a:off x="2957400" y="294012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53" name="CustomShape 48"/>
          <p:cNvSpPr/>
          <p:nvPr/>
        </p:nvSpPr>
        <p:spPr>
          <a:xfrm>
            <a:off x="4538520" y="1600200"/>
            <a:ext cx="286920" cy="283680"/>
          </a:xfrm>
          <a:prstGeom prst="ellipse">
            <a:avLst/>
          </a:prstGeom>
          <a:solidFill>
            <a:schemeClr val="accent1"/>
          </a:solidFill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4" name="CustomShape 49"/>
          <p:cNvSpPr/>
          <p:nvPr/>
        </p:nvSpPr>
        <p:spPr>
          <a:xfrm>
            <a:off x="4782960" y="1843200"/>
            <a:ext cx="1917360" cy="226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5" name="CustomShape 50"/>
          <p:cNvSpPr/>
          <p:nvPr/>
        </p:nvSpPr>
        <p:spPr>
          <a:xfrm flipH="1">
            <a:off x="2664000" y="1843200"/>
            <a:ext cx="1917360" cy="225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6" name="CustomShape 51"/>
          <p:cNvSpPr/>
          <p:nvPr/>
        </p:nvSpPr>
        <p:spPr>
          <a:xfrm>
            <a:off x="6659640" y="2028960"/>
            <a:ext cx="285480" cy="283680"/>
          </a:xfrm>
          <a:prstGeom prst="ellipse">
            <a:avLst/>
          </a:prstGeom>
          <a:solidFill>
            <a:schemeClr val="accent1"/>
          </a:solidFill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8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57" name="CustomShape 52"/>
          <p:cNvSpPr/>
          <p:nvPr/>
        </p:nvSpPr>
        <p:spPr>
          <a:xfrm flipH="1">
            <a:off x="5843520" y="2271600"/>
            <a:ext cx="856800" cy="23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8" name="CustomShape 53"/>
          <p:cNvSpPr/>
          <p:nvPr/>
        </p:nvSpPr>
        <p:spPr>
          <a:xfrm flipH="1" flipV="1">
            <a:off x="6904080" y="2270880"/>
            <a:ext cx="856800" cy="24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9" name="CustomShape 54"/>
          <p:cNvSpPr/>
          <p:nvPr/>
        </p:nvSpPr>
        <p:spPr>
          <a:xfrm>
            <a:off x="5600880" y="248436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60" name="CustomShape 55"/>
          <p:cNvSpPr/>
          <p:nvPr/>
        </p:nvSpPr>
        <p:spPr>
          <a:xfrm>
            <a:off x="6122880" y="294012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61" name="CustomShape 56"/>
          <p:cNvSpPr/>
          <p:nvPr/>
        </p:nvSpPr>
        <p:spPr>
          <a:xfrm flipV="1">
            <a:off x="5321160" y="2742480"/>
            <a:ext cx="320400" cy="22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2" name="CustomShape 57"/>
          <p:cNvSpPr/>
          <p:nvPr/>
        </p:nvSpPr>
        <p:spPr>
          <a:xfrm flipH="1" flipV="1">
            <a:off x="5843520" y="274320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3" name="CustomShape 58"/>
          <p:cNvSpPr/>
          <p:nvPr/>
        </p:nvSpPr>
        <p:spPr>
          <a:xfrm>
            <a:off x="5078520" y="294012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64" name="CustomShape 59"/>
          <p:cNvSpPr/>
          <p:nvPr/>
        </p:nvSpPr>
        <p:spPr>
          <a:xfrm>
            <a:off x="7719840" y="248616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65" name="CustomShape 60"/>
          <p:cNvSpPr/>
          <p:nvPr/>
        </p:nvSpPr>
        <p:spPr>
          <a:xfrm>
            <a:off x="8242200" y="2941560"/>
            <a:ext cx="2854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27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66" name="CustomShape 61"/>
          <p:cNvSpPr/>
          <p:nvPr/>
        </p:nvSpPr>
        <p:spPr>
          <a:xfrm flipV="1">
            <a:off x="7440480" y="274464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7" name="CustomShape 62"/>
          <p:cNvSpPr/>
          <p:nvPr/>
        </p:nvSpPr>
        <p:spPr>
          <a:xfrm flipH="1" flipV="1">
            <a:off x="7962840" y="2743920"/>
            <a:ext cx="320400" cy="22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8" name="CustomShape 63"/>
          <p:cNvSpPr/>
          <p:nvPr/>
        </p:nvSpPr>
        <p:spPr>
          <a:xfrm>
            <a:off x="7197840" y="294156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23</a:t>
            </a:r>
            <a:endParaRPr lang="en-US" sz="1600" b="0" strike="noStrike" spc="-1">
              <a:latin typeface="Arial"/>
            </a:endParaRPr>
          </a:p>
        </p:txBody>
      </p:sp>
      <p:graphicFrame>
        <p:nvGraphicFramePr>
          <p:cNvPr id="1169" name="Table 64"/>
          <p:cNvGraphicFramePr/>
          <p:nvPr/>
        </p:nvGraphicFramePr>
        <p:xfrm>
          <a:off x="1434960" y="3291480"/>
          <a:ext cx="6095520" cy="741240"/>
        </p:xfrm>
        <a:graphic>
          <a:graphicData uri="http://schemas.openxmlformats.org/drawingml/2006/table">
            <a:tbl>
              <a:tblPr/>
              <a:tblGrid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1040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170" name="CustomShape 65"/>
          <p:cNvSpPr/>
          <p:nvPr/>
        </p:nvSpPr>
        <p:spPr>
          <a:xfrm>
            <a:off x="471600" y="6121080"/>
            <a:ext cx="9766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Sift down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TextShape 1"/>
          <p:cNvSpPr txBox="1"/>
          <p:nvPr/>
        </p:nvSpPr>
        <p:spPr>
          <a:xfrm>
            <a:off x="3429000" y="18360"/>
            <a:ext cx="411444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Heaps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172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AF0EB2B5-8FA6-4ACA-8928-5FA6281DC379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57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173" name="TextShape 3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Example (end)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174" name="CustomShape 4"/>
          <p:cNvSpPr/>
          <p:nvPr/>
        </p:nvSpPr>
        <p:spPr>
          <a:xfrm>
            <a:off x="2452680" y="4694400"/>
            <a:ext cx="285480" cy="2836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75" name="CustomShape 5"/>
          <p:cNvSpPr/>
          <p:nvPr/>
        </p:nvSpPr>
        <p:spPr>
          <a:xfrm flipH="1">
            <a:off x="1636560" y="4951440"/>
            <a:ext cx="856800" cy="229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6" name="CustomShape 6"/>
          <p:cNvSpPr/>
          <p:nvPr/>
        </p:nvSpPr>
        <p:spPr>
          <a:xfrm flipH="1" flipV="1">
            <a:off x="2697120" y="4951440"/>
            <a:ext cx="856800" cy="226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7" name="CustomShape 7"/>
          <p:cNvSpPr/>
          <p:nvPr/>
        </p:nvSpPr>
        <p:spPr>
          <a:xfrm>
            <a:off x="1393920" y="51498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78" name="CustomShape 8"/>
          <p:cNvSpPr/>
          <p:nvPr/>
        </p:nvSpPr>
        <p:spPr>
          <a:xfrm>
            <a:off x="1916280" y="560556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79" name="CustomShape 9"/>
          <p:cNvSpPr/>
          <p:nvPr/>
        </p:nvSpPr>
        <p:spPr>
          <a:xfrm flipV="1">
            <a:off x="1114560" y="5403240"/>
            <a:ext cx="320400" cy="23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0" name="CustomShape 10"/>
          <p:cNvSpPr/>
          <p:nvPr/>
        </p:nvSpPr>
        <p:spPr>
          <a:xfrm flipH="1" flipV="1">
            <a:off x="1636560" y="5403240"/>
            <a:ext cx="320400" cy="23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1" name="CustomShape 11"/>
          <p:cNvSpPr/>
          <p:nvPr/>
        </p:nvSpPr>
        <p:spPr>
          <a:xfrm>
            <a:off x="871560" y="560556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16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82" name="CustomShape 12"/>
          <p:cNvSpPr/>
          <p:nvPr/>
        </p:nvSpPr>
        <p:spPr>
          <a:xfrm>
            <a:off x="3513240" y="515160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83" name="CustomShape 13"/>
          <p:cNvSpPr/>
          <p:nvPr/>
        </p:nvSpPr>
        <p:spPr>
          <a:xfrm>
            <a:off x="4035600" y="560700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84" name="CustomShape 14"/>
          <p:cNvSpPr/>
          <p:nvPr/>
        </p:nvSpPr>
        <p:spPr>
          <a:xfrm flipV="1">
            <a:off x="3233880" y="5409360"/>
            <a:ext cx="320400" cy="22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5" name="CustomShape 15"/>
          <p:cNvSpPr/>
          <p:nvPr/>
        </p:nvSpPr>
        <p:spPr>
          <a:xfrm flipH="1" flipV="1">
            <a:off x="3755880" y="541008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6" name="CustomShape 16"/>
          <p:cNvSpPr/>
          <p:nvPr/>
        </p:nvSpPr>
        <p:spPr>
          <a:xfrm>
            <a:off x="2990880" y="560700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D2533C"/>
                </a:solidFill>
                <a:latin typeface="Times New Roman"/>
              </a:rPr>
              <a:t>10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87" name="CustomShape 17"/>
          <p:cNvSpPr/>
          <p:nvPr/>
        </p:nvSpPr>
        <p:spPr>
          <a:xfrm>
            <a:off x="4572000" y="4267080"/>
            <a:ext cx="286920" cy="2836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4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88" name="CustomShape 18"/>
          <p:cNvSpPr/>
          <p:nvPr/>
        </p:nvSpPr>
        <p:spPr>
          <a:xfrm>
            <a:off x="4816440" y="4524480"/>
            <a:ext cx="1917360" cy="202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9" name="CustomShape 19"/>
          <p:cNvSpPr/>
          <p:nvPr/>
        </p:nvSpPr>
        <p:spPr>
          <a:xfrm flipH="1">
            <a:off x="2697120" y="4524480"/>
            <a:ext cx="1917360" cy="19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0" name="CustomShape 20"/>
          <p:cNvSpPr/>
          <p:nvPr/>
        </p:nvSpPr>
        <p:spPr>
          <a:xfrm>
            <a:off x="6692760" y="4695840"/>
            <a:ext cx="285480" cy="2836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91" name="CustomShape 21"/>
          <p:cNvSpPr/>
          <p:nvPr/>
        </p:nvSpPr>
        <p:spPr>
          <a:xfrm flipH="1">
            <a:off x="5877000" y="4948200"/>
            <a:ext cx="856800" cy="234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2" name="CustomShape 22"/>
          <p:cNvSpPr/>
          <p:nvPr/>
        </p:nvSpPr>
        <p:spPr>
          <a:xfrm flipH="1" flipV="1">
            <a:off x="6937200" y="4948200"/>
            <a:ext cx="856800" cy="236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3" name="CustomShape 23"/>
          <p:cNvSpPr/>
          <p:nvPr/>
        </p:nvSpPr>
        <p:spPr>
          <a:xfrm>
            <a:off x="5634000" y="51516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94" name="CustomShape 24"/>
          <p:cNvSpPr/>
          <p:nvPr/>
        </p:nvSpPr>
        <p:spPr>
          <a:xfrm>
            <a:off x="6156360" y="560700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8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95" name="CustomShape 25"/>
          <p:cNvSpPr/>
          <p:nvPr/>
        </p:nvSpPr>
        <p:spPr>
          <a:xfrm flipV="1">
            <a:off x="5354640" y="5404680"/>
            <a:ext cx="320400" cy="23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6" name="CustomShape 26"/>
          <p:cNvSpPr/>
          <p:nvPr/>
        </p:nvSpPr>
        <p:spPr>
          <a:xfrm flipH="1" flipV="1">
            <a:off x="5877000" y="5404680"/>
            <a:ext cx="320400" cy="23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7" name="CustomShape 27"/>
          <p:cNvSpPr/>
          <p:nvPr/>
        </p:nvSpPr>
        <p:spPr>
          <a:xfrm>
            <a:off x="5111640" y="56070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98" name="CustomShape 28"/>
          <p:cNvSpPr/>
          <p:nvPr/>
        </p:nvSpPr>
        <p:spPr>
          <a:xfrm>
            <a:off x="7753320" y="515304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99" name="CustomShape 29"/>
          <p:cNvSpPr/>
          <p:nvPr/>
        </p:nvSpPr>
        <p:spPr>
          <a:xfrm>
            <a:off x="8275680" y="560880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27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00" name="CustomShape 30"/>
          <p:cNvSpPr/>
          <p:nvPr/>
        </p:nvSpPr>
        <p:spPr>
          <a:xfrm flipV="1">
            <a:off x="7473960" y="5406480"/>
            <a:ext cx="320400" cy="23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1" name="CustomShape 31"/>
          <p:cNvSpPr/>
          <p:nvPr/>
        </p:nvSpPr>
        <p:spPr>
          <a:xfrm flipH="1" flipV="1">
            <a:off x="7996320" y="5406480"/>
            <a:ext cx="320400" cy="23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2" name="CustomShape 32"/>
          <p:cNvSpPr/>
          <p:nvPr/>
        </p:nvSpPr>
        <p:spPr>
          <a:xfrm>
            <a:off x="7230960" y="560880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03" name="TextShape 33"/>
          <p:cNvSpPr txBox="1"/>
          <p:nvPr/>
        </p:nvSpPr>
        <p:spPr>
          <a:xfrm>
            <a:off x="457200" y="18360"/>
            <a:ext cx="28951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© 2010 Goodrich, Tamassia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204" name="CustomShape 34"/>
          <p:cNvSpPr/>
          <p:nvPr/>
        </p:nvSpPr>
        <p:spPr>
          <a:xfrm>
            <a:off x="2452680" y="2027160"/>
            <a:ext cx="285480" cy="2836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4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05" name="CustomShape 35"/>
          <p:cNvSpPr/>
          <p:nvPr/>
        </p:nvSpPr>
        <p:spPr>
          <a:xfrm flipH="1">
            <a:off x="1636560" y="2284560"/>
            <a:ext cx="856800" cy="229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6" name="CustomShape 36"/>
          <p:cNvSpPr/>
          <p:nvPr/>
        </p:nvSpPr>
        <p:spPr>
          <a:xfrm flipH="1" flipV="1">
            <a:off x="2697120" y="2284560"/>
            <a:ext cx="856800" cy="226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7" name="CustomShape 37"/>
          <p:cNvSpPr/>
          <p:nvPr/>
        </p:nvSpPr>
        <p:spPr>
          <a:xfrm>
            <a:off x="1393920" y="248292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08" name="CustomShape 38"/>
          <p:cNvSpPr/>
          <p:nvPr/>
        </p:nvSpPr>
        <p:spPr>
          <a:xfrm>
            <a:off x="1916280" y="293832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09" name="CustomShape 39"/>
          <p:cNvSpPr/>
          <p:nvPr/>
        </p:nvSpPr>
        <p:spPr>
          <a:xfrm flipV="1">
            <a:off x="1114560" y="2736000"/>
            <a:ext cx="320400" cy="23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0" name="CustomShape 40"/>
          <p:cNvSpPr/>
          <p:nvPr/>
        </p:nvSpPr>
        <p:spPr>
          <a:xfrm flipH="1" flipV="1">
            <a:off x="1636560" y="2736000"/>
            <a:ext cx="320400" cy="23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1" name="CustomShape 41"/>
          <p:cNvSpPr/>
          <p:nvPr/>
        </p:nvSpPr>
        <p:spPr>
          <a:xfrm>
            <a:off x="871560" y="293832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16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12" name="CustomShape 42"/>
          <p:cNvSpPr/>
          <p:nvPr/>
        </p:nvSpPr>
        <p:spPr>
          <a:xfrm>
            <a:off x="3513240" y="248436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13" name="CustomShape 43"/>
          <p:cNvSpPr/>
          <p:nvPr/>
        </p:nvSpPr>
        <p:spPr>
          <a:xfrm>
            <a:off x="4035600" y="294012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14" name="CustomShape 44"/>
          <p:cNvSpPr/>
          <p:nvPr/>
        </p:nvSpPr>
        <p:spPr>
          <a:xfrm flipV="1">
            <a:off x="3233880" y="2742480"/>
            <a:ext cx="320400" cy="22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5" name="CustomShape 45"/>
          <p:cNvSpPr/>
          <p:nvPr/>
        </p:nvSpPr>
        <p:spPr>
          <a:xfrm flipH="1" flipV="1">
            <a:off x="3755880" y="274320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6" name="CustomShape 46"/>
          <p:cNvSpPr/>
          <p:nvPr/>
        </p:nvSpPr>
        <p:spPr>
          <a:xfrm>
            <a:off x="2990880" y="294012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17" name="CustomShape 47"/>
          <p:cNvSpPr/>
          <p:nvPr/>
        </p:nvSpPr>
        <p:spPr>
          <a:xfrm>
            <a:off x="4572000" y="1600200"/>
            <a:ext cx="286920" cy="283680"/>
          </a:xfrm>
          <a:prstGeom prst="ellipse">
            <a:avLst/>
          </a:prstGeom>
          <a:solidFill>
            <a:schemeClr val="accent1"/>
          </a:solidFill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18" name="CustomShape 48"/>
          <p:cNvSpPr/>
          <p:nvPr/>
        </p:nvSpPr>
        <p:spPr>
          <a:xfrm>
            <a:off x="4816440" y="1843200"/>
            <a:ext cx="1917360" cy="212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9" name="CustomShape 49"/>
          <p:cNvSpPr/>
          <p:nvPr/>
        </p:nvSpPr>
        <p:spPr>
          <a:xfrm flipH="1">
            <a:off x="2697120" y="1843200"/>
            <a:ext cx="1917360" cy="210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chemeClr val="tx1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0" name="CustomShape 50"/>
          <p:cNvSpPr/>
          <p:nvPr/>
        </p:nvSpPr>
        <p:spPr>
          <a:xfrm>
            <a:off x="6692760" y="2028960"/>
            <a:ext cx="285480" cy="2836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6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21" name="CustomShape 51"/>
          <p:cNvSpPr/>
          <p:nvPr/>
        </p:nvSpPr>
        <p:spPr>
          <a:xfrm flipH="1">
            <a:off x="5877000" y="2286000"/>
            <a:ext cx="856800" cy="225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2" name="CustomShape 52"/>
          <p:cNvSpPr/>
          <p:nvPr/>
        </p:nvSpPr>
        <p:spPr>
          <a:xfrm flipH="1" flipV="1">
            <a:off x="6937200" y="2285280"/>
            <a:ext cx="856800" cy="231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3" name="CustomShape 53"/>
          <p:cNvSpPr/>
          <p:nvPr/>
        </p:nvSpPr>
        <p:spPr>
          <a:xfrm>
            <a:off x="5634000" y="2484360"/>
            <a:ext cx="283680" cy="285480"/>
          </a:xfrm>
          <a:prstGeom prst="ellipse">
            <a:avLst/>
          </a:prstGeom>
          <a:solidFill>
            <a:schemeClr val="accent1"/>
          </a:solidFill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7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24" name="CustomShape 54"/>
          <p:cNvSpPr/>
          <p:nvPr/>
        </p:nvSpPr>
        <p:spPr>
          <a:xfrm>
            <a:off x="6156360" y="294012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8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25" name="CustomShape 55"/>
          <p:cNvSpPr/>
          <p:nvPr/>
        </p:nvSpPr>
        <p:spPr>
          <a:xfrm flipV="1">
            <a:off x="5354640" y="274320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6" name="CustomShape 56"/>
          <p:cNvSpPr/>
          <p:nvPr/>
        </p:nvSpPr>
        <p:spPr>
          <a:xfrm flipH="1" flipV="1">
            <a:off x="5877000" y="2743200"/>
            <a:ext cx="32040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7" name="CustomShape 57"/>
          <p:cNvSpPr/>
          <p:nvPr/>
        </p:nvSpPr>
        <p:spPr>
          <a:xfrm>
            <a:off x="5111640" y="294012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11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28" name="CustomShape 58"/>
          <p:cNvSpPr/>
          <p:nvPr/>
        </p:nvSpPr>
        <p:spPr>
          <a:xfrm>
            <a:off x="7753320" y="248616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29" name="CustomShape 59"/>
          <p:cNvSpPr/>
          <p:nvPr/>
        </p:nvSpPr>
        <p:spPr>
          <a:xfrm>
            <a:off x="8275680" y="2941560"/>
            <a:ext cx="2854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27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30" name="CustomShape 60"/>
          <p:cNvSpPr/>
          <p:nvPr/>
        </p:nvSpPr>
        <p:spPr>
          <a:xfrm flipV="1">
            <a:off x="7473960" y="2739240"/>
            <a:ext cx="320400" cy="23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1" name="CustomShape 61"/>
          <p:cNvSpPr/>
          <p:nvPr/>
        </p:nvSpPr>
        <p:spPr>
          <a:xfrm flipH="1" flipV="1">
            <a:off x="7996320" y="2739240"/>
            <a:ext cx="320400" cy="23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2" name="CustomShape 62"/>
          <p:cNvSpPr/>
          <p:nvPr/>
        </p:nvSpPr>
        <p:spPr>
          <a:xfrm>
            <a:off x="7230960" y="2941560"/>
            <a:ext cx="283680" cy="28548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23</a:t>
            </a:r>
            <a:endParaRPr lang="en-US" sz="1600" b="0" strike="noStrike" spc="-1">
              <a:latin typeface="Arial"/>
            </a:endParaRPr>
          </a:p>
        </p:txBody>
      </p:sp>
      <p:graphicFrame>
        <p:nvGraphicFramePr>
          <p:cNvPr id="1233" name="Table 63"/>
          <p:cNvGraphicFramePr/>
          <p:nvPr/>
        </p:nvGraphicFramePr>
        <p:xfrm>
          <a:off x="1657440" y="3399120"/>
          <a:ext cx="6095520" cy="741240"/>
        </p:xfrm>
        <a:graphic>
          <a:graphicData uri="http://schemas.openxmlformats.org/drawingml/2006/table">
            <a:tbl>
              <a:tblPr/>
              <a:tblGrid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1040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10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4" name="Table 64"/>
          <p:cNvGraphicFramePr/>
          <p:nvPr/>
        </p:nvGraphicFramePr>
        <p:xfrm>
          <a:off x="1702440" y="6066360"/>
          <a:ext cx="6095520" cy="741240"/>
        </p:xfrm>
        <a:graphic>
          <a:graphicData uri="http://schemas.openxmlformats.org/drawingml/2006/table">
            <a:tbl>
              <a:tblPr/>
              <a:tblGrid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06080"/>
                <a:gridCol w="41040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Arial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Arial"/>
                        </a:rPr>
                        <a:t>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Arial"/>
                        </a:rPr>
                        <a:t>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Arial"/>
                        </a:rPr>
                        <a:t>10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235" name="CustomShape 65"/>
          <p:cNvSpPr/>
          <p:nvPr/>
        </p:nvSpPr>
        <p:spPr>
          <a:xfrm>
            <a:off x="471600" y="6121080"/>
            <a:ext cx="9766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92934"/>
                </a:solidFill>
                <a:latin typeface="Times New Roman"/>
              </a:rPr>
              <a:t>Sift down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TextShape 1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D80044FD-3CA4-44E1-8BA5-BBB3F555784D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58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237" name="TextShape 2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HeapSort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238" name="TextShape 3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Heap can be used for sorting. </a:t>
            </a: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HeapSort based on the idea that heap always has the smallest or largest element at the root.</a:t>
            </a: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Two step process:</a:t>
            </a:r>
          </a:p>
          <a:p>
            <a:pPr marL="457200" lvl="1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Given arbitrary array (i.e. not a heap):</a:t>
            </a:r>
          </a:p>
          <a:p>
            <a:pPr marL="457200" lvl="1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Max-heapify the array (build a max heap from the array) in order to sort the elements from smallest to largest number .</a:t>
            </a:r>
          </a:p>
          <a:p>
            <a:pPr marL="457200" lvl="1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Delete max items one by one (thus moving max to end of array).</a:t>
            </a:r>
          </a:p>
          <a:p>
            <a:pPr marL="457200" lvl="1" indent="-18252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</a:rPr>
              <a:t>Items take a round trip.</a:t>
            </a:r>
          </a:p>
          <a:p>
            <a:endParaRPr lang="en-US" sz="2000" b="0" strike="noStrike" spc="-1">
              <a:solidFill>
                <a:srgbClr val="292934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TextShape 1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24D328D9-127B-4ED8-AF15-D3AE91DADAB3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59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240" name="TextShape 2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ADT Heap: Implementation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1241" name="TextShape 3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320"/>
              </a:spcBef>
            </a:pP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en-US" sz="2400" b="0" strike="noStrike" spc="-1">
              <a:solidFill>
                <a:srgbClr val="292934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292934"/>
                </a:solidFill>
                <a:latin typeface="Arial"/>
              </a:rPr>
              <a:t>public void sort(){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292934"/>
                </a:solidFill>
                <a:latin typeface="Arial"/>
              </a:rPr>
              <a:t>          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292934"/>
                </a:solidFill>
                <a:latin typeface="Arial"/>
              </a:rPr>
              <a:t>        int n= size;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292934"/>
                </a:solidFill>
                <a:latin typeface="Arial"/>
              </a:rPr>
              <a:t>        for(int i= 1; i&lt;=n; i++){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292934"/>
                </a:solidFill>
                <a:latin typeface="Arial"/>
              </a:rPr>
              <a:t>            int tmpKey= keys[1];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292934"/>
                </a:solidFill>
                <a:latin typeface="Arial"/>
              </a:rPr>
              <a:t>            T tmpData= data[1];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292934"/>
                </a:solidFill>
                <a:latin typeface="Arial"/>
              </a:rPr>
              <a:t>            keys[1]= keys[size];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292934"/>
                </a:solidFill>
                <a:latin typeface="Arial"/>
              </a:rPr>
              <a:t>            data[1]= data[size];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292934"/>
                </a:solidFill>
                <a:latin typeface="Arial"/>
              </a:rPr>
              <a:t>            size--;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292934"/>
                </a:solidFill>
                <a:latin typeface="Arial"/>
              </a:rPr>
              <a:t>            siftDown(1);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292934"/>
                </a:solidFill>
                <a:latin typeface="Arial"/>
              </a:rPr>
              <a:t>            keys[size+1]= tmpKey;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292934"/>
                </a:solidFill>
                <a:latin typeface="Arial"/>
              </a:rPr>
              <a:t>            data[size+1]= tmpData;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292934"/>
                </a:solidFill>
                <a:latin typeface="Arial"/>
              </a:rPr>
              <a:t>        }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292934"/>
                </a:solidFill>
                <a:latin typeface="Arial"/>
              </a:rPr>
              <a:t>    } 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292934"/>
                </a:solidFill>
                <a:latin typeface="Arial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Method 3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457200" y="1905120"/>
            <a:ext cx="8229240" cy="457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520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3. Store the nodes in fixed positions: (i) root goes into first index, (ii) in general left child of tree[i] is stored in tree[2i] and right child in tree[2i+1].</a:t>
            </a:r>
          </a:p>
        </p:txBody>
      </p:sp>
      <p:sp>
        <p:nvSpPr>
          <p:cNvPr id="272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9AE71D17-CF09-413E-BA64-FCC01676EB39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Example of Heap-sorting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243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244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600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245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46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250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247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48" name="CustomShape 7"/>
          <p:cNvSpPr/>
          <p:nvPr/>
        </p:nvSpPr>
        <p:spPr>
          <a:xfrm>
            <a:off x="103176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49" name="CustomShape 8"/>
          <p:cNvSpPr/>
          <p:nvPr/>
        </p:nvSpPr>
        <p:spPr>
          <a:xfrm>
            <a:off x="183492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50" name="CustomShape 9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51" name="CustomShape 10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52" name="CustomShape 11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253" name="CustomShape 12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200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254" name="Line 13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5" name="Line 14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6" name="Line 15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7" name="Line 16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8" name="Line 17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9" name="Line 18"/>
          <p:cNvSpPr/>
          <p:nvPr/>
        </p:nvSpPr>
        <p:spPr>
          <a:xfrm>
            <a:off x="961920" y="4479120"/>
            <a:ext cx="30744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0" name="Line 19"/>
          <p:cNvSpPr/>
          <p:nvPr/>
        </p:nvSpPr>
        <p:spPr>
          <a:xfrm flipH="1">
            <a:off x="207252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1" name="Line 20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2" name="Line 21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3" name="CustomShape 22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64" name="CustomShape 23"/>
          <p:cNvSpPr/>
          <p:nvPr/>
        </p:nvSpPr>
        <p:spPr>
          <a:xfrm>
            <a:off x="5650560" y="5089320"/>
            <a:ext cx="7570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10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266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267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600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268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69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250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270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71" name="CustomShape 7"/>
          <p:cNvSpPr/>
          <p:nvPr/>
        </p:nvSpPr>
        <p:spPr>
          <a:xfrm>
            <a:off x="103176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72" name="CustomShape 8"/>
          <p:cNvSpPr/>
          <p:nvPr/>
        </p:nvSpPr>
        <p:spPr>
          <a:xfrm>
            <a:off x="183492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73" name="CustomShape 9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74" name="CustomShape 10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75" name="CustomShape 11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276" name="CustomShape 12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200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277" name="Line 13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8" name="Line 14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9" name="Line 15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0" name="Line 16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1" name="Line 17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2" name="Line 18"/>
          <p:cNvSpPr/>
          <p:nvPr/>
        </p:nvSpPr>
        <p:spPr>
          <a:xfrm>
            <a:off x="961920" y="4479120"/>
            <a:ext cx="30744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3" name="Line 19"/>
          <p:cNvSpPr/>
          <p:nvPr/>
        </p:nvSpPr>
        <p:spPr>
          <a:xfrm flipH="1">
            <a:off x="207252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4" name="Line 20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5" name="Line 21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6" name="CustomShape 22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87" name="CustomShape 23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10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Times New Roman"/>
              </a:rPr>
              <a:t>tempKey = 600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289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290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91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92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250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293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94" name="CustomShape 7"/>
          <p:cNvSpPr/>
          <p:nvPr/>
        </p:nvSpPr>
        <p:spPr>
          <a:xfrm>
            <a:off x="103176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95" name="CustomShape 8"/>
          <p:cNvSpPr/>
          <p:nvPr/>
        </p:nvSpPr>
        <p:spPr>
          <a:xfrm>
            <a:off x="183492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96" name="CustomShape 9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97" name="CustomShape 10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98" name="CustomShape 11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299" name="CustomShape 12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200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300" name="Line 13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1" name="Line 14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2" name="Line 15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3" name="Line 16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4" name="Line 17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5" name="Line 18"/>
          <p:cNvSpPr/>
          <p:nvPr/>
        </p:nvSpPr>
        <p:spPr>
          <a:xfrm>
            <a:off x="961920" y="4479120"/>
            <a:ext cx="30744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6" name="Line 19"/>
          <p:cNvSpPr/>
          <p:nvPr/>
        </p:nvSpPr>
        <p:spPr>
          <a:xfrm flipH="1">
            <a:off x="207252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7" name="Line 20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8" name="Line 21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9" name="CustomShape 22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10" name="CustomShape 23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10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600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312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313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14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15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250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316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17" name="CustomShape 7"/>
          <p:cNvSpPr/>
          <p:nvPr/>
        </p:nvSpPr>
        <p:spPr>
          <a:xfrm>
            <a:off x="103176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18" name="CustomShape 8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19" name="CustomShape 9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20" name="CustomShape 10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321" name="CustomShape 11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200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322" name="Line 12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3" name="Line 13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4" name="Line 14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5" name="Line 15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6" name="Line 16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7" name="Line 17"/>
          <p:cNvSpPr/>
          <p:nvPr/>
        </p:nvSpPr>
        <p:spPr>
          <a:xfrm>
            <a:off x="961920" y="4479120"/>
            <a:ext cx="30744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8" name="Line 18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9" name="Line 19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0" name="CustomShape 20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31" name="CustomShape 21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Times New Roman"/>
              </a:rPr>
              <a:t>Size = 9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600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333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66C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334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35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36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250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337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38" name="CustomShape 7"/>
          <p:cNvSpPr/>
          <p:nvPr/>
        </p:nvSpPr>
        <p:spPr>
          <a:xfrm>
            <a:off x="103176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39" name="CustomShape 8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40" name="CustomShape 9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41" name="CustomShape 10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342" name="CustomShape 11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200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343" name="Line 12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4" name="Line 13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5" name="Line 14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6" name="Line 15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7" name="Line 16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8" name="Line 17"/>
          <p:cNvSpPr/>
          <p:nvPr/>
        </p:nvSpPr>
        <p:spPr>
          <a:xfrm>
            <a:off x="961920" y="4479120"/>
            <a:ext cx="30744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9" name="Line 18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0" name="Line 19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1" name="CustomShape 20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52" name="CustomShape 21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9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600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354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355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250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356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57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58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59" name="CustomShape 7"/>
          <p:cNvSpPr/>
          <p:nvPr/>
        </p:nvSpPr>
        <p:spPr>
          <a:xfrm>
            <a:off x="103176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60" name="CustomShape 8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61" name="CustomShape 9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62" name="CustomShape 10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363" name="CustomShape 11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200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364" name="Line 12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5" name="Line 13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6" name="Line 14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7" name="Line 15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8" name="Line 16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9" name="Line 17"/>
          <p:cNvSpPr/>
          <p:nvPr/>
        </p:nvSpPr>
        <p:spPr>
          <a:xfrm>
            <a:off x="961920" y="4479120"/>
            <a:ext cx="30744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0" name="Line 18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1" name="Line 19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2" name="CustomShape 20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73" name="CustomShape 21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9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600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375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66C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376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250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377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78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79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80" name="CustomShape 7"/>
          <p:cNvSpPr/>
          <p:nvPr/>
        </p:nvSpPr>
        <p:spPr>
          <a:xfrm>
            <a:off x="103176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81" name="CustomShape 8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82" name="CustomShape 9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83" name="CustomShape 10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384" name="CustomShape 11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200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385" name="Line 12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6" name="Line 13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7" name="Line 14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8" name="Line 15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9" name="Line 16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0" name="Line 17"/>
          <p:cNvSpPr/>
          <p:nvPr/>
        </p:nvSpPr>
        <p:spPr>
          <a:xfrm>
            <a:off x="961920" y="4479120"/>
            <a:ext cx="30744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1" name="Line 18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2" name="Line 19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3" name="CustomShape 20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94" name="CustomShape 21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9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600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396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397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250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398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99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200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400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01" name="CustomShape 7"/>
          <p:cNvSpPr/>
          <p:nvPr/>
        </p:nvSpPr>
        <p:spPr>
          <a:xfrm>
            <a:off x="103176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02" name="CustomShape 8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03" name="CustomShape 9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04" name="CustomShape 10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405" name="CustomShape 11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06" name="Line 12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7" name="Line 13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8" name="Line 14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9" name="Line 15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0" name="Line 16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1" name="Line 17"/>
          <p:cNvSpPr/>
          <p:nvPr/>
        </p:nvSpPr>
        <p:spPr>
          <a:xfrm>
            <a:off x="961920" y="4479120"/>
            <a:ext cx="30744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2" name="Line 18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3" name="Line 19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4" name="CustomShape 20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15" name="CustomShape 21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9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600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417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418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250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419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20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200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421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22" name="CustomShape 7"/>
          <p:cNvSpPr/>
          <p:nvPr/>
        </p:nvSpPr>
        <p:spPr>
          <a:xfrm>
            <a:off x="103176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23" name="CustomShape 8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24" name="CustomShape 9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25" name="CustomShape 10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426" name="CustomShape 11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27" name="Line 12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8" name="Line 13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9" name="Line 14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0" name="Line 15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1" name="Line 16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2" name="Line 17"/>
          <p:cNvSpPr/>
          <p:nvPr/>
        </p:nvSpPr>
        <p:spPr>
          <a:xfrm>
            <a:off x="961920" y="4479120"/>
            <a:ext cx="30744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3" name="Line 18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4" name="Line 19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5" name="CustomShape 20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36" name="CustomShape 21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9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600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438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439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250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440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41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200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442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43" name="CustomShape 7"/>
          <p:cNvSpPr/>
          <p:nvPr/>
        </p:nvSpPr>
        <p:spPr>
          <a:xfrm>
            <a:off x="103176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44" name="CustomShape 8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45" name="CustomShape 9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46" name="CustomShape 10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447" name="CustomShape 11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48" name="Line 12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9" name="Line 13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0" name="Line 14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1" name="Line 15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2" name="Line 16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3" name="Line 17"/>
          <p:cNvSpPr/>
          <p:nvPr/>
        </p:nvSpPr>
        <p:spPr>
          <a:xfrm>
            <a:off x="961920" y="4479120"/>
            <a:ext cx="30744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4" name="Line 18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5" name="Line 19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6" name="CustomShape 20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57" name="CustomShape 21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9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Times New Roman"/>
              </a:rPr>
              <a:t>tempKey = 250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Method 3: Example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91D80D29-FB5A-4A23-BDEB-DCDA2519589E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  <p:grpSp>
        <p:nvGrpSpPr>
          <p:cNvPr id="275" name="Group 3"/>
          <p:cNvGrpSpPr/>
          <p:nvPr/>
        </p:nvGrpSpPr>
        <p:grpSpPr>
          <a:xfrm>
            <a:off x="380880" y="2666880"/>
            <a:ext cx="1981080" cy="2971800"/>
            <a:chOff x="380880" y="2666880"/>
            <a:chExt cx="1981080" cy="2971800"/>
          </a:xfrm>
        </p:grpSpPr>
        <p:sp>
          <p:nvSpPr>
            <p:cNvPr id="276" name="CustomShape 4"/>
            <p:cNvSpPr/>
            <p:nvPr/>
          </p:nvSpPr>
          <p:spPr>
            <a:xfrm>
              <a:off x="1371600" y="266688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A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77" name="CustomShape 5"/>
            <p:cNvSpPr/>
            <p:nvPr/>
          </p:nvSpPr>
          <p:spPr>
            <a:xfrm>
              <a:off x="380880" y="426708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D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78" name="CustomShape 6"/>
            <p:cNvSpPr/>
            <p:nvPr/>
          </p:nvSpPr>
          <p:spPr>
            <a:xfrm>
              <a:off x="838080" y="342900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B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79" name="CustomShape 7"/>
            <p:cNvSpPr/>
            <p:nvPr/>
          </p:nvSpPr>
          <p:spPr>
            <a:xfrm>
              <a:off x="1828800" y="342900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C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80" name="CustomShape 8"/>
            <p:cNvSpPr/>
            <p:nvPr/>
          </p:nvSpPr>
          <p:spPr>
            <a:xfrm>
              <a:off x="1371600" y="426708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E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81" name="CustomShape 9"/>
            <p:cNvSpPr/>
            <p:nvPr/>
          </p:nvSpPr>
          <p:spPr>
            <a:xfrm>
              <a:off x="990720" y="5105520"/>
              <a:ext cx="533160" cy="53316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G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82" name="Line 10"/>
            <p:cNvSpPr/>
            <p:nvPr/>
          </p:nvSpPr>
          <p:spPr>
            <a:xfrm flipH="1">
              <a:off x="1218960" y="3124080"/>
              <a:ext cx="22860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Line 11"/>
            <p:cNvSpPr/>
            <p:nvPr/>
          </p:nvSpPr>
          <p:spPr>
            <a:xfrm>
              <a:off x="1828800" y="3124080"/>
              <a:ext cx="22860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Line 12"/>
            <p:cNvSpPr/>
            <p:nvPr/>
          </p:nvSpPr>
          <p:spPr>
            <a:xfrm flipH="1">
              <a:off x="761760" y="3962160"/>
              <a:ext cx="22860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Line 13"/>
            <p:cNvSpPr/>
            <p:nvPr/>
          </p:nvSpPr>
          <p:spPr>
            <a:xfrm>
              <a:off x="1218960" y="3962160"/>
              <a:ext cx="30492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Line 14"/>
            <p:cNvSpPr/>
            <p:nvPr/>
          </p:nvSpPr>
          <p:spPr>
            <a:xfrm flipH="1">
              <a:off x="1371600" y="4800600"/>
              <a:ext cx="152280" cy="3045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aphicFrame>
        <p:nvGraphicFramePr>
          <p:cNvPr id="287" name="Table 15"/>
          <p:cNvGraphicFramePr/>
          <p:nvPr/>
        </p:nvGraphicFramePr>
        <p:xfrm>
          <a:off x="2666880" y="3962520"/>
          <a:ext cx="6095520" cy="761760"/>
        </p:xfrm>
        <a:graphic>
          <a:graphicData uri="http://schemas.openxmlformats.org/drawingml/2006/table">
            <a:tbl>
              <a:tblPr/>
              <a:tblGrid>
                <a:gridCol w="507960"/>
                <a:gridCol w="507960"/>
                <a:gridCol w="507960"/>
                <a:gridCol w="507960"/>
                <a:gridCol w="507960"/>
                <a:gridCol w="507960"/>
                <a:gridCol w="507960"/>
                <a:gridCol w="507960"/>
                <a:gridCol w="507960"/>
                <a:gridCol w="507960"/>
                <a:gridCol w="507960"/>
                <a:gridCol w="507960"/>
              </a:tblGrid>
              <a:tr h="373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A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B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C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D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-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-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-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-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G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-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28080">
                      <a:solidFill>
                        <a:srgbClr val="292934"/>
                      </a:solidFill>
                    </a:lnT>
                    <a:lnB w="12240">
                      <a:solidFill>
                        <a:srgbClr val="292934"/>
                      </a:solidFill>
                    </a:lnB>
                    <a:noFill/>
                  </a:tcPr>
                </a:tc>
              </a:tr>
              <a:tr h="388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4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5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6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7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8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9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10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11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1224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292934"/>
                          </a:solidFill>
                          <a:latin typeface="Times New Roman"/>
                        </a:rPr>
                        <a:t>12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292934"/>
                      </a:solidFill>
                    </a:lnL>
                    <a:lnR w="28080">
                      <a:solidFill>
                        <a:srgbClr val="292934"/>
                      </a:solidFill>
                    </a:lnR>
                    <a:lnT w="12240">
                      <a:solidFill>
                        <a:srgbClr val="292934"/>
                      </a:solidFill>
                    </a:lnT>
                    <a:lnB w="28080">
                      <a:solidFill>
                        <a:srgbClr val="292934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459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460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61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62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200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463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64" name="CustomShape 7"/>
          <p:cNvSpPr/>
          <p:nvPr/>
        </p:nvSpPr>
        <p:spPr>
          <a:xfrm>
            <a:off x="103176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65" name="CustomShape 8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66" name="CustomShape 9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67" name="CustomShape 10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468" name="CustomShape 11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69" name="Line 12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0" name="Line 13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1" name="Line 14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2" name="Line 15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3" name="Line 16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4" name="Line 17"/>
          <p:cNvSpPr/>
          <p:nvPr/>
        </p:nvSpPr>
        <p:spPr>
          <a:xfrm>
            <a:off x="961920" y="4479120"/>
            <a:ext cx="30744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5" name="Line 18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6" name="Line 19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7" name="CustomShape 20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78" name="CustomShape 21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9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250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480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481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82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83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200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484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85" name="CustomShape 7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86" name="CustomShape 8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87" name="CustomShape 9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488" name="CustomShape 10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89" name="Line 11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0" name="Line 12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1" name="Line 13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2" name="Line 14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3" name="Line 15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4" name="Line 16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5" name="Line 17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6" name="CustomShape 18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97" name="CustomShape 19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Times New Roman"/>
              </a:rPr>
              <a:t>Size = 8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250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499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66C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500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01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02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200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503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04" name="CustomShape 7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05" name="CustomShape 8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06" name="CustomShape 9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507" name="CustomShape 10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08" name="Line 11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9" name="Line 12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0" name="Line 13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1" name="Line 14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2" name="Line 15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3" name="Line 16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4" name="Line 17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5" name="CustomShape 18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16" name="CustomShape 19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8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250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518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519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200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520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21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22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23" name="CustomShape 7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24" name="CustomShape 8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25" name="CustomShape 9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526" name="CustomShape 10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27" name="Line 11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8" name="Line 12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9" name="Line 13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0" name="Line 14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1" name="Line 15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2" name="Line 16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3" name="Line 17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4" name="CustomShape 18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35" name="CustomShape 19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8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250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537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66C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538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200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539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40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41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42" name="CustomShape 7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43" name="CustomShape 8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44" name="CustomShape 9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545" name="CustomShape 10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46" name="Line 11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7" name="Line 12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8" name="Line 13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9" name="Line 14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0" name="Line 15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1" name="Line 16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2" name="Line 17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3" name="CustomShape 18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54" name="CustomShape 19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8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250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556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557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200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558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59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560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61" name="CustomShape 7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62" name="CustomShape 8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63" name="CustomShape 9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64" name="CustomShape 10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65" name="Line 11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6" name="Line 12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7" name="Line 13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8" name="Line 14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9" name="Line 15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0" name="Line 16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1" name="Line 17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2" name="CustomShape 18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73" name="CustomShape 19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8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250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575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576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200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577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78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579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80" name="CustomShape 7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81" name="CustomShape 8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82" name="CustomShape 9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83" name="CustomShape 10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84" name="Line 11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5" name="Line 12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6" name="Line 13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7" name="Line 14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8" name="Line 15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9" name="Line 16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0" name="Line 17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1" name="CustomShape 18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92" name="CustomShape 19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8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250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594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595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200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596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97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598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99" name="CustomShape 7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00" name="CustomShape 8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01" name="CustomShape 9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02" name="CustomShape 10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03" name="Line 11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4" name="Line 12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5" name="Line 13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6" name="Line 14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7" name="Line 15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8" name="Line 16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9" name="Line 17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0" name="CustomShape 18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11" name="CustomShape 19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8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Times New Roman"/>
              </a:rPr>
              <a:t>tempKey = 200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613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614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15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16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617" name="CustomShape 6"/>
          <p:cNvSpPr/>
          <p:nvPr/>
        </p:nvSpPr>
        <p:spPr>
          <a:xfrm>
            <a:off x="80280" y="485172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18" name="CustomShape 7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19" name="CustomShape 8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20" name="CustomShape 9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21" name="CustomShape 10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22" name="Line 11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3" name="Line 12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4" name="Line 13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5" name="Line 14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6" name="Line 15"/>
          <p:cNvSpPr/>
          <p:nvPr/>
        </p:nvSpPr>
        <p:spPr>
          <a:xfrm flipH="1">
            <a:off x="317880" y="4479120"/>
            <a:ext cx="307800" cy="3722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7" name="Line 16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8" name="Line 17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9" name="CustomShape 18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30" name="CustomShape 19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8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200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632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633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34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35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636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37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38" name="CustomShape 8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39" name="CustomShape 9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40" name="Line 10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1" name="Line 11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2" name="Line 12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3" name="Line 13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4" name="Line 14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5" name="Line 15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6" name="CustomShape 16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47" name="CustomShape 17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Times New Roman"/>
              </a:rPr>
              <a:t>Size = 7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200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Heaps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457200" y="190512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182880" indent="-182520">
              <a:lnSpc>
                <a:spcPct val="100000"/>
              </a:lnSpc>
              <a:spcBef>
                <a:spcPts val="561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800" b="0" strike="noStrike" spc="-1">
                <a:solidFill>
                  <a:srgbClr val="292934"/>
                </a:solidFill>
                <a:latin typeface="Arial"/>
              </a:rPr>
              <a:t>A heap is a complete binary tree.</a:t>
            </a:r>
          </a:p>
          <a:p>
            <a:pPr marL="182880" indent="-182520">
              <a:lnSpc>
                <a:spcPct val="100000"/>
              </a:lnSpc>
              <a:spcBef>
                <a:spcPts val="561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800" b="0" strike="noStrike" spc="-1">
                <a:solidFill>
                  <a:srgbClr val="292934"/>
                </a:solidFill>
                <a:latin typeface="Arial"/>
              </a:rPr>
              <a:t>A heap is best implemented in sequential representation (using an array).</a:t>
            </a:r>
          </a:p>
          <a:p>
            <a:pPr marL="182880" indent="-182520">
              <a:lnSpc>
                <a:spcPct val="100000"/>
              </a:lnSpc>
              <a:spcBef>
                <a:spcPts val="561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800" b="0" strike="noStrike" spc="-1">
                <a:solidFill>
                  <a:srgbClr val="292934"/>
                </a:solidFill>
                <a:latin typeface="Arial"/>
              </a:rPr>
              <a:t>Two important uses of heaps are: </a:t>
            </a:r>
          </a:p>
          <a:p>
            <a:pPr marL="457200" lvl="1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(i) efficient implementation of priority queues</a:t>
            </a:r>
          </a:p>
          <a:p>
            <a:pPr marL="457200" lvl="1" indent="-18252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</a:rPr>
              <a:t>(ii) sorting -- Heapsort.</a:t>
            </a:r>
          </a:p>
        </p:txBody>
      </p:sp>
      <p:sp>
        <p:nvSpPr>
          <p:cNvPr id="290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74A34701-FB9B-4F34-8BB4-6B5555115145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649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66C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650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51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52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653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54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55" name="CustomShape 8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56" name="CustomShape 9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57" name="Line 10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8" name="Line 11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9" name="Line 12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0" name="Line 13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1" name="Line 14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2" name="Line 15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3" name="CustomShape 16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64" name="CustomShape 17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7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200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666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667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668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69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70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71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72" name="CustomShape 8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73" name="CustomShape 9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74" name="Line 10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5" name="Line 11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6" name="Line 12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7" name="Line 13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8" name="Line 14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9" name="Line 15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0" name="CustomShape 16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81" name="CustomShape 17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7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200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683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66C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684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685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86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87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88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89" name="CustomShape 8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90" name="CustomShape 9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91" name="Line 10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2" name="Line 11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3" name="Line 12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4" name="Line 13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5" name="Line 14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6" name="Line 15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7" name="CustomShape 16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98" name="CustomShape 17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7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200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700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701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702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03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04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05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06" name="CustomShape 8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07" name="CustomShape 9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08" name="Line 10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9" name="Line 11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0" name="Line 12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1" name="Line 13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2" name="Line 14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3" name="Line 15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4" name="CustomShape 16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15" name="CustomShape 17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7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200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717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718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719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20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21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22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23" name="CustomShape 8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24" name="CustomShape 9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25" name="Line 10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6" name="Line 11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7" name="Line 12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8" name="Line 13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9" name="Line 14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0" name="Line 15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1" name="CustomShape 16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32" name="CustomShape 17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7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200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734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735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1" strike="noStrike" spc="-1">
                <a:solidFill>
                  <a:srgbClr val="FFFFFF"/>
                </a:solidFill>
                <a:latin typeface="Arial"/>
              </a:rPr>
              <a:t>130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736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37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38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39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40" name="CustomShape 8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41" name="CustomShape 9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42" name="Line 10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3" name="Line 11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4" name="Line 12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5" name="Line 13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6" name="Line 14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7" name="Line 15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8" name="CustomShape 16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49" name="CustomShape 17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7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Times New Roman"/>
              </a:rPr>
              <a:t>tempKey = 130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751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752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53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54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55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56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57" name="CustomShape 8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58" name="CustomShape 9"/>
          <p:cNvSpPr/>
          <p:nvPr/>
        </p:nvSpPr>
        <p:spPr>
          <a:xfrm>
            <a:off x="4942440" y="407016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59" name="Line 10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0" name="Line 11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1" name="Line 12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2" name="Line 13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3" name="Line 14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4" name="Line 15"/>
          <p:cNvSpPr/>
          <p:nvPr/>
        </p:nvSpPr>
        <p:spPr>
          <a:xfrm>
            <a:off x="4458600" y="3719160"/>
            <a:ext cx="721440" cy="35064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5" name="CustomShape 16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66" name="CustomShape 17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7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130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768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769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70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71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72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73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74" name="CustomShape 8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75" name="Line 9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6" name="Line 10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7" name="Line 11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8" name="Line 12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9" name="Line 13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0" name="CustomShape 14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81" name="CustomShape 15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Times New Roman"/>
              </a:rPr>
              <a:t>Size = 6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130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783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66C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784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85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86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87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88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89" name="CustomShape 8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90" name="Line 9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1" name="Line 10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2" name="Line 11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3" name="Line 12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4" name="Line 13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5" name="CustomShape 14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96" name="CustomShape 15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6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130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798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799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00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01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02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03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04" name="CustomShape 8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05" name="Line 9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6" name="Line 10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7" name="Line 11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8" name="Line 12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9" name="Line 13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0" name="CustomShape 14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11" name="CustomShape 15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6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130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2533C"/>
                </a:solidFill>
                <a:latin typeface="Arial"/>
              </a:rPr>
              <a:t>A Heap</a:t>
            </a:r>
            <a:endParaRPr lang="en-US" sz="4000" b="0" strike="noStrike" spc="-1">
              <a:solidFill>
                <a:srgbClr val="292934"/>
              </a:solidFill>
              <a:latin typeface="Times New Roman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1166952A-D765-43CC-A026-B83DC2528FCA}" type="slidenum">
              <a:rPr lang="en-US" sz="1400" b="1" strike="noStrike" spc="-1">
                <a:solidFill>
                  <a:srgbClr val="FFFFFF"/>
                </a:solidFill>
                <a:latin typeface="Times New Roman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  <p:grpSp>
        <p:nvGrpSpPr>
          <p:cNvPr id="293" name="Group 3"/>
          <p:cNvGrpSpPr/>
          <p:nvPr/>
        </p:nvGrpSpPr>
        <p:grpSpPr>
          <a:xfrm>
            <a:off x="762120" y="2362320"/>
            <a:ext cx="4723920" cy="3123720"/>
            <a:chOff x="762120" y="2362320"/>
            <a:chExt cx="4723920" cy="3123720"/>
          </a:xfrm>
        </p:grpSpPr>
        <p:sp>
          <p:nvSpPr>
            <p:cNvPr id="294" name="CustomShape 4"/>
            <p:cNvSpPr/>
            <p:nvPr/>
          </p:nvSpPr>
          <p:spPr>
            <a:xfrm>
              <a:off x="3200400" y="236232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10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95" name="CustomShape 5"/>
            <p:cNvSpPr/>
            <p:nvPr/>
          </p:nvSpPr>
          <p:spPr>
            <a:xfrm>
              <a:off x="4267080" y="320040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20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96" name="CustomShape 6"/>
            <p:cNvSpPr/>
            <p:nvPr/>
          </p:nvSpPr>
          <p:spPr>
            <a:xfrm>
              <a:off x="2057400" y="320040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30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97" name="CustomShape 7"/>
            <p:cNvSpPr/>
            <p:nvPr/>
          </p:nvSpPr>
          <p:spPr>
            <a:xfrm>
              <a:off x="1371600" y="403848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40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98" name="CustomShape 8"/>
            <p:cNvSpPr/>
            <p:nvPr/>
          </p:nvSpPr>
          <p:spPr>
            <a:xfrm>
              <a:off x="2743200" y="403848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50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99" name="CustomShape 9"/>
            <p:cNvSpPr/>
            <p:nvPr/>
          </p:nvSpPr>
          <p:spPr>
            <a:xfrm>
              <a:off x="3657600" y="403848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25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00" name="CustomShape 10"/>
            <p:cNvSpPr/>
            <p:nvPr/>
          </p:nvSpPr>
          <p:spPr>
            <a:xfrm>
              <a:off x="4876920" y="403848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55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01" name="CustomShape 11"/>
            <p:cNvSpPr/>
            <p:nvPr/>
          </p:nvSpPr>
          <p:spPr>
            <a:xfrm>
              <a:off x="762120" y="487692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52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02" name="CustomShape 12"/>
            <p:cNvSpPr/>
            <p:nvPr/>
          </p:nvSpPr>
          <p:spPr>
            <a:xfrm>
              <a:off x="2057400" y="4876920"/>
              <a:ext cx="609120" cy="609120"/>
            </a:xfrm>
            <a:prstGeom prst="ellipse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292934"/>
                  </a:solidFill>
                  <a:latin typeface="Times New Roman"/>
                </a:rPr>
                <a:t>42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03" name="Line 13"/>
            <p:cNvSpPr/>
            <p:nvPr/>
          </p:nvSpPr>
          <p:spPr>
            <a:xfrm flipH="1">
              <a:off x="2590560" y="2819160"/>
              <a:ext cx="609840" cy="4572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4" name="Line 14"/>
            <p:cNvSpPr/>
            <p:nvPr/>
          </p:nvSpPr>
          <p:spPr>
            <a:xfrm>
              <a:off x="3733560" y="2819160"/>
              <a:ext cx="685800" cy="4572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5" name="Line 15"/>
            <p:cNvSpPr/>
            <p:nvPr/>
          </p:nvSpPr>
          <p:spPr>
            <a:xfrm flipH="1">
              <a:off x="1828800" y="3733560"/>
              <a:ext cx="30456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Line 16"/>
            <p:cNvSpPr/>
            <p:nvPr/>
          </p:nvSpPr>
          <p:spPr>
            <a:xfrm>
              <a:off x="2590560" y="3733560"/>
              <a:ext cx="30492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7" name="Line 17"/>
            <p:cNvSpPr/>
            <p:nvPr/>
          </p:nvSpPr>
          <p:spPr>
            <a:xfrm flipH="1">
              <a:off x="4038480" y="3733560"/>
              <a:ext cx="30492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Line 18"/>
            <p:cNvSpPr/>
            <p:nvPr/>
          </p:nvSpPr>
          <p:spPr>
            <a:xfrm>
              <a:off x="4800600" y="3733560"/>
              <a:ext cx="304560" cy="30492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" name="Line 19"/>
            <p:cNvSpPr/>
            <p:nvPr/>
          </p:nvSpPr>
          <p:spPr>
            <a:xfrm flipH="1">
              <a:off x="1218960" y="4572000"/>
              <a:ext cx="228600" cy="3045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0" name="Line 20"/>
            <p:cNvSpPr/>
            <p:nvPr/>
          </p:nvSpPr>
          <p:spPr>
            <a:xfrm>
              <a:off x="1904760" y="4572000"/>
              <a:ext cx="304920" cy="3045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11" name="CustomShape 21"/>
          <p:cNvSpPr/>
          <p:nvPr/>
        </p:nvSpPr>
        <p:spPr>
          <a:xfrm>
            <a:off x="5265360" y="2743200"/>
            <a:ext cx="3218400" cy="821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92934"/>
                </a:solidFill>
                <a:latin typeface="Times New Roman"/>
              </a:rPr>
              <a:t>Any node’s key value is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292934"/>
                </a:solidFill>
                <a:latin typeface="Times New Roman"/>
              </a:rPr>
              <a:t>less than its children’s.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813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66C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814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15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16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17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18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19" name="CustomShape 8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20" name="Line 9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1" name="Line 10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2" name="Line 11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3" name="Line 12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4" name="Line 13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5" name="CustomShape 14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26" name="CustomShape 15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6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130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828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829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30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31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32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33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34" name="CustomShape 8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35" name="Line 9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6" name="Line 10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7" name="Line 11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8" name="Line 12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9" name="Line 13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0" name="CustomShape 14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41" name="CustomShape 15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6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130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843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844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45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46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47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48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49" name="CustomShape 8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50" name="Line 9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1" name="Line 10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2" name="Line 11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3" name="Line 12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4" name="Line 13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5" name="CustomShape 14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56" name="CustomShape 15"/>
          <p:cNvSpPr/>
          <p:nvPr/>
        </p:nvSpPr>
        <p:spPr>
          <a:xfrm>
            <a:off x="5652720" y="5089320"/>
            <a:ext cx="11289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6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130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858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859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60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61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62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63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64" name="CustomShape 8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65" name="Line 9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6" name="Line 10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7" name="Line 11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8" name="Line 12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9" name="Line 13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0" name="CustomShape 14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71" name="CustomShape 15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6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Times New Roman"/>
              </a:rPr>
              <a:t>tempKey = 50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873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874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75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76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77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78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79" name="CustomShape 8"/>
          <p:cNvSpPr/>
          <p:nvPr/>
        </p:nvSpPr>
        <p:spPr>
          <a:xfrm>
            <a:off x="318780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80" name="Line 9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1" name="Line 10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2" name="Line 11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3" name="Line 12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4" name="Line 13"/>
          <p:cNvSpPr/>
          <p:nvPr/>
        </p:nvSpPr>
        <p:spPr>
          <a:xfrm flipH="1">
            <a:off x="3425400" y="3719160"/>
            <a:ext cx="69696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5" name="CustomShape 14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86" name="CustomShape 15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6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50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888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889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90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91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92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93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94" name="Line 8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5" name="Line 9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6" name="Line 10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7" name="Line 11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8" name="CustomShape 12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99" name="CustomShape 13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Times New Roman"/>
              </a:rPr>
              <a:t>Size = 5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50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901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66C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902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03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04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05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06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07" name="Line 8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8" name="Line 9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9" name="Line 10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0" name="Line 11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1" name="CustomShape 12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12" name="CustomShape 13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5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50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914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915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16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17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18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19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20" name="Line 8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1" name="Line 9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2" name="Line 10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3" name="Line 11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4" name="CustomShape 12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25" name="CustomShape 13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5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50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927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66C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34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928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29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30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31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32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33" name="Line 8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4" name="Line 9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5" name="Line 10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6" name="Line 11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7" name="CustomShape 12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38" name="CustomShape 13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5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50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TextShape 1"/>
          <p:cNvSpPr txBox="1"/>
          <p:nvPr/>
        </p:nvSpPr>
        <p:spPr>
          <a:xfrm>
            <a:off x="160560" y="982800"/>
            <a:ext cx="8125920" cy="71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600" b="0" strike="noStrike" spc="-1">
              <a:solidFill>
                <a:srgbClr val="292934"/>
              </a:solidFill>
              <a:latin typeface="Times New Roman"/>
            </a:endParaRPr>
          </a:p>
        </p:txBody>
      </p:sp>
      <p:graphicFrame>
        <p:nvGraphicFramePr>
          <p:cNvPr id="1940" name="Table 2"/>
          <p:cNvGraphicFramePr/>
          <p:nvPr/>
        </p:nvGraphicFramePr>
        <p:xfrm>
          <a:off x="443520" y="1945080"/>
          <a:ext cx="5126040" cy="555840"/>
        </p:xfrm>
        <a:graphic>
          <a:graphicData uri="http://schemas.openxmlformats.org/drawingml/2006/table">
            <a:tbl>
              <a:tblPr/>
              <a:tblGrid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4200"/>
                <a:gridCol w="395640"/>
              </a:tblGrid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33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130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250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600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9ECEB"/>
                    </a:solidFill>
                  </a:tcPr>
                </a:tc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3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5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6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9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11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rgbClr val="292934"/>
                          </a:solidFill>
                          <a:latin typeface="Arial"/>
                        </a:rPr>
                        <a:t>12</a:t>
                      </a:r>
                      <a:endParaRPr lang="en-US" sz="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1941" name="CustomShape 3"/>
          <p:cNvSpPr/>
          <p:nvPr/>
        </p:nvSpPr>
        <p:spPr>
          <a:xfrm>
            <a:off x="2760120" y="268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33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42" name="CustomShape 4"/>
          <p:cNvSpPr/>
          <p:nvPr/>
        </p:nvSpPr>
        <p:spPr>
          <a:xfrm>
            <a:off x="1427040" y="331308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10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43" name="CustomShape 5"/>
          <p:cNvSpPr/>
          <p:nvPr/>
        </p:nvSpPr>
        <p:spPr>
          <a:xfrm>
            <a:off x="4052880" y="331308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44" name="CustomShape 6"/>
          <p:cNvSpPr/>
          <p:nvPr/>
        </p:nvSpPr>
        <p:spPr>
          <a:xfrm>
            <a:off x="555840" y="4073040"/>
            <a:ext cx="475200" cy="47520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45" name="CustomShape 7"/>
          <p:cNvSpPr/>
          <p:nvPr/>
        </p:nvSpPr>
        <p:spPr>
          <a:xfrm>
            <a:off x="2310840" y="4073040"/>
            <a:ext cx="475200" cy="475200"/>
          </a:xfrm>
          <a:prstGeom prst="ellipse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46" name="Line 8"/>
          <p:cNvSpPr/>
          <p:nvPr/>
        </p:nvSpPr>
        <p:spPr>
          <a:xfrm flipH="1">
            <a:off x="1833120" y="3088800"/>
            <a:ext cx="99684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7" name="Line 9"/>
          <p:cNvSpPr/>
          <p:nvPr/>
        </p:nvSpPr>
        <p:spPr>
          <a:xfrm>
            <a:off x="3166200" y="3088800"/>
            <a:ext cx="956160" cy="29376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8" name="Line 10"/>
          <p:cNvSpPr/>
          <p:nvPr/>
        </p:nvSpPr>
        <p:spPr>
          <a:xfrm flipH="1">
            <a:off x="793800" y="3719160"/>
            <a:ext cx="7027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9" name="Line 11"/>
          <p:cNvSpPr/>
          <p:nvPr/>
        </p:nvSpPr>
        <p:spPr>
          <a:xfrm>
            <a:off x="1833120" y="3719160"/>
            <a:ext cx="715320" cy="35388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0" name="CustomShape 12"/>
          <p:cNvSpPr/>
          <p:nvPr/>
        </p:nvSpPr>
        <p:spPr>
          <a:xfrm>
            <a:off x="5537520" y="1945080"/>
            <a:ext cx="3288600" cy="264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public void sort(){         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int n= size;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for(int i= 1; i &lt; n; i++){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int tmpKey= keys[1];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T tmpData= data[1];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keys[1]= keys[size];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data[1]= data[size];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size--;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</a:t>
            </a:r>
            <a:r>
              <a:rPr lang="en-US" sz="1200" b="0" strike="noStrike" spc="-1">
                <a:solidFill>
                  <a:srgbClr val="FF0000"/>
                </a:solidFill>
                <a:latin typeface="Consolas"/>
              </a:rPr>
              <a:t>siftDown(1);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keys[size+1]= tmpKey;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    data[size+1]= tmpData;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    }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    }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51" name="CustomShape 13"/>
          <p:cNvSpPr/>
          <p:nvPr/>
        </p:nvSpPr>
        <p:spPr>
          <a:xfrm>
            <a:off x="5652360" y="5089320"/>
            <a:ext cx="1052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Size = 5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292934"/>
                </a:solidFill>
                <a:latin typeface="Times New Roman"/>
              </a:rPr>
              <a:t>tempKey = 50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14417</TotalTime>
  <Words>9056</Words>
  <Application>Microsoft Office PowerPoint</Application>
  <PresentationFormat>On-screen Show (4:3)</PresentationFormat>
  <Paragraphs>4115</Paragraphs>
  <Slides>124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124</vt:i4>
      </vt:variant>
    </vt:vector>
  </HeadingPairs>
  <TitlesOfParts>
    <vt:vector size="138" baseType="lpstr">
      <vt:lpstr>SimSun</vt:lpstr>
      <vt:lpstr>Arial</vt:lpstr>
      <vt:lpstr>Calibri</vt:lpstr>
      <vt:lpstr>Calibri Light</vt:lpstr>
      <vt:lpstr>Consolas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Heaps</dc:title>
  <dc:subject/>
  <dc:creator>Inayat</dc:creator>
  <dc:description/>
  <cp:lastModifiedBy>galsaleh@outlook.com</cp:lastModifiedBy>
  <cp:revision>141</cp:revision>
  <dcterms:created xsi:type="dcterms:W3CDTF">2002-09-08T09:46:40Z</dcterms:created>
  <dcterms:modified xsi:type="dcterms:W3CDTF">2020-03-29T06:55:08Z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ksu</vt:lpwstr>
  </property>
  <property fmtid="{D5CDD505-2E9C-101B-9397-08002B2CF9AE}" pid="4" name="ContentTypeId">
    <vt:lpwstr>0x0101004DE408522C37A541BB3A63276E6042ED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20</vt:i4>
  </property>
  <property fmtid="{D5CDD505-2E9C-101B-9397-08002B2CF9AE}" pid="10" name="PresentationFormat">
    <vt:lpwstr>On-screen Show (4:3)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123</vt:i4>
  </property>
</Properties>
</file>