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64" r:id="rId6"/>
    <p:sldId id="259" r:id="rId7"/>
    <p:sldId id="265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2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079E-A818-4D88-9BD9-E37D904C0C6C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96166-F8CD-4802-8F47-A17157CC62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079E-A818-4D88-9BD9-E37D904C0C6C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96166-F8CD-4802-8F47-A17157CC62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079E-A818-4D88-9BD9-E37D904C0C6C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96166-F8CD-4802-8F47-A17157CC62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079E-A818-4D88-9BD9-E37D904C0C6C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96166-F8CD-4802-8F47-A17157CC62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079E-A818-4D88-9BD9-E37D904C0C6C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96166-F8CD-4802-8F47-A17157CC62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079E-A818-4D88-9BD9-E37D904C0C6C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96166-F8CD-4802-8F47-A17157CC62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079E-A818-4D88-9BD9-E37D904C0C6C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96166-F8CD-4802-8F47-A17157CC62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079E-A818-4D88-9BD9-E37D904C0C6C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96166-F8CD-4802-8F47-A17157CC62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079E-A818-4D88-9BD9-E37D904C0C6C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96166-F8CD-4802-8F47-A17157CC62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079E-A818-4D88-9BD9-E37D904C0C6C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96166-F8CD-4802-8F47-A17157CC62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079E-A818-4D88-9BD9-E37D904C0C6C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96166-F8CD-4802-8F47-A17157CC62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2079E-A818-4D88-9BD9-E37D904C0C6C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96166-F8CD-4802-8F47-A17157CC62F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Tutorial-4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LL(1) Parsing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Recall that we construct the first sets using the following algorithm</a:t>
            </a:r>
          </a:p>
          <a:p>
            <a:pPr>
              <a:defRPr/>
            </a:pPr>
            <a:r>
              <a:rPr lang="en-US" dirty="0"/>
              <a:t>Algorithm :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If t is a terminal </a:t>
            </a:r>
            <a:br>
              <a:rPr lang="en-US" dirty="0"/>
            </a:br>
            <a:r>
              <a:rPr lang="en-US" dirty="0"/>
              <a:t>	First (t) = { t }</a:t>
            </a:r>
          </a:p>
          <a:p>
            <a:pPr marL="514350" indent="-514350">
              <a:buFont typeface="Calibri" pitchFamily="34" charset="0"/>
              <a:buAutoNum type="arabicPeriod" startAt="2"/>
            </a:pPr>
            <a:r>
              <a:rPr lang="en-US" dirty="0" smtClean="0"/>
              <a:t>If X is non-terminal, then </a:t>
            </a:r>
            <a:r>
              <a:rPr lang="el-GR" dirty="0" smtClean="0"/>
              <a:t>ξ</a:t>
            </a:r>
            <a:r>
              <a:rPr lang="en-US" dirty="0" smtClean="0"/>
              <a:t> </a:t>
            </a:r>
            <a:r>
              <a:rPr lang="el-GR" dirty="0" smtClean="0"/>
              <a:t>ϵ</a:t>
            </a:r>
            <a:r>
              <a:rPr lang="en-US" dirty="0" smtClean="0"/>
              <a:t> First(X) </a:t>
            </a:r>
          </a:p>
          <a:p>
            <a:pPr marL="914400" lvl="1" indent="-514350">
              <a:buFont typeface="Calibri" pitchFamily="34" charset="0"/>
              <a:buAutoNum type="arabicPeriod"/>
            </a:pPr>
            <a:r>
              <a:rPr lang="en-US" dirty="0" smtClean="0"/>
              <a:t>If X →</a:t>
            </a:r>
            <a:r>
              <a:rPr lang="el-GR" dirty="0" smtClean="0"/>
              <a:t>ξ</a:t>
            </a:r>
            <a:r>
              <a:rPr lang="en-US" dirty="0" smtClean="0"/>
              <a:t> </a:t>
            </a:r>
          </a:p>
          <a:p>
            <a:pPr marL="914400" lvl="1" indent="-514350">
              <a:buFont typeface="Calibri" pitchFamily="34" charset="0"/>
              <a:buAutoNum type="arabicPeriod"/>
            </a:pPr>
            <a:r>
              <a:rPr lang="en-US" dirty="0" smtClean="0"/>
              <a:t>Or if X → A</a:t>
            </a:r>
            <a:r>
              <a:rPr lang="en-US" baseline="-25000" dirty="0" smtClean="0"/>
              <a:t>1</a:t>
            </a:r>
            <a:r>
              <a:rPr lang="en-US" dirty="0" smtClean="0"/>
              <a:t>,…A</a:t>
            </a:r>
            <a:r>
              <a:rPr lang="en-US" baseline="-25000" dirty="0" smtClean="0"/>
              <a:t>n</a:t>
            </a:r>
            <a:r>
              <a:rPr lang="en-US" dirty="0" smtClean="0"/>
              <a:t> and </a:t>
            </a:r>
            <a:r>
              <a:rPr lang="el-GR" dirty="0" smtClean="0"/>
              <a:t>ξ</a:t>
            </a:r>
            <a:r>
              <a:rPr lang="en-US" dirty="0" smtClean="0"/>
              <a:t> </a:t>
            </a:r>
            <a:r>
              <a:rPr lang="el-GR" dirty="0" smtClean="0"/>
              <a:t>ϵ</a:t>
            </a:r>
            <a:r>
              <a:rPr lang="en-US" dirty="0" smtClean="0"/>
              <a:t> First(A</a:t>
            </a:r>
            <a:r>
              <a:rPr lang="en-US" baseline="-25000" dirty="0" smtClean="0"/>
              <a:t>i</a:t>
            </a:r>
            <a:r>
              <a:rPr lang="en-US" dirty="0" smtClean="0"/>
              <a:t>)  for 1 ≤ </a:t>
            </a:r>
            <a:r>
              <a:rPr lang="en-US" dirty="0" err="1" smtClean="0"/>
              <a:t>i</a:t>
            </a:r>
            <a:r>
              <a:rPr lang="en-US" dirty="0" smtClean="0"/>
              <a:t> ≤ n</a:t>
            </a:r>
            <a:br>
              <a:rPr lang="en-US" dirty="0" smtClean="0"/>
            </a:br>
            <a:r>
              <a:rPr lang="en-US" dirty="0" smtClean="0"/>
              <a:t>i.e. if A</a:t>
            </a:r>
            <a:r>
              <a:rPr lang="en-US" baseline="-25000" dirty="0" smtClean="0"/>
              <a:t>1</a:t>
            </a:r>
            <a:r>
              <a:rPr lang="en-US" dirty="0" smtClean="0"/>
              <a:t>,…A</a:t>
            </a:r>
            <a:r>
              <a:rPr lang="en-US" baseline="-25000" dirty="0" smtClean="0"/>
              <a:t>n</a:t>
            </a:r>
            <a:r>
              <a:rPr lang="en-US" dirty="0" smtClean="0"/>
              <a:t> can disappear by producing </a:t>
            </a:r>
            <a:r>
              <a:rPr lang="el-GR" dirty="0" smtClean="0"/>
              <a:t>ξ</a:t>
            </a:r>
            <a:endParaRPr lang="en-US" dirty="0" smtClean="0"/>
          </a:p>
          <a:p>
            <a:pPr marL="514350" indent="-514350">
              <a:buFont typeface="Calibri" pitchFamily="34" charset="0"/>
              <a:buAutoNum type="arabicPeriod" startAt="2"/>
            </a:pPr>
            <a:r>
              <a:rPr lang="en-US" dirty="0" smtClean="0"/>
              <a:t>First (</a:t>
            </a:r>
            <a:r>
              <a:rPr lang="el-GR" dirty="0" smtClean="0"/>
              <a:t>α</a:t>
            </a:r>
            <a:r>
              <a:rPr lang="en-US" dirty="0" smtClean="0"/>
              <a:t>) is  a subset of First(X)  if</a:t>
            </a:r>
          </a:p>
          <a:p>
            <a:pPr marL="914400" lvl="1" indent="-514350">
              <a:buFont typeface="Arial" charset="0"/>
              <a:buNone/>
            </a:pPr>
            <a:r>
              <a:rPr lang="en-US" dirty="0" smtClean="0"/>
              <a:t>	 X → A</a:t>
            </a:r>
            <a:r>
              <a:rPr lang="en-US" baseline="-25000" dirty="0" smtClean="0"/>
              <a:t>1</a:t>
            </a:r>
            <a:r>
              <a:rPr lang="en-US" dirty="0" smtClean="0"/>
              <a:t>,…A</a:t>
            </a:r>
            <a:r>
              <a:rPr lang="en-US" baseline="-25000" dirty="0" smtClean="0"/>
              <a:t>n</a:t>
            </a:r>
            <a:r>
              <a:rPr lang="en-US" dirty="0" smtClean="0"/>
              <a:t> </a:t>
            </a:r>
            <a:r>
              <a:rPr lang="el-GR" dirty="0" smtClean="0"/>
              <a:t>α</a:t>
            </a:r>
            <a:endParaRPr lang="en-US" dirty="0" smtClean="0"/>
          </a:p>
          <a:p>
            <a:pPr marL="914400" lvl="1" indent="-514350">
              <a:buFont typeface="Arial" charset="0"/>
              <a:buNone/>
            </a:pPr>
            <a:r>
              <a:rPr lang="en-US" dirty="0" smtClean="0"/>
              <a:t>	and </a:t>
            </a:r>
            <a:r>
              <a:rPr lang="el-GR" dirty="0" smtClean="0"/>
              <a:t>ξ</a:t>
            </a:r>
            <a:r>
              <a:rPr lang="en-US" dirty="0" smtClean="0"/>
              <a:t> </a:t>
            </a:r>
            <a:r>
              <a:rPr lang="el-GR" dirty="0" smtClean="0"/>
              <a:t>ϵ</a:t>
            </a:r>
            <a:r>
              <a:rPr lang="en-US" dirty="0" smtClean="0"/>
              <a:t> First(A</a:t>
            </a:r>
            <a:r>
              <a:rPr lang="en-US" baseline="-25000" dirty="0" smtClean="0"/>
              <a:t>i</a:t>
            </a:r>
            <a:r>
              <a:rPr lang="en-US" dirty="0" smtClean="0"/>
              <a:t>)  for 1 ≤ </a:t>
            </a:r>
            <a:r>
              <a:rPr lang="en-US" dirty="0" err="1" smtClean="0"/>
              <a:t>i</a:t>
            </a:r>
            <a:r>
              <a:rPr lang="en-US" dirty="0" smtClean="0"/>
              <a:t> ≤ n </a:t>
            </a:r>
          </a:p>
          <a:p>
            <a:pPr marL="914400" lvl="1" indent="-514350">
              <a:buFont typeface="Arial" charset="0"/>
              <a:buNone/>
            </a:pPr>
            <a:r>
              <a:rPr lang="en-US" dirty="0" smtClean="0"/>
              <a:t>	(i.e. A</a:t>
            </a:r>
            <a:r>
              <a:rPr lang="en-US" baseline="-25000" dirty="0" smtClean="0"/>
              <a:t>1</a:t>
            </a:r>
            <a:r>
              <a:rPr lang="en-US" dirty="0" smtClean="0"/>
              <a:t>,…A</a:t>
            </a:r>
            <a:r>
              <a:rPr lang="en-US" baseline="-25000" dirty="0" smtClean="0"/>
              <a:t>n</a:t>
            </a:r>
            <a:r>
              <a:rPr lang="en-US" dirty="0" smtClean="0"/>
              <a:t> can all disappear)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Sets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Recall that we construct the follow sets using this algorithm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dirty="0" smtClean="0"/>
              <a:t>$ </a:t>
            </a:r>
            <a:r>
              <a:rPr lang="el-GR" dirty="0" smtClean="0"/>
              <a:t>ϵ</a:t>
            </a:r>
            <a:r>
              <a:rPr lang="en-US" dirty="0" smtClean="0"/>
              <a:t> Follow(S),  where S is the start symbol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dirty="0" smtClean="0"/>
              <a:t>For each production A → </a:t>
            </a:r>
            <a:r>
              <a:rPr lang="el-GR" dirty="0" smtClean="0"/>
              <a:t>α</a:t>
            </a:r>
            <a:r>
              <a:rPr lang="en-US" dirty="0" smtClean="0"/>
              <a:t> X </a:t>
            </a:r>
            <a:r>
              <a:rPr lang="el-GR" dirty="0" smtClean="0"/>
              <a:t>β</a:t>
            </a:r>
            <a:r>
              <a:rPr lang="en-US" dirty="0" smtClean="0"/>
              <a:t> </a:t>
            </a:r>
          </a:p>
          <a:p>
            <a:pPr marL="514350" indent="-514350">
              <a:buFont typeface="Arial" charset="0"/>
              <a:buNone/>
            </a:pPr>
            <a:r>
              <a:rPr lang="en-US" dirty="0" smtClean="0"/>
              <a:t>	First(</a:t>
            </a:r>
            <a:r>
              <a:rPr lang="el-GR" dirty="0" smtClean="0"/>
              <a:t>β</a:t>
            </a:r>
            <a:r>
              <a:rPr lang="en-US" dirty="0" smtClean="0"/>
              <a:t>) – { </a:t>
            </a:r>
            <a:r>
              <a:rPr lang="el-GR" dirty="0" smtClean="0"/>
              <a:t>ξ</a:t>
            </a:r>
            <a:r>
              <a:rPr lang="en-US" dirty="0" smtClean="0"/>
              <a:t> } is a subset of Follow(X)</a:t>
            </a:r>
          </a:p>
          <a:p>
            <a:pPr marL="514350" indent="-514350">
              <a:buFont typeface="Arial" charset="0"/>
              <a:buNone/>
            </a:pPr>
            <a:r>
              <a:rPr lang="en-US" dirty="0" smtClean="0"/>
              <a:t>       (notice that we exclude </a:t>
            </a:r>
            <a:r>
              <a:rPr lang="el-GR" dirty="0" smtClean="0"/>
              <a:t>ξ</a:t>
            </a:r>
            <a:r>
              <a:rPr lang="en-US" dirty="0" smtClean="0"/>
              <a:t> , because </a:t>
            </a:r>
            <a:r>
              <a:rPr lang="el-GR" dirty="0" smtClean="0"/>
              <a:t>ξ</a:t>
            </a:r>
            <a:r>
              <a:rPr lang="en-US" dirty="0" smtClean="0"/>
              <a:t> is never in a follow set)</a:t>
            </a:r>
          </a:p>
          <a:p>
            <a:pPr marL="514350" indent="-514350">
              <a:buFont typeface="Arial" charset="0"/>
              <a:buNone/>
            </a:pPr>
            <a:r>
              <a:rPr lang="en-US" dirty="0" smtClean="0"/>
              <a:t>3. For each production A → </a:t>
            </a:r>
            <a:r>
              <a:rPr lang="el-GR" dirty="0" smtClean="0"/>
              <a:t>α</a:t>
            </a:r>
            <a:r>
              <a:rPr lang="en-US" dirty="0" smtClean="0"/>
              <a:t> X </a:t>
            </a:r>
            <a:r>
              <a:rPr lang="el-GR" dirty="0" smtClean="0"/>
              <a:t>β</a:t>
            </a:r>
            <a:r>
              <a:rPr lang="en-US" dirty="0" smtClean="0"/>
              <a:t> </a:t>
            </a:r>
          </a:p>
          <a:p>
            <a:pPr marL="514350" indent="-514350">
              <a:buFont typeface="Arial" charset="0"/>
              <a:buNone/>
            </a:pPr>
            <a:r>
              <a:rPr lang="en-US" dirty="0" smtClean="0"/>
              <a:t>	 if </a:t>
            </a:r>
            <a:r>
              <a:rPr lang="el-GR" dirty="0" smtClean="0"/>
              <a:t>ξ</a:t>
            </a:r>
            <a:r>
              <a:rPr lang="en-US" dirty="0" smtClean="0"/>
              <a:t> ϵ First(</a:t>
            </a:r>
            <a:r>
              <a:rPr lang="el-GR" dirty="0" smtClean="0"/>
              <a:t>β</a:t>
            </a:r>
            <a:r>
              <a:rPr lang="en-US" dirty="0" smtClean="0"/>
              <a:t>)     </a:t>
            </a:r>
            <a:r>
              <a:rPr lang="en-US" sz="2800" dirty="0" smtClean="0"/>
              <a:t>(i.e., </a:t>
            </a:r>
            <a:r>
              <a:rPr lang="el-GR" sz="2800" dirty="0" smtClean="0"/>
              <a:t>β</a:t>
            </a:r>
            <a:r>
              <a:rPr lang="en-US" sz="2800" dirty="0" smtClean="0"/>
              <a:t> can completely disappear)</a:t>
            </a:r>
            <a:endParaRPr lang="en-US" dirty="0" smtClean="0"/>
          </a:p>
          <a:p>
            <a:pPr marL="514350" indent="-514350">
              <a:buFont typeface="Arial" charset="0"/>
              <a:buNone/>
            </a:pPr>
            <a:r>
              <a:rPr lang="en-US" dirty="0" smtClean="0"/>
              <a:t>      then  </a:t>
            </a:r>
            <a:r>
              <a:rPr lang="en-US" sz="2800" dirty="0" smtClean="0"/>
              <a:t>whatever is in Follow(A) is also in Follow(X)</a:t>
            </a:r>
            <a:endParaRPr lang="en-US" dirty="0" smtClean="0"/>
          </a:p>
          <a:p>
            <a:pPr marL="514350" indent="-514350">
              <a:buFont typeface="Arial" charset="0"/>
              <a:buNone/>
            </a:pPr>
            <a:r>
              <a:rPr lang="en-US" dirty="0" smtClean="0"/>
              <a:t>	i.e., Follow(A) is a subset of Follow(X)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the following grammar over the alphabet  ∑ = </a:t>
            </a:r>
            <a:r>
              <a:rPr lang="en-US" dirty="0"/>
              <a:t>{</a:t>
            </a:r>
            <a:r>
              <a:rPr lang="en-US" dirty="0" smtClean="0"/>
              <a:t>u; v; w; x; y; z}:</a:t>
            </a:r>
          </a:p>
          <a:p>
            <a:pPr lvl="2">
              <a:buNone/>
            </a:pPr>
            <a:r>
              <a:rPr lang="en-US" dirty="0" smtClean="0"/>
              <a:t>S -&gt; UVW</a:t>
            </a:r>
          </a:p>
          <a:p>
            <a:pPr lvl="2">
              <a:buNone/>
            </a:pPr>
            <a:r>
              <a:rPr lang="en-US" dirty="0" smtClean="0"/>
              <a:t>U -&gt; u | </a:t>
            </a:r>
            <a:r>
              <a:rPr lang="en-US" dirty="0" err="1" smtClean="0"/>
              <a:t>Wv</a:t>
            </a:r>
            <a:r>
              <a:rPr lang="en-US" dirty="0" smtClean="0"/>
              <a:t> | </a:t>
            </a:r>
            <a:r>
              <a:rPr lang="el-GR" dirty="0" smtClean="0"/>
              <a:t>ξ</a:t>
            </a:r>
            <a:endParaRPr lang="en-US" dirty="0" smtClean="0"/>
          </a:p>
          <a:p>
            <a:pPr lvl="2">
              <a:buNone/>
            </a:pPr>
            <a:r>
              <a:rPr lang="en-US" dirty="0" smtClean="0"/>
              <a:t>V -&gt; w | </a:t>
            </a:r>
            <a:r>
              <a:rPr lang="en-US" dirty="0" err="1" smtClean="0"/>
              <a:t>xU</a:t>
            </a:r>
            <a:r>
              <a:rPr lang="en-US" dirty="0" smtClean="0"/>
              <a:t> | </a:t>
            </a:r>
            <a:r>
              <a:rPr lang="el-GR" dirty="0" smtClean="0"/>
              <a:t>ξ</a:t>
            </a:r>
            <a:endParaRPr lang="en-US" dirty="0" smtClean="0"/>
          </a:p>
          <a:p>
            <a:pPr lvl="2">
              <a:buNone/>
            </a:pPr>
            <a:r>
              <a:rPr lang="en-US" dirty="0" smtClean="0"/>
              <a:t>W -&gt; y | z</a:t>
            </a:r>
          </a:p>
          <a:p>
            <a:r>
              <a:rPr lang="en-US" dirty="0" smtClean="0"/>
              <a:t>Give the first sets of the non-terminals and the follow sets of the terminals and non-terminals.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ar-J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891804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Give the parsing table for this grammar.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5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Recall that the LL parsing table is constructed as follows</a:t>
            </a:r>
          </a:p>
          <a:p>
            <a:r>
              <a:rPr lang="en-US" dirty="0" smtClean="0"/>
              <a:t>For each production A→ </a:t>
            </a:r>
            <a:r>
              <a:rPr lang="el-GR" dirty="0" smtClean="0"/>
              <a:t>α</a:t>
            </a:r>
            <a:r>
              <a:rPr lang="en-US" dirty="0" smtClean="0"/>
              <a:t> in G do</a:t>
            </a:r>
          </a:p>
          <a:p>
            <a:pPr lvl="1"/>
            <a:r>
              <a:rPr lang="en-US" dirty="0" smtClean="0"/>
              <a:t>For each terminal t </a:t>
            </a:r>
            <a:r>
              <a:rPr lang="el-GR" dirty="0" smtClean="0"/>
              <a:t>ϵ</a:t>
            </a:r>
            <a:r>
              <a:rPr lang="en-US" dirty="0" smtClean="0"/>
              <a:t> First(</a:t>
            </a:r>
            <a:r>
              <a:rPr lang="el-GR" dirty="0" smtClean="0"/>
              <a:t>α</a:t>
            </a:r>
            <a:r>
              <a:rPr lang="en-US" dirty="0" smtClean="0"/>
              <a:t>) do</a:t>
            </a:r>
          </a:p>
          <a:p>
            <a:pPr lvl="2"/>
            <a:r>
              <a:rPr lang="en-US" dirty="0" smtClean="0"/>
              <a:t>T[</a:t>
            </a:r>
            <a:r>
              <a:rPr lang="en-US" dirty="0" err="1" smtClean="0"/>
              <a:t>A,t</a:t>
            </a:r>
            <a:r>
              <a:rPr lang="en-US" dirty="0" smtClean="0"/>
              <a:t>]=</a:t>
            </a:r>
            <a:r>
              <a:rPr lang="el-GR" dirty="0" smtClean="0"/>
              <a:t> α</a:t>
            </a:r>
            <a:r>
              <a:rPr lang="en-US" dirty="0" smtClean="0"/>
              <a:t>	</a:t>
            </a:r>
            <a:r>
              <a:rPr lang="en-US" sz="2000" dirty="0" smtClean="0"/>
              <a:t>because obviously would is useful here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l-GR" dirty="0" smtClean="0"/>
              <a:t>ξ</a:t>
            </a:r>
            <a:r>
              <a:rPr lang="en-US" dirty="0" smtClean="0"/>
              <a:t> </a:t>
            </a:r>
            <a:r>
              <a:rPr lang="el-GR" dirty="0" smtClean="0"/>
              <a:t>ϵ</a:t>
            </a:r>
            <a:r>
              <a:rPr lang="en-US" dirty="0" smtClean="0"/>
              <a:t> First(</a:t>
            </a:r>
            <a:r>
              <a:rPr lang="el-GR" dirty="0" smtClean="0"/>
              <a:t>α</a:t>
            </a:r>
            <a:r>
              <a:rPr lang="en-US" dirty="0" smtClean="0"/>
              <a:t>), for each t </a:t>
            </a:r>
            <a:r>
              <a:rPr lang="el-GR" dirty="0" smtClean="0"/>
              <a:t>ϵ</a:t>
            </a:r>
            <a:r>
              <a:rPr lang="en-US" dirty="0" smtClean="0"/>
              <a:t> Follow(A) do</a:t>
            </a:r>
          </a:p>
          <a:p>
            <a:pPr lvl="2"/>
            <a:r>
              <a:rPr lang="en-US" dirty="0" smtClean="0"/>
              <a:t>T[</a:t>
            </a:r>
            <a:r>
              <a:rPr lang="en-US" dirty="0" err="1" smtClean="0"/>
              <a:t>A,t</a:t>
            </a:r>
            <a:r>
              <a:rPr lang="en-US" dirty="0" smtClean="0"/>
              <a:t>]=</a:t>
            </a:r>
            <a:r>
              <a:rPr lang="el-GR" dirty="0" smtClean="0"/>
              <a:t> α</a:t>
            </a:r>
            <a:r>
              <a:rPr lang="en-US" dirty="0" smtClean="0"/>
              <a:t>	</a:t>
            </a:r>
            <a:r>
              <a:rPr lang="en-US" sz="2000" dirty="0" smtClean="0"/>
              <a:t>because </a:t>
            </a:r>
            <a:r>
              <a:rPr lang="el-GR" sz="2000" dirty="0" smtClean="0"/>
              <a:t>α</a:t>
            </a:r>
            <a:r>
              <a:rPr lang="en-US" sz="2000" dirty="0" smtClean="0"/>
              <a:t> can completely disappear and 			consequently A disappears.</a:t>
            </a:r>
          </a:p>
          <a:p>
            <a:pPr lvl="1"/>
            <a:r>
              <a:rPr lang="en-US" dirty="0" smtClean="0"/>
              <a:t>If </a:t>
            </a:r>
            <a:r>
              <a:rPr lang="el-GR" dirty="0" smtClean="0"/>
              <a:t>ξ</a:t>
            </a:r>
            <a:r>
              <a:rPr lang="en-US" dirty="0" smtClean="0"/>
              <a:t> </a:t>
            </a:r>
            <a:r>
              <a:rPr lang="el-GR" dirty="0" smtClean="0"/>
              <a:t>ϵ</a:t>
            </a:r>
            <a:r>
              <a:rPr lang="en-US" dirty="0" smtClean="0"/>
              <a:t> First(</a:t>
            </a:r>
            <a:r>
              <a:rPr lang="el-GR" dirty="0" smtClean="0"/>
              <a:t>α</a:t>
            </a:r>
            <a:r>
              <a:rPr lang="en-US" dirty="0" smtClean="0"/>
              <a:t>) and $ </a:t>
            </a:r>
            <a:r>
              <a:rPr lang="el-GR" dirty="0" smtClean="0"/>
              <a:t>ϵ</a:t>
            </a:r>
            <a:r>
              <a:rPr lang="en-US" dirty="0" smtClean="0"/>
              <a:t> Follow(A)  do</a:t>
            </a:r>
          </a:p>
          <a:p>
            <a:pPr lvl="2"/>
            <a:r>
              <a:rPr lang="en-US" dirty="0" smtClean="0"/>
              <a:t>T[A,$]= </a:t>
            </a:r>
            <a:r>
              <a:rPr lang="el-GR" dirty="0" smtClean="0"/>
              <a:t>α</a:t>
            </a:r>
            <a:r>
              <a:rPr lang="en-US" dirty="0" smtClean="0"/>
              <a:t>	</a:t>
            </a:r>
            <a:r>
              <a:rPr lang="en-US" sz="2000" dirty="0" smtClean="0"/>
              <a:t>This is useful when we ran out of input because the 		only hope would be is to get rid of whatever is on 		the stack.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ar-J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509472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Soltion</a:t>
            </a:r>
            <a:endParaRPr lang="ar-J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this grammar LL(1)? Explain.</a:t>
            </a:r>
          </a:p>
        </p:txBody>
      </p:sp>
    </p:spTree>
    <p:extLst>
      <p:ext uri="{BB962C8B-B14F-4D97-AF65-F5344CB8AC3E}">
        <p14:creationId xmlns:p14="http://schemas.microsoft.com/office/powerpoint/2010/main" val="695536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165</Words>
  <Application>Microsoft Office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Tutorial-4</vt:lpstr>
      <vt:lpstr>First Sets</vt:lpstr>
      <vt:lpstr>Follow Sets </vt:lpstr>
      <vt:lpstr>Exercise </vt:lpstr>
      <vt:lpstr>Solution</vt:lpstr>
      <vt:lpstr>Give the parsing table for this grammar. </vt:lpstr>
      <vt:lpstr>Solution</vt:lpstr>
      <vt:lpstr>Soltion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Tutorial-4</dc:title>
  <dc:creator>Khalil</dc:creator>
  <cp:lastModifiedBy>Asus</cp:lastModifiedBy>
  <cp:revision>5</cp:revision>
  <dcterms:created xsi:type="dcterms:W3CDTF">2013-10-23T12:39:03Z</dcterms:created>
  <dcterms:modified xsi:type="dcterms:W3CDTF">2016-11-25T14:58:18Z</dcterms:modified>
</cp:coreProperties>
</file>