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77" r:id="rId1"/>
  </p:sldMasterIdLst>
  <p:notesMasterIdLst>
    <p:notesMasterId r:id="rId80"/>
  </p:notesMasterIdLst>
  <p:sldIdLst>
    <p:sldId id="256" r:id="rId2"/>
    <p:sldId id="286" r:id="rId3"/>
    <p:sldId id="365" r:id="rId4"/>
    <p:sldId id="287" r:id="rId5"/>
    <p:sldId id="288" r:id="rId6"/>
    <p:sldId id="315" r:id="rId7"/>
    <p:sldId id="289" r:id="rId8"/>
    <p:sldId id="306" r:id="rId9"/>
    <p:sldId id="305" r:id="rId10"/>
    <p:sldId id="304" r:id="rId11"/>
    <p:sldId id="307" r:id="rId12"/>
    <p:sldId id="303" r:id="rId13"/>
    <p:sldId id="311" r:id="rId14"/>
    <p:sldId id="310" r:id="rId15"/>
    <p:sldId id="312" r:id="rId16"/>
    <p:sldId id="309" r:id="rId17"/>
    <p:sldId id="313" r:id="rId18"/>
    <p:sldId id="308" r:id="rId19"/>
    <p:sldId id="314" r:id="rId20"/>
    <p:sldId id="366" r:id="rId21"/>
    <p:sldId id="367" r:id="rId22"/>
    <p:sldId id="290" r:id="rId23"/>
    <p:sldId id="291" r:id="rId24"/>
    <p:sldId id="292" r:id="rId25"/>
    <p:sldId id="322" r:id="rId26"/>
    <p:sldId id="321" r:id="rId27"/>
    <p:sldId id="320" r:id="rId28"/>
    <p:sldId id="319" r:id="rId29"/>
    <p:sldId id="318" r:id="rId30"/>
    <p:sldId id="293" r:id="rId31"/>
    <p:sldId id="323" r:id="rId32"/>
    <p:sldId id="326" r:id="rId33"/>
    <p:sldId id="317" r:id="rId34"/>
    <p:sldId id="327" r:id="rId35"/>
    <p:sldId id="324" r:id="rId36"/>
    <p:sldId id="328" r:id="rId37"/>
    <p:sldId id="325" r:id="rId38"/>
    <p:sldId id="329" r:id="rId39"/>
    <p:sldId id="316" r:id="rId40"/>
    <p:sldId id="296" r:id="rId41"/>
    <p:sldId id="330" r:id="rId42"/>
    <p:sldId id="331" r:id="rId43"/>
    <p:sldId id="332" r:id="rId44"/>
    <p:sldId id="334" r:id="rId45"/>
    <p:sldId id="335" r:id="rId46"/>
    <p:sldId id="337" r:id="rId47"/>
    <p:sldId id="338" r:id="rId48"/>
    <p:sldId id="345" r:id="rId49"/>
    <p:sldId id="339" r:id="rId50"/>
    <p:sldId id="340" r:id="rId51"/>
    <p:sldId id="341" r:id="rId52"/>
    <p:sldId id="342" r:id="rId53"/>
    <p:sldId id="343" r:id="rId54"/>
    <p:sldId id="344" r:id="rId55"/>
    <p:sldId id="298" r:id="rId56"/>
    <p:sldId id="299" r:id="rId57"/>
    <p:sldId id="300" r:id="rId58"/>
    <p:sldId id="301" r:id="rId59"/>
    <p:sldId id="302" r:id="rId60"/>
    <p:sldId id="346" r:id="rId61"/>
    <p:sldId id="347" r:id="rId62"/>
    <p:sldId id="348" r:id="rId63"/>
    <p:sldId id="349" r:id="rId64"/>
    <p:sldId id="350" r:id="rId65"/>
    <p:sldId id="351" r:id="rId66"/>
    <p:sldId id="357" r:id="rId67"/>
    <p:sldId id="358" r:id="rId68"/>
    <p:sldId id="352" r:id="rId69"/>
    <p:sldId id="353" r:id="rId70"/>
    <p:sldId id="354" r:id="rId71"/>
    <p:sldId id="355" r:id="rId72"/>
    <p:sldId id="356" r:id="rId73"/>
    <p:sldId id="359" r:id="rId74"/>
    <p:sldId id="360" r:id="rId75"/>
    <p:sldId id="361" r:id="rId76"/>
    <p:sldId id="362" r:id="rId77"/>
    <p:sldId id="364" r:id="rId78"/>
    <p:sldId id="363" r:id="rId79"/>
  </p:sldIdLst>
  <p:sldSz cx="9144000" cy="6858000" type="screen4x3"/>
  <p:notesSz cx="6858000" cy="9144000"/>
  <p:defaultTextStyle>
    <a:defPPr>
      <a:defRPr lang="x-non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9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3814" autoAdjust="0"/>
    <p:restoredTop sz="94660"/>
  </p:normalViewPr>
  <p:slideViewPr>
    <p:cSldViewPr>
      <p:cViewPr varScale="1">
        <p:scale>
          <a:sx n="61" d="100"/>
          <a:sy n="61" d="100"/>
        </p:scale>
        <p:origin x="754" y="38"/>
      </p:cViewPr>
      <p:guideLst>
        <p:guide orient="horz" pos="391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119BD609-89BB-4446-90F6-C478BB0E95B1}" type="datetimeFigureOut">
              <a:rPr lang="x-none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x-non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1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1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EBA2CA5-ACBB-4CF2-AF02-78090B8A1EA2}" type="slidenum">
              <a:rPr lang="x-none"/>
              <a:pPr>
                <a:defRPr/>
              </a:pPr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4813294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 txBox="1">
            <a:spLocks noGrp="1" noChangeArrowheads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ACC53E0-D1DE-4C3A-BDD9-7D46BF44B02B}" type="slidenum">
              <a:rPr lang="en-US" sz="1100"/>
              <a:pPr algn="r" defTabSz="865188"/>
              <a:t>2</a:t>
            </a:fld>
            <a:endParaRPr lang="en-US" sz="1100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85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860553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08479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733292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5432101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362705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902506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824324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53922748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216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CD249EA-546A-4AD6-9856-3778108B6304}" type="slidenum">
              <a:rPr lang="en-US" sz="1100"/>
              <a:pPr algn="r" defTabSz="865188"/>
              <a:t>23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1183580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421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421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803445A8-D8FC-4240-8E70-3B39AE9EF468}" type="slidenum">
              <a:rPr lang="en-US" sz="1100"/>
              <a:pPr algn="r" defTabSz="865188"/>
              <a:t>24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194356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4996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9BC9918-F9C1-4DD4-BC19-85DACF4D9931}" type="slidenum">
              <a:rPr lang="en-US" sz="1100"/>
              <a:pPr algn="r" defTabSz="865188"/>
              <a:t>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1193097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049924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790691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8542022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20383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29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925829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31024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40977296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123464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00749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412334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704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2631EDB6-C1C9-4A84-9AC0-47A408E7D625}" type="slidenum">
              <a:rPr lang="en-US" sz="1100"/>
              <a:pPr algn="r" defTabSz="865188"/>
              <a:t>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9223028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5367265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72899299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69515336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5749330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9625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9626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57769C3D-922A-42D8-9623-9AB38C383CCA}" type="slidenum">
              <a:rPr lang="en-US" sz="1100"/>
              <a:pPr algn="r" defTabSz="865188"/>
              <a:t>39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6984143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40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240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D5F579ED-8DC2-4476-923E-E3BC68E4FB5B}" type="slidenum">
              <a:rPr lang="en-US" sz="1100"/>
              <a:pPr algn="r" defTabSz="865188"/>
              <a:t>40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814387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10011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40482577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59790581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279525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0725308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63996682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6534183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527393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8536745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49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1983419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1556808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90441543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5977490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5141252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445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0445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7B3192-4EBD-4BEB-B000-32C9E4EA970F}" type="slidenum">
              <a:rPr lang="en-US" sz="1100"/>
              <a:pPr algn="r" defTabSz="865188"/>
              <a:t>54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25845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99471734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MY" smtClean="0">
              <a:cs typeface="Arial" charset="0"/>
            </a:endParaRPr>
          </a:p>
        </p:txBody>
      </p:sp>
      <p:sp>
        <p:nvSpPr>
          <p:cNvPr id="106500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21F25A0-FC72-47B9-92D8-B4F0C791CF91}" type="slidenum">
              <a:rPr lang="en-US" sz="1100"/>
              <a:pPr algn="r" defTabSz="865188"/>
              <a:t>55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88751660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8547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MY" smtClean="0">
              <a:cs typeface="Arial" charset="0"/>
            </a:endParaRPr>
          </a:p>
        </p:txBody>
      </p:sp>
      <p:sp>
        <p:nvSpPr>
          <p:cNvPr id="108548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6D2D4376-80B0-4912-9C57-8537088EF50F}" type="slidenum">
              <a:rPr lang="en-US" sz="1100"/>
              <a:pPr algn="r" defTabSz="865188"/>
              <a:t>56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8625322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0595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0596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4ED1EFD9-2AFB-4674-8D24-6342CBAA8AA6}" type="slidenum">
              <a:rPr lang="en-US" sz="1100"/>
              <a:pPr algn="r" defTabSz="865188"/>
              <a:t>57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732555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2643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2644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7A13C72D-5D04-46EE-B66A-D2E093D225CD}" type="slidenum">
              <a:rPr lang="en-US" sz="1100"/>
              <a:pPr algn="r" defTabSz="865188"/>
              <a:t>58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912002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59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7029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778514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109401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83019365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08946938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3017560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41876526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1718981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05284653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46073136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13055269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69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78455878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4430164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58947144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72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7877187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73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23866631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74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315771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9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3891675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75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9296524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76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1300677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77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363512608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46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1146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C1F739F3-6B3B-4FE4-A199-050DC7A9332C}" type="slidenum">
              <a:rPr lang="en-US" sz="1100"/>
              <a:pPr algn="r" defTabSz="865188"/>
              <a:t>78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22091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10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11809127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144588" y="684213"/>
            <a:ext cx="4572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7388" y="4343400"/>
            <a:ext cx="5483225" cy="4116388"/>
          </a:xfrm>
          <a:noFill/>
        </p:spPr>
        <p:txBody>
          <a:bodyPr lIns="91424" tIns="45713" rIns="91424" bIns="45713"/>
          <a:lstStyle/>
          <a:p>
            <a:endParaRPr lang="en-IN" smtClean="0">
              <a:cs typeface="Arial" charset="0"/>
            </a:endParaRPr>
          </a:p>
        </p:txBody>
      </p:sp>
      <p:sp>
        <p:nvSpPr>
          <p:cNvPr id="89092" name="Slide Number Placeholder 3"/>
          <p:cNvSpPr txBox="1">
            <a:spLocks noGrp="1"/>
          </p:cNvSpPr>
          <p:nvPr/>
        </p:nvSpPr>
        <p:spPr bwMode="auto">
          <a:xfrm>
            <a:off x="3884613" y="8683625"/>
            <a:ext cx="2971800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24" tIns="45713" rIns="91424" bIns="45713" anchor="b"/>
          <a:lstStyle/>
          <a:p>
            <a:pPr algn="r" defTabSz="865188"/>
            <a:fld id="{9E1846A6-9925-4B85-967B-4DA48F07C007}" type="slidenum">
              <a:rPr lang="en-US" sz="1100"/>
              <a:pPr algn="r" defTabSz="865188"/>
              <a:t>11</a:t>
            </a:fld>
            <a:endParaRPr lang="en-US" sz="1100"/>
          </a:p>
        </p:txBody>
      </p:sp>
    </p:spTree>
    <p:extLst>
      <p:ext uri="{BB962C8B-B14F-4D97-AF65-F5344CB8AC3E}">
        <p14:creationId xmlns:p14="http://schemas.microsoft.com/office/powerpoint/2010/main" val="955129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D3FEF39-4977-4034-B124-62DE51A6BCC1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57FF625-ACF7-44A8-B992-624A1AE7C592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3F32DF8-6E1A-42C1-B259-4B66570708C6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EAF25D4-FD2F-4BA3-BA8E-296249B5A3A1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DB2DBCE-785D-4B4C-BB62-850C2CF624F1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64F7C3-8C71-4313-B8C6-48BEA1DBCAD2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EFD491B-FABD-4E5C-ACF9-C03F85928F19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E8F08FA-40C1-4ABD-BA6D-CF107EC216C6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BE94287-0D71-4EAC-B199-90F97FB413EC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C16337C-A6D6-4C76-BFCA-3FAB87A3A4F8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F98C207-D854-4C2B-891E-9875AF42A78E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D5B30D-6CB6-4CD7-8B7E-FC96ECDDFD7B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FB3C578-B11C-4BE7-97D4-1AB2D70B136E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E289B0-EA09-4A6B-B04C-58E95080FD5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83050FF-C21F-452B-86AE-A5BB6AA887AB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1A162D2-038A-41DE-9A29-C432C239EE5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57E56C0-A5F9-4E68-B798-FC4C6946A4B8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x-non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C622816-5EB8-4087-A630-B46B3C5F7325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B29AF090-143A-49D7-ACB6-F8FDFBC995F1}" type="datetimeFigureOut">
              <a:rPr lang="x-none" smtClean="0"/>
              <a:pPr>
                <a:defRPr/>
              </a:pPr>
              <a:t>2020-08-29</a:t>
            </a:fld>
            <a:endParaRPr lang="x-non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x-non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29875A0-AE49-4BC4-8D99-DCFC6114969F}" type="slidenum">
              <a:rPr lang="x-none" smtClean="0"/>
              <a:pPr>
                <a:defRPr/>
              </a:pPr>
              <a:t>‹#›</a:t>
            </a:fld>
            <a:endParaRPr 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4.bin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6.bin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7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dirty="0" smtClean="0">
                <a:cs typeface="Arial" charset="0"/>
              </a:rPr>
              <a:t>Recursion</a:t>
            </a:r>
            <a:endParaRPr lang="x-none" dirty="0"/>
          </a:p>
        </p:txBody>
      </p:sp>
      <p:sp>
        <p:nvSpPr>
          <p:cNvPr id="14337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algn="l" rtl="0"/>
            <a:r>
              <a:rPr lang="en-US" dirty="0" smtClean="0">
                <a:cs typeface="Arial" charset="0"/>
              </a:rPr>
              <a:t>CSC212: Data Structures</a:t>
            </a:r>
            <a:endParaRPr lang="x-non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1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944813"/>
            <a:chOff x="1220788" y="3581400"/>
            <a:chExt cx="3520660" cy="294450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944504"/>
              <a:chOff x="1220788" y="3505200"/>
              <a:chExt cx="3520660" cy="294450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400"/>
                <a:ext cx="1908175" cy="2868304"/>
                <a:chOff x="1981994" y="3581400"/>
                <a:chExt cx="1908175" cy="28683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994" y="606874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recursiveFact(0)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1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209683" y="5870335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944813"/>
            <a:chOff x="1220788" y="3581400"/>
            <a:chExt cx="3520660" cy="294450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944504"/>
              <a:chOff x="1220788" y="3505200"/>
              <a:chExt cx="3520660" cy="294450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400"/>
                <a:ext cx="1908175" cy="2868304"/>
                <a:chOff x="1981994" y="3581400"/>
                <a:chExt cx="1908175" cy="2868304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1981994" y="6068744"/>
                  <a:ext cx="1907950" cy="380960"/>
                </a:xfrm>
                <a:prstGeom prst="rect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recursiveFact(0)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  <p:sp>
            <p:nvSpPr>
              <p:cNvPr id="88084" name="TextBox 16"/>
              <p:cNvSpPr txBox="1">
                <a:spLocks noChangeArrowheads="1"/>
              </p:cNvSpPr>
              <p:nvPr/>
            </p:nvSpPr>
            <p:spPr bwMode="auto">
              <a:xfrm>
                <a:off x="3276600" y="57912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1</a:t>
                </a:r>
              </a:p>
            </p:txBody>
          </p:sp>
          <p:sp>
            <p:nvSpPr>
              <p:cNvPr id="28" name="Freeform 27"/>
              <p:cNvSpPr/>
              <p:nvPr/>
            </p:nvSpPr>
            <p:spPr>
              <a:xfrm>
                <a:off x="3182707" y="5733816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dirty="0"/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1" name="Down Arrow 40"/>
            <p:cNvSpPr/>
            <p:nvPr/>
          </p:nvSpPr>
          <p:spPr>
            <a:xfrm>
              <a:off x="2209683" y="5870335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1"/>
            <a:ext cx="3521075" cy="2292350"/>
            <a:chOff x="1220788" y="3581400"/>
            <a:chExt cx="3520660" cy="2292109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2292109"/>
              <a:chOff x="1220788" y="3505200"/>
              <a:chExt cx="3520660" cy="2292109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2215917"/>
                <a:chOff x="1981994" y="3581392"/>
                <a:chExt cx="1907950" cy="2215917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>
                  <a:off x="1981994" y="5416349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recursiveFact(1)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88083" name="TextBox 15"/>
              <p:cNvSpPr txBox="1">
                <a:spLocks noChangeArrowheads="1"/>
              </p:cNvSpPr>
              <p:nvPr/>
            </p:nvSpPr>
            <p:spPr bwMode="auto">
              <a:xfrm>
                <a:off x="3505200" y="539342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1*</a:t>
                </a:r>
                <a:r>
                  <a:rPr lang="en-US">
                    <a:solidFill>
                      <a:srgbClr val="C90303"/>
                    </a:solidFill>
                  </a:rPr>
                  <a:t>1</a:t>
                </a:r>
                <a:r>
                  <a:rPr lang="en-US"/>
                  <a:t>=1</a:t>
                </a:r>
              </a:p>
            </p:txBody>
          </p:sp>
          <p:sp>
            <p:nvSpPr>
              <p:cNvPr id="26" name="Freeform 25"/>
              <p:cNvSpPr/>
              <p:nvPr/>
            </p:nvSpPr>
            <p:spPr>
              <a:xfrm>
                <a:off x="3182707" y="5124280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89" name="TextBox 30"/>
              <p:cNvSpPr txBox="1">
                <a:spLocks noChangeArrowheads="1"/>
              </p:cNvSpPr>
              <p:nvPr/>
            </p:nvSpPr>
            <p:spPr bwMode="auto">
              <a:xfrm>
                <a:off x="3249304" y="5154304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1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40" name="Down Arrow 39"/>
            <p:cNvSpPr/>
            <p:nvPr/>
          </p:nvSpPr>
          <p:spPr>
            <a:xfrm>
              <a:off x="2209683" y="5252863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1676400"/>
            <a:chOff x="1220788" y="3581400"/>
            <a:chExt cx="3520660" cy="167622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676224"/>
              <a:chOff x="1220788" y="3505200"/>
              <a:chExt cx="3520660" cy="1676224"/>
            </a:xfrm>
          </p:grpSpPr>
          <p:grpSp>
            <p:nvGrpSpPr>
              <p:cNvPr id="8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1600032"/>
                <a:chOff x="1981994" y="3581392"/>
                <a:chExt cx="1907950" cy="16000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799"/>
            <a:ext cx="3521075" cy="1676400"/>
            <a:chOff x="1220788" y="3581400"/>
            <a:chExt cx="3520660" cy="1676224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676224"/>
              <a:chOff x="1220788" y="3505200"/>
              <a:chExt cx="3520660" cy="1676224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1600032"/>
                <a:chOff x="1981994" y="3581392"/>
                <a:chExt cx="1907950" cy="1600032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1981994" y="4800464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recursiveFact(2)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2</a:t>
                </a:r>
                <a:r>
                  <a:rPr lang="en-US" dirty="0"/>
                  <a:t>=6</a:t>
                </a:r>
              </a:p>
            </p:txBody>
          </p:sp>
          <p:sp>
            <p:nvSpPr>
              <p:cNvPr id="88082" name="TextBox 14"/>
              <p:cNvSpPr txBox="1">
                <a:spLocks noChangeArrowheads="1"/>
              </p:cNvSpPr>
              <p:nvPr/>
            </p:nvSpPr>
            <p:spPr bwMode="auto">
              <a:xfrm>
                <a:off x="3505200" y="4760800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2*</a:t>
                </a:r>
                <a:r>
                  <a:rPr lang="en-US" dirty="0">
                    <a:solidFill>
                      <a:srgbClr val="C90303"/>
                    </a:solidFill>
                  </a:rPr>
                  <a:t>1</a:t>
                </a:r>
                <a:r>
                  <a:rPr lang="en-US" dirty="0"/>
                  <a:t>=2</a:t>
                </a:r>
              </a:p>
            </p:txBody>
          </p:sp>
          <p:sp>
            <p:nvSpPr>
              <p:cNvPr id="29" name="Freeform 28"/>
              <p:cNvSpPr/>
              <p:nvPr/>
            </p:nvSpPr>
            <p:spPr>
              <a:xfrm>
                <a:off x="3182707" y="4495696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90" name="TextBox 31"/>
              <p:cNvSpPr txBox="1">
                <a:spLocks noChangeArrowheads="1"/>
              </p:cNvSpPr>
              <p:nvPr/>
            </p:nvSpPr>
            <p:spPr bwMode="auto">
              <a:xfrm>
                <a:off x="3284560" y="44958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2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2209683" y="4676660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799"/>
            <a:ext cx="3521075" cy="1066800"/>
            <a:chOff x="1220788" y="3581400"/>
            <a:chExt cx="3520660" cy="10666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066688"/>
              <a:chOff x="1220788" y="3505200"/>
              <a:chExt cx="3520660" cy="1066688"/>
            </a:xfrm>
          </p:grpSpPr>
          <p:grpSp>
            <p:nvGrpSpPr>
              <p:cNvPr id="7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990496"/>
                <a:chOff x="1981994" y="3581392"/>
                <a:chExt cx="1907950" cy="990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4</a:t>
                </a:r>
                <a:r>
                  <a:rPr lang="en-US" dirty="0" smtClean="0"/>
                  <a:t>*</a:t>
                </a:r>
                <a:r>
                  <a:rPr lang="en-US" dirty="0" smtClean="0">
                    <a:solidFill>
                      <a:srgbClr val="C90303"/>
                    </a:solidFill>
                  </a:rPr>
                  <a:t>?</a:t>
                </a:r>
                <a:r>
                  <a:rPr lang="en-US" dirty="0" smtClean="0"/>
                  <a:t>=?</a:t>
                </a:r>
                <a:endParaRPr lang="en-US" dirty="0"/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dirty="0"/>
                  <a:t>3*</a:t>
                </a:r>
                <a:r>
                  <a:rPr lang="en-US" dirty="0">
                    <a:solidFill>
                      <a:srgbClr val="C90303"/>
                    </a:solidFill>
                  </a:rPr>
                  <a:t>2</a:t>
                </a:r>
                <a:r>
                  <a:rPr lang="en-US" dirty="0"/>
                  <a:t>=6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33" name="Freeform 32"/>
          <p:cNvSpPr/>
          <p:nvPr/>
        </p:nvSpPr>
        <p:spPr bwMode="auto">
          <a:xfrm rot="16200000" flipV="1">
            <a:off x="3200400" y="2819400"/>
            <a:ext cx="228600" cy="9906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2" name="Group 41"/>
          <p:cNvGrpSpPr>
            <a:grpSpLocks/>
          </p:cNvGrpSpPr>
          <p:nvPr/>
        </p:nvGrpSpPr>
        <p:grpSpPr bwMode="auto">
          <a:xfrm>
            <a:off x="1220788" y="3352800"/>
            <a:ext cx="3521075" cy="1066800"/>
            <a:chOff x="1220788" y="3581400"/>
            <a:chExt cx="3520660" cy="1066688"/>
          </a:xfrm>
        </p:grpSpPr>
        <p:grpSp>
          <p:nvGrpSpPr>
            <p:cNvPr id="3" name="Group 34"/>
            <p:cNvGrpSpPr>
              <a:grpSpLocks/>
            </p:cNvGrpSpPr>
            <p:nvPr/>
          </p:nvGrpSpPr>
          <p:grpSpPr bwMode="auto">
            <a:xfrm>
              <a:off x="1220788" y="3581400"/>
              <a:ext cx="3520660" cy="1066688"/>
              <a:chOff x="1220788" y="3505200"/>
              <a:chExt cx="3520660" cy="1066688"/>
            </a:xfrm>
          </p:grpSpPr>
          <p:grpSp>
            <p:nvGrpSpPr>
              <p:cNvPr id="9" name="Group 10"/>
              <p:cNvGrpSpPr>
                <a:grpSpLocks/>
              </p:cNvGrpSpPr>
              <p:nvPr/>
            </p:nvGrpSpPr>
            <p:grpSpPr bwMode="auto">
              <a:xfrm>
                <a:off x="1220788" y="3581392"/>
                <a:ext cx="1907950" cy="990496"/>
                <a:chOff x="1981994" y="3581392"/>
                <a:chExt cx="1907950" cy="990496"/>
              </a:xfrm>
            </p:grpSpPr>
            <p:sp>
              <p:nvSpPr>
                <p:cNvPr id="4" name="Rectangle 3"/>
                <p:cNvSpPr/>
                <p:nvPr/>
              </p:nvSpPr>
              <p:spPr>
                <a:xfrm>
                  <a:off x="1981994" y="3581392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recursiveFact(4)</a:t>
                  </a:r>
                </a:p>
              </p:txBody>
            </p:sp>
            <p:sp>
              <p:nvSpPr>
                <p:cNvPr id="5" name="Rectangle 4"/>
                <p:cNvSpPr/>
                <p:nvPr/>
              </p:nvSpPr>
              <p:spPr>
                <a:xfrm>
                  <a:off x="1981994" y="4190928"/>
                  <a:ext cx="1907950" cy="38096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 sz="1600" dirty="0">
                    <a:solidFill>
                      <a:schemeClr val="tx1"/>
                    </a:solidFill>
                  </a:endParaRPr>
                </a:p>
                <a:p>
                  <a:pPr algn="ctr">
                    <a:defRPr/>
                  </a:pPr>
                  <a:r>
                    <a:rPr lang="en-US" sz="1600" dirty="0">
                      <a:solidFill>
                        <a:schemeClr val="tx1"/>
                      </a:solidFill>
                    </a:rPr>
                    <a:t>recursiveFact(3)</a:t>
                  </a:r>
                </a:p>
                <a:p>
                  <a:pPr algn="ctr">
                    <a:defRPr/>
                  </a:pP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88080" name="TextBox 12"/>
              <p:cNvSpPr txBox="1">
                <a:spLocks noChangeArrowheads="1"/>
              </p:cNvSpPr>
              <p:nvPr/>
            </p:nvSpPr>
            <p:spPr bwMode="auto">
              <a:xfrm>
                <a:off x="3827048" y="3505200"/>
                <a:ext cx="914400" cy="369332"/>
              </a:xfrm>
              <a:prstGeom prst="rect">
                <a:avLst/>
              </a:prstGeom>
              <a:solidFill>
                <a:srgbClr val="FCFEBE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4*</a:t>
                </a:r>
                <a:r>
                  <a:rPr lang="en-US">
                    <a:solidFill>
                      <a:srgbClr val="C90303"/>
                    </a:solidFill>
                  </a:rPr>
                  <a:t>6</a:t>
                </a:r>
                <a:r>
                  <a:rPr lang="en-US"/>
                  <a:t>=24</a:t>
                </a:r>
              </a:p>
            </p:txBody>
          </p:sp>
          <p:sp>
            <p:nvSpPr>
              <p:cNvPr id="88081" name="TextBox 13"/>
              <p:cNvSpPr txBox="1">
                <a:spLocks noChangeArrowheads="1"/>
              </p:cNvSpPr>
              <p:nvPr/>
            </p:nvSpPr>
            <p:spPr bwMode="auto">
              <a:xfrm>
                <a:off x="3505200" y="4180768"/>
                <a:ext cx="838200" cy="369332"/>
              </a:xfrm>
              <a:prstGeom prst="rect">
                <a:avLst/>
              </a:prstGeom>
              <a:solidFill>
                <a:srgbClr val="FFFF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/>
                  <a:t>3*</a:t>
                </a:r>
                <a:r>
                  <a:rPr lang="en-US">
                    <a:solidFill>
                      <a:srgbClr val="C90303"/>
                    </a:solidFill>
                  </a:rPr>
                  <a:t>2</a:t>
                </a:r>
                <a:r>
                  <a:rPr lang="en-US"/>
                  <a:t>=6</a:t>
                </a:r>
              </a:p>
            </p:txBody>
          </p:sp>
          <p:sp>
            <p:nvSpPr>
              <p:cNvPr id="30" name="Freeform 29"/>
              <p:cNvSpPr/>
              <p:nvPr/>
            </p:nvSpPr>
            <p:spPr>
              <a:xfrm>
                <a:off x="3182707" y="3743300"/>
                <a:ext cx="152382" cy="457152"/>
              </a:xfrm>
              <a:custGeom>
                <a:avLst/>
                <a:gdLst>
                  <a:gd name="connsiteX0" fmla="*/ 9525 w 254000"/>
                  <a:gd name="connsiteY0" fmla="*/ 742950 h 742950"/>
                  <a:gd name="connsiteX1" fmla="*/ 209550 w 254000"/>
                  <a:gd name="connsiteY1" fmla="*/ 466725 h 742950"/>
                  <a:gd name="connsiteX2" fmla="*/ 219075 w 254000"/>
                  <a:gd name="connsiteY2" fmla="*/ 209550 h 742950"/>
                  <a:gd name="connsiteX3" fmla="*/ 0 w 254000"/>
                  <a:gd name="connsiteY3" fmla="*/ 0 h 742950"/>
                  <a:gd name="connsiteX4" fmla="*/ 0 w 254000"/>
                  <a:gd name="connsiteY4" fmla="*/ 0 h 7429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54000" h="742950">
                    <a:moveTo>
                      <a:pt x="9525" y="742950"/>
                    </a:moveTo>
                    <a:cubicBezTo>
                      <a:pt x="92075" y="649287"/>
                      <a:pt x="174625" y="555625"/>
                      <a:pt x="209550" y="466725"/>
                    </a:cubicBezTo>
                    <a:cubicBezTo>
                      <a:pt x="244475" y="377825"/>
                      <a:pt x="254000" y="287337"/>
                      <a:pt x="219075" y="209550"/>
                    </a:cubicBezTo>
                    <a:cubicBezTo>
                      <a:pt x="184150" y="131763"/>
                      <a:pt x="0" y="0"/>
                      <a:pt x="0" y="0"/>
                    </a:cubicBezTo>
                    <a:lnTo>
                      <a:pt x="0" y="0"/>
                    </a:lnTo>
                  </a:path>
                </a:pathLst>
              </a:custGeom>
              <a:ln w="254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88091" name="TextBox 32"/>
              <p:cNvSpPr txBox="1">
                <a:spLocks noChangeArrowheads="1"/>
              </p:cNvSpPr>
              <p:nvPr/>
            </p:nvSpPr>
            <p:spPr bwMode="auto">
              <a:xfrm>
                <a:off x="3248819" y="3810000"/>
                <a:ext cx="33337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>
                    <a:solidFill>
                      <a:srgbClr val="C90303"/>
                    </a:solidFill>
                  </a:rPr>
                  <a:t>6</a:t>
                </a:r>
              </a:p>
            </p:txBody>
          </p:sp>
        </p:grpSp>
        <p:sp>
          <p:nvSpPr>
            <p:cNvPr id="38" name="Down Arrow 37"/>
            <p:cNvSpPr/>
            <p:nvPr/>
          </p:nvSpPr>
          <p:spPr>
            <a:xfrm>
              <a:off x="2209683" y="4046489"/>
              <a:ext cx="76191" cy="2285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33" name="Freeform 32"/>
          <p:cNvSpPr/>
          <p:nvPr/>
        </p:nvSpPr>
        <p:spPr bwMode="auto">
          <a:xfrm rot="16200000" flipV="1">
            <a:off x="3200400" y="2819400"/>
            <a:ext cx="228600" cy="9906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1220788" y="3352801"/>
            <a:ext cx="3521075" cy="457199"/>
            <a:chOff x="1220788" y="3505200"/>
            <a:chExt cx="3520660" cy="457151"/>
          </a:xfrm>
        </p:grpSpPr>
        <p:sp>
          <p:nvSpPr>
            <p:cNvPr id="4" name="Rectangle 3"/>
            <p:cNvSpPr/>
            <p:nvPr/>
          </p:nvSpPr>
          <p:spPr bwMode="auto">
            <a:xfrm>
              <a:off x="1220788" y="3581391"/>
              <a:ext cx="1907950" cy="38096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recursiveFact(4)</a:t>
              </a:r>
            </a:p>
          </p:txBody>
        </p: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048" y="3505200"/>
              <a:ext cx="914400" cy="369332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/>
                <a:t>4*</a:t>
              </a:r>
              <a:r>
                <a:rPr lang="en-US">
                  <a:solidFill>
                    <a:srgbClr val="C90303"/>
                  </a:solidFill>
                </a:rPr>
                <a:t>6</a:t>
              </a:r>
              <a:r>
                <a:rPr lang="en-US"/>
                <a:t>=24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22" name="Object 5"/>
          <p:cNvGraphicFramePr>
            <a:graphicFrameLocks noChangeAspect="1"/>
          </p:cNvGraphicFramePr>
          <p:nvPr/>
        </p:nvGraphicFramePr>
        <p:xfrm>
          <a:off x="41021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5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021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Rectangle 7"/>
          <p:cNvSpPr>
            <a:spLocks noChangeArrowheads="1"/>
          </p:cNvSpPr>
          <p:nvPr/>
        </p:nvSpPr>
        <p:spPr bwMode="auto">
          <a:xfrm>
            <a:off x="251520" y="2852936"/>
            <a:ext cx="8740080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-1: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Factorial Function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Factorial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function of any integer n is defined as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Char char="-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! =4*3*2*1</a:t>
            </a:r>
          </a:p>
          <a:p>
            <a:pPr marL="171450" indent="-171450">
              <a:buFontTx/>
              <a:buChar char="-"/>
            </a:pP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 4</a:t>
            </a: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! =4 * 3!</a:t>
            </a:r>
          </a:p>
        </p:txBody>
      </p:sp>
      <p:sp>
        <p:nvSpPr>
          <p:cNvPr id="81924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81000" y="914400"/>
            <a:ext cx="8458200" cy="233838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95288" indent="-395288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Sometimes, certain statements in an algorithm are repeated on different sizes of an input instance. </a:t>
            </a:r>
          </a:p>
          <a:p>
            <a:pPr marL="395288" indent="-395288">
              <a:buFont typeface="Wingdings" pitchFamily="2" charset="2"/>
              <a:buChar char="v"/>
              <a:defRPr/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Repetition can be achieved in two different ways.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860425" lvl="1" indent="-465138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Iteration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uses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for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and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while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 loops</a:t>
            </a:r>
          </a:p>
          <a:p>
            <a:pPr marL="860425" lvl="1" indent="-465138">
              <a:buFont typeface="Wingdings" pitchFamily="2" charset="2"/>
              <a:buChar char="Ø"/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r>
              <a:rPr lang="en-US" sz="23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: function calls itself</a:t>
            </a:r>
          </a:p>
          <a:p>
            <a:pPr marL="852488" lvl="1" indent="-457200">
              <a:buFont typeface="Wingdings" pitchFamily="2" charset="2"/>
              <a:buChar char="Ø"/>
              <a:defRPr/>
            </a:pPr>
            <a:endParaRPr lang="en-US" dirty="0"/>
          </a:p>
        </p:txBody>
      </p:sp>
      <p:graphicFrame>
        <p:nvGraphicFramePr>
          <p:cNvPr id="8192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11574101"/>
              </p:ext>
            </p:extLst>
          </p:nvPr>
        </p:nvGraphicFramePr>
        <p:xfrm>
          <a:off x="957263" y="4132263"/>
          <a:ext cx="6137275" cy="1239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6" name="Equation" r:id="rId6" imgW="2832100" imgH="533400" progId="Equation.3">
                  <p:embed/>
                </p:oleObj>
              </mc:Choice>
              <mc:Fallback>
                <p:oleObj name="Equation" r:id="rId6" imgW="2832100" imgH="5334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132263"/>
                        <a:ext cx="6137275" cy="12398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0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431540" y="1412776"/>
            <a:ext cx="8280920" cy="4536504"/>
            <a:chOff x="1115616" y="1417047"/>
            <a:chExt cx="7704856" cy="4244201"/>
          </a:xfrm>
        </p:grpSpPr>
        <p:grpSp>
          <p:nvGrpSpPr>
            <p:cNvPr id="2" name="Group 41"/>
            <p:cNvGrpSpPr>
              <a:grpSpLocks/>
            </p:cNvGrpSpPr>
            <p:nvPr/>
          </p:nvGrpSpPr>
          <p:grpSpPr bwMode="auto">
            <a:xfrm>
              <a:off x="1220788" y="2211671"/>
              <a:ext cx="5333333" cy="3449577"/>
              <a:chOff x="1220788" y="3575210"/>
              <a:chExt cx="3655639" cy="2298299"/>
            </a:xfrm>
          </p:grpSpPr>
          <p:grpSp>
            <p:nvGrpSpPr>
              <p:cNvPr id="3" name="Group 34"/>
              <p:cNvGrpSpPr>
                <a:grpSpLocks/>
              </p:cNvGrpSpPr>
              <p:nvPr/>
            </p:nvGrpSpPr>
            <p:grpSpPr bwMode="auto">
              <a:xfrm>
                <a:off x="1220788" y="3575210"/>
                <a:ext cx="3655639" cy="2298299"/>
                <a:chOff x="1220788" y="3499010"/>
                <a:chExt cx="3655639" cy="2298299"/>
              </a:xfrm>
            </p:grpSpPr>
            <p:grpSp>
              <p:nvGrpSpPr>
                <p:cNvPr id="7" name="Group 10"/>
                <p:cNvGrpSpPr>
                  <a:grpSpLocks/>
                </p:cNvGrpSpPr>
                <p:nvPr/>
              </p:nvGrpSpPr>
              <p:grpSpPr bwMode="auto">
                <a:xfrm>
                  <a:off x="1220788" y="3581392"/>
                  <a:ext cx="1907950" cy="2215917"/>
                  <a:chOff x="1981994" y="3581392"/>
                  <a:chExt cx="1907950" cy="2215917"/>
                </a:xfrm>
              </p:grpSpPr>
              <p:sp>
                <p:nvSpPr>
                  <p:cNvPr id="14" name="Rectangle 13"/>
                  <p:cNvSpPr/>
                  <p:nvPr/>
                </p:nvSpPr>
                <p:spPr>
                  <a:xfrm>
                    <a:off x="1981994" y="3581392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recursiveFact(4)</a:t>
                    </a:r>
                  </a:p>
                </p:txBody>
              </p:sp>
              <p:sp>
                <p:nvSpPr>
                  <p:cNvPr id="15" name="Rectangle 14"/>
                  <p:cNvSpPr/>
                  <p:nvPr/>
                </p:nvSpPr>
                <p:spPr>
                  <a:xfrm>
                    <a:off x="1981994" y="4190928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recursiveFact(3)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6" name="Rectangle 15"/>
                  <p:cNvSpPr/>
                  <p:nvPr/>
                </p:nvSpPr>
                <p:spPr>
                  <a:xfrm>
                    <a:off x="1981994" y="4800464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recursiveFact(2)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17" name="Rectangle 16"/>
                  <p:cNvSpPr/>
                  <p:nvPr/>
                </p:nvSpPr>
                <p:spPr>
                  <a:xfrm>
                    <a:off x="1981994" y="5416349"/>
                    <a:ext cx="1907950" cy="380960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anchor="ctr"/>
                  <a:lstStyle/>
                  <a:p>
                    <a:pPr algn="ctr">
                      <a:defRPr/>
                    </a:pPr>
                    <a:endParaRPr lang="en-US" sz="1600" dirty="0">
                      <a:solidFill>
                        <a:schemeClr val="tx1"/>
                      </a:solidFill>
                    </a:endParaRPr>
                  </a:p>
                  <a:p>
                    <a:pPr algn="ctr">
                      <a:defRPr/>
                    </a:pPr>
                    <a:r>
                      <a:rPr lang="en-US" sz="1600" dirty="0">
                        <a:solidFill>
                          <a:schemeClr val="tx1"/>
                        </a:solidFill>
                      </a:rPr>
                      <a:t>recursiveFact(1)</a:t>
                    </a:r>
                  </a:p>
                  <a:p>
                    <a:pPr algn="ctr">
                      <a:defRPr/>
                    </a:pPr>
                    <a:endParaRPr lang="en-US" dirty="0">
                      <a:solidFill>
                        <a:schemeClr val="tx1"/>
                      </a:solidFill>
                    </a:endParaRPr>
                  </a:p>
                </p:txBody>
              </p:sp>
            </p:grpSp>
            <p:sp>
              <p:nvSpPr>
                <p:cNvPr id="8" name="TextBox 12"/>
                <p:cNvSpPr txBox="1">
                  <a:spLocks noChangeArrowheads="1"/>
                </p:cNvSpPr>
                <p:nvPr/>
              </p:nvSpPr>
              <p:spPr bwMode="auto">
                <a:xfrm>
                  <a:off x="3962027" y="3499010"/>
                  <a:ext cx="914400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4</a:t>
                  </a:r>
                  <a:r>
                    <a:rPr lang="en-US" dirty="0" smtClean="0"/>
                    <a:t>*</a:t>
                  </a:r>
                  <a:r>
                    <a:rPr lang="en-US" dirty="0" smtClean="0">
                      <a:solidFill>
                        <a:srgbClr val="C90303"/>
                      </a:solidFill>
                    </a:rPr>
                    <a:t>6</a:t>
                  </a:r>
                  <a:r>
                    <a:rPr lang="en-US" dirty="0" smtClean="0"/>
                    <a:t>=24</a:t>
                  </a:r>
                  <a:endParaRPr lang="en-US" dirty="0"/>
                </a:p>
              </p:txBody>
            </p:sp>
            <p:sp>
              <p:nvSpPr>
                <p:cNvPr id="9" name="TextBox 13"/>
                <p:cNvSpPr txBox="1">
                  <a:spLocks noChangeArrowheads="1"/>
                </p:cNvSpPr>
                <p:nvPr/>
              </p:nvSpPr>
              <p:spPr bwMode="auto">
                <a:xfrm>
                  <a:off x="3764601" y="4104926"/>
                  <a:ext cx="838971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r>
                    <a:rPr lang="en-US" dirty="0"/>
                    <a:t>3</a:t>
                  </a:r>
                  <a:r>
                    <a:rPr lang="en-US" dirty="0" smtClean="0"/>
                    <a:t>*</a:t>
                  </a:r>
                  <a:r>
                    <a:rPr lang="en-US" dirty="0" smtClean="0">
                      <a:solidFill>
                        <a:srgbClr val="C90303"/>
                      </a:solidFill>
                    </a:rPr>
                    <a:t>2</a:t>
                  </a:r>
                  <a:r>
                    <a:rPr lang="en-US" dirty="0" smtClean="0"/>
                    <a:t>=6</a:t>
                  </a:r>
                  <a:endParaRPr lang="en-US" dirty="0"/>
                </a:p>
              </p:txBody>
            </p:sp>
            <p:sp>
              <p:nvSpPr>
                <p:cNvPr id="10" name="TextBox 14"/>
                <p:cNvSpPr txBox="1">
                  <a:spLocks noChangeArrowheads="1"/>
                </p:cNvSpPr>
                <p:nvPr/>
              </p:nvSpPr>
              <p:spPr bwMode="auto">
                <a:xfrm>
                  <a:off x="3567174" y="4800544"/>
                  <a:ext cx="927358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2*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1</a:t>
                  </a:r>
                  <a:r>
                    <a:rPr lang="en-US" dirty="0"/>
                    <a:t>=2</a:t>
                  </a:r>
                </a:p>
              </p:txBody>
            </p:sp>
            <p:sp>
              <p:nvSpPr>
                <p:cNvPr id="11" name="TextBox 15"/>
                <p:cNvSpPr txBox="1">
                  <a:spLocks noChangeArrowheads="1"/>
                </p:cNvSpPr>
                <p:nvPr/>
              </p:nvSpPr>
              <p:spPr bwMode="auto">
                <a:xfrm>
                  <a:off x="3559750" y="5393428"/>
                  <a:ext cx="927256" cy="246069"/>
                </a:xfrm>
                <a:prstGeom prst="rect">
                  <a:avLst/>
                </a:prstGeom>
                <a:solidFill>
                  <a:srgbClr val="FFFF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r>
                    <a:rPr lang="en-US" dirty="0"/>
                    <a:t>1*</a:t>
                  </a:r>
                  <a:r>
                    <a:rPr lang="en-US" dirty="0">
                      <a:solidFill>
                        <a:srgbClr val="C90303"/>
                      </a:solidFill>
                    </a:rPr>
                    <a:t>1</a:t>
                  </a:r>
                  <a:r>
                    <a:rPr lang="en-US" dirty="0"/>
                    <a:t>=1</a:t>
                  </a:r>
                </a:p>
              </p:txBody>
            </p:sp>
            <p:sp>
              <p:nvSpPr>
                <p:cNvPr id="12" name="Freeform 11"/>
                <p:cNvSpPr/>
                <p:nvPr/>
              </p:nvSpPr>
              <p:spPr>
                <a:xfrm>
                  <a:off x="3182707" y="5077673"/>
                  <a:ext cx="152382" cy="457152"/>
                </a:xfrm>
                <a:custGeom>
                  <a:avLst/>
                  <a:gdLst>
                    <a:gd name="connsiteX0" fmla="*/ 9525 w 254000"/>
                    <a:gd name="connsiteY0" fmla="*/ 742950 h 742950"/>
                    <a:gd name="connsiteX1" fmla="*/ 209550 w 254000"/>
                    <a:gd name="connsiteY1" fmla="*/ 466725 h 742950"/>
                    <a:gd name="connsiteX2" fmla="*/ 219075 w 254000"/>
                    <a:gd name="connsiteY2" fmla="*/ 209550 h 742950"/>
                    <a:gd name="connsiteX3" fmla="*/ 0 w 254000"/>
                    <a:gd name="connsiteY3" fmla="*/ 0 h 742950"/>
                    <a:gd name="connsiteX4" fmla="*/ 0 w 254000"/>
                    <a:gd name="connsiteY4" fmla="*/ 0 h 7429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54000" h="742950">
                      <a:moveTo>
                        <a:pt x="9525" y="742950"/>
                      </a:moveTo>
                      <a:cubicBezTo>
                        <a:pt x="92075" y="649287"/>
                        <a:pt x="174625" y="555625"/>
                        <a:pt x="209550" y="466725"/>
                      </a:cubicBezTo>
                      <a:cubicBezTo>
                        <a:pt x="244475" y="377825"/>
                        <a:pt x="254000" y="287337"/>
                        <a:pt x="219075" y="209550"/>
                      </a:cubicBezTo>
                      <a:cubicBezTo>
                        <a:pt x="184150" y="131763"/>
                        <a:pt x="0" y="0"/>
                        <a:pt x="0" y="0"/>
                      </a:cubicBezTo>
                      <a:lnTo>
                        <a:pt x="0" y="0"/>
                      </a:lnTo>
                    </a:path>
                  </a:pathLst>
                </a:custGeom>
                <a:ln w="25400">
                  <a:solidFill>
                    <a:srgbClr val="FF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anchor="ctr"/>
                <a:lstStyle/>
                <a:p>
                  <a:pPr algn="ctr">
                    <a:defRPr/>
                  </a:pPr>
                  <a:endParaRPr lang="en-US"/>
                </a:p>
              </p:txBody>
            </p:sp>
          </p:grpSp>
          <p:sp>
            <p:nvSpPr>
              <p:cNvPr id="4" name="Down Arrow 3"/>
              <p:cNvSpPr/>
              <p:nvPr/>
            </p:nvSpPr>
            <p:spPr>
              <a:xfrm>
                <a:off x="2209683" y="4046489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5" name="Down Arrow 4"/>
              <p:cNvSpPr/>
              <p:nvPr/>
            </p:nvSpPr>
            <p:spPr>
              <a:xfrm>
                <a:off x="2209683" y="4676660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6" name="Down Arrow 5"/>
              <p:cNvSpPr/>
              <p:nvPr/>
            </p:nvSpPr>
            <p:spPr>
              <a:xfrm>
                <a:off x="2209683" y="5252863"/>
                <a:ext cx="76191" cy="228576"/>
              </a:xfrm>
              <a:prstGeom prst="down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</p:grpSp>
        <p:cxnSp>
          <p:nvCxnSpPr>
            <p:cNvPr id="19" name="Straight Arrow Connector 18"/>
            <p:cNvCxnSpPr/>
            <p:nvPr/>
          </p:nvCxnSpPr>
          <p:spPr>
            <a:xfrm flipV="1">
              <a:off x="5004048" y="4437112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Freeform 25"/>
            <p:cNvSpPr/>
            <p:nvPr/>
          </p:nvSpPr>
          <p:spPr bwMode="auto">
            <a:xfrm>
              <a:off x="4067944" y="3717032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 flipV="1">
              <a:off x="5292080" y="3501008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5580112" y="2492896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8" idx="3"/>
              <a:endCxn id="31" idx="1"/>
            </p:cNvCxnSpPr>
            <p:nvPr/>
          </p:nvCxnSpPr>
          <p:spPr>
            <a:xfrm flipV="1">
              <a:off x="6554121" y="2380238"/>
              <a:ext cx="394143" cy="16099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6948264" y="2195572"/>
              <a:ext cx="18722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solidFill>
                    <a:srgbClr val="3366FF"/>
                  </a:solidFill>
                </a:rPr>
                <a:t>final answer </a:t>
              </a:r>
              <a:endParaRPr lang="en-US" dirty="0">
                <a:solidFill>
                  <a:srgbClr val="3366FF"/>
                </a:solidFill>
              </a:endParaRPr>
            </a:p>
          </p:txBody>
        </p:sp>
        <p:sp>
          <p:nvSpPr>
            <p:cNvPr id="34" name="Freeform 33"/>
            <p:cNvSpPr/>
            <p:nvPr/>
          </p:nvSpPr>
          <p:spPr bwMode="auto">
            <a:xfrm>
              <a:off x="4067944" y="2852936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5" name="Freeform 34"/>
            <p:cNvSpPr/>
            <p:nvPr/>
          </p:nvSpPr>
          <p:spPr bwMode="auto">
            <a:xfrm>
              <a:off x="4082820" y="1772816"/>
              <a:ext cx="201148" cy="686152"/>
            </a:xfrm>
            <a:custGeom>
              <a:avLst/>
              <a:gdLst>
                <a:gd name="connsiteX0" fmla="*/ 9525 w 254000"/>
                <a:gd name="connsiteY0" fmla="*/ 742950 h 742950"/>
                <a:gd name="connsiteX1" fmla="*/ 209550 w 254000"/>
                <a:gd name="connsiteY1" fmla="*/ 466725 h 742950"/>
                <a:gd name="connsiteX2" fmla="*/ 219075 w 254000"/>
                <a:gd name="connsiteY2" fmla="*/ 209550 h 742950"/>
                <a:gd name="connsiteX3" fmla="*/ 0 w 254000"/>
                <a:gd name="connsiteY3" fmla="*/ 0 h 742950"/>
                <a:gd name="connsiteX4" fmla="*/ 0 w 254000"/>
                <a:gd name="connsiteY4" fmla="*/ 0 h 7429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4000" h="742950">
                  <a:moveTo>
                    <a:pt x="9525" y="742950"/>
                  </a:moveTo>
                  <a:cubicBezTo>
                    <a:pt x="92075" y="649287"/>
                    <a:pt x="174625" y="555625"/>
                    <a:pt x="209550" y="466725"/>
                  </a:cubicBezTo>
                  <a:cubicBezTo>
                    <a:pt x="244475" y="377825"/>
                    <a:pt x="254000" y="287337"/>
                    <a:pt x="219075" y="209550"/>
                  </a:cubicBezTo>
                  <a:cubicBezTo>
                    <a:pt x="184150" y="131763"/>
                    <a:pt x="0" y="0"/>
                    <a:pt x="0" y="0"/>
                  </a:cubicBezTo>
                  <a:lnTo>
                    <a:pt x="0" y="0"/>
                  </a:lnTo>
                </a:path>
              </a:pathLst>
            </a:cu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1115616" y="1417047"/>
              <a:ext cx="2783572" cy="5717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 smtClean="0">
                  <a:solidFill>
                    <a:schemeClr val="tx1"/>
                  </a:solidFill>
                </a:rPr>
                <a:t>caller</a:t>
              </a:r>
              <a:endParaRPr lang="en-US" sz="1600" dirty="0">
                <a:solidFill>
                  <a:schemeClr val="tx1"/>
                </a:solidFill>
              </a:endParaRPr>
            </a:p>
          </p:txBody>
        </p:sp>
        <p:sp>
          <p:nvSpPr>
            <p:cNvPr id="38" name="Down Arrow 37"/>
            <p:cNvSpPr/>
            <p:nvPr/>
          </p:nvSpPr>
          <p:spPr bwMode="auto">
            <a:xfrm>
              <a:off x="2660642" y="2060848"/>
              <a:ext cx="111158" cy="343076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V="1">
              <a:off x="5940152" y="1556792"/>
              <a:ext cx="0" cy="648072"/>
            </a:xfrm>
            <a:prstGeom prst="straightConnector1">
              <a:avLst/>
            </a:prstGeom>
            <a:ln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Rectangle 3"/>
          <p:cNvSpPr>
            <a:spLocks noChangeArrowheads="1"/>
          </p:cNvSpPr>
          <p:nvPr/>
        </p:nvSpPr>
        <p:spPr bwMode="auto">
          <a:xfrm>
            <a:off x="2460625" y="332656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2680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2460625" y="332656"/>
            <a:ext cx="4320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Exercise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5536" y="1484785"/>
            <a:ext cx="874846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/>
              <a:t>Calculate </a:t>
            </a:r>
            <a:r>
              <a:rPr lang="en-US" sz="3200" dirty="0" err="1"/>
              <a:t>x</a:t>
            </a:r>
            <a:r>
              <a:rPr lang="en-US" sz="3200" baseline="30000" dirty="0" err="1"/>
              <a:t>n</a:t>
            </a:r>
            <a:r>
              <a:rPr lang="en-US" sz="3200" dirty="0"/>
              <a:t> using both iteration and recursion. (Assume x &gt; 0 and n &gt;= 0)</a:t>
            </a:r>
          </a:p>
        </p:txBody>
      </p:sp>
    </p:spTree>
    <p:extLst>
      <p:ext uri="{BB962C8B-B14F-4D97-AF65-F5344CB8AC3E}">
        <p14:creationId xmlns:p14="http://schemas.microsoft.com/office/powerpoint/2010/main" val="1596670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3"/>
          <p:cNvSpPr>
            <a:spLocks noChangeArrowheads="1"/>
          </p:cNvSpPr>
          <p:nvPr/>
        </p:nvSpPr>
        <p:spPr bwMode="auto">
          <a:xfrm>
            <a:off x="1890713" y="381000"/>
            <a:ext cx="565308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Main Types of 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90115" name="Rectangle 2"/>
          <p:cNvSpPr>
            <a:spLocks noChangeArrowheads="1"/>
          </p:cNvSpPr>
          <p:nvPr/>
        </p:nvSpPr>
        <p:spPr bwMode="auto">
          <a:xfrm>
            <a:off x="990600" y="1219200"/>
            <a:ext cx="4572000" cy="1308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80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12"/>
          <p:cNvSpPr>
            <a:spLocks noChangeArrowheads="1"/>
          </p:cNvSpPr>
          <p:nvPr/>
        </p:nvSpPr>
        <p:spPr bwMode="auto">
          <a:xfrm>
            <a:off x="304800" y="1447800"/>
            <a:ext cx="8534400" cy="954088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 algn="ctr"/>
            <a:r>
              <a:rPr lang="en-US" sz="280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In this case a recursive method makes at most one recursive call each time it is invoked.</a:t>
            </a:r>
          </a:p>
        </p:txBody>
      </p:sp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381000" y="2514600"/>
            <a:ext cx="8763000" cy="581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3:</a:t>
            </a:r>
          </a:p>
          <a:p>
            <a:pPr marL="914400" indent="-39528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Problem: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Given an array A of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integers, find the sum of first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integers.</a:t>
            </a:r>
          </a:p>
          <a:p>
            <a:pPr marL="914400" indent="-39528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Observation: </a:t>
            </a:r>
            <a:r>
              <a:rPr lang="en-US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Sum can be defined recursively as follows:</a:t>
            </a: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514350" lvl="1">
              <a:lnSpc>
                <a:spcPct val="150000"/>
              </a:lnSpc>
              <a:defRPr/>
            </a:pPr>
            <a:endParaRPr lang="en-US" sz="2000" b="1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91140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328217"/>
              </p:ext>
            </p:extLst>
          </p:nvPr>
        </p:nvGraphicFramePr>
        <p:xfrm>
          <a:off x="1017588" y="4310063"/>
          <a:ext cx="8147050" cy="1209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59" name="Equation" r:id="rId4" imgW="3759200" imgH="558800" progId="Equation.3">
                  <p:embed/>
                </p:oleObj>
              </mc:Choice>
              <mc:Fallback>
                <p:oleObj name="Equation" r:id="rId4" imgW="3759200" imgH="558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7588" y="4310063"/>
                        <a:ext cx="8147050" cy="120967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1141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1066800" y="1905000"/>
            <a:ext cx="7696200" cy="3000375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defRPr/>
            </a:pPr>
            <a:r>
              <a:rPr lang="en-US" sz="21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21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2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21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21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</a:rPr>
              <a:t>		       return A[0];                           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base case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21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A[n-1];  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recursive case</a:t>
            </a:r>
            <a:r>
              <a:rPr lang="en-US" sz="21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93187" name="Rectangle 17"/>
          <p:cNvSpPr>
            <a:spLocks noChangeArrowheads="1"/>
          </p:cNvSpPr>
          <p:nvPr/>
        </p:nvSpPr>
        <p:spPr bwMode="auto">
          <a:xfrm>
            <a:off x="304800" y="4800600"/>
            <a:ext cx="8534400" cy="1754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Base case should be defined so that every possible chain of recursive calls eventually reach a base case.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Algorithm must start by testing a set of base cases.</a:t>
            </a:r>
          </a:p>
          <a:p>
            <a:pPr marL="908050" lvl="1" indent="-444500">
              <a:buFont typeface="Arial" charset="0"/>
              <a:buChar char="•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After testing for base cases perform a single recursive call.</a:t>
            </a:r>
          </a:p>
        </p:txBody>
      </p:sp>
      <p:sp>
        <p:nvSpPr>
          <p:cNvPr id="93188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990600" y="1447800"/>
            <a:ext cx="19558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buFont typeface="Times New Roman" pitchFamily="18" charset="0"/>
              <a:buChar char="−"/>
            </a:pPr>
            <a:r>
              <a:rPr lang="en-US" sz="2400" b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Algorithm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5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6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]=??+5=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7"/>
            <a:ext cx="1905000" cy="455612"/>
            <a:chOff x="762000" y="2972594"/>
            <a:chExt cx="1905000" cy="455810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912811"/>
            <a:chOff x="762000" y="2972594"/>
            <a:chExt cx="1905000" cy="913208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</a:t>
            </a:r>
            <a:r>
              <a:rPr lang="en-US" sz="1600" dirty="0"/>
              <a:t>6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]=?+6=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A[1</a:t>
            </a:r>
            <a:r>
              <a:rPr lang="en-US" sz="1600" dirty="0" smtClean="0"/>
              <a:t>]=?+</a:t>
            </a:r>
            <a:r>
              <a:rPr lang="en-US" sz="1600" dirty="0"/>
              <a:t>3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5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6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7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323528" y="764704"/>
            <a:ext cx="8793460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-1:</a:t>
            </a:r>
          </a:p>
          <a:p>
            <a:pPr>
              <a:buFont typeface="Times New Roman" pitchFamily="18" charset="0"/>
              <a:buChar char="−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Factorial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function of any integer n is defined as</a:t>
            </a: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endParaRPr lang="en-US" sz="10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endParaRPr lang="en-US" sz="23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Times New Roman" pitchFamily="18" charset="0"/>
              <a:buChar char="−"/>
            </a:pPr>
            <a:r>
              <a:rPr lang="en-US" sz="23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This is recursive definition. It consists of two parts: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3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. 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Base case</a:t>
            </a:r>
          </a:p>
          <a:p>
            <a:r>
              <a:rPr lang="en-US" sz="2300" dirty="0">
                <a:latin typeface="Times New Roman" pitchFamily="18" charset="0"/>
                <a:cs typeface="Times New Roman" pitchFamily="18" charset="0"/>
              </a:rPr>
              <a:t>	ii. </a:t>
            </a:r>
            <a:r>
              <a:rPr lang="en-US" sz="23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</a:t>
            </a:r>
            <a:r>
              <a:rPr lang="en-US" sz="23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case</a:t>
            </a:r>
          </a:p>
          <a:p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23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383405"/>
              </p:ext>
            </p:extLst>
          </p:nvPr>
        </p:nvGraphicFramePr>
        <p:xfrm>
          <a:off x="1043608" y="2276872"/>
          <a:ext cx="5530850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2" name="Equation" r:id="rId3" imgW="2552400" imgH="457200" progId="Equation.3">
                  <p:embed/>
                </p:oleObj>
              </mc:Choice>
              <mc:Fallback>
                <p:oleObj name="Equation" r:id="rId3" imgW="255240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3608" y="2276872"/>
                        <a:ext cx="5530850" cy="1062037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3429000" y="272703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5445224"/>
            <a:ext cx="8712968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  <a:latin typeface="Times New Roman"/>
                <a:cs typeface="Times New Roman"/>
              </a:rPr>
              <a:t>Important</a:t>
            </a:r>
            <a:r>
              <a:rPr lang="en-US" sz="2400" b="1" dirty="0">
                <a:solidFill>
                  <a:srgbClr val="FF0000"/>
                </a:solidFill>
                <a:latin typeface="Times New Roman"/>
                <a:cs typeface="Times New Roman"/>
              </a:rPr>
              <a:t>: </a:t>
            </a:r>
            <a:endParaRPr lang="en-US" sz="2400" b="1" dirty="0" smtClean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Every recursion must have at least one base case, at which </a:t>
            </a:r>
            <a:r>
              <a:rPr lang="en-US" sz="2000" dirty="0" smtClean="0">
                <a:latin typeface="Times New Roman"/>
                <a:cs typeface="Times New Roman"/>
              </a:rPr>
              <a:t>the recursion </a:t>
            </a:r>
            <a:r>
              <a:rPr lang="en-US" sz="2000" dirty="0">
                <a:latin typeface="Times New Roman"/>
                <a:cs typeface="Times New Roman"/>
              </a:rPr>
              <a:t>does not recur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388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5235" name="Group 17"/>
          <p:cNvGrpSpPr>
            <a:grpSpLocks/>
          </p:cNvGrpSpPr>
          <p:nvPr/>
        </p:nvGrpSpPr>
        <p:grpSpPr bwMode="auto">
          <a:xfrm>
            <a:off x="1371600" y="2668588"/>
            <a:ext cx="1905000" cy="1827212"/>
            <a:chOff x="762000" y="2972594"/>
            <a:chExt cx="1905000" cy="1828006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</a:t>
            </a:r>
            <a:r>
              <a:rPr lang="en-US" sz="1600" dirty="0"/>
              <a:t>6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A[1</a:t>
            </a:r>
            <a:r>
              <a:rPr lang="en-US" sz="1600" dirty="0" smtClean="0"/>
              <a:t>]=?+</a:t>
            </a:r>
            <a:r>
              <a:rPr lang="en-US" sz="1600" dirty="0"/>
              <a:t>3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A[0]=</a:t>
            </a:r>
            <a:r>
              <a:rPr lang="en-US" sz="160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95259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95260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182813" cy="2057400"/>
            <a:chOff x="762000" y="2667000"/>
            <a:chExt cx="2182813" cy="20574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47950" y="42672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827211"/>
            <a:chOff x="762000" y="2972594"/>
            <a:chExt cx="1905000" cy="1828006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</a:t>
            </a:r>
            <a:r>
              <a:rPr lang="en-US" sz="1600" dirty="0"/>
              <a:t>6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+A[1]=4+3=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A[0]=</a:t>
            </a:r>
            <a:r>
              <a:rPr lang="en-US" sz="1600" dirty="0">
                <a:solidFill>
                  <a:srgbClr val="C00000"/>
                </a:solidFill>
              </a:rPr>
              <a:t>4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37" name="TextBox 22"/>
          <p:cNvSpPr txBox="1">
            <a:spLocks noChangeArrowheads="1"/>
          </p:cNvSpPr>
          <p:nvPr/>
        </p:nvSpPr>
        <p:spPr bwMode="auto">
          <a:xfrm>
            <a:off x="3581400" y="4038600"/>
            <a:ext cx="22860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 dirty="0"/>
              <a:t>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</a:t>
            </a:r>
            <a:r>
              <a:rPr lang="en-US" sz="1600" dirty="0" smtClean="0"/>
              <a:t>+</a:t>
            </a:r>
            <a:r>
              <a:rPr lang="en-US" sz="1600" dirty="0"/>
              <a:t>A[2</a:t>
            </a:r>
            <a:r>
              <a:rPr lang="en-US" sz="1600" dirty="0" smtClean="0"/>
              <a:t>]=?+</a:t>
            </a:r>
            <a:r>
              <a:rPr lang="en-US" sz="1600" dirty="0"/>
              <a:t>6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>
                <a:solidFill>
                  <a:srgbClr val="C00000"/>
                </a:solidFill>
              </a:rPr>
              <a:t>4</a:t>
            </a:r>
            <a:r>
              <a:rPr lang="en-US" sz="1600" dirty="0"/>
              <a:t>+A[1]=4+3=</a:t>
            </a:r>
            <a:r>
              <a:rPr lang="en-US" sz="1600" dirty="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438400" cy="1526977"/>
            <a:chOff x="762000" y="2667000"/>
            <a:chExt cx="2438400" cy="1526977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5" name="Freeform 24"/>
            <p:cNvSpPr/>
            <p:nvPr/>
          </p:nvSpPr>
          <p:spPr>
            <a:xfrm>
              <a:off x="2647950" y="37338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95256" name="TextBox 23"/>
            <p:cNvSpPr txBox="1">
              <a:spLocks noChangeArrowheads="1"/>
            </p:cNvSpPr>
            <p:nvPr/>
          </p:nvSpPr>
          <p:spPr bwMode="auto">
            <a:xfrm>
              <a:off x="2971800" y="38862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6"/>
            <a:ext cx="1905000" cy="1370011"/>
            <a:chOff x="762000" y="2972594"/>
            <a:chExt cx="1905000" cy="1370607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7</a:t>
            </a:r>
            <a:r>
              <a:rPr lang="en-US" sz="1600" dirty="0" smtClean="0"/>
              <a:t>+A[2</a:t>
            </a:r>
            <a:r>
              <a:rPr lang="en-US" sz="1600" dirty="0"/>
              <a:t>]=</a:t>
            </a:r>
            <a:r>
              <a:rPr lang="en-US" sz="1600" dirty="0" smtClean="0"/>
              <a:t>7+6=</a:t>
            </a:r>
            <a:r>
              <a:rPr lang="en-US" sz="1600" dirty="0" smtClean="0">
                <a:solidFill>
                  <a:srgbClr val="C00000"/>
                </a:solidFill>
              </a:rPr>
              <a:t>13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4</a:t>
            </a:r>
            <a:r>
              <a:rPr lang="en-US" sz="1600"/>
              <a:t>+A[1]=4+3=</a:t>
            </a:r>
            <a:r>
              <a:rPr lang="en-US" sz="1600">
                <a:solidFill>
                  <a:srgbClr val="C00000"/>
                </a:solidFill>
              </a:rPr>
              <a:t>7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6"/>
            <a:ext cx="1905000" cy="912811"/>
            <a:chOff x="762000" y="2972594"/>
            <a:chExt cx="1905000" cy="913208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A[3</a:t>
            </a:r>
            <a:r>
              <a:rPr lang="en-US" sz="1600" dirty="0" smtClean="0"/>
              <a:t>]=??+</a:t>
            </a:r>
            <a:r>
              <a:rPr lang="en-US" sz="1600" dirty="0"/>
              <a:t>2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7</a:t>
            </a:r>
            <a:r>
              <a:rPr lang="en-US" sz="1600" dirty="0" smtClean="0"/>
              <a:t>+A[2</a:t>
            </a:r>
            <a:r>
              <a:rPr lang="en-US" sz="1600" dirty="0"/>
              <a:t>]=</a:t>
            </a:r>
            <a:r>
              <a:rPr lang="en-US" sz="1600" dirty="0" smtClean="0"/>
              <a:t>7+6=</a:t>
            </a:r>
            <a:r>
              <a:rPr lang="en-US" sz="1600" dirty="0" smtClean="0">
                <a:solidFill>
                  <a:srgbClr val="C00000"/>
                </a:solidFill>
              </a:rPr>
              <a:t>13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2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71600" y="2362200"/>
            <a:ext cx="2182813" cy="1066800"/>
            <a:chOff x="762000" y="2667000"/>
            <a:chExt cx="2182813" cy="10668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47950" y="32766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7"/>
            <a:ext cx="1905000" cy="912811"/>
            <a:chOff x="762000" y="2972594"/>
            <a:chExt cx="1905000" cy="913208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13</a:t>
            </a:r>
            <a:r>
              <a:rPr lang="en-US" sz="1600" dirty="0" smtClean="0"/>
              <a:t>+A[3</a:t>
            </a:r>
            <a:r>
              <a:rPr lang="en-US" sz="1600" dirty="0"/>
              <a:t>]=</a:t>
            </a:r>
            <a:r>
              <a:rPr lang="en-US" sz="1600" dirty="0" smtClean="0"/>
              <a:t>13+2=</a:t>
            </a:r>
            <a:r>
              <a:rPr lang="en-US" sz="1600" dirty="0" smtClean="0">
                <a:solidFill>
                  <a:srgbClr val="C00000"/>
                </a:solidFill>
              </a:rPr>
              <a:t>15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7</a:t>
            </a:r>
            <a:r>
              <a:rPr lang="en-US" sz="1600"/>
              <a:t>+A[2]=7+6=</a:t>
            </a:r>
            <a:r>
              <a:rPr lang="en-US" sz="160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57" name="TextBox 27"/>
          <p:cNvSpPr txBox="1">
            <a:spLocks noChangeArrowheads="1"/>
          </p:cNvSpPr>
          <p:nvPr/>
        </p:nvSpPr>
        <p:spPr bwMode="auto">
          <a:xfrm>
            <a:off x="3581400" y="31242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13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8"/>
            <a:ext cx="1905000" cy="455612"/>
            <a:chOff x="762000" y="2972594"/>
            <a:chExt cx="1905000" cy="45581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??</a:t>
            </a:r>
            <a:r>
              <a:rPr lang="en-US" sz="1600" dirty="0" smtClean="0"/>
              <a:t>+</a:t>
            </a:r>
            <a:r>
              <a:rPr lang="en-US" sz="1600" dirty="0"/>
              <a:t>A[4</a:t>
            </a:r>
            <a:r>
              <a:rPr lang="en-US" sz="1600" dirty="0" smtClean="0"/>
              <a:t>]=??+</a:t>
            </a:r>
            <a:r>
              <a:rPr lang="en-US" sz="1600" dirty="0"/>
              <a:t>5</a:t>
            </a:r>
            <a:r>
              <a:rPr lang="en-US" sz="1600" dirty="0" smtClean="0"/>
              <a:t>=</a:t>
            </a:r>
            <a:r>
              <a:rPr lang="en-US" sz="1600" dirty="0" smtClean="0">
                <a:solidFill>
                  <a:srgbClr val="C00000"/>
                </a:solidFill>
              </a:rPr>
              <a:t>?</a:t>
            </a:r>
            <a:endParaRPr lang="en-US" sz="1600" dirty="0">
              <a:solidFill>
                <a:srgbClr val="C00000"/>
              </a:solidFill>
            </a:endParaRP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13</a:t>
            </a:r>
            <a:r>
              <a:rPr lang="en-US" sz="1600" dirty="0" smtClean="0"/>
              <a:t>+A[3</a:t>
            </a:r>
            <a:r>
              <a:rPr lang="en-US" sz="1600" dirty="0"/>
              <a:t>]=</a:t>
            </a:r>
            <a:r>
              <a:rPr lang="en-US" sz="1600" dirty="0" smtClean="0"/>
              <a:t>13+2=</a:t>
            </a:r>
            <a:r>
              <a:rPr lang="en-US" sz="1600" dirty="0" smtClean="0">
                <a:solidFill>
                  <a:srgbClr val="C00000"/>
                </a:solidFill>
              </a:rPr>
              <a:t>15</a:t>
            </a:r>
            <a:endParaRPr lang="en-US" sz="1600" dirty="0">
              <a:solidFill>
                <a:srgbClr val="C00000"/>
              </a:solidFill>
            </a:endParaRP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1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37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1371600" y="2362200"/>
            <a:ext cx="2182813" cy="609600"/>
            <a:chOff x="762000" y="2667000"/>
            <a:chExt cx="2182813" cy="6096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47950" y="28194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5" name="Group 17"/>
          <p:cNvGrpSpPr>
            <a:grpSpLocks/>
          </p:cNvGrpSpPr>
          <p:nvPr/>
        </p:nvGrpSpPr>
        <p:grpSpPr bwMode="auto">
          <a:xfrm>
            <a:off x="1371600" y="2668587"/>
            <a:ext cx="1905000" cy="455612"/>
            <a:chOff x="762000" y="2972594"/>
            <a:chExt cx="1905000" cy="455810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13</a:t>
            </a:r>
            <a:r>
              <a:rPr lang="en-US" sz="1600"/>
              <a:t>+A[3]=13+2=</a:t>
            </a:r>
            <a:r>
              <a:rPr lang="en-US" sz="160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58" name="TextBox 28"/>
          <p:cNvSpPr txBox="1">
            <a:spLocks noChangeArrowheads="1"/>
          </p:cNvSpPr>
          <p:nvPr/>
        </p:nvSpPr>
        <p:spPr bwMode="auto">
          <a:xfrm>
            <a:off x="3581400" y="25908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46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7" name="Freeform 46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1371600" y="2362200"/>
            <a:ext cx="19050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Sum(A,5)</a:t>
            </a:r>
          </a:p>
        </p:txBody>
      </p: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0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50" name="Freeform 49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30" name="Rectangle 13"/>
          <p:cNvSpPr>
            <a:spLocks noChangeArrowheads="1"/>
          </p:cNvSpPr>
          <p:nvPr/>
        </p:nvSpPr>
        <p:spPr bwMode="auto">
          <a:xfrm>
            <a:off x="323528" y="4725144"/>
            <a:ext cx="8655496" cy="1815882"/>
          </a:xfrm>
          <a:prstGeom prst="rect">
            <a:avLst/>
          </a:prstGeom>
          <a:solidFill>
            <a:srgbClr val="FCFEBE"/>
          </a:solidFill>
          <a:ln w="25400">
            <a:solidFill>
              <a:srgbClr val="C90303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400050" indent="-400050">
              <a:defRPr/>
            </a:pPr>
            <a:r>
              <a:rPr lang="en-US" sz="14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Sum(A, n)</a:t>
            </a:r>
          </a:p>
          <a:p>
            <a:pPr marL="400050" indent="-346075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Input: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1400" i="1" dirty="0">
                <a:latin typeface="Times New Roman" pitchFamily="18" charset="0"/>
                <a:cs typeface="Times New Roman" pitchFamily="18" charset="0"/>
              </a:rPr>
              <a:t>n ≥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1, such that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has at 	least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	Output: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14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integers in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sz="1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if n = 1;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		       return A[0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base case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		else</a:t>
            </a:r>
          </a:p>
          <a:p>
            <a:pPr marL="395288" lvl="1" indent="-341313">
              <a:defRPr/>
            </a:pPr>
            <a:r>
              <a:rPr lang="en-US" sz="1400" dirty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                  return Sum(A, n-1) + A[n-1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];	        </a:t>
            </a:r>
            <a:r>
              <a:rPr lang="en-US" sz="1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recursive case</a:t>
            </a:r>
            <a:r>
              <a:rPr lang="en-US" sz="1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1371600" y="2362200"/>
            <a:ext cx="2438400" cy="2057400"/>
            <a:chOff x="762000" y="2667000"/>
            <a:chExt cx="2438400" cy="2057400"/>
          </a:xfrm>
        </p:grpSpPr>
        <p:sp>
          <p:nvSpPr>
            <p:cNvPr id="4" name="Rectangle 3"/>
            <p:cNvSpPr/>
            <p:nvPr/>
          </p:nvSpPr>
          <p:spPr>
            <a:xfrm>
              <a:off x="762000" y="2667000"/>
              <a:ext cx="1905000" cy="304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Sum(A,5)</a:t>
              </a:r>
            </a:p>
          </p:txBody>
        </p:sp>
        <p:sp>
          <p:nvSpPr>
            <p:cNvPr id="21" name="Freeform 20"/>
            <p:cNvSpPr/>
            <p:nvPr/>
          </p:nvSpPr>
          <p:spPr>
            <a:xfrm>
              <a:off x="2647950" y="42672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5" name="Freeform 24"/>
            <p:cNvSpPr/>
            <p:nvPr/>
          </p:nvSpPr>
          <p:spPr>
            <a:xfrm>
              <a:off x="2647950" y="37338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2647950" y="32766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7" name="Freeform 26"/>
            <p:cNvSpPr/>
            <p:nvPr/>
          </p:nvSpPr>
          <p:spPr>
            <a:xfrm>
              <a:off x="2647950" y="2819400"/>
              <a:ext cx="296863" cy="457200"/>
            </a:xfrm>
            <a:custGeom>
              <a:avLst/>
              <a:gdLst>
                <a:gd name="connsiteX0" fmla="*/ 28575 w 296862"/>
                <a:gd name="connsiteY0" fmla="*/ 0 h 457200"/>
                <a:gd name="connsiteX1" fmla="*/ 295275 w 296862"/>
                <a:gd name="connsiteY1" fmla="*/ 266700 h 457200"/>
                <a:gd name="connsiteX2" fmla="*/ 19050 w 296862"/>
                <a:gd name="connsiteY2" fmla="*/ 457200 h 457200"/>
                <a:gd name="connsiteX3" fmla="*/ 19050 w 296862"/>
                <a:gd name="connsiteY3" fmla="*/ 457200 h 457200"/>
                <a:gd name="connsiteX4" fmla="*/ 28575 w 296862"/>
                <a:gd name="connsiteY4" fmla="*/ 457200 h 457200"/>
                <a:gd name="connsiteX5" fmla="*/ 9525 w 296862"/>
                <a:gd name="connsiteY5" fmla="*/ 457200 h 457200"/>
                <a:gd name="connsiteX6" fmla="*/ 0 w 296862"/>
                <a:gd name="connsiteY6" fmla="*/ 457200 h 457200"/>
                <a:gd name="connsiteX7" fmla="*/ 0 w 296862"/>
                <a:gd name="connsiteY7" fmla="*/ 45720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96862" h="457200">
                  <a:moveTo>
                    <a:pt x="28575" y="0"/>
                  </a:moveTo>
                  <a:cubicBezTo>
                    <a:pt x="162718" y="95250"/>
                    <a:pt x="296862" y="190500"/>
                    <a:pt x="295275" y="266700"/>
                  </a:cubicBezTo>
                  <a:cubicBezTo>
                    <a:pt x="293688" y="342900"/>
                    <a:pt x="19050" y="457200"/>
                    <a:pt x="19050" y="457200"/>
                  </a:cubicBezTo>
                  <a:lnTo>
                    <a:pt x="19050" y="457200"/>
                  </a:lnTo>
                  <a:lnTo>
                    <a:pt x="28575" y="457200"/>
                  </a:lnTo>
                  <a:lnTo>
                    <a:pt x="9525" y="457200"/>
                  </a:lnTo>
                  <a:lnTo>
                    <a:pt x="0" y="457200"/>
                  </a:lnTo>
                  <a:lnTo>
                    <a:pt x="0" y="457200"/>
                  </a:lnTo>
                </a:path>
              </a:pathLst>
            </a:custGeom>
            <a:ln w="25400">
              <a:solidFill>
                <a:srgbClr val="FF0000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95255" name="TextBox 22"/>
            <p:cNvSpPr txBox="1">
              <a:spLocks noChangeArrowheads="1"/>
            </p:cNvSpPr>
            <p:nvPr/>
          </p:nvSpPr>
          <p:spPr bwMode="auto">
            <a:xfrm>
              <a:off x="2971800" y="43434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 dirty="0"/>
                <a:t>4</a:t>
              </a:r>
            </a:p>
          </p:txBody>
        </p:sp>
        <p:sp>
          <p:nvSpPr>
            <p:cNvPr id="95256" name="TextBox 23"/>
            <p:cNvSpPr txBox="1">
              <a:spLocks noChangeArrowheads="1"/>
            </p:cNvSpPr>
            <p:nvPr/>
          </p:nvSpPr>
          <p:spPr bwMode="auto">
            <a:xfrm>
              <a:off x="2971800" y="3886200"/>
              <a:ext cx="22860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400"/>
                <a:t>7</a:t>
              </a:r>
            </a:p>
          </p:txBody>
        </p:sp>
      </p:grpSp>
      <p:sp>
        <p:nvSpPr>
          <p:cNvPr id="3" name="Rectangle 13"/>
          <p:cNvSpPr>
            <a:spLocks noChangeArrowheads="1"/>
          </p:cNvSpPr>
          <p:nvPr/>
        </p:nvSpPr>
        <p:spPr bwMode="auto">
          <a:xfrm>
            <a:off x="838200" y="1447800"/>
            <a:ext cx="7848600" cy="452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cs typeface="Times New Roman" pitchFamily="18" charset="0"/>
              </a:rPr>
              <a:t>Recursive trace for sum(A ,n), where  A ={4,3,6,2,5}, n=5</a:t>
            </a: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defRPr/>
            </a:pPr>
            <a:endParaRPr lang="en-US" sz="2400" dirty="0">
              <a:effectLst>
                <a:outerShdw blurRad="38100" dist="38100" dir="2700000" algn="tl">
                  <a:srgbClr val="C0C0C0"/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1371600" y="2668588"/>
            <a:ext cx="1905000" cy="1827212"/>
            <a:chOff x="762000" y="2972594"/>
            <a:chExt cx="1905000" cy="1828006"/>
          </a:xfrm>
        </p:grpSpPr>
        <p:cxnSp>
          <p:nvCxnSpPr>
            <p:cNvPr id="8" name="Straight Arrow Connector 7"/>
            <p:cNvCxnSpPr/>
            <p:nvPr/>
          </p:nvCxnSpPr>
          <p:spPr>
            <a:xfrm rot="5400000">
              <a:off x="1599374" y="304803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762000" y="3123472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Sum(A,4)</a:t>
              </a: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62000" y="3580870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Sum(A,3)</a:t>
              </a: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62000" y="4038269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Sum(A,2)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62000" y="4495668"/>
              <a:ext cx="1905000" cy="30493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dirty="0">
                  <a:solidFill>
                    <a:srgbClr val="C00000"/>
                  </a:solidFill>
                </a:rPr>
                <a:t>Sum(A,1)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rot="5400000">
              <a:off x="1599374" y="3503843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rot="5400000">
              <a:off x="1599374" y="3961242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1599374" y="4418640"/>
              <a:ext cx="152466" cy="158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95244" name="TextBox 27"/>
          <p:cNvSpPr txBox="1">
            <a:spLocks noChangeArrowheads="1"/>
          </p:cNvSpPr>
          <p:nvPr/>
        </p:nvSpPr>
        <p:spPr bwMode="auto">
          <a:xfrm>
            <a:off x="3962400" y="23129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15</a:t>
            </a:r>
            <a:r>
              <a:rPr lang="en-US" sz="1600"/>
              <a:t>+A[4]=15+5=</a:t>
            </a:r>
            <a:r>
              <a:rPr lang="en-US" sz="1600">
                <a:solidFill>
                  <a:srgbClr val="C00000"/>
                </a:solidFill>
              </a:rPr>
              <a:t>20</a:t>
            </a:r>
          </a:p>
        </p:txBody>
      </p:sp>
      <p:sp>
        <p:nvSpPr>
          <p:cNvPr id="95245" name="TextBox 28"/>
          <p:cNvSpPr txBox="1">
            <a:spLocks noChangeArrowheads="1"/>
          </p:cNvSpPr>
          <p:nvPr/>
        </p:nvSpPr>
        <p:spPr bwMode="auto">
          <a:xfrm>
            <a:off x="3962400" y="2770188"/>
            <a:ext cx="18288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13</a:t>
            </a:r>
            <a:r>
              <a:rPr lang="en-US" sz="1600"/>
              <a:t>+A[3]=13+2=</a:t>
            </a:r>
            <a:r>
              <a:rPr lang="en-US" sz="1600">
                <a:solidFill>
                  <a:srgbClr val="C00000"/>
                </a:solidFill>
              </a:rPr>
              <a:t>15</a:t>
            </a:r>
          </a:p>
        </p:txBody>
      </p:sp>
      <p:sp>
        <p:nvSpPr>
          <p:cNvPr id="95246" name="TextBox 29"/>
          <p:cNvSpPr txBox="1">
            <a:spLocks noChangeArrowheads="1"/>
          </p:cNvSpPr>
          <p:nvPr/>
        </p:nvSpPr>
        <p:spPr bwMode="auto">
          <a:xfrm>
            <a:off x="3962400" y="3227388"/>
            <a:ext cx="16764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7</a:t>
            </a:r>
            <a:r>
              <a:rPr lang="en-US" sz="1600"/>
              <a:t>+A[2]=7+6=</a:t>
            </a:r>
            <a:r>
              <a:rPr lang="en-US" sz="1600">
                <a:solidFill>
                  <a:srgbClr val="C00000"/>
                </a:solidFill>
              </a:rPr>
              <a:t>13</a:t>
            </a:r>
          </a:p>
        </p:txBody>
      </p:sp>
      <p:sp>
        <p:nvSpPr>
          <p:cNvPr id="95247" name="TextBox 30"/>
          <p:cNvSpPr txBox="1">
            <a:spLocks noChangeArrowheads="1"/>
          </p:cNvSpPr>
          <p:nvPr/>
        </p:nvSpPr>
        <p:spPr bwMode="auto">
          <a:xfrm>
            <a:off x="3962400" y="36845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>
                <a:solidFill>
                  <a:srgbClr val="C00000"/>
                </a:solidFill>
              </a:rPr>
              <a:t>4</a:t>
            </a:r>
            <a:r>
              <a:rPr lang="en-US" sz="1600"/>
              <a:t>+A[1]=4+3=</a:t>
            </a:r>
            <a:r>
              <a:rPr lang="en-US" sz="1600">
                <a:solidFill>
                  <a:srgbClr val="C00000"/>
                </a:solidFill>
              </a:rPr>
              <a:t>7</a:t>
            </a:r>
          </a:p>
        </p:txBody>
      </p:sp>
      <p:sp>
        <p:nvSpPr>
          <p:cNvPr id="95248" name="TextBox 31"/>
          <p:cNvSpPr txBox="1">
            <a:spLocks noChangeArrowheads="1"/>
          </p:cNvSpPr>
          <p:nvPr/>
        </p:nvSpPr>
        <p:spPr bwMode="auto">
          <a:xfrm>
            <a:off x="3962400" y="4141788"/>
            <a:ext cx="1524000" cy="338137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/>
              <a:t>A[0]=</a:t>
            </a:r>
            <a:r>
              <a:rPr lang="en-US" sz="160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95257" name="TextBox 27"/>
          <p:cNvSpPr txBox="1">
            <a:spLocks noChangeArrowheads="1"/>
          </p:cNvSpPr>
          <p:nvPr/>
        </p:nvSpPr>
        <p:spPr bwMode="auto">
          <a:xfrm>
            <a:off x="3581400" y="31242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13</a:t>
            </a:r>
          </a:p>
        </p:txBody>
      </p:sp>
      <p:sp>
        <p:nvSpPr>
          <p:cNvPr id="95258" name="TextBox 28"/>
          <p:cNvSpPr txBox="1">
            <a:spLocks noChangeArrowheads="1"/>
          </p:cNvSpPr>
          <p:nvPr/>
        </p:nvSpPr>
        <p:spPr bwMode="auto">
          <a:xfrm>
            <a:off x="3581400" y="2590800"/>
            <a:ext cx="381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15</a:t>
            </a:r>
          </a:p>
        </p:txBody>
      </p:sp>
      <p:grpSp>
        <p:nvGrpSpPr>
          <p:cNvPr id="6" name="Group 46"/>
          <p:cNvGrpSpPr>
            <a:grpSpLocks/>
          </p:cNvGrpSpPr>
          <p:nvPr/>
        </p:nvGrpSpPr>
        <p:grpSpPr bwMode="auto">
          <a:xfrm>
            <a:off x="6934200" y="2209800"/>
            <a:ext cx="838200" cy="1981200"/>
            <a:chOff x="6400800" y="1981200"/>
            <a:chExt cx="838200" cy="1981200"/>
          </a:xfrm>
        </p:grpSpPr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32" name="Rectangle 31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4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</p:grpSp>
        <p:sp>
          <p:nvSpPr>
            <p:cNvPr id="95266" name="TextBox 38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13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41" name="Rectangle 40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95268" name="Rectangle 17"/>
          <p:cNvSpPr>
            <a:spLocks noChangeArrowheads="1"/>
          </p:cNvSpPr>
          <p:nvPr/>
        </p:nvSpPr>
        <p:spPr bwMode="auto">
          <a:xfrm>
            <a:off x="314474" y="4725560"/>
            <a:ext cx="8505998" cy="1446550"/>
          </a:xfrm>
          <a:prstGeom prst="rect">
            <a:avLst/>
          </a:prstGeom>
          <a:solidFill>
            <a:srgbClr val="FCFEBE"/>
          </a:solidFill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Note:</a:t>
            </a:r>
            <a:r>
              <a:rPr lang="en-US" sz="2000" b="1" dirty="0">
                <a:latin typeface="Times New Roman" pitchFamily="18" charset="0"/>
                <a:cs typeface="Times New Roman" pitchFamily="18" charset="0"/>
              </a:rPr>
              <a:t>  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For an array of size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Sum(A, 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 makes n calls.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Each spends a constant amount of time.</a:t>
            </a:r>
          </a:p>
          <a:p>
            <a:pPr marL="968375" lvl="1" indent="-511175">
              <a:buFont typeface="Arial" charset="0"/>
              <a:buChar char="•"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So time complexity is O(</a:t>
            </a: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).</a:t>
            </a:r>
          </a:p>
        </p:txBody>
      </p:sp>
      <p:sp>
        <p:nvSpPr>
          <p:cNvPr id="95269" name="Rectangle 10"/>
          <p:cNvSpPr>
            <a:spLocks noChangeArrowheads="1"/>
          </p:cNvSpPr>
          <p:nvPr/>
        </p:nvSpPr>
        <p:spPr bwMode="auto">
          <a:xfrm>
            <a:off x="2362200" y="381000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95270" name="Rectangle 46"/>
          <p:cNvSpPr>
            <a:spLocks noChangeArrowheads="1"/>
          </p:cNvSpPr>
          <p:nvPr/>
        </p:nvSpPr>
        <p:spPr bwMode="auto">
          <a:xfrm>
            <a:off x="533400" y="838200"/>
            <a:ext cx="4148138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00050" indent="-400050">
              <a:lnSpc>
                <a:spcPct val="150000"/>
              </a:lnSpc>
            </a:pPr>
            <a:r>
              <a:rPr lang="en-US" sz="28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3 (Continued):</a:t>
            </a:r>
          </a:p>
        </p:txBody>
      </p:sp>
      <p:sp>
        <p:nvSpPr>
          <p:cNvPr id="50" name="Freeform 49"/>
          <p:cNvSpPr/>
          <p:nvPr/>
        </p:nvSpPr>
        <p:spPr bwMode="auto">
          <a:xfrm rot="16200000" flipV="1">
            <a:off x="3467100" y="1368425"/>
            <a:ext cx="304800" cy="1600200"/>
          </a:xfrm>
          <a:custGeom>
            <a:avLst/>
            <a:gdLst>
              <a:gd name="connsiteX0" fmla="*/ 9525 w 254000"/>
              <a:gd name="connsiteY0" fmla="*/ 742950 h 742950"/>
              <a:gd name="connsiteX1" fmla="*/ 209550 w 254000"/>
              <a:gd name="connsiteY1" fmla="*/ 466725 h 742950"/>
              <a:gd name="connsiteX2" fmla="*/ 219075 w 254000"/>
              <a:gd name="connsiteY2" fmla="*/ 209550 h 742950"/>
              <a:gd name="connsiteX3" fmla="*/ 0 w 254000"/>
              <a:gd name="connsiteY3" fmla="*/ 0 h 742950"/>
              <a:gd name="connsiteX4" fmla="*/ 0 w 254000"/>
              <a:gd name="connsiteY4" fmla="*/ 0 h 742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4000" h="742950">
                <a:moveTo>
                  <a:pt x="9525" y="742950"/>
                </a:moveTo>
                <a:cubicBezTo>
                  <a:pt x="92075" y="649287"/>
                  <a:pt x="174625" y="555625"/>
                  <a:pt x="209550" y="466725"/>
                </a:cubicBezTo>
                <a:cubicBezTo>
                  <a:pt x="244475" y="377825"/>
                  <a:pt x="254000" y="287337"/>
                  <a:pt x="219075" y="209550"/>
                </a:cubicBezTo>
                <a:cubicBezTo>
                  <a:pt x="184150" y="131763"/>
                  <a:pt x="0" y="0"/>
                  <a:pt x="0" y="0"/>
                </a:cubicBezTo>
                <a:lnTo>
                  <a:pt x="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3"/>
          <p:cNvSpPr>
            <a:spLocks noChangeArrowheads="1"/>
          </p:cNvSpPr>
          <p:nvPr/>
        </p:nvSpPr>
        <p:spPr bwMode="auto">
          <a:xfrm>
            <a:off x="1125538" y="1443038"/>
            <a:ext cx="3011487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It can be written as:</a:t>
            </a:r>
          </a:p>
        </p:txBody>
      </p:sp>
      <p:graphicFrame>
        <p:nvGraphicFramePr>
          <p:cNvPr id="83971" name="Object 5"/>
          <p:cNvGraphicFramePr>
            <a:graphicFrameLocks noChangeAspect="1"/>
          </p:cNvGraphicFramePr>
          <p:nvPr/>
        </p:nvGraphicFramePr>
        <p:xfrm>
          <a:off x="1250950" y="2052638"/>
          <a:ext cx="668655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Equation" r:id="rId4" imgW="3085920" imgH="457200" progId="">
                  <p:embed/>
                </p:oleObj>
              </mc:Choice>
              <mc:Fallback>
                <p:oleObj name="Equation" r:id="rId4" imgW="3085920" imgH="4572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950" y="2052638"/>
                        <a:ext cx="6686550" cy="99060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2" name="Rectangle 6"/>
          <p:cNvSpPr>
            <a:spLocks noChangeArrowheads="1"/>
          </p:cNvSpPr>
          <p:nvPr/>
        </p:nvSpPr>
        <p:spPr bwMode="auto">
          <a:xfrm>
            <a:off x="1524000" y="3271838"/>
            <a:ext cx="65532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>
                <a:latin typeface="Times New Roman" pitchFamily="18" charset="0"/>
                <a:cs typeface="Times New Roman" pitchFamily="18" charset="0"/>
              </a:rPr>
              <a:t>where fact(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) is the function that calculates </a:t>
            </a:r>
            <a:r>
              <a:rPr lang="en-US" sz="2400" i="1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400">
                <a:latin typeface="Times New Roman" pitchFamily="18" charset="0"/>
                <a:cs typeface="Times New Roman" pitchFamily="18" charset="0"/>
              </a:rPr>
              <a:t>!.</a:t>
            </a:r>
          </a:p>
        </p:txBody>
      </p:sp>
      <p:sp>
        <p:nvSpPr>
          <p:cNvPr id="83973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 dirty="0">
              <a:solidFill>
                <a:srgbClr val="FF0000"/>
              </a:solidFill>
            </a:endParaRPr>
          </a:p>
        </p:txBody>
      </p:sp>
      <p:sp>
        <p:nvSpPr>
          <p:cNvPr id="83974" name="Rectangle 8"/>
          <p:cNvSpPr>
            <a:spLocks noChangeArrowheads="1"/>
          </p:cNvSpPr>
          <p:nvPr/>
        </p:nvSpPr>
        <p:spPr bwMode="auto">
          <a:xfrm>
            <a:off x="685800" y="1000125"/>
            <a:ext cx="388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 (Continue) :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2055" name="TextBox 8"/>
          <p:cNvSpPr txBox="1">
            <a:spLocks noChangeArrowheads="1"/>
          </p:cNvSpPr>
          <p:nvPr/>
        </p:nvSpPr>
        <p:spPr bwMode="auto">
          <a:xfrm>
            <a:off x="914400" y="3538538"/>
            <a:ext cx="7391400" cy="2862262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BinarySum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(A ,</a:t>
            </a:r>
            <a:r>
              <a:rPr lang="en-US" sz="2000" b="1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,n)</a:t>
            </a:r>
          </a:p>
          <a:p>
            <a:pPr marL="1146175" indent="-750888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 integer array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and an integer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≥ 1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such that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has at least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elements</a:t>
            </a:r>
          </a:p>
          <a:p>
            <a:pPr marL="395288" lvl="1" indent="-341313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The sum of the first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 integers in A. </a:t>
            </a:r>
          </a:p>
          <a:p>
            <a:pPr marL="395288" lvl="1" indent="-341313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Processing:</a:t>
            </a:r>
          </a:p>
          <a:p>
            <a:pPr marL="395288" lvl="1" indent="-341313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		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if n =1</a:t>
            </a:r>
          </a:p>
          <a:p>
            <a:pPr marL="1714500" lvl="3" indent="-3429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return A[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 </a:t>
            </a:r>
          </a:p>
          <a:p>
            <a:pPr marL="1714500" lvl="3" indent="-8001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Else</a:t>
            </a:r>
          </a:p>
          <a:p>
            <a:pPr marL="1714500" lvl="3" indent="-800100">
              <a:defRPr/>
            </a:pP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return BinarySum(A ,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)+BinarySum(A ,</a:t>
            </a:r>
            <a:r>
              <a:rPr lang="en-US" sz="2000" dirty="0" err="1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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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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WP MathA"/>
              </a:rPr>
              <a:t>n/2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  <a:sym typeface="Symbol"/>
              </a:rPr>
              <a:t></a:t>
            </a:r>
            <a:r>
              <a:rPr lang="en-US" sz="2000" dirty="0">
                <a:solidFill>
                  <a:srgbClr val="000099"/>
                </a:solidFill>
                <a:latin typeface="Times New Roman" pitchFamily="18" charset="0"/>
                <a:cs typeface="Times New Roman" pitchFamily="18" charset="0"/>
              </a:rPr>
              <a:t>);</a:t>
            </a:r>
          </a:p>
        </p:txBody>
      </p:sp>
      <p:grpSp>
        <p:nvGrpSpPr>
          <p:cNvPr id="101380" name="Group 8"/>
          <p:cNvGrpSpPr>
            <a:grpSpLocks/>
          </p:cNvGrpSpPr>
          <p:nvPr/>
        </p:nvGrpSpPr>
        <p:grpSpPr bwMode="auto">
          <a:xfrm>
            <a:off x="8153400" y="1371600"/>
            <a:ext cx="838200" cy="1981200"/>
            <a:chOff x="6400800" y="1981200"/>
            <a:chExt cx="838200" cy="1981200"/>
          </a:xfrm>
        </p:grpSpPr>
        <p:grpSp>
          <p:nvGrpSpPr>
            <p:cNvPr id="101381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18" name="Rectangle 1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22" name="Rectangle 21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1387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13" name="Rectangle 12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15" name="Rectangle 14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101389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3" name="Rectangle 17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IN"/>
          </a:p>
        </p:txBody>
      </p:sp>
      <p:sp>
        <p:nvSpPr>
          <p:cNvPr id="101394" name="Rectangle 28"/>
          <p:cNvSpPr>
            <a:spLocks noChangeArrowheads="1"/>
          </p:cNvSpPr>
          <p:nvPr/>
        </p:nvSpPr>
        <p:spPr bwMode="auto">
          <a:xfrm>
            <a:off x="574675" y="914400"/>
            <a:ext cx="7731125" cy="461963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In this case,  a recursive algorithm makes two recursive calls.</a:t>
            </a:r>
          </a:p>
        </p:txBody>
      </p:sp>
      <p:sp>
        <p:nvSpPr>
          <p:cNvPr id="101395" name="Rectangle 29"/>
          <p:cNvSpPr>
            <a:spLocks noChangeArrowheads="1"/>
          </p:cNvSpPr>
          <p:nvPr/>
        </p:nvSpPr>
        <p:spPr bwMode="auto">
          <a:xfrm>
            <a:off x="479425" y="1371600"/>
            <a:ext cx="24304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</a:t>
            </a:r>
            <a:endParaRPr lang="en-US"/>
          </a:p>
        </p:txBody>
      </p:sp>
      <p:sp>
        <p:nvSpPr>
          <p:cNvPr id="101396" name="Rectangle 30"/>
          <p:cNvSpPr>
            <a:spLocks noChangeArrowheads="1"/>
          </p:cNvSpPr>
          <p:nvPr/>
        </p:nvSpPr>
        <p:spPr bwMode="auto">
          <a:xfrm>
            <a:off x="990600" y="19050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Problem: </a:t>
            </a:r>
            <a:r>
              <a:rPr lang="en-US" sz="2000">
                <a:latin typeface="Times New Roman" pitchFamily="18" charset="0"/>
                <a:cs typeface="Times New Roman" pitchFamily="18" charset="0"/>
              </a:rPr>
              <a:t>Find the sum of n elements of an integer array A.</a:t>
            </a:r>
          </a:p>
        </p:txBody>
      </p:sp>
      <p:sp>
        <p:nvSpPr>
          <p:cNvPr id="101397" name="Rectangle 31"/>
          <p:cNvSpPr>
            <a:spLocks noChangeArrowheads="1"/>
          </p:cNvSpPr>
          <p:nvPr/>
        </p:nvSpPr>
        <p:spPr bwMode="auto">
          <a:xfrm>
            <a:off x="990600" y="1905000"/>
            <a:ext cx="670560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sz="2400" b="1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395288" lvl="2" indent="-395288">
              <a:buFont typeface="Times New Roman" pitchFamily="18" charset="0"/>
              <a:buChar char="−"/>
            </a:pPr>
            <a:r>
              <a:rPr lang="en-US" sz="2000" b="1">
                <a:latin typeface="Times New Roman" pitchFamily="18" charset="0"/>
                <a:cs typeface="Times New Roman" pitchFamily="18" charset="0"/>
              </a:rPr>
              <a:t> Algorithm:</a:t>
            </a:r>
            <a:endParaRPr lang="en-US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Recursively find the sum of elements in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first half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A.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Recursively find the sum of elements in the </a:t>
            </a:r>
            <a:r>
              <a:rPr lang="en-US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second half </a:t>
            </a:r>
            <a:r>
              <a:rPr lang="en-US">
                <a:latin typeface="Times New Roman" pitchFamily="18" charset="0"/>
                <a:cs typeface="Times New Roman" pitchFamily="18" charset="0"/>
              </a:rPr>
              <a:t>of A.</a:t>
            </a:r>
          </a:p>
          <a:p>
            <a:pPr marL="800100" lvl="1" indent="-342900">
              <a:buFont typeface="Wingdings" pitchFamily="2" charset="2"/>
              <a:buChar char="§"/>
            </a:pPr>
            <a:r>
              <a:rPr lang="en-US">
                <a:latin typeface="Times New Roman" pitchFamily="18" charset="0"/>
                <a:cs typeface="Times New Roman" pitchFamily="18" charset="0"/>
              </a:rPr>
              <a:t>Add these two values</a:t>
            </a:r>
          </a:p>
        </p:txBody>
      </p:sp>
      <p:graphicFrame>
        <p:nvGraphicFramePr>
          <p:cNvPr id="101398" name="Object 25"/>
          <p:cNvGraphicFramePr>
            <a:graphicFrameLocks noChangeAspect="1"/>
          </p:cNvGraphicFramePr>
          <p:nvPr/>
        </p:nvGraphicFramePr>
        <p:xfrm>
          <a:off x="4114800" y="203200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417" name="Equation" r:id="rId4" imgW="914400" imgH="198720" progId="">
                  <p:embed/>
                </p:oleObj>
              </mc:Choice>
              <mc:Fallback>
                <p:oleObj name="Equation" r:id="rId4" imgW="914400" imgH="19872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2032000"/>
                        <a:ext cx="914400" cy="198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4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5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46" name="Straight Arrow Connector 45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Box 1"/>
          <p:cNvSpPr txBox="1">
            <a:spLocks noChangeArrowheads="1"/>
          </p:cNvSpPr>
          <p:nvPr/>
        </p:nvSpPr>
        <p:spPr bwMode="auto">
          <a:xfrm>
            <a:off x="1524000" y="4445000"/>
            <a:ext cx="5562600" cy="2024063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iterativeFact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n)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fact = 1;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for(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&lt;= n;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++)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fact=fact*</a:t>
            </a:r>
            <a:r>
              <a:rPr lang="en-US" b="1" dirty="0" err="1" smtClean="0"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    return fact;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019" name="Rectangle 2"/>
          <p:cNvSpPr>
            <a:spLocks noChangeArrowheads="1"/>
          </p:cNvSpPr>
          <p:nvPr/>
        </p:nvSpPr>
        <p:spPr bwMode="auto">
          <a:xfrm>
            <a:off x="1201738" y="1443038"/>
            <a:ext cx="2379662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Implementation</a:t>
            </a:r>
          </a:p>
        </p:txBody>
      </p:sp>
      <p:sp>
        <p:nvSpPr>
          <p:cNvPr id="86020" name="Rectangle 8"/>
          <p:cNvSpPr>
            <a:spLocks noChangeArrowheads="1"/>
          </p:cNvSpPr>
          <p:nvPr/>
        </p:nvSpPr>
        <p:spPr bwMode="auto">
          <a:xfrm>
            <a:off x="3429000" y="228600"/>
            <a:ext cx="24082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Recursion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6021" name="Rectangle 4"/>
          <p:cNvSpPr>
            <a:spLocks noChangeArrowheads="1"/>
          </p:cNvSpPr>
          <p:nvPr/>
        </p:nvSpPr>
        <p:spPr bwMode="auto">
          <a:xfrm>
            <a:off x="685800" y="1000125"/>
            <a:ext cx="3889375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b="1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-1 (Continue) :</a:t>
            </a:r>
            <a:endParaRPr lang="en-US"/>
          </a:p>
        </p:txBody>
      </p:sp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1524000" y="2284413"/>
            <a:ext cx="5410200" cy="1754187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public static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recursiveFact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n)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573088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if(n==0)return 1;</a:t>
            </a:r>
          </a:p>
          <a:p>
            <a:pPr marL="573088"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else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return n*</a:t>
            </a:r>
            <a:r>
              <a:rPr lang="en-US" b="1" dirty="0" err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recursiveFact</a:t>
            </a: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(n-1);</a:t>
            </a:r>
          </a:p>
          <a:p>
            <a:pPr>
              <a:defRPr/>
            </a:pPr>
            <a:r>
              <a:rPr lang="en-US" b="1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86023" name="Rectangle 6"/>
          <p:cNvSpPr>
            <a:spLocks noChangeArrowheads="1"/>
          </p:cNvSpPr>
          <p:nvPr/>
        </p:nvSpPr>
        <p:spPr bwMode="auto">
          <a:xfrm>
            <a:off x="1447800" y="1801813"/>
            <a:ext cx="158591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Recursive:</a:t>
            </a:r>
          </a:p>
        </p:txBody>
      </p:sp>
      <p:sp>
        <p:nvSpPr>
          <p:cNvPr id="86024" name="Rectangle 7"/>
          <p:cNvSpPr>
            <a:spLocks noChangeArrowheads="1"/>
          </p:cNvSpPr>
          <p:nvPr/>
        </p:nvSpPr>
        <p:spPr bwMode="auto">
          <a:xfrm>
            <a:off x="1447800" y="3957638"/>
            <a:ext cx="1414463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Iterative: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54" name="TextBox 53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6324600" y="29718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2+8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5486400" y="29718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57" name="Straight Arrow Connector 56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124200" y="2743200"/>
            <a:ext cx="2209800" cy="3048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(A,0,5)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56388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(A,3,2)</a:t>
            </a:r>
          </a:p>
        </p:txBody>
      </p:sp>
      <p:sp>
        <p:nvSpPr>
          <p:cNvPr id="24" name="Rectangle 23"/>
          <p:cNvSpPr/>
          <p:nvPr/>
        </p:nvSpPr>
        <p:spPr bwMode="auto">
          <a:xfrm>
            <a:off x="1524000" y="3505200"/>
            <a:ext cx="22098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(A,0,3)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27432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(A,2,1)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228600" y="4572000"/>
            <a:ext cx="2209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(A,0,2)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228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(A,0,1)</a:t>
            </a:r>
          </a:p>
        </p:txBody>
      </p:sp>
      <p:sp>
        <p:nvSpPr>
          <p:cNvPr id="33" name="Rectangle 32"/>
          <p:cNvSpPr/>
          <p:nvPr/>
        </p:nvSpPr>
        <p:spPr bwMode="auto">
          <a:xfrm>
            <a:off x="2133600" y="5715000"/>
            <a:ext cx="1600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(A,1,1)</a:t>
            </a:r>
          </a:p>
        </p:txBody>
      </p:sp>
      <p:cxnSp>
        <p:nvCxnSpPr>
          <p:cNvPr id="35" name="Straight Connector 34"/>
          <p:cNvCxnSpPr/>
          <p:nvPr/>
        </p:nvCxnSpPr>
        <p:spPr bwMode="auto">
          <a:xfrm rot="5400000">
            <a:off x="1300956" y="3156744"/>
            <a:ext cx="712788" cy="20193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20" idx="2"/>
            <a:endCxn id="23" idx="0"/>
          </p:cNvCxnSpPr>
          <p:nvPr/>
        </p:nvCxnSpPr>
        <p:spPr bwMode="auto">
          <a:xfrm rot="16200000" flipH="1">
            <a:off x="5257800" y="2019300"/>
            <a:ext cx="457200" cy="25146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endCxn id="24" idx="0"/>
          </p:cNvCxnSpPr>
          <p:nvPr/>
        </p:nvCxnSpPr>
        <p:spPr bwMode="auto">
          <a:xfrm rot="10800000" flipV="1">
            <a:off x="2628900" y="3048000"/>
            <a:ext cx="1600200" cy="4572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 bwMode="auto">
          <a:xfrm>
            <a:off x="2590800" y="3810000"/>
            <a:ext cx="1828800" cy="74771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26" idx="2"/>
          </p:cNvCxnSpPr>
          <p:nvPr/>
        </p:nvCxnSpPr>
        <p:spPr bwMode="auto">
          <a:xfrm rot="5400000">
            <a:off x="666750" y="5048250"/>
            <a:ext cx="685800" cy="6477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33" idx="0"/>
          </p:cNvCxnSpPr>
          <p:nvPr/>
        </p:nvCxnSpPr>
        <p:spPr bwMode="auto">
          <a:xfrm>
            <a:off x="1295400" y="5029200"/>
            <a:ext cx="1638300" cy="6858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03461" name="TextBox 80"/>
          <p:cNvSpPr txBox="1">
            <a:spLocks noChangeArrowheads="1"/>
          </p:cNvSpPr>
          <p:nvPr/>
        </p:nvSpPr>
        <p:spPr bwMode="auto">
          <a:xfrm>
            <a:off x="1219200" y="51816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2" name="TextBox 81"/>
          <p:cNvSpPr txBox="1">
            <a:spLocks noChangeArrowheads="1"/>
          </p:cNvSpPr>
          <p:nvPr/>
        </p:nvSpPr>
        <p:spPr bwMode="auto">
          <a:xfrm>
            <a:off x="2438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3" name="TextBox 82"/>
          <p:cNvSpPr txBox="1">
            <a:spLocks noChangeArrowheads="1"/>
          </p:cNvSpPr>
          <p:nvPr/>
        </p:nvSpPr>
        <p:spPr bwMode="auto">
          <a:xfrm>
            <a:off x="4038600" y="3200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103465" name="Rectangle 10"/>
          <p:cNvSpPr>
            <a:spLocks noChangeArrowheads="1"/>
          </p:cNvSpPr>
          <p:nvPr/>
        </p:nvSpPr>
        <p:spPr bwMode="auto">
          <a:xfrm>
            <a:off x="2659063" y="228600"/>
            <a:ext cx="40465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3466" name="Rectangle 42"/>
          <p:cNvSpPr>
            <a:spLocks noChangeArrowheads="1"/>
          </p:cNvSpPr>
          <p:nvPr/>
        </p:nvSpPr>
        <p:spPr bwMode="auto">
          <a:xfrm>
            <a:off x="479425" y="914400"/>
            <a:ext cx="476408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4 (Continued): </a:t>
            </a:r>
            <a:endParaRPr lang="en-US"/>
          </a:p>
        </p:txBody>
      </p:sp>
      <p:sp>
        <p:nvSpPr>
          <p:cNvPr id="103467" name="Rectangle 43"/>
          <p:cNvSpPr>
            <a:spLocks noChangeArrowheads="1"/>
          </p:cNvSpPr>
          <p:nvPr/>
        </p:nvSpPr>
        <p:spPr bwMode="auto">
          <a:xfrm>
            <a:off x="990600" y="1447800"/>
            <a:ext cx="67818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lvl="2" indent="-395288">
              <a:buFont typeface="Times New Roman" pitchFamily="18" charset="0"/>
              <a:buChar char="−"/>
            </a:pPr>
            <a:r>
              <a:rPr lang="en-US" sz="2000">
                <a:latin typeface="Times New Roman" pitchFamily="18" charset="0"/>
                <a:cs typeface="Times New Roman" pitchFamily="18" charset="0"/>
              </a:rPr>
              <a:t> Recursive trace 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7467600" y="990600"/>
            <a:ext cx="838200" cy="1981200"/>
            <a:chOff x="6400800" y="1981200"/>
            <a:chExt cx="838200" cy="1981200"/>
          </a:xfrm>
        </p:grpSpPr>
        <p:grpSp>
          <p:nvGrpSpPr>
            <p:cNvPr id="3" name="Group 36"/>
            <p:cNvGrpSpPr>
              <a:grpSpLocks/>
            </p:cNvGrpSpPr>
            <p:nvPr/>
          </p:nvGrpSpPr>
          <p:grpSpPr bwMode="auto">
            <a:xfrm>
              <a:off x="6858000" y="2438400"/>
              <a:ext cx="381000" cy="1524000"/>
              <a:chOff x="6858000" y="2438400"/>
              <a:chExt cx="381000" cy="1524000"/>
            </a:xfrm>
          </p:grpSpPr>
          <p:sp>
            <p:nvSpPr>
              <p:cNvPr id="65" name="Rectangle 64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6</a:t>
                </a:r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5</a:t>
                </a: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3</a:t>
                </a: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2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FF0000"/>
                    </a:solidFill>
                  </a:rPr>
                  <a:t>8</a:t>
                </a:r>
              </a:p>
            </p:txBody>
          </p:sp>
        </p:grpSp>
        <p:sp>
          <p:nvSpPr>
            <p:cNvPr id="103475" name="TextBox 10"/>
            <p:cNvSpPr txBox="1">
              <a:spLocks noChangeArrowheads="1"/>
            </p:cNvSpPr>
            <p:nvPr/>
          </p:nvSpPr>
          <p:spPr bwMode="auto">
            <a:xfrm>
              <a:off x="6858000" y="1981200"/>
              <a:ext cx="381000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A</a:t>
              </a:r>
            </a:p>
          </p:txBody>
        </p:sp>
        <p:grpSp>
          <p:nvGrpSpPr>
            <p:cNvPr id="4" name="Group 39"/>
            <p:cNvGrpSpPr/>
            <p:nvPr/>
          </p:nvGrpSpPr>
          <p:grpSpPr>
            <a:xfrm>
              <a:off x="6400800" y="2438400"/>
              <a:ext cx="381000" cy="1524000"/>
              <a:chOff x="6858000" y="2438400"/>
              <a:chExt cx="381000" cy="1524000"/>
            </a:xfrm>
            <a:noFill/>
          </p:grpSpPr>
          <p:sp>
            <p:nvSpPr>
              <p:cNvPr id="58" name="Rectangle 57"/>
              <p:cNvSpPr/>
              <p:nvPr/>
            </p:nvSpPr>
            <p:spPr>
              <a:xfrm>
                <a:off x="6858000" y="24384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0</a:t>
                </a:r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858000" y="27432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1</a:t>
                </a:r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858000" y="30480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2</a:t>
                </a: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6858000" y="33528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3</a:t>
                </a: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6858000" y="3657600"/>
                <a:ext cx="381000" cy="3048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dirty="0">
                    <a:solidFill>
                      <a:srgbClr val="000099"/>
                    </a:solidFill>
                  </a:rPr>
                  <a:t>4</a:t>
                </a:r>
              </a:p>
            </p:txBody>
          </p:sp>
        </p:grpSp>
      </p:grpSp>
      <p:sp>
        <p:nvSpPr>
          <p:cNvPr id="36" name="TextBox 35"/>
          <p:cNvSpPr txBox="1"/>
          <p:nvPr/>
        </p:nvSpPr>
        <p:spPr bwMode="auto">
          <a:xfrm>
            <a:off x="1524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A[0]</a:t>
            </a:r>
            <a:endParaRPr lang="en-MY" sz="1600" dirty="0"/>
          </a:p>
        </p:txBody>
      </p:sp>
      <p:cxnSp>
        <p:nvCxnSpPr>
          <p:cNvPr id="38" name="Straight Arrow Connector 37"/>
          <p:cNvCxnSpPr/>
          <p:nvPr/>
        </p:nvCxnSpPr>
        <p:spPr bwMode="auto">
          <a:xfrm rot="5400000" flipH="1" flipV="1">
            <a:off x="838200" y="5105400"/>
            <a:ext cx="228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2667000" y="5181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A[1]</a:t>
            </a:r>
            <a:endParaRPr lang="en-MY" sz="1600" dirty="0"/>
          </a:p>
        </p:txBody>
      </p:sp>
      <p:cxnSp>
        <p:nvCxnSpPr>
          <p:cNvPr id="40" name="Straight Arrow Connector 39"/>
          <p:cNvCxnSpPr/>
          <p:nvPr/>
        </p:nvCxnSpPr>
        <p:spPr bwMode="auto">
          <a:xfrm rot="10800000">
            <a:off x="2057400" y="5105400"/>
            <a:ext cx="5334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 bwMode="auto">
          <a:xfrm>
            <a:off x="1524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6+5</a:t>
            </a:r>
            <a:endParaRPr lang="en-MY" sz="1600" dirty="0"/>
          </a:p>
        </p:txBody>
      </p:sp>
      <p:cxnSp>
        <p:nvCxnSpPr>
          <p:cNvPr id="42" name="Straight Arrow Connector 41"/>
          <p:cNvCxnSpPr/>
          <p:nvPr/>
        </p:nvCxnSpPr>
        <p:spPr bwMode="auto">
          <a:xfrm flipV="1">
            <a:off x="838200" y="3886200"/>
            <a:ext cx="6096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 bwMode="auto">
          <a:xfrm>
            <a:off x="1981200" y="3048000"/>
            <a:ext cx="7620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11+3</a:t>
            </a:r>
            <a:endParaRPr lang="en-MY" sz="1600" dirty="0"/>
          </a:p>
        </p:txBody>
      </p:sp>
      <p:cxnSp>
        <p:nvCxnSpPr>
          <p:cNvPr id="44" name="Straight Arrow Connector 43"/>
          <p:cNvCxnSpPr/>
          <p:nvPr/>
        </p:nvCxnSpPr>
        <p:spPr bwMode="auto">
          <a:xfrm flipV="1">
            <a:off x="2819400" y="3124200"/>
            <a:ext cx="457200" cy="1524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/>
          <p:cNvSpPr/>
          <p:nvPr/>
        </p:nvSpPr>
        <p:spPr bwMode="auto">
          <a:xfrm>
            <a:off x="71628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(A,4,1)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5181600" y="4572000"/>
            <a:ext cx="18288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C00000"/>
                </a:solidFill>
              </a:rPr>
              <a:t>BinarySum (A,3,1)</a:t>
            </a:r>
          </a:p>
        </p:txBody>
      </p:sp>
      <p:cxnSp>
        <p:nvCxnSpPr>
          <p:cNvPr id="47" name="Straight Connector 46"/>
          <p:cNvCxnSpPr/>
          <p:nvPr/>
        </p:nvCxnSpPr>
        <p:spPr bwMode="auto">
          <a:xfrm rot="5400000">
            <a:off x="5886450" y="3714750"/>
            <a:ext cx="762000" cy="9525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endCxn id="45" idx="0"/>
          </p:cNvCxnSpPr>
          <p:nvPr/>
        </p:nvCxnSpPr>
        <p:spPr bwMode="auto">
          <a:xfrm>
            <a:off x="6718300" y="3810000"/>
            <a:ext cx="1358900" cy="76200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3" name="TextBox 83"/>
          <p:cNvSpPr txBox="1">
            <a:spLocks noChangeArrowheads="1"/>
          </p:cNvSpPr>
          <p:nvPr/>
        </p:nvSpPr>
        <p:spPr bwMode="auto">
          <a:xfrm>
            <a:off x="6629400" y="3962400"/>
            <a:ext cx="381000" cy="36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+</a:t>
            </a:r>
            <a:endParaRPr lang="en-MY"/>
          </a:p>
        </p:txBody>
      </p:sp>
      <p:sp>
        <p:nvSpPr>
          <p:cNvPr id="49" name="TextBox 48"/>
          <p:cNvSpPr txBox="1"/>
          <p:nvPr/>
        </p:nvSpPr>
        <p:spPr bwMode="auto">
          <a:xfrm>
            <a:off x="53340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A[3]</a:t>
            </a:r>
            <a:endParaRPr lang="en-MY" sz="1600" dirty="0"/>
          </a:p>
        </p:txBody>
      </p:sp>
      <p:cxnSp>
        <p:nvCxnSpPr>
          <p:cNvPr id="50" name="Straight Arrow Connector 49"/>
          <p:cNvCxnSpPr/>
          <p:nvPr/>
        </p:nvCxnSpPr>
        <p:spPr bwMode="auto">
          <a:xfrm flipV="1">
            <a:off x="6096000" y="3886200"/>
            <a:ext cx="3810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 bwMode="auto">
          <a:xfrm>
            <a:off x="78486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A[4]</a:t>
            </a:r>
            <a:endParaRPr lang="en-MY" sz="1600" dirty="0"/>
          </a:p>
        </p:txBody>
      </p:sp>
      <p:cxnSp>
        <p:nvCxnSpPr>
          <p:cNvPr id="52" name="Straight Arrow Connector 51"/>
          <p:cNvCxnSpPr/>
          <p:nvPr/>
        </p:nvCxnSpPr>
        <p:spPr bwMode="auto">
          <a:xfrm rot="10800000">
            <a:off x="7162800" y="3886200"/>
            <a:ext cx="533400" cy="3048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 bwMode="auto">
          <a:xfrm>
            <a:off x="6324600" y="29718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sz="1600" dirty="0"/>
              <a:t>2+8</a:t>
            </a:r>
            <a:endParaRPr lang="en-MY" sz="1600" dirty="0"/>
          </a:p>
        </p:txBody>
      </p:sp>
      <p:cxnSp>
        <p:nvCxnSpPr>
          <p:cNvPr id="55" name="Straight Arrow Connector 54"/>
          <p:cNvCxnSpPr/>
          <p:nvPr/>
        </p:nvCxnSpPr>
        <p:spPr bwMode="auto">
          <a:xfrm rot="10800000">
            <a:off x="5486400" y="29718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Down Arrow 55"/>
          <p:cNvSpPr/>
          <p:nvPr/>
        </p:nvSpPr>
        <p:spPr>
          <a:xfrm rot="10800000">
            <a:off x="3927475" y="2438400"/>
            <a:ext cx="5334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3900488" y="1995488"/>
            <a:ext cx="533400" cy="3683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24</a:t>
            </a:r>
            <a:endParaRPr lang="en-MY" dirty="0"/>
          </a:p>
        </p:txBody>
      </p:sp>
      <p:sp>
        <p:nvSpPr>
          <p:cNvPr id="59" name="TextBox 58"/>
          <p:cNvSpPr txBox="1"/>
          <p:nvPr/>
        </p:nvSpPr>
        <p:spPr bwMode="auto">
          <a:xfrm>
            <a:off x="4114800" y="4038600"/>
            <a:ext cx="609600" cy="338554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defRPr/>
            </a:pPr>
            <a:r>
              <a:rPr lang="en-US" sz="1600" dirty="0" smtClean="0"/>
              <a:t>A[2]</a:t>
            </a:r>
            <a:endParaRPr lang="en-MY" sz="1600" dirty="0"/>
          </a:p>
        </p:txBody>
      </p:sp>
      <p:cxnSp>
        <p:nvCxnSpPr>
          <p:cNvPr id="64" name="Straight Arrow Connector 63"/>
          <p:cNvCxnSpPr/>
          <p:nvPr/>
        </p:nvCxnSpPr>
        <p:spPr bwMode="auto">
          <a:xfrm rot="10800000">
            <a:off x="3200400" y="3886200"/>
            <a:ext cx="685800" cy="228600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10"/>
          <p:cNvSpPr>
            <a:spLocks noChangeArrowheads="1"/>
          </p:cNvSpPr>
          <p:nvPr/>
        </p:nvSpPr>
        <p:spPr bwMode="auto">
          <a:xfrm>
            <a:off x="1219200" y="1676400"/>
            <a:ext cx="7620000" cy="2308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63550" indent="-463550">
              <a:buFont typeface="Times New Roman" pitchFamily="18" charset="0"/>
              <a:buChar char="−"/>
            </a:pP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The Fibonacci Number</a:t>
            </a:r>
          </a:p>
          <a:p>
            <a:pPr marL="463550" indent="-463550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1, 1, 2, 3, 5, 8, 13, 21, 34, 55, . . . . . </a:t>
            </a:r>
          </a:p>
          <a:p>
            <a:pPr marL="463550" indent="-46355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Each number after the second number is the sum of the two preceding numbers.</a:t>
            </a:r>
          </a:p>
          <a:p>
            <a:pPr marL="463550" indent="-46355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These numbers can naturally be defined recursively :</a:t>
            </a:r>
          </a:p>
          <a:p>
            <a:pPr marL="463550" indent="-463550"/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5475" name="Rectangle 10"/>
          <p:cNvSpPr>
            <a:spLocks noChangeArrowheads="1"/>
          </p:cNvSpPr>
          <p:nvPr/>
        </p:nvSpPr>
        <p:spPr bwMode="auto">
          <a:xfrm>
            <a:off x="2438400" y="2825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5476" name="Rectangle 5"/>
          <p:cNvSpPr>
            <a:spLocks noChangeArrowheads="1"/>
          </p:cNvSpPr>
          <p:nvPr/>
        </p:nvSpPr>
        <p:spPr bwMode="auto">
          <a:xfrm>
            <a:off x="479425" y="1092200"/>
            <a:ext cx="2328863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</a:t>
            </a:r>
            <a:endParaRPr lang="en-US"/>
          </a:p>
        </p:txBody>
      </p:sp>
      <p:graphicFrame>
        <p:nvGraphicFramePr>
          <p:cNvPr id="105477" name="Object 5"/>
          <p:cNvGraphicFramePr>
            <a:graphicFrameLocks noChangeAspect="1"/>
          </p:cNvGraphicFramePr>
          <p:nvPr/>
        </p:nvGraphicFramePr>
        <p:xfrm>
          <a:off x="1644650" y="3792538"/>
          <a:ext cx="7346950" cy="1541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496" name="Equation" r:id="rId4" imgW="3390840" imgH="711000" progId="">
                  <p:embed/>
                </p:oleObj>
              </mc:Choice>
              <mc:Fallback>
                <p:oleObj name="Equation" r:id="rId4" imgW="3390840" imgH="7110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4650" y="3792538"/>
                        <a:ext cx="7346950" cy="15414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C90303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10"/>
          <p:cNvSpPr>
            <a:spLocks noChangeArrowheads="1"/>
          </p:cNvSpPr>
          <p:nvPr/>
        </p:nvSpPr>
        <p:spPr bwMode="auto">
          <a:xfrm>
            <a:off x="1066800" y="1676400"/>
            <a:ext cx="67056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Recursive Implementation of Fibonacci Function</a:t>
            </a:r>
          </a:p>
        </p:txBody>
      </p:sp>
      <p:sp>
        <p:nvSpPr>
          <p:cNvPr id="107523" name="TextBox 2"/>
          <p:cNvSpPr txBox="1">
            <a:spLocks noChangeArrowheads="1"/>
          </p:cNvSpPr>
          <p:nvPr/>
        </p:nvSpPr>
        <p:spPr bwMode="auto">
          <a:xfrm>
            <a:off x="1143000" y="2211388"/>
            <a:ext cx="7391400" cy="3046412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fib(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n)</a:t>
            </a: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(n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&lt; 2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</a:t>
            </a:r>
            <a:r>
              <a:rPr lang="en-US" sz="2400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;                           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base cases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else </a:t>
            </a:r>
          </a:p>
          <a:p>
            <a:pPr lvl="2"/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	return  fib(n-1)+fib(n-2);   </a:t>
            </a: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}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7524" name="Rectangle 10"/>
          <p:cNvSpPr>
            <a:spLocks noChangeArrowheads="1"/>
          </p:cNvSpPr>
          <p:nvPr/>
        </p:nvSpPr>
        <p:spPr bwMode="auto">
          <a:xfrm>
            <a:off x="2438400" y="2825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7525" name="Rectangle 4"/>
          <p:cNvSpPr>
            <a:spLocks noChangeArrowheads="1"/>
          </p:cNvSpPr>
          <p:nvPr/>
        </p:nvSpPr>
        <p:spPr bwMode="auto">
          <a:xfrm>
            <a:off x="479425" y="1092200"/>
            <a:ext cx="4527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 (Continued)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570" name="Picture 1" descr="scan0002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863725"/>
            <a:ext cx="6858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571" name="Rectangle 10"/>
          <p:cNvSpPr>
            <a:spLocks noChangeArrowheads="1"/>
          </p:cNvSpPr>
          <p:nvPr/>
        </p:nvSpPr>
        <p:spPr bwMode="auto">
          <a:xfrm>
            <a:off x="762000" y="1366838"/>
            <a:ext cx="670560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   Recursive Trace of Fibonacci Function: fib(5)</a:t>
            </a:r>
          </a:p>
        </p:txBody>
      </p:sp>
      <p:sp>
        <p:nvSpPr>
          <p:cNvPr id="109572" name="Rectangle 10"/>
          <p:cNvSpPr>
            <a:spLocks noChangeArrowheads="1"/>
          </p:cNvSpPr>
          <p:nvPr/>
        </p:nvSpPr>
        <p:spPr bwMode="auto">
          <a:xfrm>
            <a:off x="2438400" y="206375"/>
            <a:ext cx="40465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Recursion</a:t>
            </a:r>
          </a:p>
        </p:txBody>
      </p:sp>
      <p:sp>
        <p:nvSpPr>
          <p:cNvPr id="109573" name="Rectangle 4"/>
          <p:cNvSpPr>
            <a:spLocks noChangeArrowheads="1"/>
          </p:cNvSpPr>
          <p:nvPr/>
        </p:nvSpPr>
        <p:spPr bwMode="auto">
          <a:xfrm>
            <a:off x="479425" y="885825"/>
            <a:ext cx="45275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5 (Continued)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TextBox 4"/>
          <p:cNvSpPr txBox="1">
            <a:spLocks noChangeArrowheads="1"/>
          </p:cNvSpPr>
          <p:nvPr/>
        </p:nvSpPr>
        <p:spPr bwMode="auto">
          <a:xfrm>
            <a:off x="304800" y="1676400"/>
            <a:ext cx="86106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95288" indent="-395288" algn="just">
              <a:buFont typeface="Times New Roman" pitchFamily="18" charset="0"/>
              <a:buChar char="−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Problem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Given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S={s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athematica1Mono"/>
              </a:rPr>
              <a:t>… ,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Mathematica1Mono"/>
              </a:rPr>
              <a:t>s</a:t>
            </a:r>
            <a:r>
              <a:rPr lang="en-US" sz="20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 is a sorted sequence of </a:t>
            </a:r>
            <a:r>
              <a:rPr lang="en-US" sz="20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integers, and an  	         integer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. Search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whether </a:t>
            </a:r>
            <a:r>
              <a:rPr lang="en-US" sz="20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is in S.</a:t>
            </a:r>
          </a:p>
          <a:p>
            <a:pPr marL="395288" indent="-395288" algn="just">
              <a:buFont typeface="Times New Roman" pitchFamily="18" charset="0"/>
              <a:buChar char="−"/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Binary Search Algorithm: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 algn="just">
              <a:buFont typeface="Courier New" pitchFamily="49" charset="0"/>
              <a:buChar char="o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the sequence is empty, return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914400" lvl="1" indent="-457200" algn="just">
              <a:buFont typeface="Courier New" pitchFamily="49" charset="0"/>
              <a:buChar char="o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Let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be the middle element of the sequence.</a:t>
            </a:r>
          </a:p>
          <a:p>
            <a:pPr lvl="2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  If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= x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, return its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index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5713" lvl="2" indent="-341313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If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baseline="-25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&lt; x,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apply the algorithm on the subsequence that lies  above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1255713" lvl="2" indent="-341313" algn="just">
              <a:buFont typeface="Wingdings" pitchFamily="2" charset="2"/>
              <a:buChar char="§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Otherwise, apply the algorithm on the subsequence of </a:t>
            </a:r>
            <a:r>
              <a:rPr lang="en-US" sz="24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that lies below </a:t>
            </a:r>
            <a:r>
              <a:rPr lang="en-US" sz="24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sz="2400" baseline="-25000" dirty="0" err="1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.</a:t>
            </a:r>
            <a:endParaRPr lang="en-MY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619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1620" name="Rectangle 4"/>
          <p:cNvSpPr>
            <a:spLocks noChangeArrowheads="1"/>
          </p:cNvSpPr>
          <p:nvPr/>
        </p:nvSpPr>
        <p:spPr bwMode="auto">
          <a:xfrm>
            <a:off x="228600" y="1016000"/>
            <a:ext cx="50609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6: Binary 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14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</a:rPr>
              <a:t>=4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14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</a:rPr>
              <a:t>=0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x-none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588224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=0</a:t>
            </a:r>
            <a:endParaRPr lang="x-none" sz="1200" b="1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x-none" sz="12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77638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>
                <a:solidFill>
                  <a:srgbClr val="FF0000"/>
                </a:solidFill>
              </a:rPr>
              <a:t>i</a:t>
            </a:r>
            <a:r>
              <a:rPr lang="en-US" sz="1200" b="1" dirty="0" smtClean="0">
                <a:solidFill>
                  <a:srgbClr val="FF0000"/>
                </a:solidFill>
              </a:rPr>
              <a:t>=0</a:t>
            </a:r>
            <a:endParaRPr lang="x-none" sz="12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1,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1, 1,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sp>
        <p:nvSpPr>
          <p:cNvPr id="4" name="Rectangle 3"/>
          <p:cNvSpPr/>
          <p:nvPr/>
        </p:nvSpPr>
        <p:spPr bwMode="auto">
          <a:xfrm>
            <a:off x="1220788" y="342900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tx1"/>
                </a:solidFill>
              </a:rPr>
              <a:t>recursiveFact(4)</a:t>
            </a:r>
          </a:p>
        </p:txBody>
      </p:sp>
      <p:sp>
        <p:nvSpPr>
          <p:cNvPr id="32" name="TextBox 12"/>
          <p:cNvSpPr txBox="1">
            <a:spLocks noChangeArrowheads="1"/>
          </p:cNvSpPr>
          <p:nvPr/>
        </p:nvSpPr>
        <p:spPr bwMode="auto">
          <a:xfrm>
            <a:off x="3827355" y="3352800"/>
            <a:ext cx="914508" cy="369371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4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C90303"/>
                </a:solidFill>
              </a:rPr>
              <a:t>?</a:t>
            </a:r>
            <a:r>
              <a:rPr lang="en-US" dirty="0" smtClean="0"/>
              <a:t>=?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2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=4</a:t>
            </a:r>
            <a:endParaRPr lang="x-none" sz="1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lo+hi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/2);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8980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=5</a:t>
            </a:r>
            <a:endParaRPr lang="x-none" sz="1200" b="1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5,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(lo &gt; hi)  return -1; 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5,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6804248" y="4920208"/>
            <a:ext cx="190817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6, 5,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21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8031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=2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129766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=4</a:t>
            </a:r>
            <a:endParaRPr lang="x-none" sz="12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if (lo &gt; hi)  return -1; </a:t>
            </a:r>
            <a:r>
              <a:rPr lang="en-US" sz="20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740352" y="1855857"/>
            <a:ext cx="402674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err="1" smtClean="0"/>
              <a:t>i</a:t>
            </a:r>
            <a:r>
              <a:rPr lang="en-US" sz="1200" b="1" dirty="0" smtClean="0"/>
              <a:t>=3</a:t>
            </a:r>
            <a:endParaRPr lang="x-none" sz="1200" b="1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3,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10"/>
          <p:cNvSpPr>
            <a:spLocks noChangeArrowheads="1"/>
          </p:cNvSpPr>
          <p:nvPr/>
        </p:nvSpPr>
        <p:spPr bwMode="auto">
          <a:xfrm>
            <a:off x="533400" y="1524000"/>
            <a:ext cx="91440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1" indent="-457200">
              <a:buFont typeface="Times New Roman" pitchFamily="18" charset="0"/>
              <a:buChar char="−"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Implementation:</a:t>
            </a:r>
          </a:p>
        </p:txBody>
      </p:sp>
      <p:sp>
        <p:nvSpPr>
          <p:cNvPr id="21507" name="TextBox 4"/>
          <p:cNvSpPr txBox="1">
            <a:spLocks noChangeArrowheads="1"/>
          </p:cNvSpPr>
          <p:nvPr/>
        </p:nvSpPr>
        <p:spPr bwMode="auto">
          <a:xfrm>
            <a:off x="1066800" y="1981200"/>
            <a:ext cx="6324600" cy="3908425"/>
          </a:xfrm>
          <a:prstGeom prst="rect">
            <a:avLst/>
          </a:prstGeom>
          <a:solidFill>
            <a:srgbClr val="FCFEBE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just"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public static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search(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a[],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lo,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hi, </a:t>
            </a:r>
            <a:r>
              <a:rPr lang="en-US" sz="24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x)</a:t>
            </a:r>
          </a:p>
          <a:p>
            <a:pPr algn="just">
              <a:defRPr/>
            </a:pPr>
            <a:r>
              <a:rPr lang="en-US" sz="24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 indent="520700" algn="just">
              <a:defRPr/>
            </a:pPr>
            <a:r>
              <a:rPr lang="en-US" sz="20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if (lo &gt; hi)  return -1; // Basis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else{	              </a:t>
            </a:r>
            <a:r>
              <a:rPr lang="en-US" sz="20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// Recursive part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= (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lo+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hi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)/2;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== x) return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if(a[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] &lt; x)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i+1, hi, x)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else  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		return search (a, lo,i-1, x);</a:t>
            </a:r>
          </a:p>
          <a:p>
            <a:pPr lvl="1" algn="just">
              <a:defRPr/>
            </a:pP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}</a:t>
            </a:r>
          </a:p>
          <a:p>
            <a:pPr algn="just">
              <a:defRPr/>
            </a:pPr>
            <a:r>
              <a:rPr lang="en-US" sz="20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}</a:t>
            </a:r>
            <a:endParaRPr lang="en-MY" sz="20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3668" name="Rectangle 10"/>
          <p:cNvSpPr>
            <a:spLocks noChangeArrowheads="1"/>
          </p:cNvSpPr>
          <p:nvPr/>
        </p:nvSpPr>
        <p:spPr bwMode="auto">
          <a:xfrm>
            <a:off x="2438400" y="206375"/>
            <a:ext cx="4008438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 Recursion</a:t>
            </a:r>
          </a:p>
        </p:txBody>
      </p:sp>
      <p:sp>
        <p:nvSpPr>
          <p:cNvPr id="113669" name="Rectangle 4"/>
          <p:cNvSpPr>
            <a:spLocks noChangeArrowheads="1"/>
          </p:cNvSpPr>
          <p:nvPr/>
        </p:nvSpPr>
        <p:spPr bwMode="auto">
          <a:xfrm>
            <a:off x="479425" y="885825"/>
            <a:ext cx="7146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>
                <a:solidFill>
                  <a:srgbClr val="008A3E"/>
                </a:solidFill>
                <a:latin typeface="Times New Roman" pitchFamily="18" charset="0"/>
                <a:cs typeface="Times New Roman" pitchFamily="18" charset="0"/>
              </a:rPr>
              <a:t>Example – 6 (continued): Binary Search</a:t>
            </a:r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6588228" y="1556792"/>
          <a:ext cx="2304252" cy="288032"/>
        </p:xfrm>
        <a:graphic>
          <a:graphicData uri="http://schemas.openxmlformats.org/drawingml/2006/table">
            <a:tbl>
              <a:tblPr rtl="1" firstRow="1" bandRow="1">
                <a:tableStyleId>{BC89EF96-8CEA-46FF-86C4-4CE0E7609802}</a:tableStyleId>
              </a:tblPr>
              <a:tblGrid>
                <a:gridCol w="384042"/>
                <a:gridCol w="384042"/>
                <a:gridCol w="384042"/>
                <a:gridCol w="384042"/>
                <a:gridCol w="384042"/>
                <a:gridCol w="384042"/>
              </a:tblGrid>
              <a:tr h="288032"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20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14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11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7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5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1"/>
                      <a:r>
                        <a:rPr lang="en-US" sz="1200" dirty="0" smtClean="0"/>
                        <a:t>2</a:t>
                      </a:r>
                      <a:endParaRPr lang="x-none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6300192" y="1556792"/>
            <a:ext cx="269625" cy="276999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a</a:t>
            </a:r>
            <a:endParaRPr lang="x-none" sz="12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804248" y="3212976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0,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6804248" y="3789040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5,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6804248" y="4344144"/>
            <a:ext cx="1908175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3, 3, </a:t>
            </a:r>
            <a:r>
              <a:rPr lang="en-US" sz="1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6804248" y="4920208"/>
            <a:ext cx="1908175" cy="38100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search(a, 4, 3, </a:t>
            </a:r>
            <a:r>
              <a:rPr lang="en-US" sz="16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12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)</a:t>
            </a:r>
            <a:endParaRPr lang="en-US" sz="16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6" name="Group 5"/>
          <p:cNvGrpSpPr/>
          <p:nvPr/>
        </p:nvGrpSpPr>
        <p:grpSpPr>
          <a:xfrm>
            <a:off x="1220788" y="3352800"/>
            <a:ext cx="3521075" cy="457201"/>
            <a:chOff x="1220788" y="3352800"/>
            <a:chExt cx="3521075" cy="457201"/>
          </a:xfrm>
        </p:grpSpPr>
        <p:sp>
          <p:nvSpPr>
            <p:cNvPr id="4" name="Rectangle 3"/>
            <p:cNvSpPr/>
            <p:nvPr/>
          </p:nvSpPr>
          <p:spPr bwMode="auto">
            <a:xfrm>
              <a:off x="1220788" y="3429001"/>
              <a:ext cx="19081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recursiveFact(4)</a:t>
              </a:r>
            </a:p>
          </p:txBody>
        </p: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355" y="3352800"/>
              <a:ext cx="914508" cy="369371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C90303"/>
                  </a:solidFill>
                </a:rPr>
                <a:t>?</a:t>
              </a:r>
              <a:r>
                <a:rPr lang="en-US" dirty="0" smtClean="0"/>
                <a:t>=?</a:t>
              </a:r>
              <a:endParaRPr lang="en-US" dirty="0"/>
            </a:p>
          </p:txBody>
        </p:sp>
      </p:grpSp>
      <p:sp>
        <p:nvSpPr>
          <p:cNvPr id="88081" name="TextBox 13"/>
          <p:cNvSpPr txBox="1">
            <a:spLocks noChangeArrowheads="1"/>
          </p:cNvSpPr>
          <p:nvPr/>
        </p:nvSpPr>
        <p:spPr bwMode="auto">
          <a:xfrm>
            <a:off x="3419872" y="4067741"/>
            <a:ext cx="838299" cy="36937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3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C90303"/>
                </a:solidFill>
              </a:rPr>
              <a:t>?</a:t>
            </a:r>
            <a:r>
              <a:rPr lang="en-US" dirty="0" smtClean="0"/>
              <a:t>=?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1220788" y="3817938"/>
            <a:ext cx="1908175" cy="601663"/>
            <a:chOff x="1220788" y="3817938"/>
            <a:chExt cx="1908175" cy="601663"/>
          </a:xfrm>
        </p:grpSpPr>
        <p:sp>
          <p:nvSpPr>
            <p:cNvPr id="5" name="Rectangle 4"/>
            <p:cNvSpPr/>
            <p:nvPr/>
          </p:nvSpPr>
          <p:spPr bwMode="auto">
            <a:xfrm>
              <a:off x="1220788" y="4038601"/>
              <a:ext cx="1908175" cy="381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600" dirty="0">
                <a:solidFill>
                  <a:schemeClr val="tx1"/>
                </a:solidFill>
              </a:endParaRPr>
            </a:p>
            <a:p>
              <a:pPr algn="ctr">
                <a:defRPr/>
              </a:pPr>
              <a:r>
                <a:rPr lang="en-US" sz="1600" dirty="0">
                  <a:solidFill>
                    <a:schemeClr val="tx1"/>
                  </a:solidFill>
                </a:rPr>
                <a:t>recursiveFact(3)</a:t>
              </a:r>
            </a:p>
            <a:p>
              <a:pPr algn="ctr">
                <a:defRPr/>
              </a:pP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38" name="Down Arrow 37"/>
            <p:cNvSpPr/>
            <p:nvPr/>
          </p:nvSpPr>
          <p:spPr bwMode="auto">
            <a:xfrm>
              <a:off x="2209800" y="3817938"/>
              <a:ext cx="76200" cy="228600"/>
            </a:xfrm>
            <a:prstGeom prst="down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8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9"/>
          <p:cNvSpPr>
            <a:spLocks noChangeArrowheads="1"/>
          </p:cNvSpPr>
          <p:nvPr/>
        </p:nvSpPr>
        <p:spPr bwMode="auto">
          <a:xfrm>
            <a:off x="228600" y="990600"/>
            <a:ext cx="8686800" cy="572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A graphical representation of recursive calls.</a:t>
            </a:r>
          </a:p>
          <a:p>
            <a:pPr marL="400050" indent="-400050">
              <a:lnSpc>
                <a:spcPct val="150000"/>
              </a:lnSpc>
              <a:buFont typeface="Wingdings" pitchFamily="2" charset="2"/>
              <a:buChar char="v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It is used to analyze the algorithm.</a:t>
            </a:r>
          </a:p>
          <a:p>
            <a:pPr marL="400050" indent="-400050">
              <a:lnSpc>
                <a:spcPct val="150000"/>
              </a:lnSpc>
              <a:defRPr/>
            </a:pPr>
            <a:r>
              <a:rPr lang="en-US" sz="2800" b="1" dirty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Example -2:</a:t>
            </a: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914400" indent="-287338">
              <a:lnSpc>
                <a:spcPct val="150000"/>
              </a:lnSpc>
              <a:buFont typeface="Times New Roman" pitchFamily="18" charset="0"/>
              <a:buChar char="−"/>
              <a:defRPr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Recursive trace for </a:t>
            </a:r>
            <a:r>
              <a:rPr lang="en-US" sz="2400" dirty="0" err="1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recursiveFact</a:t>
            </a:r>
            <a:r>
              <a:rPr lang="en-US" sz="2400" dirty="0">
                <a:solidFill>
                  <a:srgbClr val="C90303"/>
                </a:solidFill>
                <a:latin typeface="Times New Roman" pitchFamily="18" charset="0"/>
                <a:cs typeface="Times New Roman" pitchFamily="18" charset="0"/>
              </a:rPr>
              <a:t>(4)</a:t>
            </a:r>
            <a:endParaRPr lang="en-US" sz="10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914400" indent="-287338">
              <a:lnSpc>
                <a:spcPct val="150000"/>
              </a:lnSpc>
              <a:defRPr/>
            </a:pPr>
            <a:endParaRPr lang="en-US" sz="2400" dirty="0">
              <a:solidFill>
                <a:srgbClr val="C90303"/>
              </a:solidFill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  <a:p>
            <a:pPr marL="400050" indent="-400050">
              <a:lnSpc>
                <a:spcPct val="150000"/>
              </a:lnSpc>
              <a:buFont typeface="Wingdings" pitchFamily="2" charset="2"/>
              <a:buNone/>
              <a:defRPr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8067" name="Rectangle 3"/>
          <p:cNvSpPr>
            <a:spLocks noChangeArrowheads="1"/>
          </p:cNvSpPr>
          <p:nvPr/>
        </p:nvSpPr>
        <p:spPr bwMode="auto">
          <a:xfrm>
            <a:off x="2460625" y="381000"/>
            <a:ext cx="371157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b="1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Recursive Trace</a:t>
            </a:r>
            <a:endParaRPr lang="en-US" sz="4000">
              <a:solidFill>
                <a:srgbClr val="FF0000"/>
              </a:solidFill>
            </a:endParaRPr>
          </a:p>
        </p:txBody>
      </p:sp>
      <p:sp>
        <p:nvSpPr>
          <p:cNvPr id="88069" name="TextBox 23"/>
          <p:cNvSpPr txBox="1">
            <a:spLocks noChangeArrowheads="1"/>
          </p:cNvSpPr>
          <p:nvPr/>
        </p:nvSpPr>
        <p:spPr bwMode="auto">
          <a:xfrm>
            <a:off x="7391400" y="4800600"/>
            <a:ext cx="4572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88070" name="TextBox 33"/>
          <p:cNvSpPr txBox="1">
            <a:spLocks noChangeArrowheads="1"/>
          </p:cNvSpPr>
          <p:nvPr/>
        </p:nvSpPr>
        <p:spPr bwMode="auto">
          <a:xfrm>
            <a:off x="4495800" y="3962400"/>
            <a:ext cx="4572000" cy="1708150"/>
          </a:xfrm>
          <a:prstGeom prst="rect">
            <a:avLst/>
          </a:prstGeom>
          <a:solidFill>
            <a:srgbClr val="FCFEBE"/>
          </a:solidFill>
          <a:ln w="9525">
            <a:solidFill>
              <a:srgbClr val="C9030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public static int 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recursiveFact(int n)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if(n==0)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1;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else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	  return n*</a:t>
            </a:r>
            <a:r>
              <a:rPr lang="en-US" sz="1500" b="1">
                <a:solidFill>
                  <a:srgbClr val="C90303"/>
                </a:solidFill>
                <a:latin typeface="Courier New" pitchFamily="49" charset="0"/>
                <a:cs typeface="Courier New" pitchFamily="49" charset="0"/>
              </a:rPr>
              <a:t>recursiveFact(n-1);</a:t>
            </a:r>
          </a:p>
          <a:p>
            <a:r>
              <a:rPr lang="en-US" sz="1500" b="1">
                <a:latin typeface="Courier New" pitchFamily="49" charset="0"/>
                <a:cs typeface="Courier New" pitchFamily="49" charset="0"/>
              </a:rPr>
              <a:t>}</a:t>
            </a:r>
            <a:endParaRPr lang="en-US" sz="1500"/>
          </a:p>
        </p:txBody>
      </p:sp>
      <p:grpSp>
        <p:nvGrpSpPr>
          <p:cNvPr id="7" name="Group 6"/>
          <p:cNvGrpSpPr/>
          <p:nvPr/>
        </p:nvGrpSpPr>
        <p:grpSpPr>
          <a:xfrm>
            <a:off x="1220788" y="3352800"/>
            <a:ext cx="3521075" cy="1676400"/>
            <a:chOff x="1220788" y="3352800"/>
            <a:chExt cx="3521075" cy="1676400"/>
          </a:xfrm>
        </p:grpSpPr>
        <p:grpSp>
          <p:nvGrpSpPr>
            <p:cNvPr id="8" name="Group 10"/>
            <p:cNvGrpSpPr>
              <a:grpSpLocks/>
            </p:cNvGrpSpPr>
            <p:nvPr/>
          </p:nvGrpSpPr>
          <p:grpSpPr bwMode="auto">
            <a:xfrm>
              <a:off x="1220788" y="3429000"/>
              <a:ext cx="1908175" cy="1600200"/>
              <a:chOff x="1981994" y="3581392"/>
              <a:chExt cx="1907950" cy="160003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1981994" y="3581392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recursiveFact(4)</a:t>
                </a:r>
              </a:p>
            </p:txBody>
          </p:sp>
          <p:sp>
            <p:nvSpPr>
              <p:cNvPr id="5" name="Rectangle 4"/>
              <p:cNvSpPr/>
              <p:nvPr/>
            </p:nvSpPr>
            <p:spPr>
              <a:xfrm>
                <a:off x="1981994" y="4190928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recursiveFact(3)</a:t>
                </a:r>
              </a:p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1981994" y="4800464"/>
                <a:ext cx="1907950" cy="38096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 sz="1600" dirty="0">
                  <a:solidFill>
                    <a:schemeClr val="tx1"/>
                  </a:solidFill>
                </a:endParaRPr>
              </a:p>
              <a:p>
                <a:pPr algn="ctr">
                  <a:defRPr/>
                </a:pPr>
                <a:r>
                  <a:rPr lang="en-US" sz="1600" dirty="0">
                    <a:solidFill>
                      <a:schemeClr val="tx1"/>
                    </a:solidFill>
                  </a:rPr>
                  <a:t>recursiveFact(2)</a:t>
                </a:r>
              </a:p>
              <a:p>
                <a:pPr algn="ctr">
                  <a:defRPr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88080" name="TextBox 12"/>
            <p:cNvSpPr txBox="1">
              <a:spLocks noChangeArrowheads="1"/>
            </p:cNvSpPr>
            <p:nvPr/>
          </p:nvSpPr>
          <p:spPr bwMode="auto">
            <a:xfrm>
              <a:off x="3827355" y="3352800"/>
              <a:ext cx="914508" cy="369371"/>
            </a:xfrm>
            <a:prstGeom prst="rect">
              <a:avLst/>
            </a:prstGeom>
            <a:solidFill>
              <a:srgbClr val="FCFEBE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4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C90303"/>
                  </a:solidFill>
                </a:rPr>
                <a:t>?</a:t>
              </a:r>
              <a:r>
                <a:rPr lang="en-US" dirty="0" smtClean="0"/>
                <a:t>=?</a:t>
              </a:r>
              <a:endParaRPr lang="en-US" dirty="0"/>
            </a:p>
          </p:txBody>
        </p:sp>
        <p:sp>
          <p:nvSpPr>
            <p:cNvPr id="88081" name="TextBox 13"/>
            <p:cNvSpPr txBox="1">
              <a:spLocks noChangeArrowheads="1"/>
            </p:cNvSpPr>
            <p:nvPr/>
          </p:nvSpPr>
          <p:spPr bwMode="auto">
            <a:xfrm>
              <a:off x="3505469" y="4028439"/>
              <a:ext cx="838299" cy="369371"/>
            </a:xfrm>
            <a:prstGeom prst="rect">
              <a:avLst/>
            </a:prstGeom>
            <a:solidFill>
              <a:srgbClr val="FFFF00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dirty="0"/>
                <a:t>3</a:t>
              </a:r>
              <a:r>
                <a:rPr lang="en-US" dirty="0" smtClean="0"/>
                <a:t>*</a:t>
              </a:r>
              <a:r>
                <a:rPr lang="en-US" dirty="0" smtClean="0">
                  <a:solidFill>
                    <a:srgbClr val="C90303"/>
                  </a:solidFill>
                </a:rPr>
                <a:t>?</a:t>
              </a:r>
              <a:r>
                <a:rPr lang="en-US" dirty="0" smtClean="0"/>
                <a:t>=?</a:t>
              </a:r>
              <a:endParaRPr lang="en-US" dirty="0"/>
            </a:p>
          </p:txBody>
        </p:sp>
      </p:grpSp>
      <p:sp>
        <p:nvSpPr>
          <p:cNvPr id="88082" name="TextBox 14"/>
          <p:cNvSpPr txBox="1">
            <a:spLocks noChangeArrowheads="1"/>
          </p:cNvSpPr>
          <p:nvPr/>
        </p:nvSpPr>
        <p:spPr bwMode="auto">
          <a:xfrm>
            <a:off x="3505469" y="4608532"/>
            <a:ext cx="838299" cy="369371"/>
          </a:xfrm>
          <a:prstGeom prst="rect">
            <a:avLst/>
          </a:prstGeom>
          <a:solidFill>
            <a:srgbClr val="FFFF00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/>
              <a:t>2</a:t>
            </a:r>
            <a:r>
              <a:rPr lang="en-US" dirty="0" smtClean="0"/>
              <a:t>*</a:t>
            </a:r>
            <a:r>
              <a:rPr lang="en-US" dirty="0" smtClean="0">
                <a:solidFill>
                  <a:srgbClr val="C90303"/>
                </a:solidFill>
              </a:rPr>
              <a:t>?</a:t>
            </a:r>
            <a:r>
              <a:rPr lang="en-US" dirty="0" smtClean="0"/>
              <a:t>=?</a:t>
            </a:r>
            <a:endParaRPr lang="en-US" dirty="0"/>
          </a:p>
        </p:txBody>
      </p:sp>
      <p:sp>
        <p:nvSpPr>
          <p:cNvPr id="38" name="Down Arrow 37"/>
          <p:cNvSpPr/>
          <p:nvPr/>
        </p:nvSpPr>
        <p:spPr bwMode="auto">
          <a:xfrm>
            <a:off x="2209800" y="3817938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9" name="Down Arrow 38"/>
          <p:cNvSpPr/>
          <p:nvPr/>
        </p:nvSpPr>
        <p:spPr bwMode="auto">
          <a:xfrm>
            <a:off x="2209800" y="4448175"/>
            <a:ext cx="76200" cy="22860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88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8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376</TotalTime>
  <Words>4148</Words>
  <Application>Microsoft Office PowerPoint</Application>
  <PresentationFormat>On-screen Show (4:3)</PresentationFormat>
  <Paragraphs>1935</Paragraphs>
  <Slides>78</Slides>
  <Notes>73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78</vt:i4>
      </vt:variant>
    </vt:vector>
  </HeadingPairs>
  <TitlesOfParts>
    <vt:vector size="88" baseType="lpstr">
      <vt:lpstr>Arial</vt:lpstr>
      <vt:lpstr>Calibri</vt:lpstr>
      <vt:lpstr>Courier New</vt:lpstr>
      <vt:lpstr>Mathematica1Mono</vt:lpstr>
      <vt:lpstr>Symbol</vt:lpstr>
      <vt:lpstr>Times New Roman</vt:lpstr>
      <vt:lpstr>Wingdings</vt:lpstr>
      <vt:lpstr>WP MathA</vt:lpstr>
      <vt:lpstr>Clarity</vt:lpstr>
      <vt:lpstr>Equation</vt:lpstr>
      <vt:lpstr>Recursion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Abdullatif</dc:creator>
  <cp:lastModifiedBy>Nasser</cp:lastModifiedBy>
  <cp:revision>53</cp:revision>
  <dcterms:created xsi:type="dcterms:W3CDTF">2011-10-23T15:36:08Z</dcterms:created>
  <dcterms:modified xsi:type="dcterms:W3CDTF">2020-08-29T11:57:56Z</dcterms:modified>
</cp:coreProperties>
</file>