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7"/>
  </p:notesMasterIdLst>
  <p:sldIdLst>
    <p:sldId id="303" r:id="rId2"/>
    <p:sldId id="304" r:id="rId3"/>
    <p:sldId id="326" r:id="rId4"/>
    <p:sldId id="327" r:id="rId5"/>
    <p:sldId id="328" r:id="rId6"/>
    <p:sldId id="533" r:id="rId7"/>
    <p:sldId id="357" r:id="rId8"/>
    <p:sldId id="325" r:id="rId9"/>
    <p:sldId id="329" r:id="rId10"/>
    <p:sldId id="376" r:id="rId11"/>
    <p:sldId id="330" r:id="rId12"/>
    <p:sldId id="331" r:id="rId13"/>
    <p:sldId id="377" r:id="rId14"/>
    <p:sldId id="378" r:id="rId15"/>
    <p:sldId id="382" r:id="rId16"/>
    <p:sldId id="379" r:id="rId17"/>
    <p:sldId id="380" r:id="rId18"/>
    <p:sldId id="383" r:id="rId19"/>
    <p:sldId id="381" r:id="rId20"/>
    <p:sldId id="384" r:id="rId21"/>
    <p:sldId id="385" r:id="rId22"/>
    <p:sldId id="386" r:id="rId23"/>
    <p:sldId id="387" r:id="rId24"/>
    <p:sldId id="388" r:id="rId25"/>
    <p:sldId id="332" r:id="rId26"/>
    <p:sldId id="389" r:id="rId27"/>
    <p:sldId id="390" r:id="rId28"/>
    <p:sldId id="391" r:id="rId29"/>
    <p:sldId id="392" r:id="rId30"/>
    <p:sldId id="393" r:id="rId31"/>
    <p:sldId id="395" r:id="rId32"/>
    <p:sldId id="394" r:id="rId33"/>
    <p:sldId id="396" r:id="rId34"/>
    <p:sldId id="397" r:id="rId35"/>
    <p:sldId id="405" r:id="rId36"/>
    <p:sldId id="398" r:id="rId37"/>
    <p:sldId id="399" r:id="rId38"/>
    <p:sldId id="406" r:id="rId39"/>
    <p:sldId id="407" r:id="rId40"/>
    <p:sldId id="403" r:id="rId41"/>
    <p:sldId id="408" r:id="rId42"/>
    <p:sldId id="404" r:id="rId43"/>
    <p:sldId id="333" r:id="rId44"/>
    <p:sldId id="360" r:id="rId45"/>
    <p:sldId id="358" r:id="rId46"/>
    <p:sldId id="359" r:id="rId47"/>
    <p:sldId id="361" r:id="rId48"/>
    <p:sldId id="362" r:id="rId49"/>
    <p:sldId id="363" r:id="rId50"/>
    <p:sldId id="364" r:id="rId51"/>
    <p:sldId id="365" r:id="rId52"/>
    <p:sldId id="367" r:id="rId53"/>
    <p:sldId id="338" r:id="rId54"/>
    <p:sldId id="409" r:id="rId55"/>
    <p:sldId id="339" r:id="rId56"/>
    <p:sldId id="410" r:id="rId57"/>
    <p:sldId id="455" r:id="rId58"/>
    <p:sldId id="368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56" r:id="rId69"/>
    <p:sldId id="421" r:id="rId70"/>
    <p:sldId id="422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340" r:id="rId81"/>
    <p:sldId id="432" r:id="rId82"/>
    <p:sldId id="433" r:id="rId83"/>
    <p:sldId id="434" r:id="rId84"/>
    <p:sldId id="435" r:id="rId85"/>
    <p:sldId id="436" r:id="rId86"/>
    <p:sldId id="437" r:id="rId87"/>
    <p:sldId id="438" r:id="rId88"/>
    <p:sldId id="439" r:id="rId89"/>
    <p:sldId id="440" r:id="rId90"/>
    <p:sldId id="441" r:id="rId91"/>
    <p:sldId id="442" r:id="rId92"/>
    <p:sldId id="457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534" r:id="rId106"/>
    <p:sldId id="529" r:id="rId107"/>
    <p:sldId id="530" r:id="rId108"/>
    <p:sldId id="531" r:id="rId109"/>
    <p:sldId id="341" r:id="rId110"/>
    <p:sldId id="343" r:id="rId111"/>
    <p:sldId id="344" r:id="rId112"/>
    <p:sldId id="345" r:id="rId113"/>
    <p:sldId id="371" r:id="rId114"/>
    <p:sldId id="369" r:id="rId115"/>
    <p:sldId id="532" r:id="rId116"/>
    <p:sldId id="347" r:id="rId117"/>
    <p:sldId id="459" r:id="rId118"/>
    <p:sldId id="348" r:id="rId119"/>
    <p:sldId id="349" r:id="rId120"/>
    <p:sldId id="461" r:id="rId121"/>
    <p:sldId id="463" r:id="rId122"/>
    <p:sldId id="465" r:id="rId123"/>
    <p:sldId id="462" r:id="rId124"/>
    <p:sldId id="464" r:id="rId125"/>
    <p:sldId id="467" r:id="rId126"/>
    <p:sldId id="466" r:id="rId127"/>
    <p:sldId id="468" r:id="rId128"/>
    <p:sldId id="469" r:id="rId129"/>
    <p:sldId id="470" r:id="rId130"/>
    <p:sldId id="471" r:id="rId131"/>
    <p:sldId id="474" r:id="rId132"/>
    <p:sldId id="472" r:id="rId133"/>
    <p:sldId id="473" r:id="rId134"/>
    <p:sldId id="475" r:id="rId135"/>
    <p:sldId id="527" r:id="rId136"/>
    <p:sldId id="476" r:id="rId137"/>
    <p:sldId id="477" r:id="rId138"/>
    <p:sldId id="478" r:id="rId139"/>
    <p:sldId id="479" r:id="rId140"/>
    <p:sldId id="480" r:id="rId141"/>
    <p:sldId id="481" r:id="rId142"/>
    <p:sldId id="482" r:id="rId143"/>
    <p:sldId id="483" r:id="rId144"/>
    <p:sldId id="484" r:id="rId145"/>
    <p:sldId id="485" r:id="rId146"/>
    <p:sldId id="486" r:id="rId147"/>
    <p:sldId id="487" r:id="rId148"/>
    <p:sldId id="488" r:id="rId149"/>
    <p:sldId id="489" r:id="rId150"/>
    <p:sldId id="490" r:id="rId151"/>
    <p:sldId id="491" r:id="rId152"/>
    <p:sldId id="492" r:id="rId153"/>
    <p:sldId id="493" r:id="rId154"/>
    <p:sldId id="494" r:id="rId155"/>
    <p:sldId id="495" r:id="rId156"/>
    <p:sldId id="496" r:id="rId157"/>
    <p:sldId id="497" r:id="rId158"/>
    <p:sldId id="498" r:id="rId159"/>
    <p:sldId id="499" r:id="rId160"/>
    <p:sldId id="500" r:id="rId161"/>
    <p:sldId id="501" r:id="rId162"/>
    <p:sldId id="502" r:id="rId163"/>
    <p:sldId id="504" r:id="rId164"/>
    <p:sldId id="350" r:id="rId165"/>
    <p:sldId id="505" r:id="rId166"/>
    <p:sldId id="506" r:id="rId167"/>
    <p:sldId id="507" r:id="rId168"/>
    <p:sldId id="508" r:id="rId169"/>
    <p:sldId id="509" r:id="rId170"/>
    <p:sldId id="510" r:id="rId171"/>
    <p:sldId id="512" r:id="rId172"/>
    <p:sldId id="514" r:id="rId173"/>
    <p:sldId id="515" r:id="rId174"/>
    <p:sldId id="516" r:id="rId175"/>
    <p:sldId id="517" r:id="rId176"/>
    <p:sldId id="519" r:id="rId177"/>
    <p:sldId id="518" r:id="rId178"/>
    <p:sldId id="351" r:id="rId179"/>
    <p:sldId id="525" r:id="rId180"/>
    <p:sldId id="352" r:id="rId181"/>
    <p:sldId id="353" r:id="rId182"/>
    <p:sldId id="354" r:id="rId183"/>
    <p:sldId id="355" r:id="rId184"/>
    <p:sldId id="526" r:id="rId185"/>
    <p:sldId id="356" r:id="rId1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fida Benhidour" initials="HB" lastIdx="1" clrIdx="0">
    <p:extLst>
      <p:ext uri="{19B8F6BF-5375-455C-9EA6-DF929625EA0E}">
        <p15:presenceInfo xmlns:p15="http://schemas.microsoft.com/office/powerpoint/2012/main" userId="Hafida Benhido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6T07:41:53.144" idx="1">
    <p:pos x="4523" y="1493"/>
    <p:text>correct this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7DE1D-5600-4B30-9003-F83851C9C1D2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7423-510F-4AE9-82FA-EAB682F91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1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86CD1-C714-4E65-9436-83A118C5AA6A}" type="slidenum">
              <a:rPr lang="en-GB"/>
              <a:pPr/>
              <a:t>1</a:t>
            </a:fld>
            <a:endParaRPr lang="en-GB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2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55134-2564-44E5-98E9-119BEEF3EC57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5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DCF72-C639-4FCD-8EBF-6585E38AFD8D}" type="slidenum">
              <a:rPr lang="en-US" smtClean="0"/>
              <a:pPr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FD390AC-1671-4355-B3BD-8B22E1490A4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C2E00E-A151-4F55-8E7A-99FC9513B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l"/>
            <a:r>
              <a:rPr lang="en-US" sz="4800" dirty="0"/>
              <a:t>Queue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448496"/>
            <a:ext cx="7772400" cy="1199704"/>
          </a:xfrm>
        </p:spPr>
        <p:txBody>
          <a:bodyPr/>
          <a:lstStyle/>
          <a:p>
            <a:pPr algn="l"/>
            <a:r>
              <a:rPr lang="en-US" dirty="0"/>
              <a:t>CSC212:Data Structure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286E-8804-4CBD-9032-69493A8F748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Representation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&lt;T&gt;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Node&lt;T&gt; head, tail;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LinkedQueue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head = tail = null;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10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13319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2510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33609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2800" y="1600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104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1190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45797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423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69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z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DB35-A4C4-411D-908D-0C1DA0CE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E8D0-79F5-4C1A-A91B-016CFB89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enquiry that returns the data at the head of the queue without changing it.</a:t>
            </a:r>
          </a:p>
          <a:p>
            <a:pPr lvl="1"/>
            <a:r>
              <a:rPr lang="en-US" dirty="0"/>
              <a:t>As user of the ADT Queue&lt;T&gt;</a:t>
            </a:r>
          </a:p>
          <a:p>
            <a:pPr lvl="1"/>
            <a:r>
              <a:rPr lang="en-US" dirty="0"/>
              <a:t>As a member of the class </a:t>
            </a:r>
            <a:r>
              <a:rPr lang="en-US" dirty="0" err="1"/>
              <a:t>LinkedQueue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As a member of the class </a:t>
            </a:r>
            <a:r>
              <a:rPr lang="en-US" dirty="0" err="1"/>
              <a:t>ArrayQueue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7136379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/>
              <a:t>Static Method Enquiry (</a:t>
            </a:r>
            <a:r>
              <a:rPr lang="en-US" sz="2400" dirty="0" err="1"/>
              <a:t>LinkedQueue</a:t>
            </a:r>
            <a:r>
              <a:rPr lang="en-US" sz="2400" dirty="0"/>
              <a:t>/</a:t>
            </a:r>
            <a:r>
              <a:rPr lang="en-US" sz="2400" dirty="0" err="1"/>
              <a:t>ArrayQueue</a:t>
            </a:r>
            <a:r>
              <a:rPr lang="en-US" sz="24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static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&lt;T&gt; T enquiry(Queue&lt;T&gt; q)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T data =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(data);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for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= 0;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&lt;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q.length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 – 1;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i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++)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	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q.enqueue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q.serve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());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data;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0715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/>
              <a:t>Member Method Enquiry (</a:t>
            </a:r>
            <a:r>
              <a:rPr lang="en-US" sz="2800" dirty="0" err="1"/>
              <a:t>LinkedQueue</a:t>
            </a:r>
            <a:r>
              <a:rPr lang="en-US" sz="28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  <a:ea typeface="SimSun" pitchFamily="2" charset="-122"/>
              </a:rPr>
              <a:t>head.data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7179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2800" dirty="0"/>
              <a:t>Member Method Enquiry (</a:t>
            </a:r>
            <a:r>
              <a:rPr lang="en-US" sz="2800" dirty="0" err="1"/>
              <a:t>ArrayQueue</a:t>
            </a:r>
            <a:r>
              <a:rPr lang="en-US" sz="28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  <a:latin typeface="SimSun" pitchFamily="2" charset="-122"/>
              <a:ea typeface="SimSun" pitchFamily="2" charset="-122"/>
            </a:endParaRP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T enquiry() {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	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return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 nodes[head];</a:t>
            </a:r>
          </a:p>
          <a:p>
            <a:pPr>
              <a:buNone/>
            </a:pPr>
            <a:r>
              <a:rPr lang="en-US" sz="2400" dirty="0"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rtl="0">
              <a:buNone/>
            </a:pPr>
            <a:endParaRPr lang="en-US" sz="2400" dirty="0">
              <a:latin typeface="SimSun" pitchFamily="2" charset="-122"/>
              <a:ea typeface="SimSun" pitchFamily="2" charset="-122"/>
            </a:endParaRPr>
          </a:p>
          <a:p>
            <a:pPr algn="l" rtl="0"/>
            <a:endParaRPr lang="ar-SA" sz="2400" dirty="0">
              <a:latin typeface="SimSun" pitchFamily="2" charset="-122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0447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Each data element has a priority associated with it. Highest priority item is served first.</a:t>
            </a:r>
          </a:p>
          <a:p>
            <a:r>
              <a:rPr lang="en-US" sz="2800" dirty="0"/>
              <a:t>Real World Priority Queues: hospital emergency rooms (most sick patients treated first), events in a computer system, etc.</a:t>
            </a:r>
          </a:p>
          <a:p>
            <a:r>
              <a:rPr lang="en-US" sz="2800" dirty="0"/>
              <a:t>Priority Queue can be viewed as:</a:t>
            </a:r>
          </a:p>
          <a:p>
            <a:pPr lvl="1"/>
            <a:r>
              <a:rPr lang="en-US" sz="2400" b="1" dirty="0"/>
              <a:t>View 1: </a:t>
            </a:r>
            <a:r>
              <a:rPr lang="en-US" sz="2400" dirty="0"/>
              <a:t>Priority queue as an ordered list.</a:t>
            </a:r>
          </a:p>
          <a:p>
            <a:pPr lvl="1"/>
            <a:r>
              <a:rPr lang="en-US" sz="2400" b="1" dirty="0"/>
              <a:t>View 2: </a:t>
            </a:r>
            <a:r>
              <a:rPr lang="en-US" sz="2400" dirty="0"/>
              <a:t>Priority queue as a set.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28117-7E5E-4D17-BEF9-7DA86C033D7B}" type="slidenum">
              <a:rPr lang="en-US"/>
              <a:pPr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FDDB4-C1F0-4664-8ACF-7FEEE67038F0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20377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type </a:t>
            </a:r>
            <a:r>
              <a:rPr lang="en-US" sz="2800" dirty="0" err="1"/>
              <a:t>PQNode</a:t>
            </a:r>
            <a:r>
              <a:rPr lang="en-US" sz="2800" dirty="0"/>
              <a:t>. Each node has in it a data element of generic type &lt;Type&gt; and a priority of type Priority (which could be </a:t>
            </a:r>
            <a:r>
              <a:rPr lang="en-US" sz="2800" dirty="0" err="1"/>
              <a:t>int</a:t>
            </a:r>
            <a:r>
              <a:rPr lang="en-US" sz="2800" dirty="0"/>
              <a:t> type).</a:t>
            </a:r>
          </a:p>
          <a:p>
            <a:pPr>
              <a:buFontTx/>
              <a:buNone/>
            </a:pPr>
            <a:endParaRPr lang="en-US" sz="2800" b="1" u="sng" dirty="0"/>
          </a:p>
          <a:p>
            <a:pPr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may be ordered according to a priority value, highest priority element is called the </a:t>
            </a:r>
            <a:r>
              <a:rPr lang="en-US" sz="2800" u="sng" dirty="0"/>
              <a:t>front</a:t>
            </a:r>
            <a:r>
              <a:rPr lang="en-US" sz="2800" dirty="0"/>
              <a:t> or </a:t>
            </a:r>
            <a:r>
              <a:rPr lang="en-US" sz="2800" u="sng" dirty="0"/>
              <a:t>head</a:t>
            </a:r>
            <a:r>
              <a:rPr lang="en-US" sz="2800" dirty="0"/>
              <a:t>.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nodes in the queue is bounded therefore the domain is finite. Type of elements: </a:t>
            </a:r>
            <a:r>
              <a:rPr lang="en-US" sz="2800" dirty="0" err="1"/>
              <a:t>PriorityQueue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FE65-1711-47E6-A1E7-798D9904D0B2}" type="slidenum">
              <a:rPr lang="en-US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e, Priority p)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PQ is not full.  </a:t>
            </a:r>
            <a:r>
              <a:rPr lang="en-US" sz="2000" b="1" dirty="0"/>
              <a:t>input:</a:t>
            </a:r>
            <a:r>
              <a:rPr lang="en-US" sz="2000" dirty="0"/>
              <a:t> e, p.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according to its priority.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(</a:t>
            </a:r>
            <a:r>
              <a:rPr lang="en-US" sz="2000" dirty="0" err="1"/>
              <a:t>PQElement</a:t>
            </a:r>
            <a:r>
              <a:rPr lang="en-US" sz="2000" dirty="0"/>
              <a:t>&lt;Type&gt; </a:t>
            </a:r>
            <a:r>
              <a:rPr lang="en-US" sz="2000" dirty="0" err="1"/>
              <a:t>pqe</a:t>
            </a:r>
            <a:r>
              <a:rPr lang="en-US" sz="2000" dirty="0"/>
              <a:t>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PQ is not empty.  </a:t>
            </a:r>
            <a:r>
              <a:rPr lang="en-US" sz="2000" b="1" dirty="0"/>
              <a:t>input</a:t>
            </a:r>
            <a:r>
              <a:rPr lang="en-US" sz="2000" dirty="0"/>
              <a:t>: None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element and the priority at the head of  PQ is removed and returned. </a:t>
            </a:r>
            <a:r>
              <a:rPr lang="en-US" sz="2000" b="1" dirty="0"/>
              <a:t>output</a:t>
            </a:r>
            <a:r>
              <a:rPr lang="en-US" sz="2000" dirty="0"/>
              <a:t>:  </a:t>
            </a:r>
            <a:r>
              <a:rPr lang="en-US" sz="2000" dirty="0" err="1"/>
              <a:t>pqe</a:t>
            </a:r>
            <a:r>
              <a:rPr lang="en-US" sz="2000" dirty="0"/>
              <a:t>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 </a:t>
            </a:r>
            <a:r>
              <a:rPr lang="en-US" sz="2000" b="1" dirty="0"/>
              <a:t>results</a:t>
            </a:r>
            <a:r>
              <a:rPr lang="en-US" sz="2000" dirty="0"/>
              <a:t>: The number of element in the PQ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37D4C-8B44-40B5-BE6B-79F731373206}" type="slidenum">
              <a:rPr lang="en-US"/>
              <a:pPr/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Priority Queue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400" b="1" u="sng"/>
              <a:t>Operations</a:t>
            </a:r>
            <a:r>
              <a:rPr lang="en-US" sz="2400"/>
              <a:t>:</a:t>
            </a:r>
          </a:p>
          <a:p>
            <a:pPr marL="609600" indent="-609600">
              <a:buFontTx/>
              <a:buAutoNum type="arabicPeriod" startAt="4"/>
            </a:pPr>
            <a:r>
              <a:rPr lang="en-US" sz="2400" b="1"/>
              <a:t>Method</a:t>
            </a:r>
            <a:r>
              <a:rPr lang="en-US" sz="2400"/>
              <a:t> Full (boolean flag).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requires</a:t>
            </a:r>
            <a:r>
              <a:rPr lang="en-US" sz="2400"/>
              <a:t>:  </a:t>
            </a:r>
            <a:r>
              <a:rPr lang="en-US" sz="2400" b="1"/>
              <a:t>input</a:t>
            </a:r>
            <a:r>
              <a:rPr lang="en-US" sz="2400"/>
              <a:t>: </a:t>
            </a:r>
          </a:p>
          <a:p>
            <a:pPr marL="609600" indent="-609600">
              <a:buFontTx/>
              <a:buNone/>
            </a:pPr>
            <a:r>
              <a:rPr lang="en-US" sz="2400"/>
              <a:t>	</a:t>
            </a:r>
            <a:r>
              <a:rPr lang="en-US" sz="2400" b="1"/>
              <a:t>results</a:t>
            </a:r>
            <a:r>
              <a:rPr lang="en-US" sz="2400"/>
              <a:t>: If PQ is full then flag is set to true, otherwise flag is set to false. </a:t>
            </a:r>
            <a:r>
              <a:rPr lang="en-US" sz="2400" b="1"/>
              <a:t>output</a:t>
            </a:r>
            <a:r>
              <a:rPr lang="en-US" sz="2400"/>
              <a:t>: flag.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BBCA-8C48-4A92-A5AC-693030D4C37E}" type="slidenum">
              <a:rPr lang="en-US"/>
              <a:pPr/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Priority Queue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113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09800" y="4556126"/>
            <a:ext cx="5029200" cy="1436688"/>
            <a:chOff x="864" y="1632"/>
            <a:chExt cx="3168" cy="905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Head</a:t>
              </a:r>
              <a:endParaRPr lang="en-US" b="1" dirty="0"/>
            </a:p>
          </p:txBody>
        </p:sp>
      </p:grp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31242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6670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2209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7818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6324600" y="4556125"/>
            <a:ext cx="457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810000" y="5089526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616571" y="42853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286000" y="42922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cxnSp>
        <p:nvCxnSpPr>
          <p:cNvPr id="25" name="Straight Connector 24"/>
          <p:cNvCxnSpPr>
            <a:stCxn id="39" idx="1"/>
            <a:endCxn id="40" idx="3"/>
          </p:cNvCxnSpPr>
          <p:nvPr/>
        </p:nvCxnSpPr>
        <p:spPr>
          <a:xfrm>
            <a:off x="2209800" y="4822825"/>
            <a:ext cx="5029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5585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01574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4854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942616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4025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859780" y="45720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634740" y="4843790"/>
            <a:ext cx="36420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122420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58712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06718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5167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5973966" y="484379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87BE7F-DC2F-41C3-AF3C-A323A93823D1}"/>
              </a:ext>
            </a:extLst>
          </p:cNvPr>
          <p:cNvGrpSpPr/>
          <p:nvPr/>
        </p:nvGrpSpPr>
        <p:grpSpPr>
          <a:xfrm>
            <a:off x="685801" y="2286000"/>
            <a:ext cx="7888288" cy="505450"/>
            <a:chOff x="685801" y="2286000"/>
            <a:chExt cx="7888288" cy="505450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685801" y="2336804"/>
              <a:ext cx="914400" cy="38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994526" y="2305054"/>
              <a:ext cx="685800" cy="457201"/>
              <a:chOff x="3754" y="3396"/>
              <a:chExt cx="432" cy="288"/>
            </a:xfrm>
          </p:grpSpPr>
          <p:sp>
            <p:nvSpPr>
              <p:cNvPr id="71" name="Rectangle 7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8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6003926" y="2305054"/>
              <a:ext cx="685800" cy="457201"/>
              <a:chOff x="3754" y="3396"/>
              <a:chExt cx="432" cy="288"/>
            </a:xfrm>
          </p:grpSpPr>
          <p:sp>
            <p:nvSpPr>
              <p:cNvPr id="69" name="Rectangle 10"/>
              <p:cNvSpPr>
                <a:spLocks noChangeArrowheads="1"/>
              </p:cNvSpPr>
              <p:nvPr/>
            </p:nvSpPr>
            <p:spPr bwMode="auto">
              <a:xfrm>
                <a:off x="3994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11"/>
              <p:cNvSpPr>
                <a:spLocks noChangeArrowheads="1"/>
              </p:cNvSpPr>
              <p:nvPr/>
            </p:nvSpPr>
            <p:spPr bwMode="auto">
              <a:xfrm>
                <a:off x="3754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 flipV="1">
              <a:off x="5013326" y="2305054"/>
              <a:ext cx="685800" cy="457201"/>
              <a:chOff x="3754" y="2844"/>
              <a:chExt cx="432" cy="288"/>
            </a:xfrm>
          </p:grpSpPr>
          <p:sp>
            <p:nvSpPr>
              <p:cNvPr id="67" name="Rectangle 13"/>
              <p:cNvSpPr>
                <a:spLocks noChangeArrowheads="1"/>
              </p:cNvSpPr>
              <p:nvPr/>
            </p:nvSpPr>
            <p:spPr bwMode="auto">
              <a:xfrm>
                <a:off x="3994" y="2844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4"/>
              <p:cNvSpPr>
                <a:spLocks noChangeArrowheads="1"/>
              </p:cNvSpPr>
              <p:nvPr/>
            </p:nvSpPr>
            <p:spPr bwMode="auto">
              <a:xfrm>
                <a:off x="3754" y="2844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2025651" y="2305054"/>
              <a:ext cx="685800" cy="457201"/>
              <a:chOff x="2496" y="3396"/>
              <a:chExt cx="432" cy="288"/>
            </a:xfrm>
          </p:grpSpPr>
          <p:sp>
            <p:nvSpPr>
              <p:cNvPr id="65" name="Rectangle 16"/>
              <p:cNvSpPr>
                <a:spLocks noChangeArrowheads="1"/>
              </p:cNvSpPr>
              <p:nvPr/>
            </p:nvSpPr>
            <p:spPr bwMode="auto">
              <a:xfrm>
                <a:off x="2736" y="339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17"/>
              <p:cNvSpPr>
                <a:spLocks noChangeArrowheads="1"/>
              </p:cNvSpPr>
              <p:nvPr/>
            </p:nvSpPr>
            <p:spPr bwMode="auto">
              <a:xfrm>
                <a:off x="2496" y="3396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1492251" y="253365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2559051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55467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65373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7527926" y="2533655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2543176" y="2338392"/>
              <a:ext cx="184150" cy="396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7969251" y="2363792"/>
              <a:ext cx="6048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  <p:sp>
          <p:nvSpPr>
            <p:cNvPr id="73" name="Rectangle 10"/>
            <p:cNvSpPr>
              <a:spLocks noChangeArrowheads="1"/>
            </p:cNvSpPr>
            <p:nvPr/>
          </p:nvSpPr>
          <p:spPr bwMode="auto">
            <a:xfrm>
              <a:off x="4404360" y="2305049"/>
              <a:ext cx="304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4023360" y="2305049"/>
              <a:ext cx="381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 flipV="1">
              <a:off x="3413760" y="2305049"/>
              <a:ext cx="304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14"/>
            <p:cNvSpPr>
              <a:spLocks noChangeArrowheads="1"/>
            </p:cNvSpPr>
            <p:nvPr/>
          </p:nvSpPr>
          <p:spPr bwMode="auto">
            <a:xfrm flipV="1">
              <a:off x="3032760" y="2305049"/>
              <a:ext cx="381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>
              <a:off x="3566160" y="2533649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>
              <a:off x="4556760" y="2533649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9" name="Straight Connector 78"/>
            <p:cNvCxnSpPr>
              <a:stCxn id="66" idx="1"/>
              <a:endCxn id="66" idx="3"/>
            </p:cNvCxnSpPr>
            <p:nvPr/>
          </p:nvCxnSpPr>
          <p:spPr>
            <a:xfrm>
              <a:off x="2025651" y="2533651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0327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023360" y="252984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021580" y="252984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0045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995160" y="2537460"/>
              <a:ext cx="381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1983964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398735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89" name="Text Box 21"/>
            <p:cNvSpPr txBox="1">
              <a:spLocks noChangeArrowheads="1"/>
            </p:cNvSpPr>
            <p:nvPr/>
          </p:nvSpPr>
          <p:spPr bwMode="auto">
            <a:xfrm>
              <a:off x="497033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0" name="Text Box 21"/>
            <p:cNvSpPr txBox="1">
              <a:spLocks noChangeArrowheads="1"/>
            </p:cNvSpPr>
            <p:nvPr/>
          </p:nvSpPr>
          <p:spPr bwMode="auto">
            <a:xfrm>
              <a:off x="5958840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949440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  <p:sp>
          <p:nvSpPr>
            <p:cNvPr id="92" name="Text Box 21"/>
            <p:cNvSpPr txBox="1">
              <a:spLocks noChangeArrowheads="1"/>
            </p:cNvSpPr>
            <p:nvPr/>
          </p:nvSpPr>
          <p:spPr bwMode="auto">
            <a:xfrm>
              <a:off x="2060164" y="2529840"/>
              <a:ext cx="36420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93" name="Text Box 21"/>
            <p:cNvSpPr txBox="1">
              <a:spLocks noChangeArrowheads="1"/>
            </p:cNvSpPr>
            <p:nvPr/>
          </p:nvSpPr>
          <p:spPr bwMode="auto">
            <a:xfrm>
              <a:off x="309360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94" name="Text Box 21"/>
            <p:cNvSpPr txBox="1">
              <a:spLocks noChangeArrowheads="1"/>
            </p:cNvSpPr>
            <p:nvPr/>
          </p:nvSpPr>
          <p:spPr bwMode="auto">
            <a:xfrm>
              <a:off x="4089062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  <p:sp>
          <p:nvSpPr>
            <p:cNvPr id="95" name="Text Box 21"/>
            <p:cNvSpPr txBox="1">
              <a:spLocks noChangeArrowheads="1"/>
            </p:cNvSpPr>
            <p:nvPr/>
          </p:nvSpPr>
          <p:spPr bwMode="auto">
            <a:xfrm>
              <a:off x="5094902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  <p:sp>
          <p:nvSpPr>
            <p:cNvPr id="96" name="Text Box 21"/>
            <p:cNvSpPr txBox="1">
              <a:spLocks noChangeArrowheads="1"/>
            </p:cNvSpPr>
            <p:nvPr/>
          </p:nvSpPr>
          <p:spPr bwMode="auto">
            <a:xfrm>
              <a:off x="607302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97" name="Text Box 21"/>
            <p:cNvSpPr txBox="1">
              <a:spLocks noChangeArrowheads="1"/>
            </p:cNvSpPr>
            <p:nvPr/>
          </p:nvSpPr>
          <p:spPr bwMode="auto">
            <a:xfrm>
              <a:off x="7063626" y="2529840"/>
              <a:ext cx="27443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98" name="Text Box 21"/>
            <p:cNvSpPr txBox="1">
              <a:spLocks noChangeArrowheads="1"/>
            </p:cNvSpPr>
            <p:nvPr/>
          </p:nvSpPr>
          <p:spPr bwMode="auto">
            <a:xfrm>
              <a:off x="2989132" y="2286000"/>
              <a:ext cx="48282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/>
                <a:t>data</a:t>
              </a:r>
            </a:p>
          </p:txBody>
        </p:sp>
      </p:grpSp>
      <p:sp>
        <p:nvSpPr>
          <p:cNvPr id="99" name="Rectangle 14"/>
          <p:cNvSpPr>
            <a:spLocks noChangeArrowheads="1"/>
          </p:cNvSpPr>
          <p:nvPr/>
        </p:nvSpPr>
        <p:spPr bwMode="auto">
          <a:xfrm flipV="1">
            <a:off x="2971800" y="3143249"/>
            <a:ext cx="381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21"/>
          <p:cNvSpPr txBox="1">
            <a:spLocks noChangeArrowheads="1"/>
          </p:cNvSpPr>
          <p:nvPr/>
        </p:nvSpPr>
        <p:spPr bwMode="auto">
          <a:xfrm>
            <a:off x="3032646" y="336804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928172" y="3124200"/>
            <a:ext cx="4828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data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971800" y="3371849"/>
            <a:ext cx="381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utoShape 37"/>
          <p:cNvSpPr>
            <a:spLocks noChangeArrowheads="1"/>
          </p:cNvSpPr>
          <p:nvPr/>
        </p:nvSpPr>
        <p:spPr bwMode="auto">
          <a:xfrm>
            <a:off x="304800" y="35052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04" name="Text Box 39"/>
          <p:cNvSpPr txBox="1">
            <a:spLocks noChangeArrowheads="1"/>
          </p:cNvSpPr>
          <p:nvPr/>
        </p:nvSpPr>
        <p:spPr bwMode="auto">
          <a:xfrm>
            <a:off x="304800" y="35814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Insert where?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Element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Priority </a:t>
            </a:r>
            <a:r>
              <a:rPr lang="en-US" sz="1800" dirty="0" err="1">
                <a:latin typeface="SimSun" pitchFamily="2" charset="-122"/>
              </a:rPr>
              <a:t>priority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next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(T e, Priority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Element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Priority)</a:t>
            </a:r>
            <a:endParaRPr lang="en-US" sz="2400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>
                <a:latin typeface="SimSun" pitchFamily="2" charset="-122"/>
              </a:rPr>
              <a:t>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priority;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next 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	public 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(T e,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p)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data = 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	priority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Representation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/* tail is of no use here.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head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116</a:t>
            </a:fld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Representation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1600" dirty="0" err="1">
                <a:latin typeface="SimSun" pitchFamily="2" charset="-122"/>
              </a:rPr>
              <a:t>LinkedPQ</a:t>
            </a:r>
            <a:r>
              <a:rPr lang="en-US" sz="16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head;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6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</a:rPr>
              <a:t>/* tail is of no use here.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1600" b="1" dirty="0" err="1">
                <a:solidFill>
                  <a:srgbClr val="FF0000"/>
                </a:solidFill>
                <a:latin typeface="SimSun" pitchFamily="2" charset="-122"/>
              </a:rPr>
              <a:t>LinkedPQ</a:t>
            </a: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	head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0EF14-115B-4578-82A3-E051260679A8}" type="slidenum">
              <a:rPr lang="en-US"/>
              <a:pPr/>
              <a:t>117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07625" y="1981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36816" y="1600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6934200" y="25908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6657992" y="1219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197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length 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full () 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dirty="0">
                <a:latin typeface="SimSun" pitchFamily="2" charset="-122"/>
              </a:rPr>
              <a:t>false;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70B0A-F370-461F-8C6A-46C691B8ED5D}" type="slidenum">
              <a:rPr lang="en-US"/>
              <a:pPr/>
              <a:t>118</a:t>
            </a:fld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600" dirty="0" err="1">
                <a:latin typeface="SimSun" pitchFamily="2" charset="-122"/>
              </a:rPr>
              <a:t>enqueue</a:t>
            </a:r>
            <a:r>
              <a:rPr lang="en-US" sz="1600" dirty="0">
                <a:latin typeface="SimSun" pitchFamily="2" charset="-122"/>
              </a:rPr>
              <a:t>(T e, </a:t>
            </a:r>
            <a:r>
              <a:rPr lang="en-US" sz="16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&lt;T&gt;(e, 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600" dirty="0">
                <a:latin typeface="SimSun" pitchFamily="2" charset="-122"/>
              </a:rPr>
              <a:t>((size == 0) || (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 &gt; </a:t>
            </a:r>
            <a:r>
              <a:rPr lang="en-US" sz="1600" dirty="0" err="1">
                <a:latin typeface="SimSun" pitchFamily="2" charset="-122"/>
              </a:rPr>
              <a:t>head.priority</a:t>
            </a:r>
            <a:r>
              <a:rPr lang="en-US" sz="16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tmp.next</a:t>
            </a:r>
            <a:r>
              <a:rPr lang="en-US" sz="16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head =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6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PQNode</a:t>
            </a:r>
            <a:r>
              <a:rPr lang="en-US" sz="1600" dirty="0">
                <a:latin typeface="SimSun" pitchFamily="2" charset="-122"/>
              </a:rPr>
              <a:t>&lt;T&gt; q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600" dirty="0">
                <a:latin typeface="SimSun" pitchFamily="2" charset="-122"/>
              </a:rPr>
              <a:t>((p !=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600" dirty="0">
                <a:latin typeface="SimSun" pitchFamily="2" charset="-122"/>
              </a:rPr>
              <a:t>) &amp;&amp; (</a:t>
            </a:r>
            <a:r>
              <a:rPr lang="en-US" sz="1600" dirty="0" err="1">
                <a:latin typeface="SimSun" pitchFamily="2" charset="-122"/>
              </a:rPr>
              <a:t>pty</a:t>
            </a:r>
            <a:r>
              <a:rPr lang="en-US" sz="1600" dirty="0">
                <a:latin typeface="SimSun" pitchFamily="2" charset="-122"/>
              </a:rPr>
              <a:t> &lt;= </a:t>
            </a:r>
            <a:r>
              <a:rPr lang="en-US" sz="1600" dirty="0" err="1">
                <a:latin typeface="SimSun" pitchFamily="2" charset="-122"/>
              </a:rPr>
              <a:t>p.priority</a:t>
            </a:r>
            <a:r>
              <a:rPr lang="en-US" sz="16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	p = </a:t>
            </a:r>
            <a:r>
              <a:rPr lang="en-US" sz="1600" dirty="0" err="1">
                <a:latin typeface="SimSun" pitchFamily="2" charset="-122"/>
              </a:rPr>
              <a:t>p.next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tmp.next</a:t>
            </a:r>
            <a:r>
              <a:rPr lang="en-US" sz="16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	</a:t>
            </a:r>
            <a:r>
              <a:rPr lang="en-US" sz="1600" dirty="0" err="1">
                <a:latin typeface="SimSun" pitchFamily="2" charset="-122"/>
              </a:rPr>
              <a:t>q.next</a:t>
            </a:r>
            <a:r>
              <a:rPr lang="en-US" sz="1600" dirty="0">
                <a:latin typeface="SimSun" pitchFamily="2" charset="-122"/>
              </a:rPr>
              <a:t> = </a:t>
            </a:r>
            <a:r>
              <a:rPr lang="en-US" sz="1600" dirty="0" err="1">
                <a:latin typeface="SimSun" pitchFamily="2" charset="-122"/>
              </a:rPr>
              <a:t>tmp</a:t>
            </a:r>
            <a:r>
              <a:rPr lang="en-US" sz="16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latin typeface="SimSun" pitchFamily="2" charset="-122"/>
              </a:rPr>
              <a:t>	}</a:t>
            </a:r>
            <a:endParaRPr lang="en-US" sz="12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119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121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(size == 0) </a:t>
            </a:r>
            <a:r>
              <a:rPr lang="en-US" sz="1200" dirty="0">
                <a:latin typeface="SimSun" pitchFamily="2" charset="-122"/>
              </a:rPr>
              <a:t>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5826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19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5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19324" y="160377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2040" y="140208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1" name="Straight Connector 20"/>
          <p:cNvCxnSpPr>
            <a:stCxn id="20" idx="0"/>
            <a:endCxn id="20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20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2666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550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9" name="TextBox 8"/>
          <p:cNvSpPr txBox="1"/>
          <p:nvPr/>
        </p:nvSpPr>
        <p:spPr>
          <a:xfrm>
            <a:off x="3017194" y="556260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660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579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098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19" name="TextBox 18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24425" y="1600200"/>
            <a:ext cx="335" cy="850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4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85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42730" y="2044700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24425" y="1600200"/>
            <a:ext cx="335" cy="850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5843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47031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49698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031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81220" y="259715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 flipV="1">
            <a:off x="49682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625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05400" y="2209800"/>
            <a:ext cx="76200" cy="39624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10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if((size == 0) ||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q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139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if(tail == null){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	head = tail = new Node</a:t>
            </a:r>
            <a:r>
              <a:rPr lang="en-US" sz="2000" dirty="0">
                <a:solidFill>
                  <a:srgbClr val="FF0000"/>
                </a:solidFill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(p != null) </a:t>
            </a:r>
            <a:r>
              <a:rPr lang="en-US" sz="1200" dirty="0">
                <a:latin typeface="SimSun" pitchFamily="2" charset="-122"/>
              </a:rPr>
              <a:t>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q.next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>
            <a:endCxn id="34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484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cxnSp>
        <p:nvCxnSpPr>
          <p:cNvPr id="25" name="Straight Arrow Connector 24"/>
          <p:cNvCxnSpPr>
            <a:endCxn id="34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endCxn id="2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099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6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3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new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&lt;T&gt;(e,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149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if((size == 0) ||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&gt;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head.priority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&lt;T&gt; q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8577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244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54604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21300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while((p != null) &amp;&amp; 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162504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29200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3747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20416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p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&lt;=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p.priority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)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159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708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6274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7373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46564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1756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7944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5144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78447" y="5568134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6710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q.next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 = </a:t>
            </a:r>
            <a:r>
              <a:rPr lang="en-US" sz="1200" b="1" dirty="0" err="1">
                <a:solidFill>
                  <a:srgbClr val="FF0000"/>
                </a:solidFill>
                <a:latin typeface="SimSun" pitchFamily="2" charset="-122"/>
              </a:rPr>
              <a:t>tmp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0197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688116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714786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88116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625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690372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6375700" y="2060545"/>
            <a:ext cx="212010" cy="377855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5717" y="245745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6722417" y="2457450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455717" y="2609850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00800" y="243840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78270" y="259715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>
            <a:endCxn id="36" idx="2"/>
          </p:cNvCxnSpPr>
          <p:nvPr/>
        </p:nvCxnSpPr>
        <p:spPr>
          <a:xfrm flipV="1">
            <a:off x="6720840" y="2762250"/>
            <a:ext cx="1577" cy="224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15100" y="2956560"/>
            <a:ext cx="407483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900" b="1" dirty="0" err="1"/>
              <a:t>tmp</a:t>
            </a:r>
            <a:endParaRPr lang="ar-SA" sz="9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102523" y="160249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69219" y="137795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q</a:t>
            </a:r>
            <a:endParaRPr lang="ar-SA" sz="1100" b="1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267113" y="1601232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33809" y="1376690"/>
            <a:ext cx="27283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b="1" dirty="0"/>
              <a:t>p</a:t>
            </a:r>
            <a:endParaRPr lang="ar-SA" sz="11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64350" y="2209800"/>
            <a:ext cx="146050" cy="406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SimSun" pitchFamily="2" charset="-122"/>
              </a:rPr>
              <a:t>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1200" dirty="0" err="1">
                <a:latin typeface="SimSun" pitchFamily="2" charset="-122"/>
              </a:rPr>
              <a:t>enqueue</a:t>
            </a:r>
            <a:r>
              <a:rPr lang="en-US" sz="1200" dirty="0">
                <a:latin typeface="SimSun" pitchFamily="2" charset="-122"/>
              </a:rPr>
              <a:t>(T e, </a:t>
            </a:r>
            <a:r>
              <a:rPr lang="en-US" sz="12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&lt;T&gt;(e, 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200" dirty="0">
                <a:latin typeface="SimSun" pitchFamily="2" charset="-122"/>
              </a:rPr>
              <a:t>((size == 0) ||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&gt; </a:t>
            </a:r>
            <a:r>
              <a:rPr lang="en-US" sz="1200" dirty="0" err="1">
                <a:latin typeface="SimSun" pitchFamily="2" charset="-122"/>
              </a:rPr>
              <a:t>head.priority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head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1200" dirty="0">
                <a:latin typeface="SimSun" pitchFamily="2" charset="-122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p = head;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PQNode</a:t>
            </a:r>
            <a:r>
              <a:rPr lang="en-US" sz="1200" dirty="0">
                <a:latin typeface="SimSun" pitchFamily="2" charset="-122"/>
              </a:rPr>
              <a:t>&lt;T&gt; q 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200" dirty="0">
                <a:latin typeface="SimSun" pitchFamily="2" charset="-122"/>
              </a:rPr>
              <a:t>((p != </a:t>
            </a:r>
            <a:r>
              <a:rPr lang="en-US" sz="12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200" dirty="0">
                <a:latin typeface="SimSun" pitchFamily="2" charset="-122"/>
              </a:rPr>
              <a:t>) &amp;&amp; (</a:t>
            </a:r>
            <a:r>
              <a:rPr lang="en-US" sz="1200" dirty="0" err="1">
                <a:latin typeface="SimSun" pitchFamily="2" charset="-122"/>
              </a:rPr>
              <a:t>pty</a:t>
            </a:r>
            <a:r>
              <a:rPr lang="en-US" sz="1200" dirty="0">
                <a:latin typeface="SimSun" pitchFamily="2" charset="-122"/>
              </a:rPr>
              <a:t> &lt;= </a:t>
            </a:r>
            <a:r>
              <a:rPr lang="en-US" sz="1200" dirty="0" err="1">
                <a:latin typeface="SimSun" pitchFamily="2" charset="-122"/>
              </a:rPr>
              <a:t>p.priority</a:t>
            </a:r>
            <a:r>
              <a:rPr lang="en-US" sz="1200" dirty="0">
                <a:latin typeface="SimSun" pitchFamily="2" charset="-122"/>
              </a:rPr>
              <a:t>))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q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	p = </a:t>
            </a:r>
            <a:r>
              <a:rPr lang="en-US" sz="1200" dirty="0" err="1">
                <a:latin typeface="SimSun" pitchFamily="2" charset="-122"/>
              </a:rPr>
              <a:t>p.next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tmp.next</a:t>
            </a:r>
            <a:r>
              <a:rPr lang="en-US" sz="1200" dirty="0">
                <a:latin typeface="SimSun" pitchFamily="2" charset="-122"/>
              </a:rPr>
              <a:t> = p;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	</a:t>
            </a:r>
            <a:r>
              <a:rPr lang="en-US" sz="1200" dirty="0" err="1">
                <a:latin typeface="SimSun" pitchFamily="2" charset="-122"/>
              </a:rPr>
              <a:t>q.next</a:t>
            </a:r>
            <a:r>
              <a:rPr lang="en-US" sz="1200" dirty="0">
                <a:latin typeface="SimSun" pitchFamily="2" charset="-122"/>
              </a:rPr>
              <a:t> = </a:t>
            </a:r>
            <a:r>
              <a:rPr lang="en-US" sz="1200" dirty="0" err="1">
                <a:latin typeface="SimSun" pitchFamily="2" charset="-122"/>
              </a:rPr>
              <a:t>tmp</a:t>
            </a:r>
            <a:r>
              <a:rPr lang="en-US" sz="12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1326-D035-468E-A2AB-FE67E3F12CDC}" type="slidenum">
              <a:rPr lang="en-US"/>
              <a:pPr/>
              <a:t>162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29" name="Rectangle 28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0" name="Straight Connector 19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6" name="Rectangle 25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Connector 26"/>
          <p:cNvCxnSpPr>
            <a:stCxn id="26" idx="0"/>
            <a:endCxn id="26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7" name="Straight Connector 36"/>
          <p:cNvCxnSpPr>
            <a:stCxn id="36" idx="0"/>
            <a:endCxn id="36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data</a:t>
            </a:r>
            <a:endParaRPr lang="ar-SA" sz="9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4</a:t>
            </a:r>
            <a:endParaRPr lang="ar-SA" sz="900" dirty="0">
              <a:solidFill>
                <a:srgbClr val="FF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#4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class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T data;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Priority p; 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 public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(T e, Priority </a:t>
            </a:r>
            <a:r>
              <a:rPr lang="en-US" sz="1800" dirty="0" err="1">
                <a:latin typeface="SimSun" pitchFamily="2" charset="-122"/>
              </a:rPr>
              <a:t>pr</a:t>
            </a:r>
            <a:r>
              <a:rPr lang="en-US" sz="1800" dirty="0">
                <a:latin typeface="SimSun" pitchFamily="2" charset="-122"/>
              </a:rPr>
              <a:t>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data=e;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p=</a:t>
            </a:r>
            <a:r>
              <a:rPr lang="en-US" sz="1800" dirty="0" err="1">
                <a:latin typeface="SimSun" pitchFamily="2" charset="-122"/>
              </a:rPr>
              <a:t>pr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163</a:t>
            </a:fld>
            <a:endParaRPr lang="en-US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 node = head;</a:t>
            </a:r>
          </a:p>
          <a:p>
            <a:pPr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  <a:endParaRPr lang="en-US" sz="1800" b="1" dirty="0">
              <a:solidFill>
                <a:srgbClr val="FF000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02204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35880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43" name="TextBox 42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4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10</a:t>
            </a:r>
            <a:endParaRPr lang="ar-SA" sz="9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953000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5" name="Straight Arrow Connector 34"/>
          <p:cNvCxnSpPr>
            <a:stCxn id="10" idx="1"/>
          </p:cNvCxnSpPr>
          <p:nvPr/>
        </p:nvCxnSpPr>
        <p:spPr>
          <a:xfrm flipH="1" flipV="1">
            <a:off x="4572000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/>
          <p:cNvSpPr txBox="1"/>
          <p:nvPr/>
        </p:nvSpPr>
        <p:spPr>
          <a:xfrm>
            <a:off x="4119322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414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300847" y="1905000"/>
            <a:ext cx="0" cy="3048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034147" y="2057400"/>
            <a:ext cx="2665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7923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data</a:t>
            </a:r>
            <a:endParaRPr lang="ar-SA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9870" y="2044700"/>
            <a:ext cx="296876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10</a:t>
            </a:r>
            <a:endParaRPr lang="ar-SA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0283" y="2057400"/>
            <a:ext cx="49754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105400" y="16764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29200" y="17526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40" name="TextBox 39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US" sz="2000" dirty="0"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571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4910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1600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5155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0392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6580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3780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5346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0539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07739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67129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45392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170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30646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64322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3</a:t>
            </a:r>
            <a:endParaRPr lang="ar-SA" sz="1400" dirty="0"/>
          </a:p>
        </p:txBody>
      </p:sp>
      <p:sp>
        <p:nvSpPr>
          <p:cNvPr id="16" name="Rectangle 15"/>
          <p:cNvSpPr/>
          <p:nvPr/>
        </p:nvSpPr>
        <p:spPr>
          <a:xfrm>
            <a:off x="5959564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6226264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959564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04647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968147" y="2047845"/>
            <a:ext cx="240772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5</a:t>
            </a:r>
            <a:endParaRPr lang="ar-SA" sz="9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75700" y="2060545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171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49565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83241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2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890057" y="1908145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8" name="Straight Connector 27"/>
          <p:cNvCxnSpPr>
            <a:stCxn id="27" idx="0"/>
            <a:endCxn id="27" idx="2"/>
          </p:cNvCxnSpPr>
          <p:nvPr/>
        </p:nvCxnSpPr>
        <p:spPr>
          <a:xfrm>
            <a:off x="7156757" y="190814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890057" y="2060545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140" y="1889095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912610" y="2047845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4</a:t>
            </a:r>
            <a:endParaRPr lang="ar-SA" sz="9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274860" y="2057400"/>
            <a:ext cx="49754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5" name="TextBox 34"/>
          <p:cNvSpPr txBox="1"/>
          <p:nvPr/>
        </p:nvSpPr>
        <p:spPr>
          <a:xfrm>
            <a:off x="5943600" y="3212068"/>
            <a:ext cx="17427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172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50393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069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32" name="TextBox 31"/>
          <p:cNvSpPr txBox="1"/>
          <p:nvPr/>
        </p:nvSpPr>
        <p:spPr>
          <a:xfrm>
            <a:off x="5715000" y="3212068"/>
            <a:ext cx="21451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Yet 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PQElement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PQElement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node.data,node.p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173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50393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4069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174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1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175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dirty="0" err="1">
                <a:solidFill>
                  <a:srgbClr val="FF0000"/>
                </a:solidFill>
                <a:latin typeface="SimSun" pitchFamily="2" charset="-122"/>
              </a:rPr>
              <a:t>pqe</a:t>
            </a:r>
            <a:r>
              <a:rPr lang="en-US" sz="1800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21" name="Rectangle 20"/>
          <p:cNvSpPr/>
          <p:nvPr/>
        </p:nvSpPr>
        <p:spPr>
          <a:xfrm>
            <a:off x="7789217" y="1905000"/>
            <a:ext cx="533400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8055917" y="19050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89217" y="2057400"/>
            <a:ext cx="266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34300" y="1885950"/>
            <a:ext cx="373820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data</a:t>
            </a:r>
            <a:endParaRPr lang="ar-SA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7811770" y="2044700"/>
            <a:ext cx="240771" cy="20005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" dirty="0"/>
              <a:t>3</a:t>
            </a:r>
            <a:endParaRPr lang="ar-SA" sz="9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182910" y="2057400"/>
            <a:ext cx="31339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6" name="Oval 15"/>
          <p:cNvSpPr/>
          <p:nvPr/>
        </p:nvSpPr>
        <p:spPr>
          <a:xfrm>
            <a:off x="7705253" y="1828800"/>
            <a:ext cx="685800" cy="4572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324253" y="1752600"/>
            <a:ext cx="407230" cy="233378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6871575" y="1647737"/>
            <a:ext cx="60735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node</a:t>
            </a:r>
            <a:endParaRPr lang="ar-SA" sz="9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ADT Priority Queue (Linked-List): Implementation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18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serve(){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PQNode</a:t>
            </a:r>
            <a:r>
              <a:rPr lang="en-US" sz="1800" dirty="0">
                <a:latin typeface="SimSun" pitchFamily="2" charset="-122"/>
              </a:rPr>
              <a:t>&lt;T&gt; node = head;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=new </a:t>
            </a:r>
            <a:r>
              <a:rPr lang="en-US" sz="1800" dirty="0" err="1">
                <a:latin typeface="SimSun" pitchFamily="2" charset="-122"/>
              </a:rPr>
              <a:t>PQElement</a:t>
            </a:r>
            <a:r>
              <a:rPr lang="en-US" sz="1800" dirty="0">
                <a:latin typeface="SimSun" pitchFamily="2" charset="-122"/>
              </a:rPr>
              <a:t>&lt;T&gt;(</a:t>
            </a:r>
            <a:r>
              <a:rPr lang="en-US" sz="1800" dirty="0" err="1">
                <a:latin typeface="SimSun" pitchFamily="2" charset="-122"/>
              </a:rPr>
              <a:t>node.data,node.p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head = </a:t>
            </a:r>
            <a:r>
              <a:rPr lang="en-US" sz="1800" dirty="0" err="1">
                <a:latin typeface="SimSun" pitchFamily="2" charset="-122"/>
              </a:rPr>
              <a:t>head.next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	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err="1">
                <a:latin typeface="SimSun" pitchFamily="2" charset="-122"/>
              </a:rPr>
              <a:t>pqe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1800" b="1" dirty="0">
              <a:solidFill>
                <a:srgbClr val="00206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4029-16F0-40D7-9CF5-ACF4BA973148}" type="slidenum">
              <a:rPr lang="en-US"/>
              <a:pPr/>
              <a:t>177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727140" y="16002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0816" y="1307068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15" name="TextBox 14"/>
          <p:cNvSpPr txBox="1"/>
          <p:nvPr/>
        </p:nvSpPr>
        <p:spPr>
          <a:xfrm>
            <a:off x="5806440" y="1066800"/>
            <a:ext cx="9028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Size = 0</a:t>
            </a:r>
            <a:endParaRPr lang="ar-SA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442960" y="1874520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32120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Priority Queue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Linked List: </a:t>
            </a:r>
            <a:r>
              <a:rPr lang="en-US" dirty="0" err="1"/>
              <a:t>Enqueue</a:t>
            </a:r>
            <a:r>
              <a:rPr lang="en-US" dirty="0"/>
              <a:t> is O(n), Serve is O(1).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Array Implementation: Enqueue is O(1), Serve is O(1).</a:t>
            </a:r>
          </a:p>
          <a:p>
            <a:pPr lvl="1"/>
            <a:r>
              <a:rPr lang="en-US" dirty="0"/>
              <a:t>Heap: </a:t>
            </a:r>
            <a:r>
              <a:rPr lang="en-US" dirty="0" err="1"/>
              <a:t>Enqueue</a:t>
            </a:r>
            <a:r>
              <a:rPr lang="en-US" dirty="0"/>
              <a:t> is O(log n), Serve is O(log n) </a:t>
            </a:r>
            <a:r>
              <a:rPr lang="en-US" dirty="0">
                <a:sym typeface="Wingdings" pitchFamily="2" charset="2"/>
              </a:rPr>
              <a:t> Heaps to be discussed later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38D25-ED8B-42AD-B7AE-D4E640885ACF}" type="slidenum">
              <a:rPr lang="en-US"/>
              <a:pPr/>
              <a:t>178</a:t>
            </a:fld>
            <a:endParaRPr lang="en-US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so far?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09520"/>
          <a:ext cx="8229601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1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Queue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Queue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 Queue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Priority Queue (CA)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Enqueue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Serve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O(1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59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ended queue (or a </a:t>
            </a:r>
            <a:r>
              <a:rPr lang="en-US" b="1" dirty="0"/>
              <a:t>deque</a:t>
            </a:r>
            <a:r>
              <a:rPr lang="en-US" dirty="0"/>
              <a:t>) supports insertion and deletion at both the front and the tail of the queue.</a:t>
            </a:r>
          </a:p>
          <a:p>
            <a:r>
              <a:rPr lang="en-US" dirty="0"/>
              <a:t>The first element is </a:t>
            </a:r>
            <a:r>
              <a:rPr lang="en-US"/>
              <a:t>called head and </a:t>
            </a:r>
            <a:r>
              <a:rPr lang="en-US" dirty="0"/>
              <a:t>the last element </a:t>
            </a:r>
            <a:r>
              <a:rPr lang="en-US"/>
              <a:t>is called tail.</a:t>
            </a:r>
          </a:p>
          <a:p>
            <a:r>
              <a:rPr lang="en-US" dirty="0"/>
              <a:t>Supports operations: </a:t>
            </a:r>
            <a:r>
              <a:rPr lang="en-US" dirty="0" err="1"/>
              <a:t>addFirst</a:t>
            </a:r>
            <a:r>
              <a:rPr lang="en-US" dirty="0"/>
              <a:t>( ), </a:t>
            </a:r>
            <a:r>
              <a:rPr lang="en-US" dirty="0" err="1"/>
              <a:t>addLast</a:t>
            </a:r>
            <a:r>
              <a:rPr lang="en-US" dirty="0"/>
              <a:t>(), </a:t>
            </a:r>
            <a:r>
              <a:rPr lang="en-US" dirty="0" err="1"/>
              <a:t>removeFirst</a:t>
            </a:r>
            <a:r>
              <a:rPr lang="en-US" dirty="0"/>
              <a:t>( ) and </a:t>
            </a:r>
            <a:r>
              <a:rPr lang="en-US" dirty="0" err="1"/>
              <a:t>removeLast</a:t>
            </a:r>
            <a:r>
              <a:rPr lang="en-US" dirty="0"/>
              <a:t>( ).</a:t>
            </a:r>
          </a:p>
          <a:p>
            <a:r>
              <a:rPr lang="en-US" dirty="0"/>
              <a:t>Can be used in place of a queue or a stack.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665A-E61A-4A9C-8756-2B6B3BFA665C}" type="slidenum">
              <a:rPr lang="en-US"/>
              <a:pPr/>
              <a:t>180</a:t>
            </a:fld>
            <a:endParaRPr 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b="1" u="sng"/>
              <a:t>Operations:</a:t>
            </a:r>
            <a:r>
              <a:rPr lang="en-US" sz="2000"/>
              <a:t>  (Assume all operations are performed on deque  DQ)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Method</a:t>
            </a:r>
            <a:r>
              <a:rPr lang="en-US" sz="2000"/>
              <a:t> addFirst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full.  </a:t>
            </a:r>
            <a:r>
              <a:rPr lang="en-US" sz="2000" b="1"/>
              <a:t>input: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Element e is added to DQ as first element. </a:t>
            </a:r>
            <a:r>
              <a:rPr lang="en-US" sz="2000" b="1"/>
              <a:t>output:</a:t>
            </a:r>
            <a:r>
              <a:rPr lang="en-US" sz="2000"/>
              <a:t>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2"/>
            </a:pPr>
            <a:r>
              <a:rPr lang="en-US" sz="2000" b="1"/>
              <a:t>Method</a:t>
            </a:r>
            <a:r>
              <a:rPr lang="en-US" sz="2000"/>
              <a:t> addLast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full.  </a:t>
            </a:r>
            <a:r>
              <a:rPr lang="en-US" sz="2000" b="1"/>
              <a:t>input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Element e is added to DQ as last element. </a:t>
            </a:r>
            <a:r>
              <a:rPr lang="en-US" sz="2000" b="1"/>
              <a:t>output</a:t>
            </a:r>
            <a:r>
              <a:rPr lang="en-US" sz="2000"/>
              <a:t>: none.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000" b="1"/>
              <a:t>Method</a:t>
            </a:r>
            <a:r>
              <a:rPr lang="en-US" sz="2000"/>
              <a:t> removeFirst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Removes and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FFD2-4B30-4CD8-96C9-87FF4977942C}" type="slidenum">
              <a:rPr lang="en-US"/>
              <a:pPr/>
              <a:t>181</a:t>
            </a:fld>
            <a:endParaRPr lang="en-US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000" b="1"/>
              <a:t>Method</a:t>
            </a:r>
            <a:r>
              <a:rPr lang="en-US" sz="2000"/>
              <a:t> removeLast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requires:</a:t>
            </a:r>
            <a:r>
              <a:rPr lang="en-US" sz="2000"/>
              <a:t> DQ is not empty.  </a:t>
            </a:r>
            <a:r>
              <a:rPr lang="en-US" sz="2000" b="1"/>
              <a:t>input: </a:t>
            </a:r>
            <a:r>
              <a:rPr lang="en-US" sz="2000"/>
              <a:t>none.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results:</a:t>
            </a:r>
            <a:r>
              <a:rPr lang="en-US" sz="2000"/>
              <a:t> Removes and returns the last element of DQ. </a:t>
            </a:r>
            <a:r>
              <a:rPr lang="en-US" sz="2000" b="1"/>
              <a:t>output:</a:t>
            </a:r>
            <a:r>
              <a:rPr lang="en-US" sz="2000"/>
              <a:t>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5"/>
            </a:pPr>
            <a:r>
              <a:rPr lang="en-US" sz="2000" b="1"/>
              <a:t>Method</a:t>
            </a:r>
            <a:r>
              <a:rPr lang="en-US" sz="2000"/>
              <a:t> getFirst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first element of DQ. </a:t>
            </a:r>
            <a:r>
              <a:rPr lang="en-US" sz="2000" b="1"/>
              <a:t>output</a:t>
            </a:r>
            <a:r>
              <a:rPr lang="en-US" sz="2000"/>
              <a:t>: e.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6"/>
            </a:pPr>
            <a:r>
              <a:rPr lang="en-US" sz="2000" b="1"/>
              <a:t>Method</a:t>
            </a:r>
            <a:r>
              <a:rPr lang="en-US" sz="2000"/>
              <a:t> getLast (Type 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requires</a:t>
            </a:r>
            <a:r>
              <a:rPr lang="en-US" sz="2000"/>
              <a:t>: DQ is not empty.  </a:t>
            </a:r>
            <a:r>
              <a:rPr lang="en-US" sz="2000" b="1"/>
              <a:t>input</a:t>
            </a:r>
            <a:r>
              <a:rPr lang="en-US" sz="2000"/>
              <a:t>: none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results</a:t>
            </a:r>
            <a:r>
              <a:rPr lang="en-US" sz="2000"/>
              <a:t>: Returns the last element of DQ. </a:t>
            </a:r>
            <a:r>
              <a:rPr lang="en-US" sz="2000" b="1"/>
              <a:t>output</a:t>
            </a:r>
            <a:r>
              <a:rPr lang="en-US" sz="2000"/>
              <a:t>: e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7"/>
            </a:pPr>
            <a:r>
              <a:rPr lang="en-US" sz="2000" b="1"/>
              <a:t>Method</a:t>
            </a:r>
            <a:r>
              <a:rPr lang="en-US" sz="2000"/>
              <a:t> size (int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/>
              <a:t>	</a:t>
            </a:r>
            <a:r>
              <a:rPr lang="en-US" sz="2000" b="1"/>
              <a:t>input</a:t>
            </a:r>
            <a:r>
              <a:rPr lang="en-US" sz="2000"/>
              <a:t>: none  </a:t>
            </a:r>
            <a:r>
              <a:rPr lang="en-US" sz="2000" b="1"/>
              <a:t>results</a:t>
            </a:r>
            <a:r>
              <a:rPr lang="en-US" sz="2000"/>
              <a:t>: Returns the number of elements in DQ. </a:t>
            </a:r>
            <a:r>
              <a:rPr lang="en-US" sz="2000" b="1"/>
              <a:t>output</a:t>
            </a:r>
            <a:r>
              <a:rPr lang="en-US" sz="2000"/>
              <a:t>: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F666-EB93-4F81-B34D-CA315B5C0A46}" type="slidenum">
              <a:rPr lang="en-US"/>
              <a:pPr/>
              <a:t>182</a:t>
            </a:fld>
            <a:endParaRPr lang="en-US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Double-Ended Queues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8"/>
            </a:pPr>
            <a:r>
              <a:rPr lang="en-US" sz="2000" b="1" dirty="0"/>
              <a:t>Method</a:t>
            </a:r>
            <a:r>
              <a:rPr lang="en-US" sz="2000" dirty="0"/>
              <a:t> empty (</a:t>
            </a:r>
            <a:r>
              <a:rPr lang="en-US" sz="2000" dirty="0" err="1"/>
              <a:t>boolean</a:t>
            </a:r>
            <a:r>
              <a:rPr lang="en-US" sz="2000" dirty="0"/>
              <a:t> x)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input</a:t>
            </a:r>
            <a:r>
              <a:rPr lang="en-US" sz="2000" dirty="0"/>
              <a:t>: none  </a:t>
            </a:r>
            <a:r>
              <a:rPr lang="en-US" sz="2000" b="1" dirty="0"/>
              <a:t>results</a:t>
            </a:r>
            <a:r>
              <a:rPr lang="en-US" sz="2000" dirty="0"/>
              <a:t>: if DQ is empty returns x as true otherwise false. </a:t>
            </a:r>
            <a:r>
              <a:rPr lang="en-US" sz="2000" b="1" dirty="0"/>
              <a:t>output</a:t>
            </a:r>
            <a:r>
              <a:rPr lang="en-US" sz="2000" dirty="0"/>
              <a:t>: 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5E5F-69E2-48D2-A63A-AD9BB8DFA53D}" type="slidenum">
              <a:rPr lang="en-US"/>
              <a:pPr/>
              <a:t>183</a:t>
            </a:fld>
            <a:endParaRPr lang="en-US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so far?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31407"/>
              </p:ext>
            </p:extLst>
          </p:nvPr>
        </p:nvGraphicFramePr>
        <p:xfrm>
          <a:off x="457200" y="1600200"/>
          <a:ext cx="8229600" cy="397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Queue  (LL)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Queue (CA)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Double-Ended</a:t>
                      </a:r>
                      <a:r>
                        <a:rPr lang="en-US" sz="1050" baseline="0" dirty="0"/>
                        <a:t> Queue (DLL)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AddFirst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AddLast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RemoveFirst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RemoveLast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O(1)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GetFirst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err="1"/>
                        <a:t>GetLast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ToDo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Read 5.2, 5.3 of the Textbook.</a:t>
            </a:r>
          </a:p>
          <a:p>
            <a:pPr algn="l" rtl="0"/>
            <a:r>
              <a:rPr lang="en-US" dirty="0"/>
              <a:t>Add “</a:t>
            </a:r>
            <a:r>
              <a:rPr lang="en-US" dirty="0" err="1"/>
              <a:t>int</a:t>
            </a:r>
            <a:r>
              <a:rPr lang="en-US" dirty="0"/>
              <a:t> length()” method in the  </a:t>
            </a:r>
            <a:r>
              <a:rPr lang="en-US" dirty="0" err="1"/>
              <a:t>LinkedQueue</a:t>
            </a:r>
            <a:r>
              <a:rPr lang="en-US" dirty="0"/>
              <a:t> class with O(n) complexity.</a:t>
            </a:r>
          </a:p>
          <a:p>
            <a:r>
              <a:rPr lang="en-US" dirty="0"/>
              <a:t>Add “</a:t>
            </a:r>
            <a:r>
              <a:rPr lang="en-US" sz="2800" dirty="0" err="1">
                <a:latin typeface="SimSun" pitchFamily="2" charset="-122"/>
              </a:rPr>
              <a:t>int</a:t>
            </a:r>
            <a:r>
              <a:rPr lang="en-US" sz="2800" dirty="0">
                <a:latin typeface="SimSun" pitchFamily="2" charset="-122"/>
              </a:rPr>
              <a:t> length(</a:t>
            </a:r>
            <a:r>
              <a:rPr lang="en-US" sz="2800" dirty="0" err="1">
                <a:latin typeface="SimSun" pitchFamily="2" charset="-122"/>
              </a:rPr>
              <a:t>ArrayQueue</a:t>
            </a:r>
            <a:r>
              <a:rPr lang="en-US" sz="2800" dirty="0">
                <a:latin typeface="SimSun" pitchFamily="2" charset="-122"/>
              </a:rPr>
              <a:t>&lt;T&gt; q)</a:t>
            </a:r>
            <a:r>
              <a:rPr lang="en-US" dirty="0"/>
              <a:t> ” in the Test class of </a:t>
            </a:r>
            <a:r>
              <a:rPr lang="en-US" dirty="0" err="1"/>
              <a:t>ArrayQueue</a:t>
            </a:r>
            <a:r>
              <a:rPr lang="en-US" dirty="0"/>
              <a:t>. The Queue must remain unchanged after the operation. </a:t>
            </a:r>
          </a:p>
          <a:p>
            <a:r>
              <a:rPr lang="en-US" dirty="0"/>
              <a:t>Add “</a:t>
            </a:r>
            <a:r>
              <a:rPr lang="en-US" sz="2800" dirty="0">
                <a:latin typeface="SimSun" pitchFamily="2" charset="-122"/>
              </a:rPr>
              <a:t>T enquiry(</a:t>
            </a:r>
            <a:r>
              <a:rPr lang="en-US" sz="2800" dirty="0" err="1">
                <a:latin typeface="SimSun" pitchFamily="2" charset="-122"/>
              </a:rPr>
              <a:t>ArrayQueue</a:t>
            </a:r>
            <a:r>
              <a:rPr lang="en-US" sz="2800" dirty="0">
                <a:latin typeface="SimSun" pitchFamily="2" charset="-122"/>
              </a:rPr>
              <a:t>&lt;T&gt; q)</a:t>
            </a:r>
            <a:r>
              <a:rPr lang="en-US" dirty="0"/>
              <a:t> ” in the Test class of </a:t>
            </a:r>
            <a:r>
              <a:rPr lang="en-US" dirty="0" err="1"/>
              <a:t>ArrayQueue</a:t>
            </a:r>
            <a:r>
              <a:rPr lang="en-US" dirty="0"/>
              <a:t>. It should return the data of the head without changing the queue at the end of the call. </a:t>
            </a:r>
          </a:p>
          <a:p>
            <a:r>
              <a:rPr lang="en-US" dirty="0"/>
              <a:t>Implement </a:t>
            </a:r>
            <a:r>
              <a:rPr lang="en-US" dirty="0" err="1"/>
              <a:t>DQueue</a:t>
            </a:r>
            <a:r>
              <a:rPr lang="en-US" dirty="0"/>
              <a:t> (Double-ended queue) using a Java class using Linked-List.</a:t>
            </a:r>
          </a:p>
          <a:p>
            <a:pPr algn="l" rtl="0"/>
            <a:r>
              <a:rPr lang="en-US" dirty="0"/>
              <a:t>Test this </a:t>
            </a:r>
            <a:r>
              <a:rPr lang="en-US" dirty="0" err="1"/>
              <a:t>DQueue</a:t>
            </a:r>
            <a:r>
              <a:rPr lang="en-US" dirty="0"/>
              <a:t> using a test Class. </a:t>
            </a:r>
          </a:p>
          <a:p>
            <a:pPr algn="l" rtl="0">
              <a:buNone/>
            </a:pP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endParaRPr lang="ar-S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19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Queue: First In First Out (FIFO).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Used in operating systems, simulations etc.</a:t>
            </a:r>
          </a:p>
          <a:p>
            <a:pPr>
              <a:lnSpc>
                <a:spcPct val="90000"/>
              </a:lnSpc>
            </a:pPr>
            <a:r>
              <a:rPr lang="en-US" dirty="0"/>
              <a:t>Priority Queues: Highest priority item is served first.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Used in operating systems, printer servers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F160-84F1-4DF6-927B-1ABEA18DEE7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69937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new Node</a:t>
            </a:r>
            <a:r>
              <a:rPr lang="en-US" sz="2000" dirty="0">
                <a:latin typeface="SimSun" pitchFamily="2" charset="-122"/>
              </a:rPr>
              <a:t>&lt;T&gt;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22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14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tail.next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90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38253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Connector 23"/>
          <p:cNvCxnSpPr>
            <a:stCxn id="20" idx="0"/>
            <a:endCxn id="20" idx="2"/>
          </p:cNvCxnSpPr>
          <p:nvPr/>
        </p:nvCxnSpPr>
        <p:spPr>
          <a:xfrm>
            <a:off x="5495453" y="54864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685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(tail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>
                <a:latin typeface="SimSun" pitchFamily="2" charset="-122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Node&lt;T&gt;(e);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dirty="0" err="1">
                <a:latin typeface="SimSun" pitchFamily="2" charset="-122"/>
              </a:rPr>
              <a:t>tail.next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533B-7B00-4349-9AFE-FAA370B1F2A2}" type="slidenum">
              <a:rPr lang="en-US"/>
              <a:pPr/>
              <a:t>23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98527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7718" y="45720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79069" y="49530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8260" y="45720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41910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8" name="Rectangle 17"/>
          <p:cNvSpPr/>
          <p:nvPr/>
        </p:nvSpPr>
        <p:spPr>
          <a:xfrm>
            <a:off x="2859388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3316588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58154" y="57459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53347" y="54864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Connector 15"/>
          <p:cNvCxnSpPr>
            <a:stCxn id="15" idx="0"/>
            <a:endCxn id="15" idx="2"/>
          </p:cNvCxnSpPr>
          <p:nvPr/>
        </p:nvCxnSpPr>
        <p:spPr>
          <a:xfrm>
            <a:off x="4410547" y="54864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8200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64735" y="55716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742998" y="57494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1093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013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1093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013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3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71800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 flipV="1">
            <a:off x="2590800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Box 23"/>
          <p:cNvSpPr txBox="1"/>
          <p:nvPr/>
        </p:nvSpPr>
        <p:spPr>
          <a:xfrm>
            <a:off x="2387756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20173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The elements are of generic type &lt;Type&gt; </a:t>
            </a:r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(The elements are placed in nodes for linked list implementations).</a:t>
            </a:r>
            <a:endParaRPr lang="en-US" sz="2800" b="1" u="sng" dirty="0"/>
          </a:p>
          <a:p>
            <a:pPr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the elements are linearly arranged, and ordered according to the order of arrival. Most recently arrived element is called the </a:t>
            </a:r>
            <a:r>
              <a:rPr lang="en-US" sz="2800" u="sng" dirty="0"/>
              <a:t>back or tail</a:t>
            </a:r>
            <a:r>
              <a:rPr lang="en-US" sz="2800" dirty="0"/>
              <a:t>, and least recently arrived element is called the </a:t>
            </a:r>
            <a:r>
              <a:rPr lang="en-US" sz="2800" u="sng" dirty="0"/>
              <a:t>front or head</a:t>
            </a:r>
            <a:r>
              <a:rPr lang="en-US" sz="2800" dirty="0"/>
              <a:t>. </a:t>
            </a:r>
          </a:p>
          <a:p>
            <a:pPr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elements in the queue is bounded therefore the domain is finite. Type of elements: Queue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F6D22-14CE-4009-8255-D8EEE4E5FB8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4" name="Rectangle 13"/>
          <p:cNvSpPr/>
          <p:nvPr/>
        </p:nvSpPr>
        <p:spPr>
          <a:xfrm>
            <a:off x="2971800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5" name="Straight Connector 14"/>
          <p:cNvCxnSpPr>
            <a:stCxn id="14" idx="0"/>
            <a:endCxn id="14" idx="2"/>
          </p:cNvCxnSpPr>
          <p:nvPr/>
        </p:nvCxnSpPr>
        <p:spPr>
          <a:xfrm>
            <a:off x="3429000" y="5562600"/>
            <a:ext cx="0" cy="533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0566" y="5822135"/>
            <a:ext cx="381000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00400" y="5410200"/>
            <a:ext cx="4572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24200" y="5486400"/>
            <a:ext cx="609600" cy="685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142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434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91481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20672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2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17" name="Rectangle 16"/>
          <p:cNvSpPr/>
          <p:nvPr/>
        </p:nvSpPr>
        <p:spPr>
          <a:xfrm>
            <a:off x="4065759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4522959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760612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065759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684759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3481715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x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head.data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1311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4231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head.next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1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0766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6860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sp>
        <p:nvSpPr>
          <p:cNvPr id="22" name="TextBox 21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Queue: Specification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  <a:r>
              <a:rPr lang="en-US" sz="2000" dirty="0"/>
              <a:t> </a:t>
            </a:r>
          </a:p>
          <a:p>
            <a:pPr marL="609600" indent="-609600">
              <a:buFontTx/>
              <a:buAutoNum type="arabicPeriod"/>
            </a:pPr>
            <a:r>
              <a:rPr lang="en-US" sz="2000" b="1" dirty="0"/>
              <a:t>Method</a:t>
            </a:r>
            <a:r>
              <a:rPr lang="en-US" sz="2000" dirty="0"/>
              <a:t> </a:t>
            </a:r>
            <a:r>
              <a:rPr lang="en-US" sz="2000" dirty="0" err="1"/>
              <a:t>Enqueue</a:t>
            </a:r>
            <a:r>
              <a:rPr lang="en-US" sz="2000" dirty="0"/>
              <a:t>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</a:t>
            </a:r>
            <a:r>
              <a:rPr lang="en-US" sz="2000" dirty="0"/>
              <a:t> Queue Q is not full.  </a:t>
            </a:r>
            <a:r>
              <a:rPr lang="en-US" sz="2000" b="1" dirty="0"/>
              <a:t>input: </a:t>
            </a:r>
            <a:r>
              <a:rPr lang="en-US" sz="2000" dirty="0"/>
              <a:t>Type e.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results:</a:t>
            </a:r>
            <a:r>
              <a:rPr lang="en-US" sz="2000" dirty="0"/>
              <a:t> Element e is added to the queue at its tail. </a:t>
            </a:r>
            <a:r>
              <a:rPr lang="en-US" sz="2000" b="1" dirty="0"/>
              <a:t>output:</a:t>
            </a:r>
            <a:r>
              <a:rPr lang="en-US" sz="2000" dirty="0"/>
              <a:t> none.</a:t>
            </a:r>
          </a:p>
          <a:p>
            <a:pPr marL="609600" indent="-609600">
              <a:buFontTx/>
              <a:buAutoNum type="arabicPeriod" startAt="2"/>
            </a:pPr>
            <a:r>
              <a:rPr lang="en-US" sz="2000" b="1" dirty="0"/>
              <a:t>Method</a:t>
            </a:r>
            <a:r>
              <a:rPr lang="en-US" sz="2000" dirty="0"/>
              <a:t> Serve (Type e)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Queue Q is not empty.  </a:t>
            </a:r>
            <a:r>
              <a:rPr lang="en-US" sz="2000" b="1" dirty="0"/>
              <a:t>input</a:t>
            </a:r>
            <a:r>
              <a:rPr lang="en-US" sz="2000" dirty="0"/>
              <a:t>: none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the element at the head of Q is removed and its value assigned to e. </a:t>
            </a:r>
            <a:r>
              <a:rPr lang="en-US" sz="2000" b="1" dirty="0"/>
              <a:t>output</a:t>
            </a:r>
            <a:r>
              <a:rPr lang="en-US" sz="2000" dirty="0"/>
              <a:t>: Type e.</a:t>
            </a:r>
          </a:p>
          <a:p>
            <a:pPr marL="609600" indent="-609600">
              <a:buFontTx/>
              <a:buAutoNum type="arabicPeriod" startAt="3"/>
            </a:pPr>
            <a:r>
              <a:rPr lang="en-US" sz="2000" b="1" dirty="0"/>
              <a:t>Method</a:t>
            </a:r>
            <a:r>
              <a:rPr lang="en-US" sz="2000" dirty="0"/>
              <a:t> Length (</a:t>
            </a:r>
            <a:r>
              <a:rPr lang="en-US" sz="2000" dirty="0" err="1"/>
              <a:t>int</a:t>
            </a:r>
            <a:r>
              <a:rPr lang="en-US" sz="2000" dirty="0"/>
              <a:t>  length)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requires: </a:t>
            </a:r>
            <a:r>
              <a:rPr lang="en-US" sz="2000" dirty="0"/>
              <a:t>none. </a:t>
            </a:r>
            <a:r>
              <a:rPr lang="en-US" sz="2000" b="1" dirty="0"/>
              <a:t>input</a:t>
            </a:r>
            <a:r>
              <a:rPr lang="en-US" sz="2000" dirty="0"/>
              <a:t>: none</a:t>
            </a:r>
            <a:br>
              <a:rPr lang="en-US" sz="2000" dirty="0"/>
            </a:br>
            <a:r>
              <a:rPr lang="en-US" sz="2000" b="1" dirty="0"/>
              <a:t>results</a:t>
            </a:r>
            <a:r>
              <a:rPr lang="en-US" sz="2000" dirty="0"/>
              <a:t>: The number of element in the Queue Q is returned. </a:t>
            </a:r>
            <a:r>
              <a:rPr lang="en-US" sz="2000" b="1" dirty="0"/>
              <a:t>output</a:t>
            </a:r>
            <a:r>
              <a:rPr lang="en-US" sz="2000" dirty="0"/>
              <a:t>: length.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FB2E4-D380-49C0-9234-2D729C62376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if(size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	tail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0665" y="5562600"/>
            <a:ext cx="914400" cy="5334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5607865" y="5562600"/>
            <a:ext cx="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55410" y="582565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145388" y="5562600"/>
            <a:ext cx="457200" cy="5334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764388" y="5486400"/>
            <a:ext cx="381000" cy="3429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/>
          <p:cNvSpPr txBox="1"/>
          <p:nvPr/>
        </p:nvSpPr>
        <p:spPr>
          <a:xfrm>
            <a:off x="4561344" y="5209401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Implementation</a:t>
            </a:r>
          </a:p>
        </p:txBody>
      </p:sp>
      <p:sp>
        <p:nvSpPr>
          <p:cNvPr id="2099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>
                <a:latin typeface="SimSun" pitchFamily="2" charset="-122"/>
              </a:rPr>
              <a:t> T serve()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T x = </a:t>
            </a:r>
            <a:r>
              <a:rPr lang="en-US" sz="2000" dirty="0" err="1">
                <a:latin typeface="SimSun" pitchFamily="2" charset="-122"/>
              </a:rPr>
              <a:t>head.data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</a:t>
            </a:r>
            <a:r>
              <a:rPr lang="en-US" sz="2000" dirty="0" err="1">
                <a:latin typeface="SimSun" pitchFamily="2" charset="-122"/>
              </a:rPr>
              <a:t>head.next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if</a:t>
            </a:r>
            <a:r>
              <a:rPr lang="en-US" sz="2000" dirty="0">
                <a:latin typeface="SimSun" pitchFamily="2" charset="-122"/>
              </a:rPr>
              <a:t>(size == 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	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		return</a:t>
            </a:r>
            <a:r>
              <a:rPr lang="en-US" sz="2000" dirty="0">
                <a:latin typeface="SimSun" pitchFamily="2" charset="-122"/>
              </a:rPr>
              <a:t>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5EBB1-6C1C-4B4C-B549-806B61CAE627}" type="slidenum">
              <a:rPr lang="en-US"/>
              <a:pPr/>
              <a:t>42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43009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2200" y="4648200"/>
            <a:ext cx="3545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H</a:t>
            </a:r>
            <a:endParaRPr lang="ar-SA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13016" y="50292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42207" y="4648200"/>
            <a:ext cx="3305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</a:t>
            </a:r>
            <a:endParaRPr lang="ar-SA" dirty="0"/>
          </a:p>
        </p:txBody>
      </p:sp>
      <p:sp>
        <p:nvSpPr>
          <p:cNvPr id="13" name="TextBox 12"/>
          <p:cNvSpPr txBox="1"/>
          <p:nvPr/>
        </p:nvSpPr>
        <p:spPr>
          <a:xfrm>
            <a:off x="2855612" y="4267200"/>
            <a:ext cx="11144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Size = 0</a:t>
            </a:r>
            <a:endParaRPr lang="ar-SA" dirty="0"/>
          </a:p>
        </p:txBody>
      </p:sp>
      <p:sp>
        <p:nvSpPr>
          <p:cNvPr id="20" name="TextBox 19"/>
          <p:cNvSpPr txBox="1"/>
          <p:nvPr/>
        </p:nvSpPr>
        <p:spPr>
          <a:xfrm>
            <a:off x="6177147" y="5647853"/>
            <a:ext cx="6046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null</a:t>
            </a:r>
            <a:endParaRPr lang="ar-SA" dirty="0"/>
          </a:p>
        </p:txBody>
      </p:sp>
      <p:sp>
        <p:nvSpPr>
          <p:cNvPr id="18" name="TextBox 17"/>
          <p:cNvSpPr txBox="1"/>
          <p:nvPr/>
        </p:nvSpPr>
        <p:spPr>
          <a:xfrm>
            <a:off x="4442868" y="4126468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fixed size array is used to store the data elements.</a:t>
            </a:r>
          </a:p>
          <a:p>
            <a:r>
              <a:rPr lang="en-US" dirty="0"/>
              <a:t>As data elements are </a:t>
            </a:r>
            <a:r>
              <a:rPr lang="en-US" dirty="0" err="1"/>
              <a:t>enqueued</a:t>
            </a:r>
            <a:r>
              <a:rPr lang="en-US" dirty="0"/>
              <a:t> &amp; served the queue crawls through the array from low to high index values.</a:t>
            </a:r>
          </a:p>
          <a:p>
            <a:r>
              <a:rPr lang="en-US" dirty="0"/>
              <a:t>As the queue crawls forward, it also expands and contracts.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A68D6-2478-47E6-B281-815B11D87C7F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44</a:t>
            </a:fld>
            <a:endParaRPr lang="en-US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1828800" y="2879725"/>
            <a:ext cx="502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2004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3657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4114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50292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45720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3051175" y="39465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Head</a:t>
            </a:r>
          </a:p>
        </p:txBody>
      </p: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5861843" y="3946525"/>
            <a:ext cx="620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Tail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197600" y="3410894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2F78-9419-4E87-9A69-A42538F01910}"/>
              </a:ext>
            </a:extLst>
          </p:cNvPr>
          <p:cNvSpPr txBox="1"/>
          <p:nvPr/>
        </p:nvSpPr>
        <p:spPr>
          <a:xfrm>
            <a:off x="4089400" y="429949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size=5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CA47D30-4C73-43B7-AD07-15E01B7A2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7749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92713" cy="1463675"/>
            <a:chOff x="864" y="1632"/>
            <a:chExt cx="3271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634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744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429000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294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6599B3A5-29A9-483C-A740-A9880C73C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887" y="2874397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160963" cy="1463675"/>
            <a:chOff x="864" y="1632"/>
            <a:chExt cx="3251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724" y="2300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/>
              <a:t>Serve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66294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EBABA08B-C569-4075-A269-E03FBDA4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82" y="287194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5625" y="2879725"/>
            <a:ext cx="5032375" cy="1508125"/>
            <a:chOff x="862" y="1632"/>
            <a:chExt cx="3170" cy="950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62" y="2332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</a:p>
          <a:p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08937" y="3429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74B762C-31C3-487F-BD8C-A1445D310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7972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06563" y="2879725"/>
            <a:ext cx="5151438" cy="1508125"/>
            <a:chOff x="787" y="1632"/>
            <a:chExt cx="3245" cy="950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787" y="2332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Where to </a:t>
            </a:r>
            <a:r>
              <a:rPr lang="en-US" b="1" dirty="0" err="1"/>
              <a:t>Enqueue</a:t>
            </a:r>
            <a:r>
              <a:rPr lang="en-US" b="1" dirty="0"/>
              <a:t> this?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1955800" y="3429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276600" y="4419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1931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Wrap round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39133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Queue: Specification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sz="2000" b="1" u="sng" dirty="0"/>
              <a:t>Operations:</a:t>
            </a:r>
          </a:p>
          <a:p>
            <a:pPr marL="609600" indent="-609600">
              <a:buFontTx/>
              <a:buAutoNum type="arabicPeriod" startAt="4"/>
            </a:pPr>
            <a:r>
              <a:rPr lang="en-US" sz="2000" b="1" dirty="0"/>
              <a:t>Method</a:t>
            </a:r>
            <a:r>
              <a:rPr lang="en-US" sz="2000" dirty="0"/>
              <a:t> Full (</a:t>
            </a:r>
            <a:r>
              <a:rPr lang="en-US" sz="2000" dirty="0" err="1"/>
              <a:t>boolean</a:t>
            </a:r>
            <a:r>
              <a:rPr lang="en-US" sz="2000" dirty="0"/>
              <a:t> flag).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requires</a:t>
            </a:r>
            <a:r>
              <a:rPr lang="en-US" sz="2000" dirty="0"/>
              <a:t>: none. </a:t>
            </a:r>
            <a:r>
              <a:rPr lang="en-US" sz="2000" b="1" dirty="0"/>
              <a:t>input</a:t>
            </a:r>
            <a:r>
              <a:rPr lang="en-US" sz="2000" dirty="0"/>
              <a:t>: none </a:t>
            </a:r>
          </a:p>
          <a:p>
            <a:pPr marL="609600" indent="-609600">
              <a:buFontTx/>
              <a:buNone/>
            </a:pPr>
            <a:r>
              <a:rPr lang="en-US" sz="2000" dirty="0"/>
              <a:t>	</a:t>
            </a:r>
            <a:r>
              <a:rPr lang="en-US" sz="2000" b="1" dirty="0"/>
              <a:t>results</a:t>
            </a:r>
            <a:r>
              <a:rPr lang="en-US" sz="2000" dirty="0"/>
              <a:t>: If Q is full then flag is set to true, otherwise flag is set to false. </a:t>
            </a:r>
            <a:r>
              <a:rPr lang="en-US" sz="2000" b="1" dirty="0"/>
              <a:t>output</a:t>
            </a:r>
            <a:r>
              <a:rPr lang="en-US" sz="2000" dirty="0"/>
              <a:t>: flag.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77AB-4387-46CA-B610-0C8B990387F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6" y="2879725"/>
            <a:ext cx="5095876" cy="1463675"/>
            <a:chOff x="822" y="1632"/>
            <a:chExt cx="3210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822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Serve</a:t>
            </a: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075506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51</a:t>
            </a:fld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28800" y="2879725"/>
            <a:ext cx="5029200" cy="1463675"/>
            <a:chOff x="864" y="1632"/>
            <a:chExt cx="3168" cy="922"/>
          </a:xfrm>
        </p:grpSpPr>
        <p:sp>
          <p:nvSpPr>
            <p:cNvPr id="182275" name="Rectangle 3"/>
            <p:cNvSpPr>
              <a:spLocks noChangeArrowheads="1"/>
            </p:cNvSpPr>
            <p:nvPr/>
          </p:nvSpPr>
          <p:spPr bwMode="auto">
            <a:xfrm>
              <a:off x="864" y="1632"/>
              <a:ext cx="31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1728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016" y="1632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2304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4" name="Rectangle 12"/>
            <p:cNvSpPr>
              <a:spLocks noChangeArrowheads="1"/>
            </p:cNvSpPr>
            <p:nvPr/>
          </p:nvSpPr>
          <p:spPr bwMode="auto">
            <a:xfrm>
              <a:off x="3168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5" name="Rectangle 13"/>
            <p:cNvSpPr>
              <a:spLocks noChangeArrowheads="1"/>
            </p:cNvSpPr>
            <p:nvPr/>
          </p:nvSpPr>
          <p:spPr bwMode="auto">
            <a:xfrm>
              <a:off x="2880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86" name="Rectangle 14"/>
            <p:cNvSpPr>
              <a:spLocks noChangeArrowheads="1"/>
            </p:cNvSpPr>
            <p:nvPr/>
          </p:nvSpPr>
          <p:spPr bwMode="auto">
            <a:xfrm>
              <a:off x="2592" y="1632"/>
              <a:ext cx="28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2233" y="230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Head</a:t>
              </a:r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1449" y="2304"/>
              <a:ext cx="3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Tail</a:t>
              </a:r>
            </a:p>
          </p:txBody>
        </p:sp>
      </p:grpSp>
      <p:sp>
        <p:nvSpPr>
          <p:cNvPr id="182309" name="AutoShape 37"/>
          <p:cNvSpPr>
            <a:spLocks noChangeArrowheads="1"/>
          </p:cNvSpPr>
          <p:nvPr/>
        </p:nvSpPr>
        <p:spPr bwMode="auto">
          <a:xfrm>
            <a:off x="762000" y="4724400"/>
            <a:ext cx="1905000" cy="762000"/>
          </a:xfrm>
          <a:prstGeom prst="wedgeRectCallout">
            <a:avLst>
              <a:gd name="adj1" fmla="val 79000"/>
              <a:gd name="adj2" fmla="val -6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82311" name="Text Box 39"/>
          <p:cNvSpPr txBox="1">
            <a:spLocks noChangeArrowheads="1"/>
          </p:cNvSpPr>
          <p:nvPr/>
        </p:nvSpPr>
        <p:spPr bwMode="auto">
          <a:xfrm>
            <a:off x="762000" y="4800600"/>
            <a:ext cx="1765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/>
              <a:t>After one </a:t>
            </a:r>
            <a:r>
              <a:rPr lang="en-US" b="1" dirty="0" err="1"/>
              <a:t>Enqueue</a:t>
            </a:r>
            <a:endParaRPr lang="en-US" b="1" dirty="0"/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2743200" y="2879725"/>
            <a:ext cx="457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22860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1828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64008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943600" y="2879725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44"/>
          <p:cNvSpPr>
            <a:spLocks noChangeShapeType="1"/>
          </p:cNvSpPr>
          <p:nvPr/>
        </p:nvSpPr>
        <p:spPr bwMode="auto">
          <a:xfrm>
            <a:off x="4370559" y="3413126"/>
            <a:ext cx="0" cy="533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1044"/>
          <p:cNvSpPr>
            <a:spLocks noChangeShapeType="1"/>
          </p:cNvSpPr>
          <p:nvPr/>
        </p:nvSpPr>
        <p:spPr bwMode="auto">
          <a:xfrm>
            <a:off x="2971800" y="34131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235571" y="2608906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905000" y="2615884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ADT Queue (Array)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D6A-EFD8-47D3-A4FD-9BA3A07CDCA9}" type="slidenum">
              <a:rPr lang="en-US"/>
              <a:pPr/>
              <a:t>52</a:t>
            </a:fld>
            <a:endParaRPr lang="en-US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276600" y="2610553"/>
            <a:ext cx="2362200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2819400" y="2153353"/>
            <a:ext cx="32766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>
            <a:off x="4495800" y="4820353"/>
            <a:ext cx="0" cy="4572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 rot="18341668">
            <a:off x="3556243" y="3243104"/>
            <a:ext cx="720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8" name="Text Box 16"/>
          <p:cNvSpPr txBox="1">
            <a:spLocks noChangeArrowheads="1"/>
          </p:cNvSpPr>
          <p:nvPr/>
        </p:nvSpPr>
        <p:spPr bwMode="auto">
          <a:xfrm rot="3205757">
            <a:off x="4900037" y="3555115"/>
            <a:ext cx="59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50" name="Straight Connector 49"/>
          <p:cNvCxnSpPr>
            <a:stCxn id="27" idx="6"/>
            <a:endCxn id="28" idx="6"/>
          </p:cNvCxnSpPr>
          <p:nvPr/>
        </p:nvCxnSpPr>
        <p:spPr>
          <a:xfrm>
            <a:off x="56388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2"/>
            <a:endCxn id="28" idx="2"/>
          </p:cNvCxnSpPr>
          <p:nvPr/>
        </p:nvCxnSpPr>
        <p:spPr>
          <a:xfrm flipH="1">
            <a:off x="2819400" y="3715453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3"/>
            <a:endCxn id="28" idx="3"/>
          </p:cNvCxnSpPr>
          <p:nvPr/>
        </p:nvCxnSpPr>
        <p:spPr>
          <a:xfrm flipH="1">
            <a:off x="3299247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7" idx="5"/>
            <a:endCxn id="28" idx="5"/>
          </p:cNvCxnSpPr>
          <p:nvPr/>
        </p:nvCxnSpPr>
        <p:spPr>
          <a:xfrm>
            <a:off x="5292864" y="4496736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7"/>
            <a:endCxn id="28" idx="7"/>
          </p:cNvCxnSpPr>
          <p:nvPr/>
        </p:nvCxnSpPr>
        <p:spPr>
          <a:xfrm flipV="1">
            <a:off x="5292864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7" idx="0"/>
            <a:endCxn id="28" idx="0"/>
          </p:cNvCxnSpPr>
          <p:nvPr/>
        </p:nvCxnSpPr>
        <p:spPr>
          <a:xfrm flipV="1">
            <a:off x="4457700" y="215335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7" idx="1"/>
            <a:endCxn id="28" idx="1"/>
          </p:cNvCxnSpPr>
          <p:nvPr/>
        </p:nvCxnSpPr>
        <p:spPr>
          <a:xfrm flipH="1" flipV="1">
            <a:off x="3299247" y="2610881"/>
            <a:ext cx="323289" cy="323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55626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5626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876800" y="47244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886200" y="47244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71800" y="4114800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971800" y="3124200"/>
            <a:ext cx="3810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3810000" y="2286000"/>
            <a:ext cx="2286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4953000" y="22860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1044"/>
          <p:cNvSpPr>
            <a:spLocks noChangeShapeType="1"/>
          </p:cNvSpPr>
          <p:nvPr/>
        </p:nvSpPr>
        <p:spPr bwMode="auto">
          <a:xfrm>
            <a:off x="3505200" y="31242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1044"/>
          <p:cNvSpPr>
            <a:spLocks noChangeShapeType="1"/>
          </p:cNvSpPr>
          <p:nvPr/>
        </p:nvSpPr>
        <p:spPr bwMode="auto">
          <a:xfrm flipH="1">
            <a:off x="5308849" y="34290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9929" y="2155847"/>
            <a:ext cx="300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9" name="Text Box 21"/>
          <p:cNvSpPr txBox="1">
            <a:spLocks noChangeArrowheads="1"/>
          </p:cNvSpPr>
          <p:nvPr/>
        </p:nvSpPr>
        <p:spPr bwMode="auto">
          <a:xfrm rot="20750791">
            <a:off x="4488180" y="5334000"/>
            <a:ext cx="91723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MaxSize-1</a:t>
            </a:r>
          </a:p>
        </p:txBody>
      </p:sp>
      <p:sp>
        <p:nvSpPr>
          <p:cNvPr id="90" name="Text Box 21"/>
          <p:cNvSpPr txBox="1">
            <a:spLocks noChangeArrowheads="1"/>
          </p:cNvSpPr>
          <p:nvPr/>
        </p:nvSpPr>
        <p:spPr bwMode="auto">
          <a:xfrm rot="663180">
            <a:off x="3984932" y="5357880"/>
            <a:ext cx="27443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/>
              <a:t>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Representation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&lt;T&gt; implements Queue&lt;T&gt;{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>
                <a:latin typeface="SimSun" pitchFamily="2" charset="-122"/>
              </a:rPr>
              <a:t> T[] nodes;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 = 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head = tail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	nodes = (T[])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000" dirty="0">
                <a:latin typeface="SimSun" pitchFamily="2" charset="-122"/>
              </a:rPr>
              <a:t>Object[n];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Representation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ArrayQueue</a:t>
            </a:r>
            <a:r>
              <a:rPr lang="en-US" sz="2000" dirty="0">
                <a:latin typeface="SimSun" pitchFamily="2" charset="-122"/>
              </a:rPr>
              <a:t>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head, tail;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</a:t>
            </a:r>
            <a:r>
              <a:rPr lang="en-US" sz="2000" dirty="0">
                <a:latin typeface="SimSun" pitchFamily="2" charset="-122"/>
              </a:rPr>
              <a:t> T[] nodes;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ArrayQueue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ArrayQueue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n)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= 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size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head = tail =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nodes = (T[])new Object[n];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026B-A7FA-4116-A89B-1B42414F071B}" type="slidenum">
              <a:rPr lang="en-US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44958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9571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51763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48006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51816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41910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48768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9576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41915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full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 ==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full () 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	return size ==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length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72681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248400" y="2362200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535162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810881" y="2362200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5897525" y="1823537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3042737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088522" y="2667000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67951" y="3048000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043604" y="20574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7268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252080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53832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3231" y="2743200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31100" y="1824037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677179" y="20579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707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Rectangle 24"/>
          <p:cNvSpPr/>
          <p:nvPr/>
        </p:nvSpPr>
        <p:spPr>
          <a:xfrm>
            <a:off x="6246479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ectangle 25"/>
          <p:cNvSpPr/>
          <p:nvPr/>
        </p:nvSpPr>
        <p:spPr>
          <a:xfrm>
            <a:off x="6533241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Rectangle 26"/>
          <p:cNvSpPr/>
          <p:nvPr/>
        </p:nvSpPr>
        <p:spPr>
          <a:xfrm>
            <a:off x="6808960" y="46598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013421" y="41212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53404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31" name="Straight Arrow Connector 30"/>
          <p:cNvCxnSpPr>
            <a:stCxn id="32" idx="0"/>
          </p:cNvCxnSpPr>
          <p:nvPr/>
        </p:nvCxnSpPr>
        <p:spPr>
          <a:xfrm flipH="1" flipV="1">
            <a:off x="7086601" y="49646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66030" y="53456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59500" y="43550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7076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24840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51911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31310" y="50408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889750" y="41217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035829" y="43555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4600" y="3496769"/>
            <a:ext cx="651139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09267" y="5757446"/>
            <a:ext cx="58702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true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410200" y="3953969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59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0294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266506" y="4240041"/>
            <a:ext cx="36580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‘a’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7" name="Oval 26"/>
          <p:cNvSpPr/>
          <p:nvPr/>
        </p:nvSpPr>
        <p:spPr>
          <a:xfrm>
            <a:off x="60706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public interface Queue&lt;T&gt;{</a:t>
            </a:r>
          </a:p>
          <a:p>
            <a:pPr marL="0" indent="0">
              <a:buNone/>
            </a:pPr>
            <a:r>
              <a:rPr lang="en-US" dirty="0"/>
              <a:t>public T serve( );</a:t>
            </a:r>
          </a:p>
          <a:p>
            <a:pPr marL="0" indent="0">
              <a:buNone/>
            </a:pPr>
            <a:r>
              <a:rPr lang="en-US" dirty="0"/>
              <a:t>public void enqueue(T e);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length( );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full( );</a:t>
            </a:r>
          </a:p>
          <a:p>
            <a:pPr marL="0" indent="0">
              <a:buNone/>
            </a:pPr>
            <a:r>
              <a:rPr lang="en-US"/>
              <a:t>}</a:t>
            </a:r>
            <a:endParaRPr lang="en-US" dirty="0">
              <a:solidFill>
                <a:srgbClr val="29293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8253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146085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92164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0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505023" y="3895253"/>
            <a:ext cx="170506" cy="37194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536426" y="4240041"/>
            <a:ext cx="37542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‘x’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35635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56003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502082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(1 + 1) % 4 = 2 % 4 = 2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(1 + 1) % 4 = 2 % 4 = 2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6517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978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69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ADT Queue (Linked-List)</a:t>
            </a:r>
            <a:endParaRPr lang="en-US" dirty="0"/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7F85CA-D361-45CE-810B-C867C3A5FC3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676400" y="2541587"/>
            <a:ext cx="5891213" cy="1344613"/>
            <a:chOff x="1268" y="1572"/>
            <a:chExt cx="3711" cy="847"/>
          </a:xfrm>
        </p:grpSpPr>
        <p:sp>
          <p:nvSpPr>
            <p:cNvPr id="28703" name="Rectangle 4"/>
            <p:cNvSpPr>
              <a:spLocks noChangeArrowheads="1"/>
            </p:cNvSpPr>
            <p:nvPr/>
          </p:nvSpPr>
          <p:spPr bwMode="auto">
            <a:xfrm>
              <a:off x="1268" y="189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84" y="1872"/>
              <a:ext cx="432" cy="288"/>
              <a:chOff x="2976" y="3120"/>
              <a:chExt cx="432" cy="288"/>
            </a:xfrm>
          </p:grpSpPr>
          <p:sp>
            <p:nvSpPr>
              <p:cNvPr id="28728" name="Rectangle 7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9" name="Rectangle 8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360" y="1872"/>
              <a:ext cx="432" cy="288"/>
              <a:chOff x="2976" y="3120"/>
              <a:chExt cx="432" cy="288"/>
            </a:xfrm>
          </p:grpSpPr>
          <p:sp>
            <p:nvSpPr>
              <p:cNvPr id="28726" name="Rectangle 10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Rectangle 11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 flipV="1">
              <a:off x="2736" y="1872"/>
              <a:ext cx="432" cy="288"/>
              <a:chOff x="2976" y="3120"/>
              <a:chExt cx="432" cy="288"/>
            </a:xfrm>
          </p:grpSpPr>
          <p:sp>
            <p:nvSpPr>
              <p:cNvPr id="28724" name="Rectangle 13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5" name="Rectangle 14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12" y="1872"/>
              <a:ext cx="432" cy="288"/>
              <a:chOff x="2976" y="3120"/>
              <a:chExt cx="432" cy="288"/>
            </a:xfrm>
          </p:grpSpPr>
          <p:sp>
            <p:nvSpPr>
              <p:cNvPr id="28722" name="Rectangle 16"/>
              <p:cNvSpPr>
                <a:spLocks noChangeArrowheads="1"/>
              </p:cNvSpPr>
              <p:nvPr/>
            </p:nvSpPr>
            <p:spPr bwMode="auto">
              <a:xfrm>
                <a:off x="3216" y="3120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3" name="Rectangle 17"/>
              <p:cNvSpPr>
                <a:spLocks noChangeArrowheads="1"/>
              </p:cNvSpPr>
              <p:nvPr/>
            </p:nvSpPr>
            <p:spPr bwMode="auto">
              <a:xfrm>
                <a:off x="2976" y="3120"/>
                <a:ext cx="24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12" name="Line 21"/>
            <p:cNvSpPr>
              <a:spLocks noChangeShapeType="1"/>
            </p:cNvSpPr>
            <p:nvPr/>
          </p:nvSpPr>
          <p:spPr bwMode="auto">
            <a:xfrm>
              <a:off x="1776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22"/>
            <p:cNvSpPr>
              <a:spLocks noChangeShapeType="1"/>
            </p:cNvSpPr>
            <p:nvPr/>
          </p:nvSpPr>
          <p:spPr bwMode="auto">
            <a:xfrm>
              <a:off x="2448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23"/>
            <p:cNvSpPr>
              <a:spLocks noChangeShapeType="1"/>
            </p:cNvSpPr>
            <p:nvPr/>
          </p:nvSpPr>
          <p:spPr bwMode="auto">
            <a:xfrm>
              <a:off x="3072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24"/>
            <p:cNvSpPr>
              <a:spLocks noChangeShapeType="1"/>
            </p:cNvSpPr>
            <p:nvPr/>
          </p:nvSpPr>
          <p:spPr bwMode="auto">
            <a:xfrm>
              <a:off x="3696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25"/>
            <p:cNvSpPr>
              <a:spLocks noChangeShapeType="1"/>
            </p:cNvSpPr>
            <p:nvPr/>
          </p:nvSpPr>
          <p:spPr bwMode="auto">
            <a:xfrm>
              <a:off x="4320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Rectangle 26"/>
            <p:cNvSpPr>
              <a:spLocks noChangeArrowheads="1"/>
            </p:cNvSpPr>
            <p:nvPr/>
          </p:nvSpPr>
          <p:spPr bwMode="auto">
            <a:xfrm>
              <a:off x="1316" y="1572"/>
              <a:ext cx="57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Tail</a:t>
              </a:r>
            </a:p>
          </p:txBody>
        </p:sp>
        <p:sp>
          <p:nvSpPr>
            <p:cNvPr id="28718" name="Text Box 27"/>
            <p:cNvSpPr txBox="1">
              <a:spLocks noChangeArrowheads="1"/>
            </p:cNvSpPr>
            <p:nvPr/>
          </p:nvSpPr>
          <p:spPr bwMode="auto">
            <a:xfrm>
              <a:off x="1958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719" name="Line 28"/>
            <p:cNvSpPr>
              <a:spLocks noChangeShapeType="1"/>
            </p:cNvSpPr>
            <p:nvPr/>
          </p:nvSpPr>
          <p:spPr bwMode="auto">
            <a:xfrm>
              <a:off x="1776" y="168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29"/>
            <p:cNvSpPr>
              <a:spLocks noChangeShapeType="1"/>
            </p:cNvSpPr>
            <p:nvPr/>
          </p:nvSpPr>
          <p:spPr bwMode="auto">
            <a:xfrm>
              <a:off x="4128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Text Box 30"/>
            <p:cNvSpPr txBox="1">
              <a:spLocks noChangeArrowheads="1"/>
            </p:cNvSpPr>
            <p:nvPr/>
          </p:nvSpPr>
          <p:spPr bwMode="auto">
            <a:xfrm>
              <a:off x="4598" y="1909"/>
              <a:ext cx="38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null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3895" y="2133600"/>
            <a:ext cx="18870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864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Serve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cxnSp>
        <p:nvCxnSpPr>
          <p:cNvPr id="23" name="Straight Arrow Connector 22"/>
          <p:cNvCxnSpPr>
            <a:stCxn id="25" idx="0"/>
          </p:cNvCxnSpPr>
          <p:nvPr/>
        </p:nvCxnSpPr>
        <p:spPr>
          <a:xfrm flipV="1">
            <a:off x="6964703" y="3895254"/>
            <a:ext cx="116491" cy="371946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/>
          <p:cNvSpPr txBox="1"/>
          <p:nvPr/>
        </p:nvSpPr>
        <p:spPr>
          <a:xfrm>
            <a:off x="6793021" y="4267200"/>
            <a:ext cx="34336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‘r’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921500" y="3590453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tail = (tail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02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263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469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930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30850" y="2133600"/>
            <a:ext cx="22573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486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void </a:t>
            </a:r>
            <a:r>
              <a:rPr lang="en-US" sz="2000" dirty="0" err="1">
                <a:latin typeface="SimSun" pitchFamily="2" charset="-122"/>
              </a:rPr>
              <a:t>enqueue</a:t>
            </a:r>
            <a:r>
              <a:rPr lang="en-US" sz="2000" dirty="0">
                <a:latin typeface="SimSun" pitchFamily="2" charset="-122"/>
              </a:rPr>
              <a:t>(T e)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nodes[tail] =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tail = (tail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size++;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74C8E-6E80-4EDD-AD9D-C94AA038EEA9}" type="slidenum">
              <a:rPr lang="en-US"/>
              <a:pPr/>
              <a:t>79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71827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4273605"/>
            <a:ext cx="433132" cy="4924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size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(full)</a:t>
            </a:r>
            <a:endParaRPr lang="ar-SA" sz="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5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6435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5755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216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76950" y="3609201"/>
            <a:ext cx="32893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m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376664" y="3609201"/>
            <a:ext cx="26321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s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334000" y="2133600"/>
            <a:ext cx="2706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ADT Queue (Linked-List): Element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>
                <a:latin typeface="SimSun" pitchFamily="2" charset="-122"/>
              </a:rPr>
              <a:t>Node&lt;T&gt;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T 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Node&lt;T&gt; next;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>
                <a:latin typeface="SimSun" pitchFamily="2" charset="-122"/>
              </a:rPr>
              <a:t> Node(T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data =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	next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// Setters/Getters?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SimSun" pitchFamily="2" charset="-122"/>
              </a:rPr>
              <a:t>}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3D9-A508-4AEF-AD67-244EFEB857DD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20844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166923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(0 + 1) % 4 = 1 % 4 = 1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a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#1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3563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24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x</a:t>
            </a:r>
            <a:endParaRPr lang="ar-S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11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772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2133600"/>
            <a:ext cx="234711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Serve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89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24207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69626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94458" y="2133600"/>
            <a:ext cx="2254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ADT Queue (Linked-List): Representation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&lt;T&gt; implements Queue&lt;L&gt;{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dirty="0">
                <a:latin typeface="SimSun" pitchFamily="2" charset="-122"/>
              </a:rPr>
              <a:t>Node&lt;T&gt; head, tail;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size;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/** Creates a new instance of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LinkedQueue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*/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LinkedQueue</a:t>
            </a:r>
            <a:r>
              <a:rPr lang="en-US" sz="2000" dirty="0">
                <a:latin typeface="SimSun" pitchFamily="2" charset="-122"/>
              </a:rPr>
              <a:t>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tail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 = 0;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CD16-9F4E-4DBF-89F7-5F9E28CB94C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6357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3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818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d</a:t>
            </a:r>
            <a:endParaRPr lang="ar-SA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410200" y="2133600"/>
            <a:ext cx="27061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another </a:t>
            </a:r>
            <a:r>
              <a:rPr lang="en-US" b="1" dirty="0" err="1">
                <a:solidFill>
                  <a:srgbClr val="002060"/>
                </a:solidFill>
              </a:rPr>
              <a:t>Enqueue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4929" y="2133600"/>
            <a:ext cx="18950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one Serve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927821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073900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head = (head + 1) %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maxsize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2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2600" y="2557046"/>
            <a:ext cx="252184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(3 + 1) % 4 = 4 % 4 = 0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return 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f</a:t>
            </a:r>
            <a:endParaRPr lang="ar-SA" sz="1200" dirty="0"/>
          </a:p>
        </p:txBody>
      </p:sp>
      <p:sp>
        <p:nvSpPr>
          <p:cNvPr id="25" name="Oval 24"/>
          <p:cNvSpPr/>
          <p:nvPr/>
        </p:nvSpPr>
        <p:spPr>
          <a:xfrm>
            <a:off x="692150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7"/>
          </p:cNvCxnSpPr>
          <p:nvPr/>
        </p:nvCxnSpPr>
        <p:spPr>
          <a:xfrm flipV="1">
            <a:off x="7181663" y="3429000"/>
            <a:ext cx="285937" cy="209737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73872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#2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ADT Queue (Array): Implementation</a:t>
            </a:r>
          </a:p>
        </p:txBody>
      </p:sp>
      <p:sp>
        <p:nvSpPr>
          <p:cNvPr id="20275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serve () {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e = nodes[head];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head = (head + 1) % </a:t>
            </a:r>
            <a:r>
              <a:rPr lang="en-US" sz="2000" dirty="0" err="1">
                <a:latin typeface="SimSun" pitchFamily="2" charset="-122"/>
              </a:rPr>
              <a:t>maxsize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size--;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e;</a:t>
            </a: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>
              <a:buFontTx/>
              <a:buNone/>
            </a:pPr>
            <a:endParaRPr lang="en-US" sz="2000" dirty="0">
              <a:latin typeface="SimSun" pitchFamily="2" charset="-122"/>
            </a:endParaRPr>
          </a:p>
          <a:p>
            <a:pPr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632F-BBF9-4BEA-9133-DB11081C7837}" type="slidenum">
              <a:rPr lang="en-US"/>
              <a:pPr/>
              <a:t>99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593068"/>
            <a:ext cx="283079" cy="304800"/>
          </a:xfrm>
          <a:prstGeom prst="rect">
            <a:avLst/>
          </a:prstGeom>
          <a:solidFill>
            <a:schemeClr val="accent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6371719" y="3593068"/>
            <a:ext cx="283079" cy="304800"/>
          </a:xfrm>
          <a:prstGeom prst="rect">
            <a:avLst/>
          </a:prstGeom>
          <a:noFill/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/>
          <p:cNvSpPr/>
          <p:nvPr/>
        </p:nvSpPr>
        <p:spPr>
          <a:xfrm>
            <a:off x="6658481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/>
          <p:cNvSpPr/>
          <p:nvPr/>
        </p:nvSpPr>
        <p:spPr>
          <a:xfrm>
            <a:off x="6934200" y="3593068"/>
            <a:ext cx="283079" cy="304800"/>
          </a:xfrm>
          <a:prstGeom prst="rect">
            <a:avLst/>
          </a:prstGeom>
          <a:solidFill>
            <a:schemeClr val="bg1"/>
          </a:solidFill>
          <a:ln w="158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TextBox 10"/>
          <p:cNvSpPr txBox="1"/>
          <p:nvPr/>
        </p:nvSpPr>
        <p:spPr>
          <a:xfrm>
            <a:off x="6076950" y="3054405"/>
            <a:ext cx="2984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H</a:t>
            </a:r>
            <a:endParaRPr lang="ar-SA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273605"/>
            <a:ext cx="4331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size</a:t>
            </a:r>
          </a:p>
          <a:p>
            <a:pPr algn="ctr"/>
            <a:r>
              <a:rPr lang="en-US" sz="800" b="1" dirty="0"/>
              <a:t>1</a:t>
            </a:r>
            <a:endParaRPr lang="ar-SA" sz="800" b="1" dirty="0"/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7211841" y="3897868"/>
            <a:ext cx="306414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91270" y="4278868"/>
            <a:ext cx="4539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000" b="1" dirty="0"/>
              <a:t>max</a:t>
            </a:r>
          </a:p>
          <a:p>
            <a:pPr algn="ctr"/>
            <a:r>
              <a:rPr lang="en-US" sz="800" b="1" dirty="0"/>
              <a:t>4</a:t>
            </a:r>
            <a:endParaRPr lang="ar-SA" sz="800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3029" y="32882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0</a:t>
            </a:r>
            <a:endParaRPr lang="ar-SA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75399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</a:t>
            </a:r>
            <a:endParaRPr lang="ar-SA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6677151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2</a:t>
            </a:r>
            <a:endParaRPr lang="ar-SA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956550" y="3974068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3</a:t>
            </a:r>
            <a:endParaRPr lang="ar-SA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359650" y="3054905"/>
            <a:ext cx="28245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/>
              <a:t>T</a:t>
            </a:r>
            <a:endParaRPr lang="ar-SA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05729" y="328876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2474" y="3608559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x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6000" y="3608559"/>
            <a:ext cx="27283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z</a:t>
            </a:r>
            <a:endParaRPr lang="ar-SA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4956" y="3613150"/>
            <a:ext cx="2792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59756" y="3609201"/>
            <a:ext cx="24718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</a:t>
            </a:r>
            <a:endParaRPr lang="ar-SA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6950" y="3594100"/>
            <a:ext cx="304800" cy="304800"/>
          </a:xfrm>
          <a:prstGeom prst="ellipse">
            <a:avLst/>
          </a:prstGeom>
          <a:noFill/>
          <a:ln w="1587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27" name="Straight Arrow Connector 26"/>
          <p:cNvCxnSpPr>
            <a:stCxn id="25" idx="2"/>
          </p:cNvCxnSpPr>
          <p:nvPr/>
        </p:nvCxnSpPr>
        <p:spPr>
          <a:xfrm flipH="1" flipV="1">
            <a:off x="5619750" y="3441700"/>
            <a:ext cx="457200" cy="304800"/>
          </a:xfrm>
          <a:prstGeom prst="straightConnector1">
            <a:avLst/>
          </a:prstGeom>
          <a:noFill/>
          <a:ln w="15875" cmpd="sng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5393397" y="3228201"/>
            <a:ext cx="2327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e</a:t>
            </a:r>
            <a:endParaRPr lang="ar-SA" sz="12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43600" y="2133600"/>
            <a:ext cx="15007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#3</a:t>
            </a:r>
            <a:endParaRPr lang="ar-SA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1767</TotalTime>
  <Words>4349</Words>
  <Application>Microsoft Office PowerPoint</Application>
  <PresentationFormat>On-screen Show (4:3)</PresentationFormat>
  <Paragraphs>3912</Paragraphs>
  <Slides>185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185</vt:i4>
      </vt:variant>
    </vt:vector>
  </HeadingPairs>
  <TitlesOfParts>
    <vt:vector size="189" baseType="lpstr">
      <vt:lpstr>SimSun</vt:lpstr>
      <vt:lpstr>Arial</vt:lpstr>
      <vt:lpstr>Calibri</vt:lpstr>
      <vt:lpstr>Clarity</vt:lpstr>
      <vt:lpstr>Queue</vt:lpstr>
      <vt:lpstr>Queue</vt:lpstr>
      <vt:lpstr>ADT Queue: Specification</vt:lpstr>
      <vt:lpstr>ADT Queue: Specification</vt:lpstr>
      <vt:lpstr>ADT Queue: Specification</vt:lpstr>
      <vt:lpstr>Queue Interface</vt:lpstr>
      <vt:lpstr>ADT Queue (Linked-List)</vt:lpstr>
      <vt:lpstr>ADT Queue (Linked-List): Element</vt:lpstr>
      <vt:lpstr>ADT Queue (Linked-List): Representation</vt:lpstr>
      <vt:lpstr>ADT Queue (Linked-List): Representation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(Linked-List): Implementation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</vt:lpstr>
      <vt:lpstr>ADT Queue (Array): Representation</vt:lpstr>
      <vt:lpstr>ADT Queue (Array): Representation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ADT Queue (Array): Implementation</vt:lpstr>
      <vt:lpstr>Exercice</vt:lpstr>
      <vt:lpstr>Static Method Enquiry (LinkedQueue/ArrayQueue)</vt:lpstr>
      <vt:lpstr>Member Method Enquiry (LinkedQueue)</vt:lpstr>
      <vt:lpstr>Member Method Enquiry (ArrayQueue)</vt:lpstr>
      <vt:lpstr>Priority Queue</vt:lpstr>
      <vt:lpstr>ADT Priority Queue</vt:lpstr>
      <vt:lpstr>ADT Priority Queue</vt:lpstr>
      <vt:lpstr>ADT Priority Queue</vt:lpstr>
      <vt:lpstr>ADT Priority Queue</vt:lpstr>
      <vt:lpstr>ADT Priority Queue (Linked-List): Element</vt:lpstr>
      <vt:lpstr>ADT Priority Queue (Linked-List): Element (int Priority)</vt:lpstr>
      <vt:lpstr>ADT Priority Queue (Linked-List): Representation</vt:lpstr>
      <vt:lpstr>ADT Priority Queue (Linked-List): Representation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 (Linked-List): Implementation</vt:lpstr>
      <vt:lpstr>ADT Priority Queue</vt:lpstr>
      <vt:lpstr>Complexity so far? </vt:lpstr>
      <vt:lpstr>Double-Ended Queues</vt:lpstr>
      <vt:lpstr>Double-Ended Queues</vt:lpstr>
      <vt:lpstr>Double-Ended Queues</vt:lpstr>
      <vt:lpstr>Double-Ended Queues</vt:lpstr>
      <vt:lpstr>Complexity so far? </vt:lpstr>
      <vt:lpstr>ToDo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mudassar</dc:creator>
  <cp:lastModifiedBy>Hafida Benhidour</cp:lastModifiedBy>
  <cp:revision>165</cp:revision>
  <dcterms:created xsi:type="dcterms:W3CDTF">2011-09-16T22:54:57Z</dcterms:created>
  <dcterms:modified xsi:type="dcterms:W3CDTF">2019-10-06T07:43:55Z</dcterms:modified>
</cp:coreProperties>
</file>