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6"/>
  </p:notesMasterIdLst>
  <p:sldIdLst>
    <p:sldId id="257" r:id="rId2"/>
    <p:sldId id="258" r:id="rId3"/>
    <p:sldId id="261" r:id="rId4"/>
    <p:sldId id="262" r:id="rId5"/>
    <p:sldId id="263" r:id="rId6"/>
    <p:sldId id="356" r:id="rId7"/>
    <p:sldId id="264" r:id="rId8"/>
    <p:sldId id="277" r:id="rId9"/>
    <p:sldId id="265" r:id="rId10"/>
    <p:sldId id="280" r:id="rId11"/>
    <p:sldId id="266" r:id="rId12"/>
    <p:sldId id="279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67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53" r:id="rId45"/>
    <p:sldId id="268" r:id="rId46"/>
    <p:sldId id="310" r:id="rId47"/>
    <p:sldId id="311" r:id="rId48"/>
    <p:sldId id="269" r:id="rId49"/>
    <p:sldId id="313" r:id="rId50"/>
    <p:sldId id="270" r:id="rId51"/>
    <p:sldId id="314" r:id="rId52"/>
    <p:sldId id="316" r:id="rId53"/>
    <p:sldId id="315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271" r:id="rId65"/>
    <p:sldId id="272" r:id="rId66"/>
    <p:sldId id="273" r:id="rId67"/>
    <p:sldId id="355" r:id="rId68"/>
    <p:sldId id="354" r:id="rId69"/>
    <p:sldId id="275" r:id="rId70"/>
    <p:sldId id="276" r:id="rId71"/>
    <p:sldId id="345" r:id="rId72"/>
    <p:sldId id="328" r:id="rId73"/>
    <p:sldId id="329" r:id="rId74"/>
    <p:sldId id="330" r:id="rId75"/>
    <p:sldId id="331" r:id="rId76"/>
    <p:sldId id="347" r:id="rId77"/>
    <p:sldId id="333" r:id="rId78"/>
    <p:sldId id="334" r:id="rId79"/>
    <p:sldId id="335" r:id="rId80"/>
    <p:sldId id="348" r:id="rId81"/>
    <p:sldId id="336" r:id="rId82"/>
    <p:sldId id="337" r:id="rId83"/>
    <p:sldId id="349" r:id="rId84"/>
    <p:sldId id="338" r:id="rId85"/>
    <p:sldId id="339" r:id="rId86"/>
    <p:sldId id="340" r:id="rId87"/>
    <p:sldId id="350" r:id="rId88"/>
    <p:sldId id="342" r:id="rId89"/>
    <p:sldId id="343" r:id="rId90"/>
    <p:sldId id="351" r:id="rId91"/>
    <p:sldId id="344" r:id="rId92"/>
    <p:sldId id="346" r:id="rId93"/>
    <p:sldId id="352" r:id="rId94"/>
    <p:sldId id="358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208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E4300-42CF-4145-9CAC-459D8C6F2528}" type="datetimeFigureOut">
              <a:rPr lang="en-US" smtClean="0"/>
              <a:pPr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E012-AA76-44D8-B431-EA021A6B2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FE1DD-7182-42DE-8C33-8D0B412BBAE3}" type="slidenum">
              <a:rPr lang="en-GB"/>
              <a:pPr/>
              <a:t>1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3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05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79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27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17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7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77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21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41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3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82D1D-F16C-4D41-8506-9B6268730461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74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72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4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01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04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31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C4AAC-EE8A-4399-A92B-9AAED2D45D95}" type="slidenum">
              <a:rPr lang="en-GB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2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79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26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74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8A0B7-DDB5-45EF-862D-CFF7DDFB2B52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57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85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034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46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02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0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60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22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43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00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91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A094E-A57D-47D9-8E47-68C3BA4CF530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814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272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267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96C2A-E9A6-4416-A094-86C83A9EB868}" type="slidenum">
              <a:rPr lang="en-GB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549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C50ED-1754-4162-A6BA-175FB1A0DD27}" type="slidenum">
              <a:rPr lang="en-GB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21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E00D8-302D-4EE9-8928-2AFBB747C3E3}" type="slidenum">
              <a:rPr lang="en-GB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43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E00D8-302D-4EE9-8928-2AFBB747C3E3}" type="slidenum">
              <a:rPr lang="en-GB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765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564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010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D6E8-A2C4-4856-92C9-9E7D775D4BA3}" type="slidenum">
              <a:rPr lang="en-GB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013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90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46F97-1946-4FFB-9CB6-73F49163C354}" type="slidenum">
              <a:rPr lang="en-GB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428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435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927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257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202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859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8993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219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271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020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591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C50ED-1754-4162-A6BA-175FB1A0DD27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598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531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38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777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6E840-B9BE-4AF7-BAA4-3CE9C493B4E2}" type="slidenum">
              <a:rPr lang="en-GB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9135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E012-AA76-44D8-B431-EA021A6B23A3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13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021AC0-7C3B-4580-83E9-2FDDB1EE774D}" type="slidenum">
              <a:rPr lang="en-GB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70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20711-0E50-492F-AC32-B856860B7510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9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120711-0E50-492F-AC32-B856860B7510}" type="slidenum">
              <a:rPr lang="en-GB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8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38C-3389-4AAA-BE6A-B03218962F5C}" type="datetime1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0C521-8B60-4E10-A14A-025742B41DD4}" type="datetime1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3F2-13AC-40D9-9B16-7D47BAD76A9A}" type="datetime1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DABF-63BF-409B-B1E2-CBBC6E6614EF}" type="datetime1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8889-FA64-4796-99BB-F93AAD34FE3E}" type="datetime1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DEA7-FF86-41ED-A3B8-D7AAE0AD99A9}" type="datetime1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3A7A-29BD-4F31-8006-1ED5E936B5EB}" type="datetime1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EB1A-C297-4F6A-A165-18291708F104}" type="datetime1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B6CB-D4D0-4957-82C8-CC4266D504E3}" type="datetime1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4DF97-B736-4F88-936F-F46D0D6A319A}" type="datetime1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7F6C-5C23-4CCB-972C-9CE9644432B3}" type="datetime1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634A9F8-BC96-4EE9-B347-09719FDA43BE}" type="datetime1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93D5DEF-FAF5-4F15-B1B6-A39046AB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sz="4800"/>
              <a:t>Stacks</a:t>
            </a:r>
            <a:endParaRPr lang="en-US" sz="48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2695" y="3429000"/>
            <a:ext cx="7772400" cy="1199704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GB" dirty="0"/>
              <a:t>CS212: Data Structure</a:t>
            </a:r>
          </a:p>
        </p:txBody>
      </p:sp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B55B1E-21BF-49EB-ACBF-573184DD4BD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/>
              <a:t>ADT Stack (Linked-List):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>
                <a:latin typeface="SimSun" pitchFamily="2" charset="-122"/>
              </a:rPr>
              <a:t>LinkedStack</a:t>
            </a:r>
            <a:r>
              <a:rPr lang="en-US" sz="2400" dirty="0">
                <a:latin typeface="SimSun" pitchFamily="2" charset="-122"/>
              </a:rPr>
              <a:t>&lt;T&gt; </a:t>
            </a:r>
            <a:r>
              <a:rPr lang="en-US" dirty="0">
                <a:latin typeface="SimSun" pitchFamily="2" charset="-122"/>
              </a:rPr>
              <a:t>implements Stack&lt;L&gt; </a:t>
            </a:r>
            <a:r>
              <a:rPr lang="en-US" sz="2400" dirty="0">
                <a:latin typeface="SimSun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400" dirty="0">
                <a:latin typeface="SimSun" pitchFamily="2" charset="-122"/>
              </a:rPr>
              <a:t> Node&lt;T&gt; top;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/* Creates a new instance of </a:t>
            </a:r>
            <a:r>
              <a:rPr lang="en-US" sz="2400" dirty="0" err="1">
                <a:solidFill>
                  <a:srgbClr val="00B050"/>
                </a:solidFill>
                <a:latin typeface="SimSun" pitchFamily="2" charset="-122"/>
              </a:rPr>
              <a:t>LinkStack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LinkedStack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top = null;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15355-1242-46E9-8619-5A540D090B83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827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6482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empty(){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GB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GB" sz="2400" dirty="0">
                <a:latin typeface="SimSun" pitchFamily="2" charset="-122"/>
              </a:rPr>
              <a:t>full(){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empty(){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return top == null;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GB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GB" sz="2400" dirty="0">
                <a:latin typeface="SimSun" pitchFamily="2" charset="-122"/>
              </a:rPr>
              <a:t>full(){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999128" y="1726631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56260" y="1547336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7391400" y="31358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15" name="Rectangle 14"/>
          <p:cNvSpPr/>
          <p:nvPr/>
        </p:nvSpPr>
        <p:spPr>
          <a:xfrm>
            <a:off x="7010400" y="23738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7467600" y="23738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1459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7467600" y="1459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11440" y="1718368"/>
            <a:ext cx="1429" cy="36046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400" y="22775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1067" y="45382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710486" y="26375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712867" y="2155728"/>
            <a:ext cx="2" cy="138112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dirty="0">
                <a:latin typeface="SimSun" pitchFamily="2" charset="-122"/>
              </a:rPr>
              <a:t>Node&lt;T&gt;(</a:t>
            </a:r>
            <a:r>
              <a:rPr lang="en-GB" sz="2400" dirty="0">
                <a:latin typeface="SimSun" pitchFamily="2" charset="-122"/>
              </a:rPr>
              <a:t>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dirty="0">
                <a:latin typeface="SimSun" pitchFamily="2" charset="-122"/>
              </a:rPr>
              <a:t>Node&lt;T&gt;(</a:t>
            </a:r>
            <a:r>
              <a:rPr lang="en-GB" sz="2400" dirty="0">
                <a:latin typeface="SimSun" pitchFamily="2" charset="-122"/>
              </a:rPr>
              <a:t>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999128" y="380551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6260" y="368001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Stacks</a:t>
            </a:r>
            <a:endParaRPr lang="en-GB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 container of objects that are inserted and removed according to the </a:t>
            </a:r>
            <a:r>
              <a:rPr lang="en-US" b="1" dirty="0"/>
              <a:t>last-in-first-out (LIFO) </a:t>
            </a:r>
            <a:r>
              <a:rPr lang="en-US" dirty="0"/>
              <a:t>principle.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Objects can be inserted at any time, but only the last (the most-recently inserted) object can be removed.</a:t>
            </a:r>
          </a:p>
          <a:p>
            <a:r>
              <a:rPr lang="en-US" dirty="0"/>
              <a:t>Inserting an item is known as “Pushing” onto the stack. “Popping” off the stack is synonymous with removing an item</a:t>
            </a:r>
          </a:p>
          <a:p>
            <a:r>
              <a:rPr lang="en-US" dirty="0"/>
              <a:t>Used in Operating system to implement method calls, and in evaluating Expressions.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C5FC6E-73A9-42A9-8E54-2CE8B12DFC5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29718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2846295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Node&lt;T&gt;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214256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2017060"/>
            <a:ext cx="457176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 err="1"/>
              <a:t>tmp</a:t>
            </a:r>
            <a:endParaRPr lang="x-none" sz="11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endParaRPr lang="en-GB" sz="2400" dirty="0">
              <a:latin typeface="SimSun" pitchFamily="2" charset="-122"/>
            </a:endParaRPr>
          </a:p>
          <a:p>
            <a:pPr>
              <a:buNone/>
            </a:pPr>
            <a:r>
              <a:rPr lang="en-GB" sz="2400" dirty="0">
                <a:solidFill>
                  <a:srgbClr val="0000FF"/>
                </a:solidFill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GB" sz="2400" dirty="0">
                <a:latin typeface="SimSun" pitchFamily="2" charset="-122"/>
              </a:rPr>
              <a:t>push(T e){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Node&lt;T&gt;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 = 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GB" sz="2400" dirty="0">
                <a:latin typeface="SimSun" pitchFamily="2" charset="-122"/>
              </a:rPr>
              <a:t>Node</a:t>
            </a:r>
            <a:r>
              <a:rPr lang="en-GB" dirty="0">
                <a:latin typeface="SimSun" pitchFamily="2" charset="-122"/>
              </a:rPr>
              <a:t>&lt;T&gt;</a:t>
            </a:r>
            <a:r>
              <a:rPr lang="en-GB" sz="2400" dirty="0">
                <a:latin typeface="SimSun" pitchFamily="2" charset="-122"/>
              </a:rPr>
              <a:t>(e);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dirty="0" err="1">
                <a:latin typeface="SimSun" pitchFamily="2" charset="-122"/>
              </a:rPr>
              <a:t>tmp.next</a:t>
            </a:r>
            <a:r>
              <a:rPr lang="en-GB" sz="2400" dirty="0">
                <a:latin typeface="SimSun" pitchFamily="2" charset="-122"/>
              </a:rPr>
              <a:t> = top;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tmp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2BFB6-30E7-4435-B488-A00E9699E246}" type="slidenum">
              <a:rPr lang="en-US"/>
              <a:pPr/>
              <a:t>26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29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99128" y="2362200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56260" y="2182905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ADT Stack: Specification</a:t>
            </a:r>
          </a:p>
        </p:txBody>
      </p:sp>
      <p:sp>
        <p:nvSpPr>
          <p:cNvPr id="6148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a generic type &lt;Type&gt;.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(In a linked implementation an element is placed in a node)</a:t>
            </a:r>
            <a:endParaRPr lang="en-US" sz="2800" b="1" u="sng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ordered according to the </a:t>
            </a:r>
            <a:r>
              <a:rPr lang="en-US" sz="2800" b="1" dirty="0"/>
              <a:t>order of arrival</a:t>
            </a:r>
            <a:r>
              <a:rPr lang="en-US" sz="2800" dirty="0"/>
              <a:t>, most recently arrived element is called </a:t>
            </a:r>
            <a:r>
              <a:rPr lang="en-US" sz="2800" u="sng" dirty="0"/>
              <a:t>top</a:t>
            </a:r>
            <a:r>
              <a:rPr lang="en-US" sz="2800" dirty="0"/>
              <a:t>. </a:t>
            </a:r>
          </a:p>
          <a:p>
            <a:pPr eaLnBrk="1" hangingPunct="1"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elements in the stack is bounded therefore the domain is finite. Type of elements: Stack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300A5-2692-490E-A3E3-90B4107BE83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43165" y="204843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 flipV="1">
            <a:off x="6629401" y="204843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6403047" y="18439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10400" y="208251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467600" y="2082518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710486" y="2346180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7239000" y="1981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2057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999128" y="319143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56260" y="301214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943165" y="28687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 flipV="1">
            <a:off x="6629401" y="28687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403047" y="26641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291175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Connector 13"/>
          <p:cNvCxnSpPr>
            <a:stCxn id="13" idx="0"/>
            <a:endCxn id="13" idx="2"/>
          </p:cNvCxnSpPr>
          <p:nvPr/>
        </p:nvCxnSpPr>
        <p:spPr>
          <a:xfrm>
            <a:off x="7467600" y="2911753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10486" y="3175415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239000" y="2770095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62800" y="2846295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 e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top.data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999128" y="402337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56260" y="384407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ADT Stack: Specification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All  operations operate on a stack S.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push (Type e)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Stack S is not full. 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input:</a:t>
            </a:r>
            <a:r>
              <a:rPr lang="en-US" sz="2000" dirty="0"/>
              <a:t> Type e.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stack as its most recently added elements.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output:</a:t>
            </a:r>
            <a:r>
              <a:rPr lang="en-US" sz="2000" dirty="0"/>
              <a:t> none.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pop (Type e)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Stack S is not empty. 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sz="2000" b="1" dirty="0"/>
              <a:t>	input</a:t>
            </a:r>
            <a:r>
              <a:rPr lang="en-US" sz="2000" dirty="0"/>
              <a:t>: none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most recently arrived element in S is removed and its value assigned to e.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output</a:t>
            </a:r>
            <a:r>
              <a:rPr lang="en-US" sz="2000" dirty="0"/>
              <a:t>: Type 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empty (</a:t>
            </a:r>
            <a:r>
              <a:rPr lang="en-US" sz="2000" dirty="0" err="1"/>
              <a:t>boolean</a:t>
            </a:r>
            <a:r>
              <a:rPr lang="en-US" sz="2000" dirty="0"/>
              <a:t>  flag)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 none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results</a:t>
            </a:r>
            <a:r>
              <a:rPr lang="en-US" sz="2000" dirty="0"/>
              <a:t>: If Stack S is empty then flag is true, otherwise false.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b="1" dirty="0"/>
              <a:t>	output</a:t>
            </a:r>
            <a:r>
              <a:rPr lang="en-US" sz="2000" dirty="0"/>
              <a:t>: flag.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2BF2D-2C87-40A0-99B2-B216C3093C7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top = </a:t>
            </a:r>
            <a:r>
              <a:rPr lang="en-GB" sz="2400" b="1" dirty="0" err="1">
                <a:solidFill>
                  <a:srgbClr val="FF0000"/>
                </a:solidFill>
                <a:latin typeface="SimSun" pitchFamily="2" charset="-122"/>
              </a:rPr>
              <a:t>top.next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43165" y="3706905"/>
            <a:ext cx="59167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 flipV="1">
            <a:off x="6629401" y="3706905"/>
            <a:ext cx="313764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/>
          <p:cNvSpPr txBox="1"/>
          <p:nvPr/>
        </p:nvSpPr>
        <p:spPr>
          <a:xfrm>
            <a:off x="6403047" y="350237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3745468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7467600" y="3745468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10486" y="4009130"/>
            <a:ext cx="952" cy="56287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239000" y="361726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69346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(Linked-List): Implementation</a:t>
            </a:r>
            <a:endParaRPr lang="en-GB" sz="32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endParaRPr lang="en-GB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latin typeface="SimSun" pitchFamily="2" charset="-122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public T</a:t>
            </a:r>
            <a:r>
              <a:rPr lang="en-GB" sz="2400" dirty="0">
                <a:latin typeface="SimSun" pitchFamily="2" charset="-122"/>
              </a:rPr>
              <a:t> pop(){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 e = </a:t>
            </a:r>
            <a:r>
              <a:rPr lang="en-GB" sz="2400" dirty="0" err="1">
                <a:latin typeface="SimSun" pitchFamily="2" charset="-122"/>
              </a:rPr>
              <a:t>top.data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top = </a:t>
            </a:r>
            <a:r>
              <a:rPr lang="en-GB" sz="2400" dirty="0" err="1">
                <a:latin typeface="SimSun" pitchFamily="2" charset="-122"/>
              </a:rPr>
              <a:t>top.next</a:t>
            </a:r>
            <a:r>
              <a:rPr lang="en-GB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	</a:t>
            </a:r>
            <a:r>
              <a:rPr lang="en-GB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GB" sz="2400" dirty="0">
                <a:latin typeface="SimSun" pitchFamily="2" charset="-122"/>
              </a:rPr>
              <a:t> e;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GB" sz="2400" dirty="0">
                <a:latin typeface="SimSun" pitchFamily="2" charset="-122"/>
              </a:rPr>
              <a:t>}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06BF9-1A21-4E1A-AC09-C268A7FD6317}" type="slidenum">
              <a:rPr lang="en-US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4507468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ADT Stack (Array)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C099-93D9-4BE9-95DE-61741F630385}" type="slidenum">
              <a:rPr lang="en-US"/>
              <a:pPr/>
              <a:t>44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91315" y="5334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Rectangle 23"/>
          <p:cNvSpPr/>
          <p:nvPr/>
        </p:nvSpPr>
        <p:spPr>
          <a:xfrm>
            <a:off x="4491315" y="4800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4491315" y="4267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Rectangle 25"/>
          <p:cNvSpPr/>
          <p:nvPr/>
        </p:nvSpPr>
        <p:spPr>
          <a:xfrm>
            <a:off x="4491315" y="3733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46" name="TextBox 45"/>
          <p:cNvSpPr txBox="1"/>
          <p:nvPr/>
        </p:nvSpPr>
        <p:spPr>
          <a:xfrm>
            <a:off x="4146175" y="5457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141690" y="4939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141695" y="4417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137210" y="3845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4951128" y="45226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08260" y="43434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038600" y="16764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48000" y="1371600"/>
            <a:ext cx="164054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b="1" dirty="0" err="1"/>
              <a:t>maxsize</a:t>
            </a:r>
            <a:br>
              <a:rPr lang="en-US" sz="1050" dirty="0"/>
            </a:br>
            <a:r>
              <a:rPr lang="en-US" sz="1050" dirty="0"/>
              <a:t>n</a:t>
            </a:r>
            <a:endParaRPr lang="x-none" sz="1050" dirty="0"/>
          </a:p>
        </p:txBody>
      </p:sp>
      <p:sp>
        <p:nvSpPr>
          <p:cNvPr id="54" name="Rectangle 53"/>
          <p:cNvSpPr/>
          <p:nvPr/>
        </p:nvSpPr>
        <p:spPr>
          <a:xfrm>
            <a:off x="4491315" y="1981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55" name="TextBox 54"/>
          <p:cNvSpPr txBox="1"/>
          <p:nvPr/>
        </p:nvSpPr>
        <p:spPr>
          <a:xfrm>
            <a:off x="3957915" y="2133600"/>
            <a:ext cx="55976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n-1</a:t>
            </a:r>
            <a:endParaRPr lang="x-none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585445" y="2550460"/>
            <a:ext cx="250390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</a:p>
          <a:p>
            <a:r>
              <a:rPr lang="en-US" sz="1600" b="1" dirty="0"/>
              <a:t>.</a:t>
            </a:r>
            <a:endParaRPr lang="x-none" sz="12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&lt;T&gt; implements Stack&lt;L&gt; 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top;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T[] nodes;</a:t>
            </a:r>
          </a:p>
          <a:p>
            <a:pPr eaLnBrk="1" hangingPunct="1"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ArrayStack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top = -1;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2000" dirty="0">
                <a:latin typeface="SimSun" pitchFamily="2" charset="-122"/>
              </a:rPr>
              <a:t> Object[n];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D983F-C050-482D-8776-A5452A14E199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Representation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&lt;T&gt; implements Stack&lt;L&gt; 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int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top;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T[] nodes;</a:t>
            </a:r>
          </a:p>
          <a:p>
            <a:pPr eaLnBrk="1" hangingPunct="1"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ArrayStack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ArrayStack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n) {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top = -1;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</a:t>
            </a:r>
            <a:r>
              <a:rPr lang="en-US" sz="2000" dirty="0">
                <a:latin typeface="SimSun" pitchFamily="2" charset="-122"/>
              </a:rPr>
              <a:t> Object[n];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D983F-C050-482D-8776-A5452A14E199}" type="slidenum">
              <a:rPr lang="en-US"/>
              <a:pPr/>
              <a:t>46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Rectangle 22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Rectangle 23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5" name="Rectangle 24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6" name="TextBox 25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empty(){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-1;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full(){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</a:t>
            </a:r>
            <a:r>
              <a:rPr lang="en-US" sz="2400" dirty="0" err="1">
                <a:latin typeface="SimSun" pitchFamily="2" charset="-122"/>
              </a:rPr>
              <a:t>maxsize</a:t>
            </a:r>
            <a:r>
              <a:rPr lang="en-US" sz="2400" dirty="0"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empty(){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return top == -1;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full(){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</a:t>
            </a:r>
            <a:r>
              <a:rPr lang="en-US" sz="2400" dirty="0" err="1">
                <a:latin typeface="SimSun" pitchFamily="2" charset="-122"/>
              </a:rPr>
              <a:t>maxsize</a:t>
            </a:r>
            <a:r>
              <a:rPr lang="en-US" sz="2400" dirty="0"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5029200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7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0" name="Rectangle 19"/>
          <p:cNvSpPr/>
          <p:nvPr/>
        </p:nvSpPr>
        <p:spPr>
          <a:xfrm>
            <a:off x="57867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Rectangle 20"/>
          <p:cNvSpPr/>
          <p:nvPr/>
        </p:nvSpPr>
        <p:spPr>
          <a:xfrm>
            <a:off x="57867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Rectangle 21"/>
          <p:cNvSpPr/>
          <p:nvPr/>
        </p:nvSpPr>
        <p:spPr>
          <a:xfrm>
            <a:off x="57867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TextBox 22"/>
          <p:cNvSpPr txBox="1"/>
          <p:nvPr/>
        </p:nvSpPr>
        <p:spPr>
          <a:xfrm>
            <a:off x="54415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70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70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26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465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36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670175" y="5029200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empty(){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</a:rPr>
              <a:t> top == -1;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full(){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	return top 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 - 1;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3649ED-230B-4CDC-9852-BB165A1482FD}" type="slidenum">
              <a:rPr lang="en-US"/>
              <a:pPr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24652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2286000"/>
            <a:ext cx="3305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7467600" y="5029200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67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0" name="Rectangle 19"/>
          <p:cNvSpPr/>
          <p:nvPr/>
        </p:nvSpPr>
        <p:spPr>
          <a:xfrm>
            <a:off x="57867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Rectangle 20"/>
          <p:cNvSpPr/>
          <p:nvPr/>
        </p:nvSpPr>
        <p:spPr>
          <a:xfrm>
            <a:off x="5786715" y="27432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Rectangle 21"/>
          <p:cNvSpPr/>
          <p:nvPr/>
        </p:nvSpPr>
        <p:spPr>
          <a:xfrm>
            <a:off x="57867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3" name="TextBox 22"/>
          <p:cNvSpPr txBox="1"/>
          <p:nvPr/>
        </p:nvSpPr>
        <p:spPr>
          <a:xfrm>
            <a:off x="54415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4370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70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4326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246528" y="29986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03660" y="28194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3340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30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5670175" y="5029200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ADT Stack: Specification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400" b="1" u="sng" dirty="0"/>
              <a:t>Operations</a:t>
            </a:r>
            <a:r>
              <a:rPr lang="en-US" sz="2400" dirty="0"/>
              <a:t>:</a:t>
            </a:r>
          </a:p>
          <a:p>
            <a:pPr marL="609600" indent="-609600" eaLnBrk="1" hangingPunct="1">
              <a:buFontTx/>
              <a:buAutoNum type="arabicPeriod" startAt="4"/>
            </a:pPr>
            <a:r>
              <a:rPr lang="en-US" sz="2400" b="1" dirty="0"/>
              <a:t>Method</a:t>
            </a:r>
            <a:r>
              <a:rPr lang="en-US" sz="2400" dirty="0"/>
              <a:t> Full (</a:t>
            </a:r>
            <a:r>
              <a:rPr lang="en-US" sz="2400" dirty="0" err="1"/>
              <a:t>boolean</a:t>
            </a:r>
            <a:r>
              <a:rPr lang="en-US" sz="2400" dirty="0"/>
              <a:t> flag).</a:t>
            </a:r>
          </a:p>
          <a:p>
            <a:pPr marL="609600" indent="-609600"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 </a:t>
            </a:r>
          </a:p>
          <a:p>
            <a:pPr marL="609600" indent="-609600">
              <a:buNone/>
            </a:pPr>
            <a:r>
              <a:rPr lang="en-US" b="1" dirty="0"/>
              <a:t>	</a:t>
            </a:r>
            <a:r>
              <a:rPr lang="en-US" sz="2400" b="1" dirty="0"/>
              <a:t>input</a:t>
            </a:r>
            <a:r>
              <a:rPr lang="en-US" sz="2400" dirty="0"/>
              <a:t>: </a:t>
            </a:r>
            <a:r>
              <a:rPr lang="en-US" dirty="0"/>
              <a:t>none</a:t>
            </a:r>
            <a:endParaRPr lang="en-US" sz="2400" dirty="0"/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If S is full then Full is true, otherwise Full is false. </a:t>
            </a:r>
          </a:p>
          <a:p>
            <a:pPr marL="609600" indent="-609600" eaLnBrk="1" hangingPunct="1">
              <a:buFontTx/>
              <a:buNone/>
            </a:pPr>
            <a:r>
              <a:rPr lang="en-US" b="1" dirty="0"/>
              <a:t>	</a:t>
            </a:r>
            <a:r>
              <a:rPr lang="en-US" sz="2400" b="1" dirty="0"/>
              <a:t>output</a:t>
            </a:r>
            <a:r>
              <a:rPr lang="en-US" sz="2400" dirty="0"/>
              <a:t>: flag.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C38F3-8D67-44DE-B845-FB86434A26B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++top</a:t>
            </a:r>
            <a:r>
              <a:rPr lang="en-US" sz="2400" dirty="0">
                <a:latin typeface="SimSun" pitchFamily="2" charset="-122"/>
              </a:rPr>
              <a:t>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22" name="TextBox 21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19" name="Straight Arrow Connector 18"/>
          <p:cNvCxnSpPr>
            <a:endCxn id="20" idx="3"/>
          </p:cNvCxnSpPr>
          <p:nvPr/>
        </p:nvCxnSpPr>
        <p:spPr>
          <a:xfrm flipV="1">
            <a:off x="7315200" y="4303431"/>
            <a:ext cx="261890" cy="268569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83105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7102843" y="4510151"/>
            <a:ext cx="27122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28" name="TextBox 27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654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86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++top</a:t>
            </a:r>
            <a:r>
              <a:rPr lang="en-US" sz="2400" dirty="0">
                <a:latin typeface="SimSun" pitchFamily="2" charset="-122"/>
              </a:rPr>
              <a:t>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20" name="TextBox 19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239000" y="3733800"/>
            <a:ext cx="304800" cy="1524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1" name="TextBox 20"/>
          <p:cNvSpPr txBox="1"/>
          <p:nvPr/>
        </p:nvSpPr>
        <p:spPr>
          <a:xfrm>
            <a:off x="7010400" y="3810000"/>
            <a:ext cx="27122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47039" y="2310825"/>
            <a:ext cx="15712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++top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nodes[S1] = e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return nodes[top</a:t>
            </a:r>
            <a:r>
              <a:rPr lang="en-US" sz="2400" dirty="0">
                <a:latin typeface="SimSun" pitchFamily="2" charset="-122"/>
              </a:rPr>
              <a:t>--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3532095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3528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36576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30" name="TextBox 29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top--</a:t>
            </a:r>
            <a:r>
              <a:rPr lang="en-US" sz="2400" dirty="0"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59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36576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2362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TextBox 21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public interface Stack&lt;T&gt;{</a:t>
            </a:r>
          </a:p>
          <a:p>
            <a:pPr marL="0" indent="0">
              <a:buNone/>
            </a:pPr>
            <a:r>
              <a:rPr lang="en-US" sz="3200" dirty="0"/>
              <a:t>public T pop( );</a:t>
            </a:r>
          </a:p>
          <a:p>
            <a:pPr marL="0" indent="0">
              <a:buNone/>
            </a:pPr>
            <a:r>
              <a:rPr lang="en-US" sz="3200" dirty="0"/>
              <a:t>public void push(T e);</a:t>
            </a:r>
          </a:p>
          <a:p>
            <a:pPr marL="0" indent="0">
              <a:buNone/>
            </a:pPr>
            <a:r>
              <a:rPr lang="en-US" sz="3200" dirty="0"/>
              <a:t>public </a:t>
            </a:r>
            <a:r>
              <a:rPr lang="en-US" sz="3200" dirty="0" err="1"/>
              <a:t>boolean</a:t>
            </a:r>
            <a:r>
              <a:rPr lang="en-US" sz="3200" dirty="0"/>
              <a:t> empty( );</a:t>
            </a:r>
          </a:p>
          <a:p>
            <a:pPr marL="0" indent="0">
              <a:buNone/>
            </a:pPr>
            <a:r>
              <a:rPr lang="en-US" sz="3200" dirty="0"/>
              <a:t>public </a:t>
            </a:r>
            <a:r>
              <a:rPr lang="en-US" sz="3200" dirty="0" err="1"/>
              <a:t>boolean</a:t>
            </a:r>
            <a:r>
              <a:rPr lang="en-US" sz="3200" dirty="0"/>
              <a:t> full( );</a:t>
            </a:r>
          </a:p>
          <a:p>
            <a:pPr marL="0" indent="0">
              <a:buNone/>
            </a:pPr>
            <a:r>
              <a:rPr lang="en-US" sz="3200" dirty="0"/>
              <a:t>}</a:t>
            </a:r>
            <a:endParaRPr lang="en-US" sz="3200" dirty="0">
              <a:solidFill>
                <a:srgbClr val="292934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16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return nodes[top</a:t>
            </a:r>
            <a:r>
              <a:rPr lang="en-US" sz="2400" dirty="0">
                <a:latin typeface="SimSun" pitchFamily="2" charset="-122"/>
              </a:rPr>
              <a:t>--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0771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38978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41910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696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4" name="TextBox 23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top--</a:t>
            </a:r>
            <a:r>
              <a:rPr lang="en-US" sz="2400" dirty="0">
                <a:latin typeface="SimSun" pitchFamily="2" charset="-122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24600" y="4191000"/>
            <a:ext cx="1219200" cy="7620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7498975" y="3769660"/>
            <a:ext cx="533400" cy="6096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22" name="TextBox 21"/>
          <p:cNvSpPr txBox="1"/>
          <p:nvPr/>
        </p:nvSpPr>
        <p:spPr>
          <a:xfrm>
            <a:off x="4747039" y="3450848"/>
            <a:ext cx="1867819" cy="89255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S1 </a:t>
            </a:r>
            <a:r>
              <a:rPr lang="en-US" sz="2000" b="1" dirty="0">
                <a:solidFill>
                  <a:srgbClr val="FF0000"/>
                </a:solidFill>
              </a:rPr>
              <a:t>←</a:t>
            </a:r>
            <a:r>
              <a:rPr lang="en-US" sz="1600" b="1" dirty="0">
                <a:solidFill>
                  <a:srgbClr val="FF0000"/>
                </a:solidFill>
              </a:rPr>
              <a:t> nodes[top]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top--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return S1 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ADT Stack (Array): Implementation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400" dirty="0">
                <a:latin typeface="SimSun" pitchFamily="2" charset="-122"/>
              </a:rPr>
              <a:t>push(T e){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nodes[++top] = e;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pop(){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dirty="0">
                <a:latin typeface="SimSun" pitchFamily="2" charset="-122"/>
              </a:rPr>
              <a:t>nodes[top--];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D9BA7-002C-453F-930A-553A0EC56417}" type="slidenum">
              <a:rPr lang="en-US"/>
              <a:pPr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39315" y="38100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7539315" y="32766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7539315" y="27432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9" name="Rectangle 8"/>
          <p:cNvSpPr/>
          <p:nvPr/>
        </p:nvSpPr>
        <p:spPr>
          <a:xfrm>
            <a:off x="7539315" y="2209800"/>
            <a:ext cx="4572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sp>
        <p:nvSpPr>
          <p:cNvPr id="10" name="TextBox 9"/>
          <p:cNvSpPr txBox="1"/>
          <p:nvPr/>
        </p:nvSpPr>
        <p:spPr>
          <a:xfrm>
            <a:off x="7194175" y="3933728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0</a:t>
            </a:r>
            <a:endParaRPr lang="x-none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9690" y="3415555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1</a:t>
            </a:r>
            <a:endParaRPr lang="x-non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9695" y="2893823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2</a:t>
            </a:r>
            <a:endParaRPr lang="x-none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210" y="2321860"/>
            <a:ext cx="314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/>
              <a:t>3</a:t>
            </a:r>
            <a:endParaRPr lang="x-none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1905000"/>
            <a:ext cx="416860" cy="304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1600200"/>
            <a:ext cx="481221" cy="43088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50" b="1" dirty="0"/>
              <a:t>max</a:t>
            </a:r>
            <a:br>
              <a:rPr lang="en-US" sz="1050" dirty="0"/>
            </a:br>
            <a:r>
              <a:rPr lang="en-US" sz="1050" dirty="0"/>
              <a:t>4</a:t>
            </a:r>
            <a:endParaRPr lang="x-none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5117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x-none" b="1" dirty="0">
              <a:solidFill>
                <a:srgbClr val="00206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99128" y="4686763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56260" y="4507468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Applications of Stacks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28399816-BF75-4A11-A846-605E995CD835}" type="slidenum">
              <a:rPr lang="en-US"/>
              <a:pPr/>
              <a:t>64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applications of stacks are: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Balancing symbols.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Computing or evaluating postfix expressions.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Converting expressions from infix to postfix.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Balancing Symbols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Expressions: mathematical (a + ((b-c)*d)) or programs have </a:t>
            </a:r>
            <a:r>
              <a:rPr lang="en-US" sz="2800" b="1" dirty="0"/>
              <a:t>delimiters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S1				</a:t>
            </a:r>
            <a:r>
              <a:rPr lang="en-US" sz="1800" dirty="0" err="1">
                <a:latin typeface="SimSun" pitchFamily="2" charset="-122"/>
              </a:rPr>
              <a:t>S1</a:t>
            </a: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S2				</a:t>
            </a:r>
            <a:r>
              <a:rPr lang="en-US" sz="1800" b="1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		S2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S3				</a:t>
            </a:r>
            <a:r>
              <a:rPr lang="en-US" sz="1800" dirty="0" err="1">
                <a:latin typeface="SimSun" pitchFamily="2" charset="-122"/>
              </a:rPr>
              <a:t>S3</a:t>
            </a: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begin</a:t>
            </a: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dirty="0">
                <a:latin typeface="Times New Roman"/>
              </a:rPr>
              <a:t>…</a:t>
            </a:r>
            <a:r>
              <a:rPr lang="en-US" sz="1800" dirty="0">
                <a:latin typeface="SimSun" pitchFamily="2" charset="-122"/>
              </a:rPr>
              <a:t>.			S4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	</a:t>
            </a:r>
            <a:r>
              <a:rPr lang="en-US" sz="1800" b="1" dirty="0">
                <a:latin typeface="SimSun" pitchFamily="2" charset="-122"/>
              </a:rPr>
              <a:t>end</a:t>
            </a: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latin typeface="SimSun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	</a:t>
            </a:r>
            <a:r>
              <a:rPr lang="en-US" sz="1800" b="1" dirty="0">
                <a:latin typeface="SimSun" pitchFamily="2" charset="-12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latin typeface="SimSun" pitchFamily="2" charset="-122"/>
              </a:rPr>
              <a:t>end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2FA3D-19E3-4687-90A9-1CE0A7230892}" type="slidenum">
              <a:rPr lang="en-US"/>
              <a:pPr/>
              <a:t>65</a:t>
            </a:fld>
            <a:endParaRPr lang="en-US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4495800" y="2743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Delimiters must be balanced. </a:t>
            </a:r>
          </a:p>
          <a:p>
            <a:r>
              <a:rPr lang="en-US" dirty="0"/>
              <a:t>One of the common use of the stacks is to parse certain kinds of expressions or string text. </a:t>
            </a:r>
          </a:p>
          <a:p>
            <a:r>
              <a:rPr lang="en-US" dirty="0"/>
              <a:t>Write a program that verifies the delimiters in a line of text or expression typed by the user. </a:t>
            </a:r>
          </a:p>
          <a:p>
            <a:pPr lvl="1"/>
            <a:r>
              <a:rPr lang="en-US" dirty="0"/>
              <a:t>a*(</a:t>
            </a:r>
            <a:r>
              <a:rPr lang="en-US" dirty="0" err="1"/>
              <a:t>b+c</a:t>
            </a:r>
            <a:r>
              <a:rPr lang="en-US" dirty="0"/>
              <a:t>) //This expression is right</a:t>
            </a:r>
          </a:p>
          <a:p>
            <a:pPr lvl="1"/>
            <a:r>
              <a:rPr lang="en-US" dirty="0"/>
              <a:t>b/[a*(</a:t>
            </a:r>
            <a:r>
              <a:rPr lang="en-US" dirty="0" err="1"/>
              <a:t>b+c</a:t>
            </a:r>
            <a:r>
              <a:rPr lang="en-US" dirty="0"/>
              <a:t>)] //This expression is right</a:t>
            </a:r>
          </a:p>
          <a:p>
            <a:pPr lvl="1"/>
            <a:r>
              <a:rPr lang="en-US" dirty="0"/>
              <a:t>{a*(</a:t>
            </a:r>
            <a:r>
              <a:rPr lang="en-US" dirty="0" err="1"/>
              <a:t>b+c</a:t>
            </a:r>
            <a:r>
              <a:rPr lang="en-US" dirty="0"/>
              <a:t>]} //This expression is wrong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09862-48D7-445E-8B5A-556D7C0FE78B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r>
              <a:rPr lang="en-US" dirty="0">
                <a:latin typeface="Lucida Sans Unicode" panose="020B0602030504020204" pitchFamily="34" charset="0"/>
              </a:rPr>
              <a:t>Read characters from the start of the expression to the end. 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</a:rPr>
              <a:t>If the token is a starting delimiter, then push on to the stack. </a:t>
            </a:r>
          </a:p>
          <a:p>
            <a:pPr lvl="1"/>
            <a:r>
              <a:rPr lang="en-US" dirty="0">
                <a:latin typeface="Lucida Sans Unicode" panose="020B0602030504020204" pitchFamily="34" charset="0"/>
              </a:rPr>
              <a:t>If the token is a closing delimiter, then pop from the stack. </a:t>
            </a:r>
          </a:p>
          <a:p>
            <a:pPr lvl="2"/>
            <a:r>
              <a:rPr lang="en-US" sz="1400" dirty="0">
                <a:latin typeface="Lucida Sans Unicode" panose="020B0602030504020204" pitchFamily="34" charset="0"/>
              </a:rPr>
              <a:t>If symbol from this pop operation matches the closing delimiter, then we carry on. </a:t>
            </a:r>
          </a:p>
          <a:p>
            <a:pPr lvl="2"/>
            <a:r>
              <a:rPr lang="en-US" sz="1400" dirty="0">
                <a:latin typeface="Lucida Sans Unicode" panose="020B0602030504020204" pitchFamily="34" charset="0"/>
              </a:rPr>
              <a:t>If not, or the stack was empty, then we have unbalanced symbols (report an error). </a:t>
            </a:r>
          </a:p>
          <a:p>
            <a:r>
              <a:rPr lang="en-US" dirty="0">
                <a:latin typeface="Lucida Sans Unicode" panose="020B0602030504020204" pitchFamily="34" charset="0"/>
              </a:rPr>
              <a:t>If stack is empty at the end of expression, we have balanced symbols. </a:t>
            </a:r>
          </a:p>
          <a:p>
            <a:r>
              <a:rPr lang="en-US" dirty="0">
                <a:latin typeface="Lucida Sans Unicode" panose="020B0602030504020204" pitchFamily="34" charset="0"/>
              </a:rPr>
              <a:t>If not (stack is not empty), then we have unbalanced symbols (report an error).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92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/>
              <a:t>1. Balancing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b="1" dirty="0"/>
              <a:t>Input</a:t>
            </a:r>
            <a:r>
              <a:rPr lang="en-US" dirty="0"/>
              <a:t> : expression    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Output</a:t>
            </a:r>
            <a:r>
              <a:rPr lang="en-US" dirty="0"/>
              <a:t>: True if and only if delimiters are balanced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S be empty Stack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n be number of characters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</a:t>
            </a:r>
            <a:r>
              <a:rPr lang="en-US" dirty="0">
                <a:sym typeface="Wingdings"/>
              </a:rPr>
              <a:t> n-1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If expression[</a:t>
            </a:r>
            <a:r>
              <a:rPr lang="en-US" dirty="0" err="1"/>
              <a:t>i</a:t>
            </a:r>
            <a:r>
              <a:rPr lang="en-US" dirty="0"/>
              <a:t>] is a </a:t>
            </a:r>
            <a:r>
              <a:rPr lang="en-US" b="1" dirty="0"/>
              <a:t>Opening delimiter</a:t>
            </a:r>
            <a:r>
              <a:rPr lang="en-US" dirty="0"/>
              <a:t>, then</a:t>
            </a:r>
          </a:p>
          <a:p>
            <a:pPr lvl="3">
              <a:lnSpc>
                <a:spcPct val="90000"/>
              </a:lnSpc>
            </a:pPr>
            <a:r>
              <a:rPr lang="en-US" dirty="0" err="1"/>
              <a:t>S.push</a:t>
            </a:r>
            <a:r>
              <a:rPr lang="en-US" dirty="0"/>
              <a:t>(expression[</a:t>
            </a:r>
            <a:r>
              <a:rPr lang="en-US" dirty="0" err="1"/>
              <a:t>i</a:t>
            </a:r>
            <a:r>
              <a:rPr lang="en-US" dirty="0"/>
              <a:t>]).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else If expression[</a:t>
            </a:r>
            <a:r>
              <a:rPr lang="en-US" dirty="0" err="1"/>
              <a:t>i</a:t>
            </a:r>
            <a:r>
              <a:rPr lang="en-US" dirty="0"/>
              <a:t>] is a </a:t>
            </a:r>
            <a:r>
              <a:rPr lang="en-US" b="1" dirty="0"/>
              <a:t>closing delimiter, </a:t>
            </a:r>
            <a:r>
              <a:rPr lang="en-US" dirty="0"/>
              <a:t>then</a:t>
            </a:r>
            <a:endParaRPr lang="en-US" b="1" dirty="0"/>
          </a:p>
          <a:p>
            <a:pPr lvl="3">
              <a:lnSpc>
                <a:spcPct val="90000"/>
              </a:lnSpc>
            </a:pPr>
            <a:r>
              <a:rPr lang="en-US" b="1" dirty="0"/>
              <a:t>If </a:t>
            </a:r>
            <a:r>
              <a:rPr lang="en-US" dirty="0"/>
              <a:t>the S is empty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return false                                </a:t>
            </a:r>
            <a:r>
              <a:rPr lang="en-US" dirty="0">
                <a:solidFill>
                  <a:srgbClr val="FF0000"/>
                </a:solidFill>
              </a:rPr>
              <a:t>unbalanced symbols</a:t>
            </a:r>
            <a:endParaRPr lang="en-US" dirty="0"/>
          </a:p>
          <a:p>
            <a:pPr lvl="3">
              <a:lnSpc>
                <a:spcPct val="90000"/>
              </a:lnSpc>
            </a:pPr>
            <a:r>
              <a:rPr lang="en-US" dirty="0"/>
              <a:t>symbol=</a:t>
            </a:r>
            <a:r>
              <a:rPr lang="en-US" dirty="0" err="1"/>
              <a:t>S.pop</a:t>
            </a:r>
            <a:r>
              <a:rPr lang="en-US" dirty="0"/>
              <a:t>().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If symbol does not matches the closing delimiter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return false                                   </a:t>
            </a:r>
            <a:r>
              <a:rPr lang="en-US" dirty="0">
                <a:solidFill>
                  <a:srgbClr val="FF0000"/>
                </a:solidFill>
              </a:rPr>
              <a:t>unbalanced symbols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S is empty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 true                                   </a:t>
            </a:r>
            <a:r>
              <a:rPr lang="en-US" dirty="0">
                <a:solidFill>
                  <a:srgbClr val="00B050"/>
                </a:solidFill>
              </a:rPr>
              <a:t>balanced symbols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else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return false</a:t>
            </a:r>
            <a:r>
              <a:rPr lang="en-US" dirty="0">
                <a:solidFill>
                  <a:srgbClr val="FF0000"/>
                </a:solidFill>
              </a:rPr>
              <a:t>                              unbalanced symbols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2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Postfix Expressions:</a:t>
            </a:r>
          </a:p>
          <a:p>
            <a:pPr lvl="1"/>
            <a:r>
              <a:rPr lang="en-US" dirty="0"/>
              <a:t>Infix expression: 4.99*1.06+5.99+6.99*1.06</a:t>
            </a:r>
          </a:p>
          <a:p>
            <a:pPr lvl="1"/>
            <a:r>
              <a:rPr lang="en-US" dirty="0"/>
              <a:t>Value 18.69 correct</a:t>
            </a:r>
            <a:r>
              <a:rPr lang="en-US" dirty="0">
                <a:sym typeface="Wingdings" pitchFamily="2" charset="2"/>
              </a:rPr>
              <a:t> parenthesis used.</a:t>
            </a:r>
          </a:p>
          <a:p>
            <a:pPr lvl="1"/>
            <a:r>
              <a:rPr lang="en-US" dirty="0">
                <a:sym typeface="Wingdings" pitchFamily="2" charset="2"/>
              </a:rPr>
              <a:t>Value 19.37 incorrect  no parenthesis used.</a:t>
            </a:r>
          </a:p>
          <a:p>
            <a:pPr lvl="1"/>
            <a:r>
              <a:rPr lang="en-US" dirty="0">
                <a:sym typeface="Wingdings" pitchFamily="2" charset="2"/>
              </a:rPr>
              <a:t>In postfix form, above expression becomes:</a:t>
            </a:r>
          </a:p>
          <a:p>
            <a:pPr lvl="1">
              <a:buFontTx/>
              <a:buNone/>
            </a:pPr>
            <a:r>
              <a:rPr lang="en-US" dirty="0">
                <a:sym typeface="Wingdings" pitchFamily="2" charset="2"/>
              </a:rPr>
              <a:t>			4.99 1.06 * 5.99 + 6.99 1.06*+</a:t>
            </a:r>
          </a:p>
          <a:p>
            <a:pPr lvl="1">
              <a:buFontTx/>
              <a:buNone/>
            </a:pPr>
            <a:r>
              <a:rPr lang="en-US" dirty="0">
                <a:sym typeface="Wingdings" pitchFamily="2" charset="2"/>
              </a:rPr>
              <a:t>Advantage: no brackets are needed and a stack can be used to compute the expression.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B0FC-E735-4928-8A3F-FF6FC5432083}" type="slidenum">
              <a:rPr lang="en-US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ADT Stack (Linked-List)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5CC099-93D9-4BE9-95DE-61741F630385}" type="slidenum">
              <a:rPr lang="en-US"/>
              <a:pPr/>
              <a:t>7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027328" y="1906772"/>
            <a:ext cx="38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84460" y="1727477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x-none" dirty="0"/>
          </a:p>
        </p:txBody>
      </p:sp>
      <p:sp>
        <p:nvSpPr>
          <p:cNvPr id="30" name="TextBox 29"/>
          <p:cNvSpPr txBox="1"/>
          <p:nvPr/>
        </p:nvSpPr>
        <p:spPr>
          <a:xfrm>
            <a:off x="4419600" y="572667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x-none" dirty="0"/>
          </a:p>
        </p:txBody>
      </p:sp>
      <p:sp>
        <p:nvSpPr>
          <p:cNvPr id="31" name="Rectangle 30"/>
          <p:cNvSpPr/>
          <p:nvPr/>
        </p:nvSpPr>
        <p:spPr>
          <a:xfrm>
            <a:off x="4038600" y="496467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2" name="Straight Connector 31"/>
          <p:cNvCxnSpPr>
            <a:stCxn id="31" idx="0"/>
            <a:endCxn id="31" idx="2"/>
          </p:cNvCxnSpPr>
          <p:nvPr/>
        </p:nvCxnSpPr>
        <p:spPr>
          <a:xfrm>
            <a:off x="4495800" y="496467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738686" y="522833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38600" y="2456325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5" name="Straight Connector 34"/>
          <p:cNvCxnSpPr>
            <a:stCxn id="34" idx="0"/>
            <a:endCxn id="34" idx="2"/>
          </p:cNvCxnSpPr>
          <p:nvPr/>
        </p:nvCxnSpPr>
        <p:spPr>
          <a:xfrm>
            <a:off x="4495800" y="2456325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738686" y="2719987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38600" y="162709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38" name="Straight Connector 37"/>
          <p:cNvCxnSpPr>
            <a:stCxn id="37" idx="0"/>
            <a:endCxn id="37" idx="2"/>
          </p:cNvCxnSpPr>
          <p:nvPr/>
        </p:nvCxnSpPr>
        <p:spPr>
          <a:xfrm>
            <a:off x="4495800" y="162709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38686" y="1890752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38600" y="328826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41" name="Straight Connector 40"/>
          <p:cNvCxnSpPr>
            <a:stCxn id="40" idx="0"/>
            <a:endCxn id="40" idx="2"/>
          </p:cNvCxnSpPr>
          <p:nvPr/>
        </p:nvCxnSpPr>
        <p:spPr>
          <a:xfrm>
            <a:off x="4495800" y="328826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738686" y="355192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38600" y="4126463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44" name="Straight Connector 43"/>
          <p:cNvCxnSpPr>
            <a:stCxn id="43" idx="0"/>
            <a:endCxn id="43" idx="2"/>
          </p:cNvCxnSpPr>
          <p:nvPr/>
        </p:nvCxnSpPr>
        <p:spPr>
          <a:xfrm>
            <a:off x="4495800" y="4126463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38686" y="4390125"/>
            <a:ext cx="952" cy="56287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91403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 + 3 = 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91403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2 + 3 = 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79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ADT Stack (Linked-List): Element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>
                <a:latin typeface="SimSun" pitchFamily="2" charset="-122"/>
              </a:rPr>
              <a:t>Node&lt;T&gt;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Node&lt;T&gt; next;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Node ()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</a:rPr>
              <a:t>Node (T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SimSun" pitchFamily="2" charset="-122"/>
              </a:rPr>
              <a:t>}</a:t>
            </a:r>
            <a:endParaRPr lang="en-US" sz="2400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87C0B-1416-4301-AABB-ADA7BE3CE92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9637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* 8 = 40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5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9637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* 8 = 40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095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+ 40 = 45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11095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 + 40 = 45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/>
                        <a:t>45</a:t>
                      </a:r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x-none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095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45 + 3 = 48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89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6</a:t>
                      </a:r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1828800"/>
            <a:ext cx="11095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45 + 3 = 48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/>
              <a:t>ADT Stack (Linked-List):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>
                <a:latin typeface="SimSun" pitchFamily="2" charset="-122"/>
              </a:rPr>
              <a:t>LinkedStack</a:t>
            </a:r>
            <a:r>
              <a:rPr lang="en-US" sz="2400" dirty="0">
                <a:latin typeface="SimSun" pitchFamily="2" charset="-122"/>
              </a:rPr>
              <a:t>&lt;T&gt; </a:t>
            </a:r>
            <a:r>
              <a:rPr lang="en-US">
                <a:latin typeface="SimSun" pitchFamily="2" charset="-122"/>
              </a:rPr>
              <a:t>implements Stack&lt;T&gt;</a:t>
            </a:r>
            <a:r>
              <a:rPr lang="en-US" sz="240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400" dirty="0">
                <a:latin typeface="SimSun" pitchFamily="2" charset="-122"/>
              </a:rPr>
              <a:t> Node&lt;T&gt; top;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/* Creates a new instance of </a:t>
            </a:r>
            <a:r>
              <a:rPr lang="en-US" sz="2400" dirty="0" err="1">
                <a:solidFill>
                  <a:srgbClr val="00B050"/>
                </a:solidFill>
                <a:latin typeface="SimSun" pitchFamily="2" charset="-122"/>
              </a:rPr>
              <a:t>LinkStack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err="1">
                <a:latin typeface="SimSun" pitchFamily="2" charset="-122"/>
              </a:rPr>
              <a:t>LinkedStack</a:t>
            </a:r>
            <a:r>
              <a:rPr lang="en-US" sz="2400" dirty="0">
                <a:latin typeface="SimSun" pitchFamily="2" charset="-122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	top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 eaLnBrk="1" hangingPunct="1"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15355-1242-46E9-8619-5A540D090B83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48</a:t>
                      </a:r>
                      <a:endParaRPr lang="x-none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x-non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59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 * 48 = 288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288</a:t>
                      </a:r>
                      <a:endParaRPr lang="x-none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1828800"/>
            <a:ext cx="115929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6 * 48 = 288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Postfix Expressions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infix: 6*(5+((2+3)*8)+3)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postfix: 6 5 2 3 + 8 * + 3 + *.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 to compute postfix expression: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Read the postfix expression left to right.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 number is read push it on the stack.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an operator is read: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pop two numbers from the stack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carry out the operation on them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push the result back on the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C5A9-E198-4F29-BE5D-A4FEE3E9650C}" type="slidenum">
              <a:rPr lang="en-US"/>
              <a:pPr/>
              <a:t>93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077200" y="609600"/>
          <a:ext cx="381000" cy="40792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x-none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288</a:t>
                      </a:r>
                      <a:endParaRPr lang="x-none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9935" y="4371201"/>
            <a:ext cx="61106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result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1828800"/>
            <a:ext cx="50847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End!</a:t>
            </a:r>
            <a:endParaRPr lang="x-none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Converting </a:t>
            </a:r>
            <a:r>
              <a:rPr lang="en-US" dirty="0"/>
              <a:t>from infix to postfix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365917"/>
            <a:ext cx="7848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Assume the infix expression is a string of tokens delimited by spaces.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operator tokens are *, /, +, and -, along with the left and right parentheses, ( with ).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operand tokens are the single-character identifiers A, B, C, and so 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steps will produce a string of tokens in postfix order.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empty stack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called </a:t>
            </a:r>
            <a:r>
              <a:rPr lang="en-US" altLang="en-US" sz="1800" dirty="0" err="1">
                <a:solidFill>
                  <a:srgbClr val="000099"/>
                </a:solidFill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 for keeping operators. Create an </a:t>
            </a:r>
            <a:r>
              <a:rPr lang="en-US" altLang="en-US" sz="1800" b="1" u="sng" dirty="0">
                <a:latin typeface="Arial" panose="020B0604020202020204" pitchFamily="34" charset="0"/>
              </a:rPr>
              <a:t>empty list </a:t>
            </a:r>
            <a:r>
              <a:rPr lang="en-US" altLang="en-US" sz="1800" dirty="0">
                <a:latin typeface="Arial" panose="020B0604020202020204" pitchFamily="34" charset="0"/>
              </a:rPr>
              <a:t>for output.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 the token list from left to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an operand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to the end of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 left parenthesis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on the </a:t>
            </a:r>
            <a:r>
              <a:rPr lang="en-US" altLang="en-US" sz="1800" b="1" dirty="0" err="1">
                <a:latin typeface="Arial" panose="020B0604020202020204" pitchFamily="34" charset="0"/>
              </a:rPr>
              <a:t>opstack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 right parenthesis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en-US" altLang="en-US" sz="1800" b="1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 until the corresponding left parenthesis is removed. </a:t>
            </a:r>
            <a:r>
              <a:rPr lang="en-US" altLang="en-US" sz="1800" u="sng" dirty="0">
                <a:latin typeface="Arial" panose="020B0604020202020204" pitchFamily="34" charset="0"/>
              </a:rPr>
              <a:t>Append each operator to the end of the output list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an operator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*, /, +, or -, push it on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. However, </a:t>
            </a:r>
            <a:r>
              <a:rPr lang="en-US" altLang="en-US" sz="1800" u="sng" dirty="0">
                <a:latin typeface="Arial" panose="020B0604020202020204" pitchFamily="34" charset="0"/>
              </a:rPr>
              <a:t>first remove any operators already on the </a:t>
            </a:r>
            <a:r>
              <a:rPr lang="en-US" altLang="en-US" sz="1800" u="sng" dirty="0" err="1">
                <a:latin typeface="Arial" panose="020B0604020202020204" pitchFamily="34" charset="0"/>
              </a:rPr>
              <a:t>opstack</a:t>
            </a:r>
            <a:r>
              <a:rPr lang="en-US" altLang="en-US" sz="1800" u="sng" dirty="0">
                <a:latin typeface="Arial" panose="020B0604020202020204" pitchFamily="34" charset="0"/>
              </a:rPr>
              <a:t> that have higher or equal precedence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b="1" dirty="0">
                <a:latin typeface="Arial" panose="020B0604020202020204" pitchFamily="34" charset="0"/>
              </a:rPr>
              <a:t>append</a:t>
            </a:r>
            <a:r>
              <a:rPr lang="en-US" altLang="en-US" sz="1800" dirty="0">
                <a:latin typeface="Arial" panose="020B0604020202020204" pitchFamily="34" charset="0"/>
              </a:rPr>
              <a:t> them to the </a:t>
            </a:r>
            <a:r>
              <a:rPr lang="en-US" altLang="en-US" sz="1800" b="1" dirty="0">
                <a:latin typeface="Arial" panose="020B0604020202020204" pitchFamily="34" charset="0"/>
              </a:rPr>
              <a:t>output list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input expression has been completely processed, check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. Any operators still on the stack can be removed and appended to the end of the output list.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0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318</TotalTime>
  <Words>6128</Words>
  <Application>Microsoft Macintosh PowerPoint</Application>
  <PresentationFormat>On-screen Show (4:3)</PresentationFormat>
  <Paragraphs>1382</Paragraphs>
  <Slides>94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SimSun</vt:lpstr>
      <vt:lpstr>Arial</vt:lpstr>
      <vt:lpstr>Calibri</vt:lpstr>
      <vt:lpstr>Lucida Sans Unicode</vt:lpstr>
      <vt:lpstr>Times New Roman</vt:lpstr>
      <vt:lpstr>Verdana</vt:lpstr>
      <vt:lpstr>Wingdings 3</vt:lpstr>
      <vt:lpstr>Clarity</vt:lpstr>
      <vt:lpstr>Stacks</vt:lpstr>
      <vt:lpstr>Stacks</vt:lpstr>
      <vt:lpstr>ADT Stack: Specification</vt:lpstr>
      <vt:lpstr>ADT Stack: Specification</vt:lpstr>
      <vt:lpstr>ADT Stack: Specification</vt:lpstr>
      <vt:lpstr>Stack Interface</vt:lpstr>
      <vt:lpstr>ADT Stack (Linked-List)</vt:lpstr>
      <vt:lpstr>ADT Stack (Linked-List): Element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(Linked-List): Implementation</vt:lpstr>
      <vt:lpstr>ADT Stack (Array)</vt:lpstr>
      <vt:lpstr>ADT Stack (Array): Representation</vt:lpstr>
      <vt:lpstr>ADT Stack (Array): Representation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ADT Stack (Array): Implementation</vt:lpstr>
      <vt:lpstr>Applications of Stacks</vt:lpstr>
      <vt:lpstr>1. Balancing Symbols</vt:lpstr>
      <vt:lpstr>1. Balancing Symbols</vt:lpstr>
      <vt:lpstr>1. Balancing Symbols</vt:lpstr>
      <vt:lpstr>1. Balancing Symbols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2. Postfix Expressions</vt:lpstr>
      <vt:lpstr>3. Converting from infix to postfix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Stacks, Queues &amp; Deques</dc:title>
  <dc:creator>Administrator</dc:creator>
  <cp:lastModifiedBy>Alsulmi, Mohammad Reshood M</cp:lastModifiedBy>
  <cp:revision>81</cp:revision>
  <dcterms:created xsi:type="dcterms:W3CDTF">2011-10-14T18:08:55Z</dcterms:created>
  <dcterms:modified xsi:type="dcterms:W3CDTF">2020-02-18T03:13:34Z</dcterms:modified>
</cp:coreProperties>
</file>